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3848E5-7931-49BA-BC25-1B89215C9556}">
  <a:tblStyle styleId="{7E3848E5-7931-49BA-BC25-1B89215C95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8616092-1DC9-41BE-849C-944C3E8438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Average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b6504315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b6504315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b6504315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b6504315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b6504315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b6504315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b6504315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b6504315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b6504315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b6504315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b6504315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b6504315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b6504315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b6504315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b6504315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b6504315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b650431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b650431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b6504315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b6504315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650431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650431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b6504315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b6504315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b6504315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b6504315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b650431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b650431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b650431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b650431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b6504315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b650431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650431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650431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b650431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b650431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b6504315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b6504315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b6504315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b6504315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optiver-realized-volatility-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Ubuntu"/>
                <a:ea typeface="Ubuntu"/>
                <a:cs typeface="Ubuntu"/>
                <a:sym typeface="Ubuntu"/>
              </a:rPr>
              <a:t>Applied Machine Learning</a:t>
            </a:r>
            <a:endParaRPr sz="3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Project Group - 1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Forecasting Stock Volatility 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September 15, 2023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30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Count, min and max for different stocks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113" y="1050925"/>
            <a:ext cx="50387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6625" y="4043300"/>
            <a:ext cx="84456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 for Target vs Log Return 1 and </a:t>
            </a:r>
            <a:r>
              <a:rPr lang="en"/>
              <a:t>Target vs Difference of Log Return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25" y="1152475"/>
            <a:ext cx="3723575" cy="27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475" y="1152475"/>
            <a:ext cx="3723575" cy="275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740550" y="1144925"/>
            <a:ext cx="30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 for Target vs various measures for Stock ID = 0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69324"/>
            <a:ext cx="2476774" cy="18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124" y="1069326"/>
            <a:ext cx="2569912" cy="18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75" y="3057725"/>
            <a:ext cx="2476753" cy="18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1125" y="2954150"/>
            <a:ext cx="2569901" cy="190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5105175" y="1152475"/>
            <a:ext cx="37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Histogram to check the distribution of Number of Data Points present for Time_ID.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8" y="1261400"/>
            <a:ext cx="4371674" cy="33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Linear Regression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34470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rmspe_score: 0.4531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Plot of errors (x) vs Target (y)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471" y="1257838"/>
            <a:ext cx="4272125" cy="32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88" y="2225525"/>
            <a:ext cx="3790671" cy="2648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Polynomial Regression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40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rmspe_score: 0.3473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Plot of errors (x) vs Target (y)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575" y="1017725"/>
            <a:ext cx="3924800" cy="28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00" y="2571745"/>
            <a:ext cx="3460200" cy="24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XGBoost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40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rmspe_score: 0.4056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CV -&gt; </a:t>
            </a:r>
            <a:r>
              <a:rPr lang="en"/>
              <a:t>rmspe_score: 0.3537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2571750"/>
            <a:ext cx="68199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700" y="1152475"/>
            <a:ext cx="35052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KNN Regression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40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rmspe_score: 0.4361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CV -&gt; rmspe_score: 0.4444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38" y="2931450"/>
            <a:ext cx="66389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388" y="1190625"/>
            <a:ext cx="48101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L</a:t>
            </a:r>
            <a:r>
              <a:rPr lang="en"/>
              <a:t>ight gradient-boosting (</a:t>
            </a:r>
            <a:r>
              <a:rPr lang="en"/>
              <a:t>Light GBM)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31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rmspe_score: 0.2634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CV -&gt; rmspe_score: 0.2632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Performed 10 Fold CV (No changes in the params)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675" y="1017725"/>
            <a:ext cx="5420324" cy="38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Simple Regression Neural Net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rmspe_score: 0.4557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Widely varying rmspe scores when we change batch_size, learning_rate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63" y="2017351"/>
            <a:ext cx="8153474" cy="2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Accurately forecasting volatility is essential for the trading of 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the trader to expect fluctuation and manage risk.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volatility is associated with large price swings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volatility describes more calm and quiet markets.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Volatility of the underlying security is one of the key features for predicting Futures and Options price.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Future Work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 Light GBM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Hyperparameter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Understand Feature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the solution to the Actual Market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1748400" y="156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{7E3848E5-7931-49BA-BC25-1B89215C9556}</a:tableStyleId>
              </a:tblPr>
              <a:tblGrid>
                <a:gridCol w="1962150"/>
                <a:gridCol w="952500"/>
                <a:gridCol w="1495425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RMSPE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Normal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Grid Search and CV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Linear Regression Model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0.4531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Polynomial Regression Model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0.3473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KNN regression model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0.4361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0.4444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XGBoost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0.4056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0.3537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Light GBM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0.2634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0.2632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SVR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5.967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5.967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Neural Net - Simple Regression</a:t>
                      </a:r>
                      <a:endParaRPr b="1"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0.4557</a:t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Model - Light GBM with RMSPE score as 0.2632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the </a:t>
            </a:r>
            <a:r>
              <a:rPr lang="en"/>
              <a:t>volatility prediction should be done keeping error threshold of approx 26%.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&amp; Data - 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used data from Kaggle Competition - Optiver Realized Volatility Prediction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contains order book snapshots and executed trades (bid-ask spread, price, realized volatility, and order execution timestamps).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build new features, and use them </a:t>
            </a:r>
            <a:r>
              <a:rPr b="1" lang="en"/>
              <a:t>forecast the volatility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order book snapshots and executed trades at one second resolution.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Files </a:t>
            </a:r>
            <a:r>
              <a:rPr lang="en"/>
              <a:t>- book_train.parquet, trade_train.parquet , train.csv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&amp; Data - Introduction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97775" y="1131075"/>
            <a:ext cx="85206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Size of data - 2.73 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Data Type - Parquet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Number of columns - 11 (Book Data), 6 (Trade Data), 3 (Train.csv)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Number of Stocks data - 126 (We have considered only 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Number of records per stock- 500k-1000k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Normalized prices</a:t>
            </a:r>
            <a:r>
              <a:rPr lang="en"/>
              <a:t> of the trade or most/second most competitive buy/sell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Time_id - 10 minutes bucket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Seconds_in_bucket - Number of seconds from the start of the bucket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&amp; Data - Introduction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Train.csv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Trade Data - trade_train.parquet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Snapshot of Book Data - book_train.parquet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447400" y="142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{7E3848E5-7931-49BA-BC25-1B89215C9556}</a:tableStyleId>
              </a:tblPr>
              <a:tblGrid>
                <a:gridCol w="893075"/>
                <a:gridCol w="893075"/>
                <a:gridCol w="893075"/>
              </a:tblGrid>
              <a:tr h="17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stock_id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time_id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target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0.004136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0.001445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16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0.002168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7"/>
          <p:cNvGraphicFramePr/>
          <p:nvPr/>
        </p:nvGraphicFramePr>
        <p:xfrm>
          <a:off x="4474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{7E3848E5-7931-49BA-BC25-1B89215C9556}</a:tableStyleId>
              </a:tblPr>
              <a:tblGrid>
                <a:gridCol w="952500"/>
                <a:gridCol w="1247775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time_id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seconds_in_bucket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price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size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order_count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stock_id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1.000688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101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0.999172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0.999987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108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482075" y="3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{38616092-1DC9-41BE-849C-944C3E8438D5}</a:tableStyleId>
              </a:tblPr>
              <a:tblGrid>
                <a:gridCol w="426025"/>
                <a:gridCol w="939400"/>
                <a:gridCol w="557075"/>
                <a:gridCol w="600775"/>
                <a:gridCol w="589875"/>
                <a:gridCol w="633525"/>
                <a:gridCol w="546150"/>
                <a:gridCol w="644475"/>
                <a:gridCol w="633525"/>
                <a:gridCol w="753725"/>
                <a:gridCol w="677225"/>
              </a:tblGrid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time_id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seconds_in_bucket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bid_price1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ask_price1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bid_price2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ask_price2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bid_size1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ask_size1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bid_size2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ask_size2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stock_id</a:t>
                      </a:r>
                      <a:endParaRPr b="1"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1.001422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1.002301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1.00137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1.002353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226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1.001422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1.002301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1.00137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1.002353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1.001422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1.002301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1.00137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1.002405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Feature Building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WAP calculation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wap_calculation1(df):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(df['bid_price1'] * df['ask_size1'] + df['ask_price1'] * df['bid_size1']) / (df['bid_size1'] + df['ask_size1'])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　Log Return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log_return(list_stock_prices):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np.log(list_stock_prices).diff()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Realized Volatility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realized_volatility(series_log_return):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np.sqrt(np.sum(series_log_return**2))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Feature Building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Weighted Avg Price calculation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df_book['wap1'] = wap_calculation1(df_book)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df_book['wap2'] = wap_calculation2(df_book)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log return calculation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df_book['log_return1'] = df_book.groupby(['time_id'])['wap1'].apply(log_return).fillna(0)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df_book['log_return2'] = df_book.groupby(['time_id'])['wap2'].apply(log_return).fillna(0)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df_book['wap_diff_1_2'] = abs(df_book['wap1'] - df_book['wap2'])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df_book['bid_spread'] = abs(df_book['bid_price1'] - df_book['bid_price2'])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df_book['ask_spread'] = abs(df_book['ask_price1'] - df_book['ask_price2'])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df_book['bid_ask_spread'] = abs(df_book['ask_price1'] / df_book['bid_price1'])-1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df_book['ba_spread_ratio'] = abs(df_book['ask_spread'] / df_book['bid_spread'])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Aggregation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the book data at time_id level (from seconds)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the same thing for trade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50" y="1578625"/>
            <a:ext cx="7410600" cy="14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50" y="3452600"/>
            <a:ext cx="5527174" cy="1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Aggregation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Merged the Book Data, Trade Data, and Train.csv (has the target variable)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the merged data into Training and Testing Data (70%:30%).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stock, 70% of the </a:t>
            </a:r>
            <a:r>
              <a:rPr lang="en"/>
              <a:t>initial</a:t>
            </a:r>
            <a:r>
              <a:rPr lang="en"/>
              <a:t> data (wrt. time) assigned as Training and the rest as Testing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feature_columns = stock_id, log_return1, log_return2, trade_log_return1, wap_diff_1_2, bid_ask_spread, bid_spread, ask_spread, ba_spread_ratio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3" y="3118950"/>
            <a:ext cx="8463574" cy="12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