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79" r:id="rId2"/>
    <p:sldId id="257" r:id="rId3"/>
    <p:sldId id="259" r:id="rId4"/>
    <p:sldId id="282" r:id="rId5"/>
    <p:sldId id="258" r:id="rId6"/>
    <p:sldId id="260" r:id="rId7"/>
    <p:sldId id="261" r:id="rId8"/>
    <p:sldId id="262" r:id="rId9"/>
    <p:sldId id="263" r:id="rId10"/>
    <p:sldId id="269" r:id="rId11"/>
    <p:sldId id="265" r:id="rId12"/>
    <p:sldId id="266" r:id="rId13"/>
    <p:sldId id="270" r:id="rId14"/>
    <p:sldId id="267" r:id="rId15"/>
    <p:sldId id="28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64" userDrawn="1">
          <p15:clr>
            <a:srgbClr val="A4A3A4"/>
          </p15:clr>
        </p15:guide>
        <p15:guide id="2" pos="4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2008"/>
    <p:restoredTop sz="94681"/>
  </p:normalViewPr>
  <p:slideViewPr>
    <p:cSldViewPr snapToGrid="0" snapToObjects="1" showGuides="1">
      <p:cViewPr varScale="1">
        <p:scale>
          <a:sx n="65" d="100"/>
          <a:sy n="65" d="100"/>
        </p:scale>
        <p:origin x="72" y="100"/>
      </p:cViewPr>
      <p:guideLst>
        <p:guide orient="horz" pos="864"/>
        <p:guide pos="4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DAD4F-D51A-CE4F-9BF4-64AFA81858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8D6271-9D96-0A4B-87B3-E1D50974D1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EC1E53-AA61-CF45-A38E-0EFB66CC5297}"/>
              </a:ext>
            </a:extLst>
          </p:cNvPr>
          <p:cNvSpPr>
            <a:spLocks noGrp="1"/>
          </p:cNvSpPr>
          <p:nvPr>
            <p:ph type="dt" sz="half" idx="10"/>
          </p:nvPr>
        </p:nvSpPr>
        <p:spPr/>
        <p:txBody>
          <a:bodyPr/>
          <a:lstStyle/>
          <a:p>
            <a:fld id="{6EECE964-F870-0E41-9FE5-38142943DD71}" type="datetimeFigureOut">
              <a:rPr lang="en-US" smtClean="0"/>
              <a:t>6/13/2021</a:t>
            </a:fld>
            <a:endParaRPr lang="en-US"/>
          </a:p>
        </p:txBody>
      </p:sp>
      <p:sp>
        <p:nvSpPr>
          <p:cNvPr id="5" name="Footer Placeholder 4">
            <a:extLst>
              <a:ext uri="{FF2B5EF4-FFF2-40B4-BE49-F238E27FC236}">
                <a16:creationId xmlns:a16="http://schemas.microsoft.com/office/drawing/2014/main" id="{6A2C1131-FC34-874C-8883-D359C253FE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8D701F-03D9-D947-93D4-B9ECB20FA296}"/>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155896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4DA76-EFBB-F941-A966-1AB95DA793F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B7B00F2-99E1-2747-B65D-ED46D625D3D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61CB34-1F68-0142-B0FC-B44DF9F47878}"/>
              </a:ext>
            </a:extLst>
          </p:cNvPr>
          <p:cNvSpPr>
            <a:spLocks noGrp="1"/>
          </p:cNvSpPr>
          <p:nvPr>
            <p:ph type="dt" sz="half" idx="10"/>
          </p:nvPr>
        </p:nvSpPr>
        <p:spPr/>
        <p:txBody>
          <a:bodyPr/>
          <a:lstStyle/>
          <a:p>
            <a:fld id="{6EECE964-F870-0E41-9FE5-38142943DD71}" type="datetimeFigureOut">
              <a:rPr lang="en-US" smtClean="0"/>
              <a:t>6/13/2021</a:t>
            </a:fld>
            <a:endParaRPr lang="en-US"/>
          </a:p>
        </p:txBody>
      </p:sp>
      <p:sp>
        <p:nvSpPr>
          <p:cNvPr id="5" name="Footer Placeholder 4">
            <a:extLst>
              <a:ext uri="{FF2B5EF4-FFF2-40B4-BE49-F238E27FC236}">
                <a16:creationId xmlns:a16="http://schemas.microsoft.com/office/drawing/2014/main" id="{B14DD18D-202D-B54B-AE2B-6C0708781E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043CD5-A658-2A4D-9439-1801C9D99458}"/>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745636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71FCDC-919C-CA4C-A815-980B3A6288A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77780B6-9946-8448-91F6-FFE2F314146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437C5F-BFDB-3E4B-9F8E-C05B1696F26B}"/>
              </a:ext>
            </a:extLst>
          </p:cNvPr>
          <p:cNvSpPr>
            <a:spLocks noGrp="1"/>
          </p:cNvSpPr>
          <p:nvPr>
            <p:ph type="dt" sz="half" idx="10"/>
          </p:nvPr>
        </p:nvSpPr>
        <p:spPr/>
        <p:txBody>
          <a:bodyPr/>
          <a:lstStyle/>
          <a:p>
            <a:fld id="{6EECE964-F870-0E41-9FE5-38142943DD71}" type="datetimeFigureOut">
              <a:rPr lang="en-US" smtClean="0"/>
              <a:t>6/13/2021</a:t>
            </a:fld>
            <a:endParaRPr lang="en-US"/>
          </a:p>
        </p:txBody>
      </p:sp>
      <p:sp>
        <p:nvSpPr>
          <p:cNvPr id="5" name="Footer Placeholder 4">
            <a:extLst>
              <a:ext uri="{FF2B5EF4-FFF2-40B4-BE49-F238E27FC236}">
                <a16:creationId xmlns:a16="http://schemas.microsoft.com/office/drawing/2014/main" id="{7EFF9A7B-A0EB-4B4D-AEB7-69CF137ED3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FA1E11-39AB-3948-9FCB-6C9762451E2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4040847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6CB00-50B4-C942-A899-D1451AEC75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1941D0-1D38-5641-A2DD-950EB427D48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CA9207-0D28-D342-816D-F8EDA3DD0694}"/>
              </a:ext>
            </a:extLst>
          </p:cNvPr>
          <p:cNvSpPr>
            <a:spLocks noGrp="1"/>
          </p:cNvSpPr>
          <p:nvPr>
            <p:ph type="dt" sz="half" idx="10"/>
          </p:nvPr>
        </p:nvSpPr>
        <p:spPr/>
        <p:txBody>
          <a:bodyPr/>
          <a:lstStyle/>
          <a:p>
            <a:fld id="{6EECE964-F870-0E41-9FE5-38142943DD71}" type="datetimeFigureOut">
              <a:rPr lang="en-US" smtClean="0"/>
              <a:t>6/13/2021</a:t>
            </a:fld>
            <a:endParaRPr lang="en-US"/>
          </a:p>
        </p:txBody>
      </p:sp>
      <p:sp>
        <p:nvSpPr>
          <p:cNvPr id="5" name="Footer Placeholder 4">
            <a:extLst>
              <a:ext uri="{FF2B5EF4-FFF2-40B4-BE49-F238E27FC236}">
                <a16:creationId xmlns:a16="http://schemas.microsoft.com/office/drawing/2014/main" id="{C52E771C-66A5-F041-A46C-C8042E9B2D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0D90BC-0A56-804B-997F-5C305234F939}"/>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795187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A685D-7B5A-5E41-8EAF-429769BBED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C5B8E63-14F0-7C4B-B839-27AD382C12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05C28A9-C0DF-B94F-819D-731A164011C5}"/>
              </a:ext>
            </a:extLst>
          </p:cNvPr>
          <p:cNvSpPr>
            <a:spLocks noGrp="1"/>
          </p:cNvSpPr>
          <p:nvPr>
            <p:ph type="dt" sz="half" idx="10"/>
          </p:nvPr>
        </p:nvSpPr>
        <p:spPr/>
        <p:txBody>
          <a:bodyPr/>
          <a:lstStyle/>
          <a:p>
            <a:fld id="{6EECE964-F870-0E41-9FE5-38142943DD71}" type="datetimeFigureOut">
              <a:rPr lang="en-US" smtClean="0"/>
              <a:t>6/13/2021</a:t>
            </a:fld>
            <a:endParaRPr lang="en-US"/>
          </a:p>
        </p:txBody>
      </p:sp>
      <p:sp>
        <p:nvSpPr>
          <p:cNvPr id="5" name="Footer Placeholder 4">
            <a:extLst>
              <a:ext uri="{FF2B5EF4-FFF2-40B4-BE49-F238E27FC236}">
                <a16:creationId xmlns:a16="http://schemas.microsoft.com/office/drawing/2014/main" id="{4F91BED9-C99D-BE4D-9E2E-9FD6D57554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E2CCAB-C2B6-9044-BAF6-D8EB23480AF3}"/>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740454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29899-9E7E-1742-A79B-21918FC451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5C688A-9CC3-EE42-B095-6BC65AB6273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B3497AD-DF30-1C4D-BD19-B2144912128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C56D767-4E38-C442-8372-77A1B64EFA8A}"/>
              </a:ext>
            </a:extLst>
          </p:cNvPr>
          <p:cNvSpPr>
            <a:spLocks noGrp="1"/>
          </p:cNvSpPr>
          <p:nvPr>
            <p:ph type="dt" sz="half" idx="10"/>
          </p:nvPr>
        </p:nvSpPr>
        <p:spPr/>
        <p:txBody>
          <a:bodyPr/>
          <a:lstStyle/>
          <a:p>
            <a:fld id="{6EECE964-F870-0E41-9FE5-38142943DD71}" type="datetimeFigureOut">
              <a:rPr lang="en-US" smtClean="0"/>
              <a:t>6/13/2021</a:t>
            </a:fld>
            <a:endParaRPr lang="en-US"/>
          </a:p>
        </p:txBody>
      </p:sp>
      <p:sp>
        <p:nvSpPr>
          <p:cNvPr id="6" name="Footer Placeholder 5">
            <a:extLst>
              <a:ext uri="{FF2B5EF4-FFF2-40B4-BE49-F238E27FC236}">
                <a16:creationId xmlns:a16="http://schemas.microsoft.com/office/drawing/2014/main" id="{A0816581-5322-A847-976F-D94A69B11E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7309BF-49E6-3747-B55B-94BC01967BA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33903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A2536-1DE4-7A47-A386-016FBA94353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0C83851-2E77-EC44-83BD-05390C2BB2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C6A16C2-2051-BA40-9C17-A1802E31123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F72B78F-B765-8E49-9E78-1AC1408F19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DE434D3-6A0A-4D4A-84FB-CCE23E3640A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D440FB1-D9CC-0B49-AE9F-5878A0AAB48F}"/>
              </a:ext>
            </a:extLst>
          </p:cNvPr>
          <p:cNvSpPr>
            <a:spLocks noGrp="1"/>
          </p:cNvSpPr>
          <p:nvPr>
            <p:ph type="dt" sz="half" idx="10"/>
          </p:nvPr>
        </p:nvSpPr>
        <p:spPr/>
        <p:txBody>
          <a:bodyPr/>
          <a:lstStyle/>
          <a:p>
            <a:fld id="{6EECE964-F870-0E41-9FE5-38142943DD71}" type="datetimeFigureOut">
              <a:rPr lang="en-US" smtClean="0"/>
              <a:t>6/13/2021</a:t>
            </a:fld>
            <a:endParaRPr lang="en-US"/>
          </a:p>
        </p:txBody>
      </p:sp>
      <p:sp>
        <p:nvSpPr>
          <p:cNvPr id="8" name="Footer Placeholder 7">
            <a:extLst>
              <a:ext uri="{FF2B5EF4-FFF2-40B4-BE49-F238E27FC236}">
                <a16:creationId xmlns:a16="http://schemas.microsoft.com/office/drawing/2014/main" id="{4FB40F16-A558-2D4E-B42F-388ED6F866F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8639D33-CB03-E541-92B0-F417F7EE4E1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545255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D11CA-FD74-5442-BF71-1E4931CA791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2041D4-0DBE-7A43-897B-B22E0E2546D0}"/>
              </a:ext>
            </a:extLst>
          </p:cNvPr>
          <p:cNvSpPr>
            <a:spLocks noGrp="1"/>
          </p:cNvSpPr>
          <p:nvPr>
            <p:ph type="dt" sz="half" idx="10"/>
          </p:nvPr>
        </p:nvSpPr>
        <p:spPr/>
        <p:txBody>
          <a:bodyPr/>
          <a:lstStyle/>
          <a:p>
            <a:fld id="{6EECE964-F870-0E41-9FE5-38142943DD71}" type="datetimeFigureOut">
              <a:rPr lang="en-US" smtClean="0"/>
              <a:t>6/13/2021</a:t>
            </a:fld>
            <a:endParaRPr lang="en-US"/>
          </a:p>
        </p:txBody>
      </p:sp>
      <p:sp>
        <p:nvSpPr>
          <p:cNvPr id="4" name="Footer Placeholder 3">
            <a:extLst>
              <a:ext uri="{FF2B5EF4-FFF2-40B4-BE49-F238E27FC236}">
                <a16:creationId xmlns:a16="http://schemas.microsoft.com/office/drawing/2014/main" id="{5850DBF2-E963-E942-A045-ECDCDF198BB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ADC782F-97A5-4445-ADD2-16A5A997DB90}"/>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596354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7550D9-34E2-494D-8F81-DD79230EAE06}"/>
              </a:ext>
            </a:extLst>
          </p:cNvPr>
          <p:cNvSpPr>
            <a:spLocks noGrp="1"/>
          </p:cNvSpPr>
          <p:nvPr>
            <p:ph type="dt" sz="half" idx="10"/>
          </p:nvPr>
        </p:nvSpPr>
        <p:spPr/>
        <p:txBody>
          <a:bodyPr/>
          <a:lstStyle/>
          <a:p>
            <a:fld id="{6EECE964-F870-0E41-9FE5-38142943DD71}" type="datetimeFigureOut">
              <a:rPr lang="en-US" smtClean="0"/>
              <a:t>6/13/2021</a:t>
            </a:fld>
            <a:endParaRPr lang="en-US"/>
          </a:p>
        </p:txBody>
      </p:sp>
      <p:sp>
        <p:nvSpPr>
          <p:cNvPr id="3" name="Footer Placeholder 2">
            <a:extLst>
              <a:ext uri="{FF2B5EF4-FFF2-40B4-BE49-F238E27FC236}">
                <a16:creationId xmlns:a16="http://schemas.microsoft.com/office/drawing/2014/main" id="{5B154BD3-48A6-5243-B89A-ABF7547EB5F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5EA97B-F750-2B4F-B2F1-E76745D1244E}"/>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565894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64BA2-CCEF-9C4B-9341-1321C0582F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B5366DF-94F2-014A-B39E-D158114395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322D09A-4A40-E841-8F70-E1D544E035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C227AEE-0B60-6343-B03C-96B10444F686}"/>
              </a:ext>
            </a:extLst>
          </p:cNvPr>
          <p:cNvSpPr>
            <a:spLocks noGrp="1"/>
          </p:cNvSpPr>
          <p:nvPr>
            <p:ph type="dt" sz="half" idx="10"/>
          </p:nvPr>
        </p:nvSpPr>
        <p:spPr/>
        <p:txBody>
          <a:bodyPr/>
          <a:lstStyle/>
          <a:p>
            <a:fld id="{6EECE964-F870-0E41-9FE5-38142943DD71}" type="datetimeFigureOut">
              <a:rPr lang="en-US" smtClean="0"/>
              <a:t>6/13/2021</a:t>
            </a:fld>
            <a:endParaRPr lang="en-US"/>
          </a:p>
        </p:txBody>
      </p:sp>
      <p:sp>
        <p:nvSpPr>
          <p:cNvPr id="6" name="Footer Placeholder 5">
            <a:extLst>
              <a:ext uri="{FF2B5EF4-FFF2-40B4-BE49-F238E27FC236}">
                <a16:creationId xmlns:a16="http://schemas.microsoft.com/office/drawing/2014/main" id="{FEEDEC06-105B-2E46-BC96-12B86D4185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9B33B3-3AB6-CA41-B81D-4E3D938DD9D7}"/>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8981839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51441-A4BA-BB44-8779-89F7828311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756B248-D1F2-2646-A192-94B788A8B7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390720E-5DD4-A642-9A31-CBA2963861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2F844B1-5331-5F40-92A8-DA2DCDF3BEBB}"/>
              </a:ext>
            </a:extLst>
          </p:cNvPr>
          <p:cNvSpPr>
            <a:spLocks noGrp="1"/>
          </p:cNvSpPr>
          <p:nvPr>
            <p:ph type="dt" sz="half" idx="10"/>
          </p:nvPr>
        </p:nvSpPr>
        <p:spPr/>
        <p:txBody>
          <a:bodyPr/>
          <a:lstStyle/>
          <a:p>
            <a:fld id="{6EECE964-F870-0E41-9FE5-38142943DD71}" type="datetimeFigureOut">
              <a:rPr lang="en-US" smtClean="0"/>
              <a:t>6/13/2021</a:t>
            </a:fld>
            <a:endParaRPr lang="en-US"/>
          </a:p>
        </p:txBody>
      </p:sp>
      <p:sp>
        <p:nvSpPr>
          <p:cNvPr id="6" name="Footer Placeholder 5">
            <a:extLst>
              <a:ext uri="{FF2B5EF4-FFF2-40B4-BE49-F238E27FC236}">
                <a16:creationId xmlns:a16="http://schemas.microsoft.com/office/drawing/2014/main" id="{DAFB5CF2-05E5-DE46-AD28-692F9DB716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A14854-AFC5-2349-BC93-AD9DF51264F9}"/>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230115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D3905A-E05F-754C-8F9F-A8D1000A32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880757D-7D59-B74F-B2FA-F4236D6F71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729EBB-89B5-F042-AECF-884D5A5ABB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ECE964-F870-0E41-9FE5-38142943DD71}" type="datetimeFigureOut">
              <a:rPr lang="en-US" smtClean="0"/>
              <a:t>6/13/2021</a:t>
            </a:fld>
            <a:endParaRPr lang="en-US"/>
          </a:p>
        </p:txBody>
      </p:sp>
      <p:sp>
        <p:nvSpPr>
          <p:cNvPr id="5" name="Footer Placeholder 4">
            <a:extLst>
              <a:ext uri="{FF2B5EF4-FFF2-40B4-BE49-F238E27FC236}">
                <a16:creationId xmlns:a16="http://schemas.microsoft.com/office/drawing/2014/main" id="{66FA4430-3170-3C4D-A968-03CE0D4A8B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8C085EA-4CCE-EE49-A933-CFF5955BDB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281B17-8789-6B4C-B449-7FC9CCFFE3A3}" type="slidenum">
              <a:rPr lang="en-US" smtClean="0"/>
              <a:t>‹#›</a:t>
            </a:fld>
            <a:endParaRPr lang="en-US"/>
          </a:p>
        </p:txBody>
      </p:sp>
    </p:spTree>
    <p:extLst>
      <p:ext uri="{BB962C8B-B14F-4D97-AF65-F5344CB8AC3E}">
        <p14:creationId xmlns:p14="http://schemas.microsoft.com/office/powerpoint/2010/main" val="18581024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9390" y="550607"/>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949515" y="2620015"/>
            <a:ext cx="5905784" cy="2723823"/>
          </a:xfrm>
          <a:prstGeom prst="rect">
            <a:avLst/>
          </a:prstGeom>
          <a:solidFill>
            <a:schemeClr val="bg2">
              <a:lumMod val="25000"/>
            </a:schemeClr>
          </a:solidFill>
        </p:spPr>
        <p:txBody>
          <a:bodyPr wrap="none" rtlCol="0">
            <a:spAutoFit/>
          </a:bodyPr>
          <a:lstStyle/>
          <a:p>
            <a:r>
              <a:rPr lang="en-US" sz="6600" b="1" dirty="0">
                <a:solidFill>
                  <a:srgbClr val="FF6600"/>
                </a:solidFill>
              </a:rPr>
              <a:t>G2M Case Study</a:t>
            </a:r>
          </a:p>
          <a:p>
            <a:endParaRPr lang="en-US" sz="4000" dirty="0"/>
          </a:p>
          <a:p>
            <a:r>
              <a:rPr lang="en-US" sz="4000" dirty="0"/>
              <a:t> </a:t>
            </a:r>
            <a:r>
              <a:rPr lang="en-US" sz="3600" dirty="0">
                <a:solidFill>
                  <a:srgbClr val="FF6600"/>
                </a:solidFill>
                <a:latin typeface="Calibri" panose="020F0502020204030204"/>
              </a:rPr>
              <a:t>Parth Shah</a:t>
            </a:r>
            <a:endParaRPr lang="en-US" sz="3600" dirty="0"/>
          </a:p>
          <a:p>
            <a:r>
              <a:rPr lang="en-US" sz="2500" dirty="0">
                <a:solidFill>
                  <a:srgbClr val="FF6600"/>
                </a:solidFill>
              </a:rPr>
              <a:t>  13-06-2021</a:t>
            </a:r>
          </a:p>
        </p:txBody>
      </p:sp>
    </p:spTree>
    <p:extLst>
      <p:ext uri="{BB962C8B-B14F-4D97-AF65-F5344CB8AC3E}">
        <p14:creationId xmlns:p14="http://schemas.microsoft.com/office/powerpoint/2010/main" val="14919765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A86FFC35-F427-364C-BA92-634BB6B2B5AC}"/>
              </a:ext>
            </a:extLst>
          </p:cNvPr>
          <p:cNvSpPr/>
          <p:nvPr/>
        </p:nvSpPr>
        <p:spPr>
          <a:xfrm>
            <a:off x="4903852" y="5927907"/>
            <a:ext cx="4625008" cy="3693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EE2ADCB-2F26-A940-B4CA-11022847FAA2}"/>
              </a:ext>
            </a:extLst>
          </p:cNvPr>
          <p:cNvSpPr/>
          <p:nvPr/>
        </p:nvSpPr>
        <p:spPr>
          <a:xfrm>
            <a:off x="0" y="-13733"/>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Day Of the Month Analysis</a:t>
            </a:r>
          </a:p>
        </p:txBody>
      </p:sp>
      <p:pic>
        <p:nvPicPr>
          <p:cNvPr id="2" name="Picture 1">
            <a:extLst>
              <a:ext uri="{FF2B5EF4-FFF2-40B4-BE49-F238E27FC236}">
                <a16:creationId xmlns:a16="http://schemas.microsoft.com/office/drawing/2014/main" id="{9F9A42CD-D5C2-4D2A-B56D-A9CEEC1972D5}"/>
              </a:ext>
            </a:extLst>
          </p:cNvPr>
          <p:cNvPicPr>
            <a:picLocks noChangeAspect="1"/>
          </p:cNvPicPr>
          <p:nvPr/>
        </p:nvPicPr>
        <p:blipFill>
          <a:blip r:embed="rId2"/>
          <a:stretch>
            <a:fillRect/>
          </a:stretch>
        </p:blipFill>
        <p:spPr>
          <a:xfrm>
            <a:off x="982807" y="2255137"/>
            <a:ext cx="10226386" cy="3913971"/>
          </a:xfrm>
          <a:prstGeom prst="rect">
            <a:avLst/>
          </a:prstGeom>
        </p:spPr>
      </p:pic>
    </p:spTree>
    <p:extLst>
      <p:ext uri="{BB962C8B-B14F-4D97-AF65-F5344CB8AC3E}">
        <p14:creationId xmlns:p14="http://schemas.microsoft.com/office/powerpoint/2010/main" val="30366471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72A11D8-7445-6148-8CE7-8E1140D70E28}"/>
              </a:ext>
            </a:extLst>
          </p:cNvPr>
          <p:cNvSpPr/>
          <p:nvPr/>
        </p:nvSpPr>
        <p:spPr>
          <a:xfrm>
            <a:off x="0"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Day Of the Week Analysis</a:t>
            </a:r>
          </a:p>
        </p:txBody>
      </p:sp>
      <p:pic>
        <p:nvPicPr>
          <p:cNvPr id="2" name="Picture 1">
            <a:extLst>
              <a:ext uri="{FF2B5EF4-FFF2-40B4-BE49-F238E27FC236}">
                <a16:creationId xmlns:a16="http://schemas.microsoft.com/office/drawing/2014/main" id="{087DCCB6-BB77-4DD6-A91C-AE5D98F8EA74}"/>
              </a:ext>
            </a:extLst>
          </p:cNvPr>
          <p:cNvPicPr>
            <a:picLocks noChangeAspect="1"/>
          </p:cNvPicPr>
          <p:nvPr/>
        </p:nvPicPr>
        <p:blipFill>
          <a:blip r:embed="rId2"/>
          <a:stretch>
            <a:fillRect/>
          </a:stretch>
        </p:blipFill>
        <p:spPr>
          <a:xfrm>
            <a:off x="2102841" y="1895995"/>
            <a:ext cx="7986317" cy="3596952"/>
          </a:xfrm>
          <a:prstGeom prst="rect">
            <a:avLst/>
          </a:prstGeom>
        </p:spPr>
      </p:pic>
      <p:sp>
        <p:nvSpPr>
          <p:cNvPr id="8" name="TextBox 7">
            <a:extLst>
              <a:ext uri="{FF2B5EF4-FFF2-40B4-BE49-F238E27FC236}">
                <a16:creationId xmlns:a16="http://schemas.microsoft.com/office/drawing/2014/main" id="{BE5D0667-3954-4189-A9E5-4E4FFB2CD270}"/>
              </a:ext>
            </a:extLst>
          </p:cNvPr>
          <p:cNvSpPr txBox="1"/>
          <p:nvPr/>
        </p:nvSpPr>
        <p:spPr>
          <a:xfrm>
            <a:off x="2102840" y="5694176"/>
            <a:ext cx="8250527" cy="646331"/>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On average most of the customers use the cabs as from Friday heading into the weekend.</a:t>
            </a:r>
          </a:p>
        </p:txBody>
      </p:sp>
    </p:spTree>
    <p:extLst>
      <p:ext uri="{BB962C8B-B14F-4D97-AF65-F5344CB8AC3E}">
        <p14:creationId xmlns:p14="http://schemas.microsoft.com/office/powerpoint/2010/main" val="21964144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4DDBF0E-CC36-9C41-940D-C9EE0C11B4F2}"/>
              </a:ext>
            </a:extLst>
          </p:cNvPr>
          <p:cNvSpPr/>
          <p:nvPr/>
        </p:nvSpPr>
        <p:spPr>
          <a:xfrm>
            <a:off x="0" y="-10498"/>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Most frequent Customers for both Cabs(Customer Retention)</a:t>
            </a:r>
          </a:p>
        </p:txBody>
      </p:sp>
      <p:pic>
        <p:nvPicPr>
          <p:cNvPr id="2" name="Picture 1">
            <a:extLst>
              <a:ext uri="{FF2B5EF4-FFF2-40B4-BE49-F238E27FC236}">
                <a16:creationId xmlns:a16="http://schemas.microsoft.com/office/drawing/2014/main" id="{327D2C9E-DABD-4532-AA04-96781B22DB71}"/>
              </a:ext>
            </a:extLst>
          </p:cNvPr>
          <p:cNvPicPr>
            <a:picLocks noChangeAspect="1"/>
          </p:cNvPicPr>
          <p:nvPr/>
        </p:nvPicPr>
        <p:blipFill>
          <a:blip r:embed="rId2"/>
          <a:stretch>
            <a:fillRect/>
          </a:stretch>
        </p:blipFill>
        <p:spPr>
          <a:xfrm>
            <a:off x="1018661" y="1996316"/>
            <a:ext cx="3645724" cy="2865368"/>
          </a:xfrm>
          <a:prstGeom prst="rect">
            <a:avLst/>
          </a:prstGeom>
        </p:spPr>
      </p:pic>
      <p:pic>
        <p:nvPicPr>
          <p:cNvPr id="3" name="Picture 2">
            <a:extLst>
              <a:ext uri="{FF2B5EF4-FFF2-40B4-BE49-F238E27FC236}">
                <a16:creationId xmlns:a16="http://schemas.microsoft.com/office/drawing/2014/main" id="{8D460225-BC65-4383-82E1-6F9DB4CD2F2F}"/>
              </a:ext>
            </a:extLst>
          </p:cNvPr>
          <p:cNvPicPr>
            <a:picLocks noChangeAspect="1"/>
          </p:cNvPicPr>
          <p:nvPr/>
        </p:nvPicPr>
        <p:blipFill>
          <a:blip r:embed="rId3"/>
          <a:stretch>
            <a:fillRect/>
          </a:stretch>
        </p:blipFill>
        <p:spPr>
          <a:xfrm>
            <a:off x="6095999" y="1996316"/>
            <a:ext cx="4791871" cy="2865368"/>
          </a:xfrm>
          <a:prstGeom prst="rect">
            <a:avLst/>
          </a:prstGeom>
        </p:spPr>
      </p:pic>
      <p:sp>
        <p:nvSpPr>
          <p:cNvPr id="9" name="TextBox 8">
            <a:extLst>
              <a:ext uri="{FF2B5EF4-FFF2-40B4-BE49-F238E27FC236}">
                <a16:creationId xmlns:a16="http://schemas.microsoft.com/office/drawing/2014/main" id="{8426B93A-A19C-42AD-A12C-CDAE44A8755D}"/>
              </a:ext>
            </a:extLst>
          </p:cNvPr>
          <p:cNvSpPr txBox="1"/>
          <p:nvPr/>
        </p:nvSpPr>
        <p:spPr>
          <a:xfrm>
            <a:off x="919316" y="5403277"/>
            <a:ext cx="9968553" cy="646331"/>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Yellow cab customers frequent the cabs more often showing that they have a high customer retainability. Also the most frequent Pink Customers are also Yellow Cab Customers.</a:t>
            </a:r>
          </a:p>
        </p:txBody>
      </p:sp>
    </p:spTree>
    <p:extLst>
      <p:ext uri="{BB962C8B-B14F-4D97-AF65-F5344CB8AC3E}">
        <p14:creationId xmlns:p14="http://schemas.microsoft.com/office/powerpoint/2010/main" val="26899500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A1A7594-02FF-E846-981D-0DDF22812493}"/>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Margin Analysis</a:t>
            </a:r>
          </a:p>
        </p:txBody>
      </p:sp>
      <p:pic>
        <p:nvPicPr>
          <p:cNvPr id="2" name="Picture 1">
            <a:extLst>
              <a:ext uri="{FF2B5EF4-FFF2-40B4-BE49-F238E27FC236}">
                <a16:creationId xmlns:a16="http://schemas.microsoft.com/office/drawing/2014/main" id="{C2E060E1-051B-4970-A641-4054B4B34F2C}"/>
              </a:ext>
            </a:extLst>
          </p:cNvPr>
          <p:cNvPicPr>
            <a:picLocks noChangeAspect="1"/>
          </p:cNvPicPr>
          <p:nvPr/>
        </p:nvPicPr>
        <p:blipFill>
          <a:blip r:embed="rId2"/>
          <a:stretch>
            <a:fillRect/>
          </a:stretch>
        </p:blipFill>
        <p:spPr>
          <a:xfrm>
            <a:off x="598880" y="2327239"/>
            <a:ext cx="6864691" cy="3560373"/>
          </a:xfrm>
          <a:prstGeom prst="rect">
            <a:avLst/>
          </a:prstGeom>
        </p:spPr>
      </p:pic>
      <p:sp>
        <p:nvSpPr>
          <p:cNvPr id="9" name="TextBox 8">
            <a:extLst>
              <a:ext uri="{FF2B5EF4-FFF2-40B4-BE49-F238E27FC236}">
                <a16:creationId xmlns:a16="http://schemas.microsoft.com/office/drawing/2014/main" id="{3535D9DB-80B5-4654-93D7-DA90F9746224}"/>
              </a:ext>
            </a:extLst>
          </p:cNvPr>
          <p:cNvSpPr txBox="1"/>
          <p:nvPr/>
        </p:nvSpPr>
        <p:spPr>
          <a:xfrm>
            <a:off x="7615973" y="3222973"/>
            <a:ext cx="3977147" cy="1200329"/>
          </a:xfrm>
          <a:prstGeom prst="rect">
            <a:avLst/>
          </a:prstGeom>
          <a:noFill/>
        </p:spPr>
        <p:txBody>
          <a:bodyPr wrap="square">
            <a:spAutoFit/>
          </a:bodyPr>
          <a:lstStyle/>
          <a:p>
            <a:pPr marL="285750" indent="-285750">
              <a:buFont typeface="Wingdings" panose="05000000000000000000" pitchFamily="2" charset="2"/>
              <a:buChar char="ü"/>
            </a:pPr>
            <a:r>
              <a:rPr lang="en-US" dirty="0"/>
              <a:t>Yellow cab has had the most Profit compared to Pink Cab across the three years this very little fluctuations(Decrease in profit).</a:t>
            </a:r>
          </a:p>
        </p:txBody>
      </p:sp>
    </p:spTree>
    <p:extLst>
      <p:ext uri="{BB962C8B-B14F-4D97-AF65-F5344CB8AC3E}">
        <p14:creationId xmlns:p14="http://schemas.microsoft.com/office/powerpoint/2010/main" val="28106605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0D125DC-4913-1143-875B-0F16168D9AB4}"/>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Recommendations and Conclusion</a:t>
            </a:r>
          </a:p>
        </p:txBody>
      </p:sp>
      <p:sp>
        <p:nvSpPr>
          <p:cNvPr id="9" name="TextBox 8">
            <a:extLst>
              <a:ext uri="{FF2B5EF4-FFF2-40B4-BE49-F238E27FC236}">
                <a16:creationId xmlns:a16="http://schemas.microsoft.com/office/drawing/2014/main" id="{BBB70A57-B336-4F3F-93A8-E594181D62C0}"/>
              </a:ext>
            </a:extLst>
          </p:cNvPr>
          <p:cNvSpPr txBox="1"/>
          <p:nvPr/>
        </p:nvSpPr>
        <p:spPr>
          <a:xfrm>
            <a:off x="294967" y="1563328"/>
            <a:ext cx="11562736" cy="4462760"/>
          </a:xfrm>
          <a:prstGeom prst="rect">
            <a:avLst/>
          </a:prstGeom>
          <a:noFill/>
        </p:spPr>
        <p:txBody>
          <a:bodyPr wrap="square">
            <a:sp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600" b="0" i="0" u="none" strike="noStrike" kern="1200" cap="none" spc="0" normalizeH="0" baseline="0" noProof="0" dirty="0">
                <a:ln>
                  <a:noFill/>
                </a:ln>
                <a:solidFill>
                  <a:prstClr val="black"/>
                </a:solidFill>
                <a:effectLst/>
                <a:uLnTx/>
                <a:uFillTx/>
                <a:latin typeface="Inter"/>
                <a:ea typeface="+mn-ea"/>
                <a:cs typeface="+mn-cs"/>
              </a:rPr>
              <a:t>I believe that Yellow cab is going to maintain its monopoly in the market for a longer period of time because:-</a:t>
            </a:r>
          </a:p>
          <a:p>
            <a:pPr marR="0" lvl="0" algn="l" defTabSz="914400" rtl="0" eaLnBrk="1" fontAlgn="auto" latinLnBrk="0" hangingPunct="1">
              <a:lnSpc>
                <a:spcPct val="90000"/>
              </a:lnSpc>
              <a:spcBef>
                <a:spcPts val="1000"/>
              </a:spcBef>
              <a:spcAft>
                <a:spcPts val="0"/>
              </a:spcAft>
              <a:buClrTx/>
              <a:buSzTx/>
              <a:tabLst/>
              <a:defRPr/>
            </a:pPr>
            <a:endParaRPr kumimoji="0" lang="en-US" sz="2600" b="0" i="0" u="none" strike="noStrike" kern="1200" cap="none" spc="0" normalizeH="0" baseline="0" noProof="0" dirty="0">
              <a:ln>
                <a:noFill/>
              </a:ln>
              <a:solidFill>
                <a:prstClr val="black"/>
              </a:solidFill>
              <a:effectLst/>
              <a:uLnTx/>
              <a:uFillTx/>
              <a:latin typeface="Inter"/>
              <a:ea typeface="+mn-ea"/>
              <a:cs typeface="+mn-cs"/>
            </a:endParaRPr>
          </a:p>
          <a:p>
            <a:pPr marL="514350" marR="0" lvl="0" indent="-514350" algn="l" defTabSz="914400" rtl="0" eaLnBrk="1" fontAlgn="auto" latinLnBrk="0" hangingPunct="1">
              <a:lnSpc>
                <a:spcPct val="90000"/>
              </a:lnSpc>
              <a:spcBef>
                <a:spcPts val="1000"/>
              </a:spcBef>
              <a:spcAft>
                <a:spcPts val="0"/>
              </a:spcAft>
              <a:buClrTx/>
              <a:buSzTx/>
              <a:buFont typeface="+mj-lt"/>
              <a:buAutoNum type="arabicPeriod"/>
              <a:tabLst/>
              <a:defRPr/>
            </a:pPr>
            <a:r>
              <a:rPr kumimoji="0" lang="en-US" sz="2600" b="0" i="0" u="none" strike="noStrike" kern="1200" cap="none" spc="0" normalizeH="0" baseline="0" noProof="0" dirty="0">
                <a:ln>
                  <a:noFill/>
                </a:ln>
                <a:solidFill>
                  <a:prstClr val="black"/>
                </a:solidFill>
                <a:effectLst/>
                <a:uLnTx/>
                <a:uFillTx/>
                <a:latin typeface="Calibri" panose="020F0502020204030204"/>
                <a:ea typeface="+mn-ea"/>
                <a:cs typeface="+mn-cs"/>
              </a:rPr>
              <a:t>Yellow cab has a very high customer retainability rate compared to Pink Cab.</a:t>
            </a:r>
          </a:p>
          <a:p>
            <a:pPr marL="514350" marR="0" lvl="0" indent="-514350" algn="l" defTabSz="914400" rtl="0" eaLnBrk="1" fontAlgn="auto" latinLnBrk="0" hangingPunct="1">
              <a:lnSpc>
                <a:spcPct val="90000"/>
              </a:lnSpc>
              <a:spcBef>
                <a:spcPts val="1000"/>
              </a:spcBef>
              <a:spcAft>
                <a:spcPts val="0"/>
              </a:spcAft>
              <a:buClrTx/>
              <a:buSzTx/>
              <a:buFont typeface="+mj-lt"/>
              <a:buAutoNum type="arabicPeriod"/>
              <a:tabLst/>
              <a:defRPr/>
            </a:pPr>
            <a:r>
              <a:rPr kumimoji="0" lang="en-US" sz="2600" b="0" i="0" u="none" strike="noStrike" kern="1200" cap="none" spc="0" normalizeH="0" baseline="0" noProof="0" dirty="0">
                <a:ln>
                  <a:noFill/>
                </a:ln>
                <a:solidFill>
                  <a:prstClr val="black"/>
                </a:solidFill>
                <a:effectLst/>
                <a:uLnTx/>
                <a:uFillTx/>
                <a:latin typeface="Calibri" panose="020F0502020204030204"/>
                <a:ea typeface="+mn-ea"/>
                <a:cs typeface="+mn-cs"/>
              </a:rPr>
              <a:t>Through the three Years yellow cab has had the most customers and is not showing any signs of letting go off this trend.</a:t>
            </a:r>
          </a:p>
          <a:p>
            <a:pPr marL="514350" marR="0" lvl="0" indent="-514350" algn="l" defTabSz="914400" rtl="0" eaLnBrk="1" fontAlgn="auto" latinLnBrk="0" hangingPunct="1">
              <a:lnSpc>
                <a:spcPct val="90000"/>
              </a:lnSpc>
              <a:spcBef>
                <a:spcPts val="1000"/>
              </a:spcBef>
              <a:spcAft>
                <a:spcPts val="0"/>
              </a:spcAft>
              <a:buClrTx/>
              <a:buSzTx/>
              <a:buFont typeface="+mj-lt"/>
              <a:buAutoNum type="arabicPeriod"/>
              <a:tabLst/>
              <a:defRPr/>
            </a:pPr>
            <a:r>
              <a:rPr kumimoji="0" lang="en-US" sz="2600" b="0" i="0" u="none" strike="noStrike" kern="1200" cap="none" spc="0" normalizeH="0" baseline="0" noProof="0" dirty="0">
                <a:ln>
                  <a:noFill/>
                </a:ln>
                <a:solidFill>
                  <a:prstClr val="black"/>
                </a:solidFill>
                <a:effectLst/>
                <a:uLnTx/>
                <a:uFillTx/>
                <a:latin typeface="Calibri" panose="020F0502020204030204"/>
                <a:ea typeface="+mn-ea"/>
                <a:cs typeface="+mn-cs"/>
              </a:rPr>
              <a:t>Yellow cab a high customer following in high population cities like New York.</a:t>
            </a:r>
          </a:p>
          <a:p>
            <a:pPr marL="514350" marR="0" lvl="0" indent="-514350" algn="l" defTabSz="914400" rtl="0" eaLnBrk="1" fontAlgn="auto" latinLnBrk="0" hangingPunct="1">
              <a:lnSpc>
                <a:spcPct val="90000"/>
              </a:lnSpc>
              <a:spcBef>
                <a:spcPts val="1000"/>
              </a:spcBef>
              <a:spcAft>
                <a:spcPts val="0"/>
              </a:spcAft>
              <a:buClrTx/>
              <a:buSzTx/>
              <a:buFont typeface="+mj-lt"/>
              <a:buAutoNum type="arabicPeriod"/>
              <a:tabLst/>
              <a:defRPr/>
            </a:pPr>
            <a:r>
              <a:rPr kumimoji="0" lang="en-US" sz="2600" b="0" i="0" u="none" strike="noStrike" kern="1200" cap="none" spc="0" normalizeH="0" baseline="0" noProof="0" dirty="0">
                <a:ln>
                  <a:noFill/>
                </a:ln>
                <a:solidFill>
                  <a:prstClr val="black"/>
                </a:solidFill>
                <a:effectLst/>
                <a:uLnTx/>
                <a:uFillTx/>
                <a:latin typeface="Calibri" panose="020F0502020204030204"/>
                <a:ea typeface="+mn-ea"/>
                <a:cs typeface="+mn-cs"/>
              </a:rPr>
              <a:t>Most of the young aged customers prefer Yellow Cab. It is to be noted that the young aged customers are the biggest consumers in this cab business.</a:t>
            </a:r>
          </a:p>
          <a:p>
            <a:pPr marL="514350" marR="0" lvl="0" indent="-514350" algn="l" defTabSz="914400" rtl="0" eaLnBrk="1" fontAlgn="auto" latinLnBrk="0" hangingPunct="1">
              <a:lnSpc>
                <a:spcPct val="90000"/>
              </a:lnSpc>
              <a:spcBef>
                <a:spcPts val="1000"/>
              </a:spcBef>
              <a:spcAft>
                <a:spcPts val="0"/>
              </a:spcAft>
              <a:buClrTx/>
              <a:buSzTx/>
              <a:buFont typeface="+mj-lt"/>
              <a:buAutoNum type="arabicPeriod"/>
              <a:tabLst/>
              <a:defRPr/>
            </a:pPr>
            <a:r>
              <a:rPr kumimoji="0" lang="en-US" sz="2600" b="0" i="0" u="none" strike="noStrike" kern="1200" cap="none" spc="0" normalizeH="0" baseline="0" noProof="0" dirty="0">
                <a:ln>
                  <a:noFill/>
                </a:ln>
                <a:solidFill>
                  <a:prstClr val="black"/>
                </a:solidFill>
                <a:effectLst/>
                <a:uLnTx/>
                <a:uFillTx/>
                <a:latin typeface="Calibri" panose="020F0502020204030204"/>
                <a:ea typeface="+mn-ea"/>
                <a:cs typeface="+mn-cs"/>
              </a:rPr>
              <a:t>Yellow cab seems to be making higher profit margin compared to pink cab.</a:t>
            </a:r>
          </a:p>
        </p:txBody>
      </p:sp>
    </p:spTree>
    <p:extLst>
      <p:ext uri="{BB962C8B-B14F-4D97-AF65-F5344CB8AC3E}">
        <p14:creationId xmlns:p14="http://schemas.microsoft.com/office/powerpoint/2010/main" val="885335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872480" y="2601119"/>
            <a:ext cx="5558973" cy="1655762"/>
          </a:xfrm>
        </p:spPr>
        <p:txBody>
          <a:bodyPr>
            <a:normAutofit/>
          </a:bodyPr>
          <a:lstStyle/>
          <a:p>
            <a:r>
              <a:rPr lang="en-US" sz="6600" b="1" dirty="0">
                <a:solidFill>
                  <a:srgbClr val="FF6600"/>
                </a:solidFill>
              </a:rPr>
              <a:t>Thank You</a:t>
            </a:r>
          </a:p>
          <a:p>
            <a:endParaRPr lang="en-US" sz="6600" dirty="0">
              <a:solidFill>
                <a:srgbClr val="FF6600"/>
              </a:solidFill>
            </a:endParaRPr>
          </a:p>
        </p:txBody>
      </p:sp>
      <p:sp>
        <p:nvSpPr>
          <p:cNvPr id="3" name="Rectangle 2">
            <a:extLst>
              <a:ext uri="{FF2B5EF4-FFF2-40B4-BE49-F238E27FC236}">
                <a16:creationId xmlns:a16="http://schemas.microsoft.com/office/drawing/2014/main" id="{49C08CB0-2E68-164C-9080-887E2D20B522}"/>
              </a:ext>
            </a:extLst>
          </p:cNvPr>
          <p:cNvSpPr/>
          <p:nvPr/>
        </p:nvSpPr>
        <p:spPr>
          <a:xfrm>
            <a:off x="0" y="0"/>
            <a:ext cx="5872480" cy="68580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B067532E-7508-4245-8E91-38CA363A61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818" y="6109624"/>
            <a:ext cx="1654627" cy="994232"/>
          </a:xfrm>
          <a:prstGeom prst="rect">
            <a:avLst/>
          </a:prstGeom>
        </p:spPr>
      </p:pic>
    </p:spTree>
    <p:extLst>
      <p:ext uri="{BB962C8B-B14F-4D97-AF65-F5344CB8AC3E}">
        <p14:creationId xmlns:p14="http://schemas.microsoft.com/office/powerpoint/2010/main" val="10679025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762000" y="1812608"/>
            <a:ext cx="10515600" cy="4351338"/>
          </a:xfrm>
        </p:spPr>
        <p:txBody>
          <a:bodyPr>
            <a:normAutofit/>
          </a:bodyPr>
          <a:lstStyle/>
          <a:p>
            <a:r>
              <a:rPr lang="en-US" sz="1800" dirty="0"/>
              <a:t>XYZ is a private equity firm in US. Due to remarkable growth in the Cab Industry in last few years and multiple key players in the market, it is planning for an investment in Cab industry. </a:t>
            </a:r>
          </a:p>
          <a:p>
            <a:pPr marL="0" indent="0">
              <a:buNone/>
            </a:pPr>
            <a:endParaRPr lang="en-US" sz="1800" dirty="0"/>
          </a:p>
          <a:p>
            <a:r>
              <a:rPr lang="en-US" sz="1800" dirty="0"/>
              <a:t>Objective : Provide actionable insights to help XYZ firm in identifying the right company for making investment.</a:t>
            </a:r>
          </a:p>
          <a:p>
            <a:endParaRPr lang="en-US" sz="1800" dirty="0"/>
          </a:p>
          <a:p>
            <a:pPr marL="0" indent="0">
              <a:buNone/>
            </a:pPr>
            <a:r>
              <a:rPr lang="en-US" sz="1800" dirty="0"/>
              <a:t>The analysis has been divided into four parts: </a:t>
            </a:r>
          </a:p>
          <a:p>
            <a:r>
              <a:rPr lang="en-US" sz="1800" dirty="0"/>
              <a:t>Data Understanding </a:t>
            </a:r>
          </a:p>
          <a:p>
            <a:r>
              <a:rPr lang="en-US" sz="1800" dirty="0"/>
              <a:t>Forecasting profit and number of rides for each cab type </a:t>
            </a:r>
          </a:p>
          <a:p>
            <a:r>
              <a:rPr lang="en-US" sz="1800" dirty="0"/>
              <a:t>Finding the most profitable Cab company </a:t>
            </a:r>
          </a:p>
          <a:p>
            <a:r>
              <a:rPr lang="en-US" sz="1800" dirty="0"/>
              <a:t>Recommendations for investment</a:t>
            </a:r>
          </a:p>
        </p:txBody>
      </p:sp>
      <p:sp>
        <p:nvSpPr>
          <p:cNvPr id="4" name="Rectangle 3">
            <a:extLst>
              <a:ext uri="{FF2B5EF4-FFF2-40B4-BE49-F238E27FC236}">
                <a16:creationId xmlns:a16="http://schemas.microsoft.com/office/drawing/2014/main" id="{DD7B960C-F6E1-AE45-98A6-122DB2A97B5B}"/>
              </a:ext>
            </a:extLst>
          </p:cNvPr>
          <p:cNvSpPr/>
          <p:nvPr/>
        </p:nvSpPr>
        <p:spPr>
          <a:xfrm>
            <a:off x="0" y="-196645"/>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0" y="-150608"/>
            <a:ext cx="10515600" cy="1325563"/>
          </a:xfrm>
        </p:spPr>
        <p:txBody>
          <a:bodyPr>
            <a:normAutofit/>
          </a:bodyPr>
          <a:lstStyle/>
          <a:p>
            <a:r>
              <a:rPr lang="en-US" b="1" dirty="0">
                <a:solidFill>
                  <a:schemeClr val="accent2"/>
                </a:solidFill>
                <a:latin typeface="Calibri" panose="020F0502020204030204" pitchFamily="34" charset="0"/>
                <a:cs typeface="Calibri" panose="020F0502020204030204" pitchFamily="34" charset="0"/>
              </a:rPr>
              <a:t>Background –G2M(cab industry) case study</a:t>
            </a:r>
          </a:p>
        </p:txBody>
      </p:sp>
    </p:spTree>
    <p:extLst>
      <p:ext uri="{BB962C8B-B14F-4D97-AF65-F5344CB8AC3E}">
        <p14:creationId xmlns:p14="http://schemas.microsoft.com/office/powerpoint/2010/main" val="35045324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3FDECAE3-36C4-B048-BBC3-A0828AC8256E}"/>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0" y="80525"/>
            <a:ext cx="10515600" cy="1325563"/>
          </a:xfrm>
        </p:spPr>
        <p:txBody>
          <a:bodyPr/>
          <a:lstStyle/>
          <a:p>
            <a:r>
              <a:rPr lang="en-US" b="1" dirty="0">
                <a:solidFill>
                  <a:schemeClr val="accent2"/>
                </a:solidFill>
                <a:latin typeface="+mn-lt"/>
              </a:rPr>
              <a:t>Data Exploration</a:t>
            </a:r>
          </a:p>
        </p:txBody>
      </p:sp>
      <p:sp>
        <p:nvSpPr>
          <p:cNvPr id="34" name="TextBox 33">
            <a:extLst>
              <a:ext uri="{FF2B5EF4-FFF2-40B4-BE49-F238E27FC236}">
                <a16:creationId xmlns:a16="http://schemas.microsoft.com/office/drawing/2014/main" id="{CAB717D7-EF53-4C96-9435-5C128D6A862B}"/>
              </a:ext>
            </a:extLst>
          </p:cNvPr>
          <p:cNvSpPr txBox="1"/>
          <p:nvPr/>
        </p:nvSpPr>
        <p:spPr>
          <a:xfrm>
            <a:off x="838199" y="1995095"/>
            <a:ext cx="10704871" cy="3051605"/>
          </a:xfrm>
          <a:prstGeom prst="rect">
            <a:avLst/>
          </a:prstGeom>
          <a:noFill/>
        </p:spPr>
        <p:txBody>
          <a:bodyPr wrap="square">
            <a:sp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15 Features.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4 derived features(Month, Year, Day, Margins).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Total data points 355,032.</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Assumptions:-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Profit of rides are calculated keeping other factors constant and only </a:t>
            </a:r>
            <a:r>
              <a:rPr kumimoji="0" lang="en-US" sz="1600" b="0" i="0" u="none" strike="noStrike" kern="1200" cap="none" spc="0" normalizeH="0" baseline="0" noProof="0" dirty="0" err="1">
                <a:ln>
                  <a:noFill/>
                </a:ln>
                <a:solidFill>
                  <a:prstClr val="black"/>
                </a:solidFill>
                <a:effectLst/>
                <a:uLnTx/>
                <a:uFillTx/>
                <a:latin typeface="Calibri" panose="020F0502020204030204" pitchFamily="34" charset="0"/>
                <a:ea typeface="+mn-ea"/>
                <a:cs typeface="+mn-cs"/>
              </a:rPr>
              <a:t>Price_Charged</a:t>
            </a:r>
            <a:r>
              <a:rPr kumimoji="0" lang="en-US" sz="16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 and </a:t>
            </a:r>
            <a:r>
              <a:rPr kumimoji="0" lang="en-US" sz="1600" b="0" i="0" u="none" strike="noStrike" kern="1200" cap="none" spc="0" normalizeH="0" baseline="0" noProof="0" dirty="0" err="1">
                <a:ln>
                  <a:noFill/>
                </a:ln>
                <a:solidFill>
                  <a:prstClr val="black"/>
                </a:solidFill>
                <a:effectLst/>
                <a:uLnTx/>
                <a:uFillTx/>
                <a:latin typeface="Calibri" panose="020F0502020204030204" pitchFamily="34" charset="0"/>
                <a:ea typeface="+mn-ea"/>
                <a:cs typeface="+mn-cs"/>
              </a:rPr>
              <a:t>Cost_of_Trip</a:t>
            </a:r>
            <a:r>
              <a:rPr kumimoji="0" lang="en-US" sz="16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 features used to calculate profit.</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892976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6A03CE5-3AF4-4F12-B4AA-2150AC1B3D1F}"/>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dirty="0">
                <a:solidFill>
                  <a:srgbClr val="ED7D31"/>
                </a:solidFill>
                <a:latin typeface="Calibri Light" panose="020F0302020204030204"/>
              </a:rPr>
              <a:t>Data understanding</a:t>
            </a:r>
            <a:endParaRPr kumimoji="0" lang="en-US" sz="4400" b="1" i="0" u="none" strike="noStrike" kern="1200" cap="none" spc="0" normalizeH="0" baseline="0" noProof="0" dirty="0">
              <a:ln>
                <a:noFill/>
              </a:ln>
              <a:solidFill>
                <a:srgbClr val="E7E6E6">
                  <a:lumMod val="25000"/>
                </a:srgbClr>
              </a:solidFill>
              <a:effectLst/>
              <a:uLnTx/>
              <a:uFillTx/>
              <a:latin typeface="Calibri Light" panose="020F0302020204030204"/>
              <a:ea typeface="+mn-ea"/>
              <a:cs typeface="+mn-cs"/>
            </a:endParaRPr>
          </a:p>
        </p:txBody>
      </p:sp>
      <p:pic>
        <p:nvPicPr>
          <p:cNvPr id="5" name="Picture 4">
            <a:extLst>
              <a:ext uri="{FF2B5EF4-FFF2-40B4-BE49-F238E27FC236}">
                <a16:creationId xmlns:a16="http://schemas.microsoft.com/office/drawing/2014/main" id="{11CAA268-6920-48CE-84CD-266F00F9C0CD}"/>
              </a:ext>
            </a:extLst>
          </p:cNvPr>
          <p:cNvPicPr>
            <a:picLocks noChangeAspect="1"/>
          </p:cNvPicPr>
          <p:nvPr/>
        </p:nvPicPr>
        <p:blipFill>
          <a:blip r:embed="rId2"/>
          <a:stretch>
            <a:fillRect/>
          </a:stretch>
        </p:blipFill>
        <p:spPr>
          <a:xfrm>
            <a:off x="1767802" y="1622264"/>
            <a:ext cx="7435192" cy="3798137"/>
          </a:xfrm>
          <a:prstGeom prst="rect">
            <a:avLst/>
          </a:prstGeom>
        </p:spPr>
      </p:pic>
      <p:sp>
        <p:nvSpPr>
          <p:cNvPr id="7" name="TextBox 6">
            <a:extLst>
              <a:ext uri="{FF2B5EF4-FFF2-40B4-BE49-F238E27FC236}">
                <a16:creationId xmlns:a16="http://schemas.microsoft.com/office/drawing/2014/main" id="{A5F10222-95E5-4E6B-AE96-A0B9DD788A90}"/>
              </a:ext>
            </a:extLst>
          </p:cNvPr>
          <p:cNvSpPr txBox="1"/>
          <p:nvPr/>
        </p:nvSpPr>
        <p:spPr>
          <a:xfrm>
            <a:off x="1767802" y="5653690"/>
            <a:ext cx="8401664" cy="369332"/>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Yellow cab has the majority of transactions between the two cabs.</a:t>
            </a:r>
          </a:p>
        </p:txBody>
      </p:sp>
    </p:spTree>
    <p:extLst>
      <p:ext uri="{BB962C8B-B14F-4D97-AF65-F5344CB8AC3E}">
        <p14:creationId xmlns:p14="http://schemas.microsoft.com/office/powerpoint/2010/main" val="13583992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Yearly Customer Distribution</a:t>
            </a:r>
            <a:endParaRPr lang="en-US" sz="4400" b="1" dirty="0">
              <a:solidFill>
                <a:schemeClr val="bg2">
                  <a:lumMod val="25000"/>
                </a:schemeClr>
              </a:solidFill>
              <a:latin typeface="+mj-lt"/>
            </a:endParaRPr>
          </a:p>
        </p:txBody>
      </p:sp>
      <p:pic>
        <p:nvPicPr>
          <p:cNvPr id="5" name="Picture 4">
            <a:extLst>
              <a:ext uri="{FF2B5EF4-FFF2-40B4-BE49-F238E27FC236}">
                <a16:creationId xmlns:a16="http://schemas.microsoft.com/office/drawing/2014/main" id="{55E5453B-4D0B-40E5-9CD4-BD21894ED71D}"/>
              </a:ext>
            </a:extLst>
          </p:cNvPr>
          <p:cNvPicPr>
            <a:picLocks noChangeAspect="1"/>
          </p:cNvPicPr>
          <p:nvPr/>
        </p:nvPicPr>
        <p:blipFill>
          <a:blip r:embed="rId2"/>
          <a:stretch>
            <a:fillRect/>
          </a:stretch>
        </p:blipFill>
        <p:spPr>
          <a:xfrm>
            <a:off x="1000432" y="2431089"/>
            <a:ext cx="5830302" cy="3458434"/>
          </a:xfrm>
          <a:prstGeom prst="rect">
            <a:avLst/>
          </a:prstGeom>
        </p:spPr>
      </p:pic>
      <p:sp>
        <p:nvSpPr>
          <p:cNvPr id="21" name="TextBox 20">
            <a:extLst>
              <a:ext uri="{FF2B5EF4-FFF2-40B4-BE49-F238E27FC236}">
                <a16:creationId xmlns:a16="http://schemas.microsoft.com/office/drawing/2014/main" id="{6F9A9B3A-EECD-431D-AA63-31B8E82621C5}"/>
              </a:ext>
            </a:extLst>
          </p:cNvPr>
          <p:cNvSpPr txBox="1"/>
          <p:nvPr/>
        </p:nvSpPr>
        <p:spPr>
          <a:xfrm>
            <a:off x="7467373" y="3209175"/>
            <a:ext cx="4272344" cy="646331"/>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Yellow Cab has had the majority of customers across the three years.</a:t>
            </a:r>
          </a:p>
        </p:txBody>
      </p:sp>
    </p:spTree>
    <p:extLst>
      <p:ext uri="{BB962C8B-B14F-4D97-AF65-F5344CB8AC3E}">
        <p14:creationId xmlns:p14="http://schemas.microsoft.com/office/powerpoint/2010/main" val="38481116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B714281-3974-8549-B509-9AD67893AA9A}"/>
              </a:ext>
            </a:extLst>
          </p:cNvPr>
          <p:cNvSpPr/>
          <p:nvPr/>
        </p:nvSpPr>
        <p:spPr>
          <a:xfrm>
            <a:off x="0"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Monthly Transactions Analysis</a:t>
            </a:r>
          </a:p>
        </p:txBody>
      </p:sp>
      <p:pic>
        <p:nvPicPr>
          <p:cNvPr id="4" name="Picture 3">
            <a:extLst>
              <a:ext uri="{FF2B5EF4-FFF2-40B4-BE49-F238E27FC236}">
                <a16:creationId xmlns:a16="http://schemas.microsoft.com/office/drawing/2014/main" id="{1B255768-4870-4C56-98DB-87660F127A1F}"/>
              </a:ext>
            </a:extLst>
          </p:cNvPr>
          <p:cNvPicPr>
            <a:picLocks noChangeAspect="1"/>
          </p:cNvPicPr>
          <p:nvPr/>
        </p:nvPicPr>
        <p:blipFill>
          <a:blip r:embed="rId2"/>
          <a:stretch>
            <a:fillRect/>
          </a:stretch>
        </p:blipFill>
        <p:spPr>
          <a:xfrm>
            <a:off x="1358997" y="1426290"/>
            <a:ext cx="9474005" cy="4005419"/>
          </a:xfrm>
          <a:prstGeom prst="rect">
            <a:avLst/>
          </a:prstGeom>
        </p:spPr>
      </p:pic>
      <p:sp>
        <p:nvSpPr>
          <p:cNvPr id="7" name="TextBox 6">
            <a:extLst>
              <a:ext uri="{FF2B5EF4-FFF2-40B4-BE49-F238E27FC236}">
                <a16:creationId xmlns:a16="http://schemas.microsoft.com/office/drawing/2014/main" id="{C37E5266-24DB-4391-B90F-89B155D9D6DB}"/>
              </a:ext>
            </a:extLst>
          </p:cNvPr>
          <p:cNvSpPr txBox="1"/>
          <p:nvPr/>
        </p:nvSpPr>
        <p:spPr>
          <a:xfrm>
            <a:off x="1358997" y="5659764"/>
            <a:ext cx="10525432" cy="646331"/>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The busiest Months are the holiday months heading towards January for both Cabs with Yellow cab taking the lions share.</a:t>
            </a:r>
          </a:p>
        </p:txBody>
      </p:sp>
    </p:spTree>
    <p:extLst>
      <p:ext uri="{BB962C8B-B14F-4D97-AF65-F5344CB8AC3E}">
        <p14:creationId xmlns:p14="http://schemas.microsoft.com/office/powerpoint/2010/main" val="23655734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19C2959-59DB-F748-9A93-E5DF86BCF6D2}"/>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Gender Distribution</a:t>
            </a:r>
          </a:p>
        </p:txBody>
      </p:sp>
      <p:pic>
        <p:nvPicPr>
          <p:cNvPr id="3" name="Picture 2">
            <a:extLst>
              <a:ext uri="{FF2B5EF4-FFF2-40B4-BE49-F238E27FC236}">
                <a16:creationId xmlns:a16="http://schemas.microsoft.com/office/drawing/2014/main" id="{90D10A21-19C9-4E8D-AB9A-B4AE4A850A12}"/>
              </a:ext>
            </a:extLst>
          </p:cNvPr>
          <p:cNvPicPr>
            <a:picLocks noChangeAspect="1"/>
          </p:cNvPicPr>
          <p:nvPr/>
        </p:nvPicPr>
        <p:blipFill>
          <a:blip r:embed="rId2"/>
          <a:stretch>
            <a:fillRect/>
          </a:stretch>
        </p:blipFill>
        <p:spPr>
          <a:xfrm>
            <a:off x="657471" y="2237166"/>
            <a:ext cx="5930144" cy="3779848"/>
          </a:xfrm>
          <a:prstGeom prst="rect">
            <a:avLst/>
          </a:prstGeom>
        </p:spPr>
      </p:pic>
      <p:sp>
        <p:nvSpPr>
          <p:cNvPr id="9" name="TextBox 8">
            <a:extLst>
              <a:ext uri="{FF2B5EF4-FFF2-40B4-BE49-F238E27FC236}">
                <a16:creationId xmlns:a16="http://schemas.microsoft.com/office/drawing/2014/main" id="{B972A58E-42D3-45F1-9B8B-065882AF9DAC}"/>
              </a:ext>
            </a:extLst>
          </p:cNvPr>
          <p:cNvSpPr txBox="1"/>
          <p:nvPr/>
        </p:nvSpPr>
        <p:spPr>
          <a:xfrm>
            <a:off x="6926826" y="3099760"/>
            <a:ext cx="4527754" cy="923330"/>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Most of the customers for both Cabs are Male with the Yellow Cab taking the lions share in both.</a:t>
            </a:r>
          </a:p>
        </p:txBody>
      </p:sp>
    </p:spTree>
    <p:extLst>
      <p:ext uri="{BB962C8B-B14F-4D97-AF65-F5344CB8AC3E}">
        <p14:creationId xmlns:p14="http://schemas.microsoft.com/office/powerpoint/2010/main" val="18495701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618E71-57DB-5240-87DD-E7F49B7B67CC}"/>
              </a:ext>
            </a:extLst>
          </p:cNvPr>
          <p:cNvSpPr/>
          <p:nvPr/>
        </p:nvSpPr>
        <p:spPr>
          <a:xfrm>
            <a:off x="7055666" y="1373852"/>
            <a:ext cx="742860" cy="316836"/>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Rectangle 8">
            <a:extLst>
              <a:ext uri="{FF2B5EF4-FFF2-40B4-BE49-F238E27FC236}">
                <a16:creationId xmlns:a16="http://schemas.microsoft.com/office/drawing/2014/main" id="{979C901E-0FA4-9841-8F38-143DE1BCD3B3}"/>
              </a:ext>
            </a:extLst>
          </p:cNvPr>
          <p:cNvSpPr/>
          <p:nvPr/>
        </p:nvSpPr>
        <p:spPr>
          <a:xfrm>
            <a:off x="0" y="-16865"/>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General Age Distribution Analysis</a:t>
            </a:r>
          </a:p>
        </p:txBody>
      </p:sp>
      <p:pic>
        <p:nvPicPr>
          <p:cNvPr id="2" name="Picture 1">
            <a:extLst>
              <a:ext uri="{FF2B5EF4-FFF2-40B4-BE49-F238E27FC236}">
                <a16:creationId xmlns:a16="http://schemas.microsoft.com/office/drawing/2014/main" id="{111B5E55-580B-44C1-B566-A2C2515D7D64}"/>
              </a:ext>
            </a:extLst>
          </p:cNvPr>
          <p:cNvPicPr>
            <a:picLocks noChangeAspect="1"/>
          </p:cNvPicPr>
          <p:nvPr/>
        </p:nvPicPr>
        <p:blipFill>
          <a:blip r:embed="rId2"/>
          <a:stretch>
            <a:fillRect/>
          </a:stretch>
        </p:blipFill>
        <p:spPr>
          <a:xfrm>
            <a:off x="1092450" y="1690688"/>
            <a:ext cx="9358171" cy="4352921"/>
          </a:xfrm>
          <a:prstGeom prst="rect">
            <a:avLst/>
          </a:prstGeom>
        </p:spPr>
      </p:pic>
      <p:sp>
        <p:nvSpPr>
          <p:cNvPr id="10" name="TextBox 9">
            <a:extLst>
              <a:ext uri="{FF2B5EF4-FFF2-40B4-BE49-F238E27FC236}">
                <a16:creationId xmlns:a16="http://schemas.microsoft.com/office/drawing/2014/main" id="{3231C1CC-FFC4-46BB-B37E-405CD3738DDB}"/>
              </a:ext>
            </a:extLst>
          </p:cNvPr>
          <p:cNvSpPr txBox="1"/>
          <p:nvPr/>
        </p:nvSpPr>
        <p:spPr>
          <a:xfrm>
            <a:off x="1506794" y="6182584"/>
            <a:ext cx="6218902" cy="369332"/>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Most of the Customers are Young.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i.e</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below 40 Years of age.</a:t>
            </a:r>
          </a:p>
        </p:txBody>
      </p:sp>
    </p:spTree>
    <p:extLst>
      <p:ext uri="{BB962C8B-B14F-4D97-AF65-F5344CB8AC3E}">
        <p14:creationId xmlns:p14="http://schemas.microsoft.com/office/powerpoint/2010/main" val="4918040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DED7758-9668-C549-8B57-C20E9108591A}"/>
              </a:ext>
            </a:extLst>
          </p:cNvPr>
          <p:cNvSpPr/>
          <p:nvPr/>
        </p:nvSpPr>
        <p:spPr>
          <a:xfrm>
            <a:off x="-6531"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Customers per City Analysis</a:t>
            </a:r>
          </a:p>
        </p:txBody>
      </p:sp>
      <p:pic>
        <p:nvPicPr>
          <p:cNvPr id="2" name="Picture 1">
            <a:extLst>
              <a:ext uri="{FF2B5EF4-FFF2-40B4-BE49-F238E27FC236}">
                <a16:creationId xmlns:a16="http://schemas.microsoft.com/office/drawing/2014/main" id="{B38E1CA2-16DC-4E3C-8CC7-0BEC4E64A813}"/>
              </a:ext>
            </a:extLst>
          </p:cNvPr>
          <p:cNvPicPr>
            <a:picLocks noChangeAspect="1"/>
          </p:cNvPicPr>
          <p:nvPr/>
        </p:nvPicPr>
        <p:blipFill>
          <a:blip r:embed="rId2"/>
          <a:stretch>
            <a:fillRect/>
          </a:stretch>
        </p:blipFill>
        <p:spPr>
          <a:xfrm>
            <a:off x="685100" y="2178562"/>
            <a:ext cx="6905403" cy="3877392"/>
          </a:xfrm>
          <a:prstGeom prst="rect">
            <a:avLst/>
          </a:prstGeom>
        </p:spPr>
      </p:pic>
      <p:sp>
        <p:nvSpPr>
          <p:cNvPr id="8" name="TextBox 7">
            <a:extLst>
              <a:ext uri="{FF2B5EF4-FFF2-40B4-BE49-F238E27FC236}">
                <a16:creationId xmlns:a16="http://schemas.microsoft.com/office/drawing/2014/main" id="{966B5D79-F42C-467A-8424-5E355700DDC7}"/>
              </a:ext>
            </a:extLst>
          </p:cNvPr>
          <p:cNvSpPr txBox="1"/>
          <p:nvPr/>
        </p:nvSpPr>
        <p:spPr>
          <a:xfrm>
            <a:off x="7881398" y="3088061"/>
            <a:ext cx="4205748" cy="1754326"/>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Yellow cab leads on most of the cities with Pink Cab only leading in 4 cities:-</a:t>
            </a: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San Diego</a:t>
            </a: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Nashville</a:t>
            </a: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Sacramento</a:t>
            </a: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Pittsburgh</a:t>
            </a:r>
          </a:p>
        </p:txBody>
      </p:sp>
    </p:spTree>
    <p:extLst>
      <p:ext uri="{BB962C8B-B14F-4D97-AF65-F5344CB8AC3E}">
        <p14:creationId xmlns:p14="http://schemas.microsoft.com/office/powerpoint/2010/main" val="25789898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2747</TotalTime>
  <Words>492</Words>
  <Application>Microsoft Office PowerPoint</Application>
  <PresentationFormat>Widescreen</PresentationFormat>
  <Paragraphs>54</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Inter</vt:lpstr>
      <vt:lpstr>Wingdings</vt:lpstr>
      <vt:lpstr>Office Theme</vt:lpstr>
      <vt:lpstr>PowerPoint Presentation</vt:lpstr>
      <vt:lpstr>Background –G2M(cab industry) case study</vt:lpstr>
      <vt:lpstr>Data Exploration</vt:lpstr>
      <vt:lpstr>PowerPoint Presentation</vt:lpstr>
      <vt:lpstr>Profit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KPMG Case Study</dc:title>
  <dc:creator>surya prakash tripathi</dc:creator>
  <cp:lastModifiedBy>parth shah</cp:lastModifiedBy>
  <cp:revision>150</cp:revision>
  <cp:lastPrinted>2019-08-24T08:13:50Z</cp:lastPrinted>
  <dcterms:created xsi:type="dcterms:W3CDTF">2019-08-19T15:39:24Z</dcterms:created>
  <dcterms:modified xsi:type="dcterms:W3CDTF">2021-06-13T10:05:49Z</dcterms:modified>
</cp:coreProperties>
</file>