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FEB9DC-F216-2D35-C953-C13546ACDB3B}" v="34" dt="2024-02-29T13:04:17.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88d54993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1388d54993d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388d54993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1388d54993d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88d54993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1388d54993d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388d54993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1388d54993d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388d54993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1388d54993d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88d54993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1388d54993d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388d54993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1388d54993d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1" name="Google Shape;25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a:spLocks noGrp="1"/>
          </p:cNvSpPr>
          <p:nvPr>
            <p:ph type="pic" idx="2"/>
          </p:nvPr>
        </p:nvSpPr>
        <p:spPr>
          <a:xfrm>
            <a:off x="5183188" y="987425"/>
            <a:ext cx="6172200" cy="4873625"/>
          </a:xfrm>
          <a:prstGeom prst="rect">
            <a:avLst/>
          </a:prstGeom>
          <a:noFill/>
          <a:ln>
            <a:noFill/>
          </a:ln>
        </p:spPr>
      </p:sp>
      <p:sp>
        <p:nvSpPr>
          <p:cNvPr id="26" name="Google Shape;26;p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1027332" y="0"/>
            <a:ext cx="2325467" cy="2325467"/>
          </a:xfrm>
          <a:prstGeom prst="rect">
            <a:avLst/>
          </a:prstGeom>
          <a:noFill/>
          <a:ln>
            <a:noFill/>
          </a:ln>
        </p:spPr>
      </p:pic>
      <p:sp>
        <p:nvSpPr>
          <p:cNvPr id="85" name="Google Shape;85;p13"/>
          <p:cNvSpPr txBox="1"/>
          <p:nvPr/>
        </p:nvSpPr>
        <p:spPr>
          <a:xfrm>
            <a:off x="870857" y="2380343"/>
            <a:ext cx="8873700" cy="4002000"/>
          </a:xfrm>
          <a:prstGeom prst="rect">
            <a:avLst/>
          </a:prstGeom>
          <a:solidFill>
            <a:srgbClr val="3B3B3B"/>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US" sz="6600" b="0" i="0" u="none" strike="noStrike" cap="none" dirty="0">
                <a:solidFill>
                  <a:srgbClr val="FF6600"/>
                </a:solidFill>
                <a:latin typeface="Calibri"/>
                <a:ea typeface="Calibri"/>
                <a:cs typeface="Calibri"/>
                <a:sym typeface="Calibri"/>
              </a:rPr>
              <a:t>Exploratory Data Analysis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rgbClr val="FF6600"/>
                </a:solidFill>
                <a:latin typeface="Calibri"/>
                <a:ea typeface="Calibri"/>
                <a:cs typeface="Calibri"/>
                <a:sym typeface="Calibri"/>
              </a:rPr>
              <a:t>Hate Speech Detection Using Transformers</a:t>
            </a:r>
            <a:endParaRPr sz="4000" b="0" i="0" u="none" strike="noStrike" cap="none">
              <a:solidFill>
                <a:srgbClr val="FF6600"/>
              </a:solidFill>
              <a:latin typeface="Calibri"/>
              <a:ea typeface="Calibri"/>
              <a:cs typeface="Calibri"/>
              <a:sym typeface="Calibri"/>
            </a:endParaRPr>
          </a:p>
          <a:p>
            <a:pPr>
              <a:buSzPts val="4000"/>
            </a:pPr>
            <a:r>
              <a:rPr lang="en-US" sz="4000" b="0" i="0" u="none" strike="noStrike" cap="none" dirty="0">
                <a:solidFill>
                  <a:srgbClr val="FF6600"/>
                </a:solidFill>
                <a:latin typeface="Calibri"/>
                <a:ea typeface="Calibri"/>
                <a:cs typeface="Calibri"/>
                <a:sym typeface="Calibri"/>
              </a:rPr>
              <a:t>Team </a:t>
            </a:r>
            <a:r>
              <a:rPr lang="en-US" sz="4000" dirty="0">
                <a:solidFill>
                  <a:srgbClr val="FF6600"/>
                </a:solidFill>
                <a:latin typeface="Calibri"/>
                <a:ea typeface="Calibri"/>
                <a:cs typeface="Calibri"/>
                <a:sym typeface="Calibri"/>
              </a:rPr>
              <a:t>– Solitude Ensemble</a:t>
            </a:r>
            <a:endParaRPr sz="4000" b="0" i="0" u="none" strike="noStrike" cap="none">
              <a:solidFill>
                <a:srgbClr val="FF66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800" b="1" dirty="0">
                <a:solidFill>
                  <a:srgbClr val="FF6600"/>
                </a:solidFill>
                <a:latin typeface="Calibri"/>
                <a:cs typeface="Calibri"/>
                <a:sym typeface="Calibri"/>
              </a:rPr>
              <a:t>27-Feb-2024</a:t>
            </a:r>
            <a:endParaRPr sz="1400" b="0" i="0" u="none" strike="noStrike" cap="none" dirty="0">
              <a:solidFill>
                <a:srgbClr val="FF66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Data Modification</a:t>
            </a:r>
            <a:endParaRPr sz="4800">
              <a:solidFill>
                <a:srgbClr val="FF6600"/>
              </a:solidFill>
            </a:endParaRPr>
          </a:p>
        </p:txBody>
      </p:sp>
      <p:sp>
        <p:nvSpPr>
          <p:cNvPr id="148" name="Google Shape;148;p22"/>
          <p:cNvSpPr txBox="1">
            <a:spLocks noGrp="1"/>
          </p:cNvSpPr>
          <p:nvPr>
            <p:ph type="body" idx="1"/>
          </p:nvPr>
        </p:nvSpPr>
        <p:spPr>
          <a:xfrm>
            <a:off x="0" y="1153800"/>
            <a:ext cx="12192000" cy="12819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3600" b="1">
                <a:highlight>
                  <a:srgbClr val="FFFFFF"/>
                </a:highlight>
              </a:rPr>
              <a:t>Removing Duplicate Data (II)</a:t>
            </a:r>
            <a:endParaRPr sz="3600" b="1">
              <a:highlight>
                <a:srgbClr val="FFFFFF"/>
              </a:highlight>
              <a:latin typeface="Arial"/>
              <a:ea typeface="Arial"/>
              <a:cs typeface="Arial"/>
              <a:sym typeface="Arial"/>
            </a:endParaRPr>
          </a:p>
        </p:txBody>
      </p:sp>
      <p:sp>
        <p:nvSpPr>
          <p:cNvPr id="149" name="Google Shape;149;p22"/>
          <p:cNvSpPr txBox="1"/>
          <p:nvPr/>
        </p:nvSpPr>
        <p:spPr>
          <a:xfrm>
            <a:off x="0" y="2435700"/>
            <a:ext cx="12192000" cy="9234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Now , you can see below the result after removing duplicate data(tweets). Every tweet has only 1 occurrence in dataset.</a:t>
            </a:r>
            <a:endParaRPr sz="2400" b="0" i="0" u="none" strike="noStrike" cap="none">
              <a:solidFill>
                <a:schemeClr val="dk1"/>
              </a:solidFill>
              <a:latin typeface="Calibri"/>
              <a:ea typeface="Calibri"/>
              <a:cs typeface="Calibri"/>
              <a:sym typeface="Calibri"/>
            </a:endParaRPr>
          </a:p>
        </p:txBody>
      </p:sp>
      <p:pic>
        <p:nvPicPr>
          <p:cNvPr id="150" name="Google Shape;150;p22"/>
          <p:cNvPicPr preferRelativeResize="0"/>
          <p:nvPr/>
        </p:nvPicPr>
        <p:blipFill rotWithShape="1">
          <a:blip r:embed="rId3">
            <a:alphaModFix/>
          </a:blip>
          <a:srcRect l="31315" t="33122" r="5174" b="10288"/>
          <a:stretch/>
        </p:blipFill>
        <p:spPr>
          <a:xfrm>
            <a:off x="529025" y="3264275"/>
            <a:ext cx="6982123" cy="3499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0" y="0"/>
            <a:ext cx="12246300" cy="1056000"/>
          </a:xfrm>
          <a:prstGeom prst="rect">
            <a:avLst/>
          </a:prstGeom>
          <a:solidFill>
            <a:srgbClr val="3B3B3B"/>
          </a:solid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None/>
            </a:pPr>
            <a:r>
              <a:rPr lang="en-US">
                <a:solidFill>
                  <a:srgbClr val="FF6600"/>
                </a:solidFill>
              </a:rPr>
              <a:t>Frequency of word in data</a:t>
            </a:r>
            <a:endParaRPr>
              <a:solidFill>
                <a:srgbClr val="FF6600"/>
              </a:solidFill>
            </a:endParaRPr>
          </a:p>
        </p:txBody>
      </p:sp>
      <p:sp>
        <p:nvSpPr>
          <p:cNvPr id="156" name="Google Shape;156;p23"/>
          <p:cNvSpPr txBox="1">
            <a:spLocks noGrp="1"/>
          </p:cNvSpPr>
          <p:nvPr>
            <p:ph type="body" idx="1"/>
          </p:nvPr>
        </p:nvSpPr>
        <p:spPr>
          <a:xfrm>
            <a:off x="125" y="5312225"/>
            <a:ext cx="12192000" cy="1545900"/>
          </a:xfrm>
          <a:prstGeom prst="rect">
            <a:avLst/>
          </a:prstGeom>
          <a:solidFill>
            <a:schemeClr val="lt1"/>
          </a:solidFill>
          <a:ln>
            <a:noFill/>
          </a:ln>
        </p:spPr>
        <p:txBody>
          <a:bodyPr spcFirstLastPara="1" wrap="square" lIns="91425" tIns="45700" rIns="91425" bIns="45700" anchor="t" anchorCtr="0">
            <a:normAutofit/>
          </a:bodyPr>
          <a:lstStyle/>
          <a:p>
            <a:pPr marL="457200" lvl="0" indent="-381000" algn="l" rtl="0">
              <a:lnSpc>
                <a:spcPct val="90000"/>
              </a:lnSpc>
              <a:spcBef>
                <a:spcPts val="1000"/>
              </a:spcBef>
              <a:spcAft>
                <a:spcPts val="0"/>
              </a:spcAft>
              <a:buSzPts val="2400"/>
              <a:buChar char="●"/>
            </a:pPr>
            <a:r>
              <a:rPr lang="en-US" sz="2400"/>
              <a:t>In above graph we can see the 25 most common words in Training dataset and Test Dataset.</a:t>
            </a:r>
            <a:endParaRPr sz="2400"/>
          </a:p>
          <a:p>
            <a:pPr marL="457200" lvl="0" indent="-381000" algn="l" rtl="0">
              <a:lnSpc>
                <a:spcPct val="90000"/>
              </a:lnSpc>
              <a:spcBef>
                <a:spcPts val="0"/>
              </a:spcBef>
              <a:spcAft>
                <a:spcPts val="0"/>
              </a:spcAft>
              <a:buSzPts val="2400"/>
              <a:buChar char="●"/>
            </a:pPr>
            <a:r>
              <a:rPr lang="en-US" sz="2400"/>
              <a:t>We can see that both the datasets have almost same most common words. For this reason we might get accurately trained model through which we can get high accuracy while testing and predicting results.</a:t>
            </a:r>
            <a:endParaRPr sz="2400"/>
          </a:p>
        </p:txBody>
      </p:sp>
      <p:pic>
        <p:nvPicPr>
          <p:cNvPr id="157" name="Google Shape;157;p23"/>
          <p:cNvPicPr preferRelativeResize="0"/>
          <p:nvPr/>
        </p:nvPicPr>
        <p:blipFill rotWithShape="1">
          <a:blip r:embed="rId3">
            <a:alphaModFix/>
          </a:blip>
          <a:srcRect/>
          <a:stretch/>
        </p:blipFill>
        <p:spPr>
          <a:xfrm>
            <a:off x="0" y="1197525"/>
            <a:ext cx="5976248" cy="3831449"/>
          </a:xfrm>
          <a:prstGeom prst="rect">
            <a:avLst/>
          </a:prstGeom>
          <a:noFill/>
          <a:ln>
            <a:noFill/>
          </a:ln>
        </p:spPr>
      </p:pic>
      <p:pic>
        <p:nvPicPr>
          <p:cNvPr id="158" name="Google Shape;158;p23"/>
          <p:cNvPicPr preferRelativeResize="0"/>
          <p:nvPr/>
        </p:nvPicPr>
        <p:blipFill rotWithShape="1">
          <a:blip r:embed="rId4">
            <a:alphaModFix/>
          </a:blip>
          <a:srcRect/>
          <a:stretch/>
        </p:blipFill>
        <p:spPr>
          <a:xfrm>
            <a:off x="6128650" y="1240425"/>
            <a:ext cx="5976248" cy="38314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0" y="0"/>
            <a:ext cx="12246300" cy="1056000"/>
          </a:xfrm>
          <a:prstGeom prst="rect">
            <a:avLst/>
          </a:prstGeom>
          <a:solidFill>
            <a:srgbClr val="3B3B3B"/>
          </a:solid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None/>
            </a:pPr>
            <a:r>
              <a:rPr lang="en-US">
                <a:solidFill>
                  <a:srgbClr val="FF6600"/>
                </a:solidFill>
              </a:rPr>
              <a:t>Frequency of word in data</a:t>
            </a:r>
            <a:endParaRPr>
              <a:solidFill>
                <a:srgbClr val="FF6600"/>
              </a:solidFill>
            </a:endParaRPr>
          </a:p>
        </p:txBody>
      </p:sp>
      <p:sp>
        <p:nvSpPr>
          <p:cNvPr id="164" name="Google Shape;164;p24"/>
          <p:cNvSpPr txBox="1">
            <a:spLocks noGrp="1"/>
          </p:cNvSpPr>
          <p:nvPr>
            <p:ph type="body" idx="1"/>
          </p:nvPr>
        </p:nvSpPr>
        <p:spPr>
          <a:xfrm>
            <a:off x="9601200" y="1056000"/>
            <a:ext cx="2591100" cy="2677800"/>
          </a:xfrm>
          <a:prstGeom prst="rect">
            <a:avLst/>
          </a:prstGeom>
          <a:solidFill>
            <a:schemeClr val="lt1"/>
          </a:solidFill>
          <a:ln>
            <a:noFill/>
          </a:ln>
        </p:spPr>
        <p:txBody>
          <a:bodyPr spcFirstLastPara="1" wrap="square" lIns="91425" tIns="45700" rIns="91425" bIns="45700" anchor="t" anchorCtr="0">
            <a:normAutofit lnSpcReduction="10000"/>
          </a:bodyPr>
          <a:lstStyle/>
          <a:p>
            <a:pPr marL="457200" lvl="0" indent="-381000" algn="l" rtl="0">
              <a:lnSpc>
                <a:spcPct val="90000"/>
              </a:lnSpc>
              <a:spcBef>
                <a:spcPts val="1000"/>
              </a:spcBef>
              <a:spcAft>
                <a:spcPts val="0"/>
              </a:spcAft>
              <a:buSzPts val="2400"/>
              <a:buChar char="●"/>
            </a:pPr>
            <a:r>
              <a:rPr lang="en-US" sz="2400"/>
              <a:t>Here we can 100 most common words in picture. Bigger the word most common the word.</a:t>
            </a:r>
            <a:endParaRPr sz="2400"/>
          </a:p>
        </p:txBody>
      </p:sp>
      <p:pic>
        <p:nvPicPr>
          <p:cNvPr id="165" name="Google Shape;165;p24"/>
          <p:cNvPicPr preferRelativeResize="0"/>
          <p:nvPr/>
        </p:nvPicPr>
        <p:blipFill rotWithShape="1">
          <a:blip r:embed="rId3">
            <a:alphaModFix/>
          </a:blip>
          <a:srcRect/>
          <a:stretch/>
        </p:blipFill>
        <p:spPr>
          <a:xfrm>
            <a:off x="152400" y="1208400"/>
            <a:ext cx="7128648" cy="2394775"/>
          </a:xfrm>
          <a:prstGeom prst="rect">
            <a:avLst/>
          </a:prstGeom>
          <a:noFill/>
          <a:ln>
            <a:noFill/>
          </a:ln>
        </p:spPr>
      </p:pic>
      <p:pic>
        <p:nvPicPr>
          <p:cNvPr id="166" name="Google Shape;166;p24"/>
          <p:cNvPicPr preferRelativeResize="0"/>
          <p:nvPr/>
        </p:nvPicPr>
        <p:blipFill rotWithShape="1">
          <a:blip r:embed="rId4">
            <a:alphaModFix/>
          </a:blip>
          <a:srcRect/>
          <a:stretch/>
        </p:blipFill>
        <p:spPr>
          <a:xfrm>
            <a:off x="152400" y="3895950"/>
            <a:ext cx="7128648" cy="23460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0" y="0"/>
            <a:ext cx="12246300" cy="1056000"/>
          </a:xfrm>
          <a:prstGeom prst="rect">
            <a:avLst/>
          </a:prstGeom>
          <a:solidFill>
            <a:srgbClr val="3B3B3B"/>
          </a:solid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None/>
            </a:pPr>
            <a:r>
              <a:rPr lang="en-US">
                <a:solidFill>
                  <a:srgbClr val="FF6600"/>
                </a:solidFill>
              </a:rPr>
              <a:t>Data Exploration and visualization </a:t>
            </a:r>
            <a:endParaRPr>
              <a:solidFill>
                <a:srgbClr val="FF6600"/>
              </a:solidFill>
            </a:endParaRPr>
          </a:p>
        </p:txBody>
      </p:sp>
      <p:sp>
        <p:nvSpPr>
          <p:cNvPr id="172" name="Google Shape;172;p25"/>
          <p:cNvSpPr txBox="1">
            <a:spLocks noGrp="1"/>
          </p:cNvSpPr>
          <p:nvPr>
            <p:ph type="body" idx="1"/>
          </p:nvPr>
        </p:nvSpPr>
        <p:spPr>
          <a:xfrm>
            <a:off x="300" y="1056000"/>
            <a:ext cx="12192000" cy="707400"/>
          </a:xfrm>
          <a:prstGeom prst="rect">
            <a:avLst/>
          </a:prstGeom>
          <a:solidFill>
            <a:schemeClr val="lt1"/>
          </a:solidFill>
          <a:ln>
            <a:noFill/>
          </a:ln>
        </p:spPr>
        <p:txBody>
          <a:bodyPr spcFirstLastPara="1" wrap="square" lIns="91425" tIns="45700" rIns="91425" bIns="45700" anchor="t" anchorCtr="0">
            <a:normAutofit/>
          </a:bodyPr>
          <a:lstStyle/>
          <a:p>
            <a:pPr marL="457200" lvl="0" indent="-425450" algn="l" rtl="0">
              <a:lnSpc>
                <a:spcPct val="90000"/>
              </a:lnSpc>
              <a:spcBef>
                <a:spcPts val="1000"/>
              </a:spcBef>
              <a:spcAft>
                <a:spcPts val="0"/>
              </a:spcAft>
              <a:buSzPts val="3100"/>
              <a:buChar char="●"/>
            </a:pPr>
            <a:r>
              <a:rPr lang="en-US" sz="3100" b="1"/>
              <a:t>Distribution ratio of positive and negative tweets in training data</a:t>
            </a:r>
            <a:endParaRPr sz="3100" b="1"/>
          </a:p>
        </p:txBody>
      </p:sp>
      <p:pic>
        <p:nvPicPr>
          <p:cNvPr id="173" name="Google Shape;173;p25"/>
          <p:cNvPicPr preferRelativeResize="0"/>
          <p:nvPr/>
        </p:nvPicPr>
        <p:blipFill rotWithShape="1">
          <a:blip r:embed="rId3">
            <a:alphaModFix/>
          </a:blip>
          <a:srcRect/>
          <a:stretch/>
        </p:blipFill>
        <p:spPr>
          <a:xfrm>
            <a:off x="300" y="1675900"/>
            <a:ext cx="4992651" cy="4420100"/>
          </a:xfrm>
          <a:prstGeom prst="rect">
            <a:avLst/>
          </a:prstGeom>
          <a:noFill/>
          <a:ln>
            <a:noFill/>
          </a:ln>
        </p:spPr>
      </p:pic>
      <p:sp>
        <p:nvSpPr>
          <p:cNvPr id="174" name="Google Shape;174;p25"/>
          <p:cNvSpPr txBox="1"/>
          <p:nvPr/>
        </p:nvSpPr>
        <p:spPr>
          <a:xfrm>
            <a:off x="4930800" y="1675900"/>
            <a:ext cx="7261200" cy="46176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From above chart we can see that we have extremely high number of positive(Non hateful) tweets. This can cause problem in prediction of our test data. Model trained with this dataset will be heavily biased to positive tweets means in most of the cases our model will predict that is is positive tweet even if it is not. So, we have make it 1:1 ratio with sampling method.</a:t>
            </a:r>
            <a:endParaRPr sz="2400" b="0" i="0" u="none" strike="noStrike" cap="none">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In sampling there is upsampling method in which it will generate data from our old dataset for e.g Here we have less negative tweets so it will create negative tweets to match number of positive tweets.</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0" y="0"/>
            <a:ext cx="12246300" cy="1056000"/>
          </a:xfrm>
          <a:prstGeom prst="rect">
            <a:avLst/>
          </a:prstGeom>
          <a:solidFill>
            <a:srgbClr val="3B3B3B"/>
          </a:solid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None/>
            </a:pPr>
            <a:r>
              <a:rPr lang="en-US">
                <a:solidFill>
                  <a:srgbClr val="FF6600"/>
                </a:solidFill>
              </a:rPr>
              <a:t>Data Exploration and visualization </a:t>
            </a:r>
            <a:endParaRPr>
              <a:solidFill>
                <a:srgbClr val="FF6600"/>
              </a:solidFill>
            </a:endParaRPr>
          </a:p>
        </p:txBody>
      </p:sp>
      <p:sp>
        <p:nvSpPr>
          <p:cNvPr id="180" name="Google Shape;180;p26"/>
          <p:cNvSpPr txBox="1">
            <a:spLocks noGrp="1"/>
          </p:cNvSpPr>
          <p:nvPr>
            <p:ph type="body" idx="1"/>
          </p:nvPr>
        </p:nvSpPr>
        <p:spPr>
          <a:xfrm>
            <a:off x="300" y="1056000"/>
            <a:ext cx="12192000" cy="707400"/>
          </a:xfrm>
          <a:prstGeom prst="rect">
            <a:avLst/>
          </a:prstGeom>
          <a:solidFill>
            <a:schemeClr val="lt1"/>
          </a:solidFill>
          <a:ln>
            <a:noFill/>
          </a:ln>
        </p:spPr>
        <p:txBody>
          <a:bodyPr spcFirstLastPara="1" wrap="square" lIns="91425" tIns="45700" rIns="91425" bIns="45700" anchor="t" anchorCtr="0">
            <a:normAutofit/>
          </a:bodyPr>
          <a:lstStyle/>
          <a:p>
            <a:pPr marL="457200" lvl="0" indent="-425450" algn="l" rtl="0">
              <a:lnSpc>
                <a:spcPct val="90000"/>
              </a:lnSpc>
              <a:spcBef>
                <a:spcPts val="1000"/>
              </a:spcBef>
              <a:spcAft>
                <a:spcPts val="0"/>
              </a:spcAft>
              <a:buSzPts val="3100"/>
              <a:buChar char="●"/>
            </a:pPr>
            <a:r>
              <a:rPr lang="en-US" sz="3100" b="1"/>
              <a:t>Distribution ratio of positive and negative tweets in training data</a:t>
            </a:r>
            <a:endParaRPr sz="3100" b="1"/>
          </a:p>
        </p:txBody>
      </p:sp>
      <p:sp>
        <p:nvSpPr>
          <p:cNvPr id="181" name="Google Shape;181;p26"/>
          <p:cNvSpPr txBox="1"/>
          <p:nvPr/>
        </p:nvSpPr>
        <p:spPr>
          <a:xfrm>
            <a:off x="4930800" y="2655625"/>
            <a:ext cx="7261200" cy="9234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After upsampling this is the result where we have equal number of positive and negative tweets.</a:t>
            </a:r>
            <a:endParaRPr sz="2400" b="0" i="0" u="none" strike="noStrike" cap="none">
              <a:solidFill>
                <a:schemeClr val="dk1"/>
              </a:solidFill>
              <a:latin typeface="Calibri"/>
              <a:ea typeface="Calibri"/>
              <a:cs typeface="Calibri"/>
              <a:sym typeface="Calibri"/>
            </a:endParaRPr>
          </a:p>
        </p:txBody>
      </p:sp>
      <p:pic>
        <p:nvPicPr>
          <p:cNvPr id="182" name="Google Shape;182;p26"/>
          <p:cNvPicPr preferRelativeResize="0"/>
          <p:nvPr/>
        </p:nvPicPr>
        <p:blipFill rotWithShape="1">
          <a:blip r:embed="rId3">
            <a:alphaModFix/>
          </a:blip>
          <a:srcRect/>
          <a:stretch/>
        </p:blipFill>
        <p:spPr>
          <a:xfrm>
            <a:off x="261250" y="1675898"/>
            <a:ext cx="4561774" cy="461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Code Walkthrough</a:t>
            </a:r>
            <a:endParaRPr sz="4800">
              <a:solidFill>
                <a:srgbClr val="FF6600"/>
              </a:solidFill>
            </a:endParaRPr>
          </a:p>
        </p:txBody>
      </p:sp>
      <p:sp>
        <p:nvSpPr>
          <p:cNvPr id="188" name="Google Shape;188;p27"/>
          <p:cNvSpPr txBox="1">
            <a:spLocks noGrp="1"/>
          </p:cNvSpPr>
          <p:nvPr>
            <p:ph type="body" idx="1"/>
          </p:nvPr>
        </p:nvSpPr>
        <p:spPr>
          <a:xfrm>
            <a:off x="0" y="1153800"/>
            <a:ext cx="12192000" cy="57042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946"/>
              <a:buNone/>
            </a:pPr>
            <a:r>
              <a:rPr lang="en-US" sz="2400" b="1" u="sng">
                <a:highlight>
                  <a:srgbClr val="FFFFFF"/>
                </a:highlight>
                <a:latin typeface="Arial"/>
                <a:ea typeface="Arial"/>
                <a:cs typeface="Arial"/>
                <a:sym typeface="Arial"/>
              </a:rPr>
              <a:t>Step_1: Feature_Extraction:</a:t>
            </a:r>
            <a:endParaRPr sz="2400" b="1" u="sng">
              <a:highlight>
                <a:srgbClr val="FFFFFF"/>
              </a:highlight>
              <a:latin typeface="Arial"/>
              <a:ea typeface="Arial"/>
              <a:cs typeface="Arial"/>
              <a:sym typeface="Arial"/>
            </a:endParaRPr>
          </a:p>
          <a:p>
            <a:pPr marL="0" lvl="0" indent="0" algn="just" rtl="0">
              <a:lnSpc>
                <a:spcPct val="90000"/>
              </a:lnSpc>
              <a:spcBef>
                <a:spcPts val="1000"/>
              </a:spcBef>
              <a:spcAft>
                <a:spcPts val="0"/>
              </a:spcAft>
              <a:buSzPts val="1946"/>
              <a:buNone/>
            </a:pPr>
            <a:r>
              <a:rPr lang="en-US" sz="1700" b="1" u="sng">
                <a:solidFill>
                  <a:srgbClr val="4A5950"/>
                </a:solidFill>
                <a:highlight>
                  <a:srgbClr val="FFFFFF"/>
                </a:highlight>
                <a:latin typeface="Arial"/>
                <a:ea typeface="Arial"/>
                <a:cs typeface="Arial"/>
                <a:sym typeface="Arial"/>
              </a:rPr>
              <a:t> 	</a:t>
            </a:r>
            <a:endParaRPr sz="1700" b="1" u="sng">
              <a:solidFill>
                <a:srgbClr val="4A5950"/>
              </a:solidFill>
              <a:highlight>
                <a:srgbClr val="FFFFFF"/>
              </a:highlight>
              <a:latin typeface="Arial"/>
              <a:ea typeface="Arial"/>
              <a:cs typeface="Arial"/>
              <a:sym typeface="Arial"/>
            </a:endParaRPr>
          </a:p>
          <a:p>
            <a:pPr marL="0" lvl="0" indent="0" algn="just" rtl="0">
              <a:lnSpc>
                <a:spcPct val="90000"/>
              </a:lnSpc>
              <a:spcBef>
                <a:spcPts val="1000"/>
              </a:spcBef>
              <a:spcAft>
                <a:spcPts val="0"/>
              </a:spcAft>
              <a:buSzPts val="1946"/>
              <a:buNone/>
            </a:pPr>
            <a:r>
              <a:rPr lang="en-US" sz="1700">
                <a:solidFill>
                  <a:srgbClr val="4A5950"/>
                </a:solidFill>
                <a:highlight>
                  <a:srgbClr val="FFFFFF"/>
                </a:highlight>
                <a:latin typeface="Arial"/>
                <a:ea typeface="Arial"/>
                <a:cs typeface="Arial"/>
                <a:sym typeface="Arial"/>
              </a:rPr>
              <a:t>		</a:t>
            </a:r>
            <a:endParaRPr sz="1700">
              <a:solidFill>
                <a:srgbClr val="4A5950"/>
              </a:solidFill>
              <a:highlight>
                <a:srgbClr val="FFFFFF"/>
              </a:highlight>
              <a:latin typeface="Arial"/>
              <a:ea typeface="Arial"/>
              <a:cs typeface="Arial"/>
              <a:sym typeface="Arial"/>
            </a:endParaRPr>
          </a:p>
          <a:p>
            <a:pPr marL="0" lvl="0" indent="0" algn="just" rtl="0">
              <a:lnSpc>
                <a:spcPct val="90000"/>
              </a:lnSpc>
              <a:spcBef>
                <a:spcPts val="1000"/>
              </a:spcBef>
              <a:spcAft>
                <a:spcPts val="0"/>
              </a:spcAft>
              <a:buSzPts val="1946"/>
              <a:buNone/>
            </a:pPr>
            <a:endParaRPr sz="1700">
              <a:solidFill>
                <a:srgbClr val="4A5950"/>
              </a:solidFill>
              <a:highlight>
                <a:srgbClr val="FFFFFF"/>
              </a:highlight>
              <a:latin typeface="Arial"/>
              <a:ea typeface="Arial"/>
              <a:cs typeface="Arial"/>
              <a:sym typeface="Arial"/>
            </a:endParaRPr>
          </a:p>
          <a:p>
            <a:pPr marL="0" lvl="0" indent="0" algn="just" rtl="0">
              <a:lnSpc>
                <a:spcPct val="90000"/>
              </a:lnSpc>
              <a:spcBef>
                <a:spcPts val="1000"/>
              </a:spcBef>
              <a:spcAft>
                <a:spcPts val="0"/>
              </a:spcAft>
              <a:buSzPts val="1946"/>
              <a:buNone/>
            </a:pPr>
            <a:endParaRPr sz="1700">
              <a:solidFill>
                <a:srgbClr val="4A5950"/>
              </a:solidFill>
              <a:highlight>
                <a:srgbClr val="FFFFFF"/>
              </a:highlight>
              <a:latin typeface="Arial"/>
              <a:ea typeface="Arial"/>
              <a:cs typeface="Arial"/>
              <a:sym typeface="Arial"/>
            </a:endParaRPr>
          </a:p>
          <a:p>
            <a:pPr marL="0" lvl="0" indent="0" algn="just" rtl="0">
              <a:lnSpc>
                <a:spcPct val="90000"/>
              </a:lnSpc>
              <a:spcBef>
                <a:spcPts val="1000"/>
              </a:spcBef>
              <a:spcAft>
                <a:spcPts val="0"/>
              </a:spcAft>
              <a:buSzPts val="1946"/>
              <a:buNone/>
            </a:pPr>
            <a:endParaRPr sz="1700">
              <a:solidFill>
                <a:srgbClr val="4A5950"/>
              </a:solidFill>
              <a:highlight>
                <a:srgbClr val="FFFFFF"/>
              </a:highlight>
              <a:latin typeface="Arial"/>
              <a:ea typeface="Arial"/>
              <a:cs typeface="Arial"/>
              <a:sym typeface="Arial"/>
            </a:endParaRPr>
          </a:p>
          <a:p>
            <a:pPr marL="0" lvl="0" indent="0" algn="just" rtl="0">
              <a:lnSpc>
                <a:spcPct val="90000"/>
              </a:lnSpc>
              <a:spcBef>
                <a:spcPts val="1000"/>
              </a:spcBef>
              <a:spcAft>
                <a:spcPts val="0"/>
              </a:spcAft>
              <a:buSzPts val="1946"/>
              <a:buNone/>
            </a:pPr>
            <a:endParaRPr sz="1700">
              <a:solidFill>
                <a:srgbClr val="4A5950"/>
              </a:solidFill>
              <a:highlight>
                <a:srgbClr val="FFFFFF"/>
              </a:highlight>
              <a:latin typeface="Arial"/>
              <a:ea typeface="Arial"/>
              <a:cs typeface="Arial"/>
              <a:sym typeface="Arial"/>
            </a:endParaRPr>
          </a:p>
          <a:p>
            <a:pPr marL="0" lvl="0" indent="0" algn="just" rtl="0">
              <a:lnSpc>
                <a:spcPct val="90000"/>
              </a:lnSpc>
              <a:spcBef>
                <a:spcPts val="1000"/>
              </a:spcBef>
              <a:spcAft>
                <a:spcPts val="0"/>
              </a:spcAft>
              <a:buSzPts val="1946"/>
              <a:buNone/>
            </a:pPr>
            <a:endParaRPr sz="1700">
              <a:solidFill>
                <a:srgbClr val="4A5950"/>
              </a:solidFill>
              <a:highlight>
                <a:srgbClr val="FFFFFF"/>
              </a:highlight>
              <a:latin typeface="Arial"/>
              <a:ea typeface="Arial"/>
              <a:cs typeface="Arial"/>
              <a:sym typeface="Arial"/>
            </a:endParaRPr>
          </a:p>
          <a:p>
            <a:pPr marL="0" lvl="0" indent="0" algn="just" rtl="0">
              <a:lnSpc>
                <a:spcPct val="90000"/>
              </a:lnSpc>
              <a:spcBef>
                <a:spcPts val="1000"/>
              </a:spcBef>
              <a:spcAft>
                <a:spcPts val="0"/>
              </a:spcAft>
              <a:buSzPts val="1946"/>
              <a:buNone/>
            </a:pPr>
            <a:endParaRPr sz="1700">
              <a:solidFill>
                <a:srgbClr val="4A5950"/>
              </a:solidFill>
              <a:highlight>
                <a:srgbClr val="FFFFFF"/>
              </a:highlight>
              <a:latin typeface="Arial"/>
              <a:ea typeface="Arial"/>
              <a:cs typeface="Arial"/>
              <a:sym typeface="Arial"/>
            </a:endParaRPr>
          </a:p>
          <a:p>
            <a:pPr marL="0" lvl="0" indent="0" algn="just" rtl="0">
              <a:lnSpc>
                <a:spcPct val="90000"/>
              </a:lnSpc>
              <a:spcBef>
                <a:spcPts val="1000"/>
              </a:spcBef>
              <a:spcAft>
                <a:spcPts val="0"/>
              </a:spcAft>
              <a:buSzPts val="1946"/>
              <a:buNone/>
            </a:pPr>
            <a:r>
              <a:rPr lang="en-US" sz="2400">
                <a:highlight>
                  <a:srgbClr val="FFFFFF"/>
                </a:highlight>
              </a:rPr>
              <a:t>First of all we need to convert text into 0s and 1s. For that we need to do feature extraction and for that we can use Bag of Word model by CountVectorizer, TFIDF, etc…</a:t>
            </a:r>
            <a:endParaRPr sz="2400">
              <a:highlight>
                <a:srgbClr val="FFFFFF"/>
              </a:highlight>
            </a:endParaRPr>
          </a:p>
          <a:p>
            <a:pPr marL="0" lvl="0" indent="0" algn="just" rtl="0">
              <a:lnSpc>
                <a:spcPct val="90000"/>
              </a:lnSpc>
              <a:spcBef>
                <a:spcPts val="1000"/>
              </a:spcBef>
              <a:spcAft>
                <a:spcPts val="0"/>
              </a:spcAft>
              <a:buSzPts val="1946"/>
              <a:buNone/>
            </a:pPr>
            <a:r>
              <a:rPr lang="en-US" sz="2400">
                <a:highlight>
                  <a:srgbClr val="FFFFFF"/>
                </a:highlight>
              </a:rPr>
              <a:t>Here, we used CountVectorizer to count the frequency of word and convert text into 0s and 1s. </a:t>
            </a:r>
            <a:endParaRPr sz="1700">
              <a:highlight>
                <a:srgbClr val="FFFFFF"/>
              </a:highlight>
              <a:latin typeface="Arial"/>
              <a:ea typeface="Arial"/>
              <a:cs typeface="Arial"/>
              <a:sym typeface="Arial"/>
            </a:endParaRPr>
          </a:p>
          <a:p>
            <a:pPr marL="0" lvl="0" indent="0" algn="just" rtl="0">
              <a:lnSpc>
                <a:spcPct val="90000"/>
              </a:lnSpc>
              <a:spcBef>
                <a:spcPts val="1000"/>
              </a:spcBef>
              <a:spcAft>
                <a:spcPts val="0"/>
              </a:spcAft>
              <a:buSzPts val="1946"/>
              <a:buNone/>
            </a:pPr>
            <a:endParaRPr sz="1700">
              <a:solidFill>
                <a:srgbClr val="4A5950"/>
              </a:solidFill>
              <a:highlight>
                <a:srgbClr val="FFFFFF"/>
              </a:highlight>
              <a:latin typeface="Arial"/>
              <a:ea typeface="Arial"/>
              <a:cs typeface="Arial"/>
              <a:sym typeface="Arial"/>
            </a:endParaRPr>
          </a:p>
          <a:p>
            <a:pPr marL="0" lvl="0" indent="0" algn="just" rtl="0">
              <a:lnSpc>
                <a:spcPct val="90000"/>
              </a:lnSpc>
              <a:spcBef>
                <a:spcPts val="1000"/>
              </a:spcBef>
              <a:spcAft>
                <a:spcPts val="0"/>
              </a:spcAft>
              <a:buSzPts val="1946"/>
              <a:buNone/>
            </a:pPr>
            <a:endParaRPr sz="1700">
              <a:solidFill>
                <a:srgbClr val="4A5950"/>
              </a:solidFill>
              <a:highlight>
                <a:srgbClr val="FFFFFF"/>
              </a:highlight>
              <a:latin typeface="Arial"/>
              <a:ea typeface="Arial"/>
              <a:cs typeface="Arial"/>
              <a:sym typeface="Arial"/>
            </a:endParaRPr>
          </a:p>
          <a:p>
            <a:pPr marL="0" lvl="0" indent="0" algn="just" rtl="0">
              <a:lnSpc>
                <a:spcPct val="90000"/>
              </a:lnSpc>
              <a:spcBef>
                <a:spcPts val="1000"/>
              </a:spcBef>
              <a:spcAft>
                <a:spcPts val="0"/>
              </a:spcAft>
              <a:buSzPts val="1946"/>
              <a:buNone/>
            </a:pPr>
            <a:endParaRPr sz="1700">
              <a:solidFill>
                <a:srgbClr val="4A5950"/>
              </a:solidFill>
              <a:highlight>
                <a:srgbClr val="FFFFFF"/>
              </a:highlight>
              <a:latin typeface="Arial"/>
              <a:ea typeface="Arial"/>
              <a:cs typeface="Arial"/>
              <a:sym typeface="Arial"/>
            </a:endParaRPr>
          </a:p>
        </p:txBody>
      </p:sp>
      <p:pic>
        <p:nvPicPr>
          <p:cNvPr id="189" name="Google Shape;189;p27"/>
          <p:cNvPicPr preferRelativeResize="0"/>
          <p:nvPr/>
        </p:nvPicPr>
        <p:blipFill>
          <a:blip r:embed="rId3">
            <a:alphaModFix/>
          </a:blip>
          <a:stretch>
            <a:fillRect/>
          </a:stretch>
        </p:blipFill>
        <p:spPr>
          <a:xfrm>
            <a:off x="0" y="2021598"/>
            <a:ext cx="12192000" cy="11489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Code Walkthrough</a:t>
            </a:r>
            <a:endParaRPr sz="4800">
              <a:solidFill>
                <a:srgbClr val="FF6600"/>
              </a:solidFill>
            </a:endParaRPr>
          </a:p>
        </p:txBody>
      </p:sp>
      <p:sp>
        <p:nvSpPr>
          <p:cNvPr id="195" name="Google Shape;195;p28"/>
          <p:cNvSpPr txBox="1">
            <a:spLocks noGrp="1"/>
          </p:cNvSpPr>
          <p:nvPr>
            <p:ph type="body" idx="1"/>
          </p:nvPr>
        </p:nvSpPr>
        <p:spPr>
          <a:xfrm>
            <a:off x="0" y="1153800"/>
            <a:ext cx="12192000" cy="5704200"/>
          </a:xfrm>
          <a:prstGeom prst="rect">
            <a:avLst/>
          </a:prstGeom>
          <a:noFill/>
          <a:ln>
            <a:noFill/>
          </a:ln>
        </p:spPr>
        <p:txBody>
          <a:bodyPr spcFirstLastPara="1" wrap="square" lIns="91425" tIns="45700" rIns="91425" bIns="45700" anchor="ctr" anchorCtr="0">
            <a:normAutofit fontScale="77500" lnSpcReduction="20000"/>
          </a:bodyPr>
          <a:lstStyle/>
          <a:p>
            <a:pPr marL="0" lvl="0" indent="0" algn="just" rtl="0">
              <a:lnSpc>
                <a:spcPct val="90000"/>
              </a:lnSpc>
              <a:spcBef>
                <a:spcPts val="1000"/>
              </a:spcBef>
              <a:spcAft>
                <a:spcPts val="0"/>
              </a:spcAft>
              <a:buSzPct val="62610"/>
              <a:buNone/>
            </a:pPr>
            <a:r>
              <a:rPr lang="en-US" sz="3108" b="1" u="sng">
                <a:highlight>
                  <a:srgbClr val="FFFFFF"/>
                </a:highlight>
              </a:rPr>
              <a:t>Step_2:Transformer:</a:t>
            </a:r>
            <a:endParaRPr sz="3108" b="1" u="sng">
              <a:highlight>
                <a:srgbClr val="FFFFFF"/>
              </a:highlight>
            </a:endParaRPr>
          </a:p>
          <a:p>
            <a:pPr marL="0" lvl="0" indent="0" algn="just" rtl="0">
              <a:lnSpc>
                <a:spcPct val="90000"/>
              </a:lnSpc>
              <a:spcBef>
                <a:spcPts val="1000"/>
              </a:spcBef>
              <a:spcAft>
                <a:spcPts val="0"/>
              </a:spcAft>
              <a:buSzPct val="38533"/>
              <a:buNone/>
            </a:pPr>
            <a:r>
              <a:rPr lang="en-US" sz="5050">
                <a:highlight>
                  <a:srgbClr val="FFFFFF"/>
                </a:highlight>
              </a:rPr>
              <a:t> </a:t>
            </a:r>
            <a:r>
              <a:rPr lang="en-US" sz="3114">
                <a:highlight>
                  <a:srgbClr val="FFFFFF"/>
                </a:highlight>
              </a:rPr>
              <a:t>Transformer use to Transform a count matrix to a normalized tf or tf-idf representation so that we can use</a:t>
            </a:r>
            <a:r>
              <a:rPr lang="en-US" sz="5050">
                <a:highlight>
                  <a:srgbClr val="FFFFFF"/>
                </a:highlight>
              </a:rPr>
              <a:t> </a:t>
            </a:r>
            <a:r>
              <a:rPr lang="en-US" sz="3114">
                <a:highlight>
                  <a:srgbClr val="FFFFFF"/>
                </a:highlight>
              </a:rPr>
              <a:t>TfidfTransformer from sklearn.feature_extraction as shown in belove code.</a:t>
            </a:r>
            <a:endParaRPr sz="3114" u="sng">
              <a:highlight>
                <a:srgbClr val="FFFFFF"/>
              </a:highlight>
            </a:endParaRPr>
          </a:p>
          <a:p>
            <a:pPr marL="0" lvl="0" indent="0" algn="just" rtl="0">
              <a:lnSpc>
                <a:spcPct val="90000"/>
              </a:lnSpc>
              <a:spcBef>
                <a:spcPts val="1000"/>
              </a:spcBef>
              <a:spcAft>
                <a:spcPts val="0"/>
              </a:spcAft>
              <a:buSzPct val="81081"/>
              <a:buNone/>
            </a:pPr>
            <a:endParaRPr sz="2400" b="1" u="sng">
              <a:solidFill>
                <a:srgbClr val="4A5950"/>
              </a:solidFill>
              <a:highlight>
                <a:srgbClr val="FFFFFF"/>
              </a:highlight>
            </a:endParaRPr>
          </a:p>
          <a:p>
            <a:pPr marL="0" lvl="0" indent="0" algn="just" rtl="0">
              <a:lnSpc>
                <a:spcPct val="90000"/>
              </a:lnSpc>
              <a:spcBef>
                <a:spcPts val="1000"/>
              </a:spcBef>
              <a:spcAft>
                <a:spcPts val="0"/>
              </a:spcAft>
              <a:buSzPct val="81081"/>
              <a:buNone/>
            </a:pPr>
            <a:endParaRPr sz="2400" b="1" u="sng">
              <a:solidFill>
                <a:srgbClr val="4A5950"/>
              </a:solidFill>
              <a:highlight>
                <a:srgbClr val="FFFFFF"/>
              </a:highlight>
            </a:endParaRPr>
          </a:p>
          <a:p>
            <a:pPr marL="0" lvl="0" indent="0" algn="just" rtl="0">
              <a:lnSpc>
                <a:spcPct val="90000"/>
              </a:lnSpc>
              <a:spcBef>
                <a:spcPts val="1000"/>
              </a:spcBef>
              <a:spcAft>
                <a:spcPts val="0"/>
              </a:spcAft>
              <a:buSzPct val="81081"/>
              <a:buNone/>
            </a:pPr>
            <a:endParaRPr sz="2400" b="1" u="sng">
              <a:solidFill>
                <a:srgbClr val="4A5950"/>
              </a:solidFill>
              <a:highlight>
                <a:srgbClr val="FFFFFF"/>
              </a:highlight>
            </a:endParaRPr>
          </a:p>
          <a:p>
            <a:pPr marL="0" lvl="0" indent="0" algn="just" rtl="0">
              <a:lnSpc>
                <a:spcPct val="90000"/>
              </a:lnSpc>
              <a:spcBef>
                <a:spcPts val="1000"/>
              </a:spcBef>
              <a:spcAft>
                <a:spcPts val="0"/>
              </a:spcAft>
              <a:buSzPct val="81081"/>
              <a:buNone/>
            </a:pPr>
            <a:endParaRPr sz="2400" b="1" u="sng">
              <a:solidFill>
                <a:srgbClr val="4A5950"/>
              </a:solidFill>
              <a:highlight>
                <a:srgbClr val="FFFFFF"/>
              </a:highlight>
            </a:endParaRPr>
          </a:p>
          <a:p>
            <a:pPr marL="0" lvl="0" indent="0" algn="just" rtl="0">
              <a:lnSpc>
                <a:spcPct val="90000"/>
              </a:lnSpc>
              <a:spcBef>
                <a:spcPts val="1000"/>
              </a:spcBef>
              <a:spcAft>
                <a:spcPts val="0"/>
              </a:spcAft>
              <a:buSzPct val="81081"/>
              <a:buNone/>
            </a:pPr>
            <a:endParaRPr sz="2400" b="1" u="sng">
              <a:solidFill>
                <a:srgbClr val="4A5950"/>
              </a:solidFill>
              <a:highlight>
                <a:srgbClr val="FFFFFF"/>
              </a:highlight>
            </a:endParaRPr>
          </a:p>
          <a:p>
            <a:pPr marL="0" lvl="0" indent="0" algn="just" rtl="0">
              <a:lnSpc>
                <a:spcPct val="90000"/>
              </a:lnSpc>
              <a:spcBef>
                <a:spcPts val="1000"/>
              </a:spcBef>
              <a:spcAft>
                <a:spcPts val="0"/>
              </a:spcAft>
              <a:buSzPct val="81081"/>
              <a:buNone/>
            </a:pPr>
            <a:endParaRPr sz="2400" b="1" u="sng">
              <a:solidFill>
                <a:srgbClr val="4A5950"/>
              </a:solidFill>
              <a:highlight>
                <a:srgbClr val="FFFFFF"/>
              </a:highlight>
            </a:endParaRPr>
          </a:p>
          <a:p>
            <a:pPr marL="0" lvl="0" indent="0" algn="just" rtl="0">
              <a:lnSpc>
                <a:spcPct val="90000"/>
              </a:lnSpc>
              <a:spcBef>
                <a:spcPts val="1000"/>
              </a:spcBef>
              <a:spcAft>
                <a:spcPts val="0"/>
              </a:spcAft>
              <a:buSzPct val="81081"/>
              <a:buNone/>
            </a:pPr>
            <a:endParaRPr sz="2400" b="1" u="sng">
              <a:solidFill>
                <a:srgbClr val="4A5950"/>
              </a:solidFill>
              <a:highlight>
                <a:srgbClr val="FFFFFF"/>
              </a:highlight>
            </a:endParaRPr>
          </a:p>
          <a:p>
            <a:pPr marL="0" lvl="0" indent="0" algn="just" rtl="0">
              <a:lnSpc>
                <a:spcPct val="90000"/>
              </a:lnSpc>
              <a:spcBef>
                <a:spcPts val="1000"/>
              </a:spcBef>
              <a:spcAft>
                <a:spcPts val="0"/>
              </a:spcAft>
              <a:buSzPct val="81081"/>
              <a:buNone/>
            </a:pPr>
            <a:endParaRPr sz="2400" b="1" u="sng">
              <a:solidFill>
                <a:srgbClr val="4A5950"/>
              </a:solidFill>
              <a:highlight>
                <a:srgbClr val="FFFFFF"/>
              </a:highlight>
            </a:endParaRPr>
          </a:p>
          <a:p>
            <a:pPr marL="0" lvl="0" indent="0" algn="just" rtl="0">
              <a:lnSpc>
                <a:spcPct val="90000"/>
              </a:lnSpc>
              <a:spcBef>
                <a:spcPts val="1000"/>
              </a:spcBef>
              <a:spcAft>
                <a:spcPts val="0"/>
              </a:spcAft>
              <a:buSzPct val="81081"/>
              <a:buNone/>
            </a:pPr>
            <a:endParaRPr sz="2400" b="1" u="sng">
              <a:solidFill>
                <a:srgbClr val="4A5950"/>
              </a:solidFill>
              <a:highlight>
                <a:srgbClr val="FFFFFF"/>
              </a:highlight>
            </a:endParaRPr>
          </a:p>
          <a:p>
            <a:pPr marL="0" lvl="0" indent="0" algn="just" rtl="0">
              <a:lnSpc>
                <a:spcPct val="90000"/>
              </a:lnSpc>
              <a:spcBef>
                <a:spcPts val="1000"/>
              </a:spcBef>
              <a:spcAft>
                <a:spcPts val="0"/>
              </a:spcAft>
              <a:buSzPct val="81081"/>
              <a:buNone/>
            </a:pPr>
            <a:endParaRPr sz="2400" b="1" u="sng">
              <a:solidFill>
                <a:srgbClr val="4A5950"/>
              </a:solidFill>
              <a:highlight>
                <a:srgbClr val="FFFFFF"/>
              </a:highlight>
            </a:endParaRPr>
          </a:p>
          <a:p>
            <a:pPr marL="0" lvl="0" indent="0" algn="just" rtl="0">
              <a:lnSpc>
                <a:spcPct val="90000"/>
              </a:lnSpc>
              <a:spcBef>
                <a:spcPts val="1000"/>
              </a:spcBef>
              <a:spcAft>
                <a:spcPts val="0"/>
              </a:spcAft>
              <a:buSzPct val="81081"/>
              <a:buNone/>
            </a:pPr>
            <a:endParaRPr sz="2400" b="1" u="sng">
              <a:solidFill>
                <a:srgbClr val="4A5950"/>
              </a:solidFill>
              <a:highlight>
                <a:srgbClr val="FFFFFF"/>
              </a:highlight>
            </a:endParaRPr>
          </a:p>
          <a:p>
            <a:pPr marL="0" lvl="0" indent="0" algn="just" rtl="0">
              <a:lnSpc>
                <a:spcPct val="90000"/>
              </a:lnSpc>
              <a:spcBef>
                <a:spcPts val="1000"/>
              </a:spcBef>
              <a:spcAft>
                <a:spcPts val="0"/>
              </a:spcAft>
              <a:buSzPct val="81081"/>
              <a:buNone/>
            </a:pPr>
            <a:endParaRPr sz="2400" b="1" u="sng">
              <a:solidFill>
                <a:srgbClr val="4A5950"/>
              </a:solidFill>
              <a:highlight>
                <a:srgbClr val="FFFFFF"/>
              </a:highlight>
            </a:endParaRPr>
          </a:p>
          <a:p>
            <a:pPr marL="0" lvl="0" indent="0" algn="just" rtl="0">
              <a:lnSpc>
                <a:spcPct val="90000"/>
              </a:lnSpc>
              <a:spcBef>
                <a:spcPts val="1000"/>
              </a:spcBef>
              <a:spcAft>
                <a:spcPts val="0"/>
              </a:spcAft>
              <a:buSzPct val="81081"/>
              <a:buNone/>
            </a:pPr>
            <a:endParaRPr sz="2400" b="1" u="sng">
              <a:solidFill>
                <a:srgbClr val="4A5950"/>
              </a:solidFill>
              <a:highlight>
                <a:srgbClr val="FFFFFF"/>
              </a:highlight>
            </a:endParaRPr>
          </a:p>
        </p:txBody>
      </p:sp>
      <p:pic>
        <p:nvPicPr>
          <p:cNvPr id="196" name="Google Shape;196;p28"/>
          <p:cNvPicPr preferRelativeResize="0"/>
          <p:nvPr/>
        </p:nvPicPr>
        <p:blipFill>
          <a:blip r:embed="rId3">
            <a:alphaModFix/>
          </a:blip>
          <a:stretch>
            <a:fillRect/>
          </a:stretch>
        </p:blipFill>
        <p:spPr>
          <a:xfrm>
            <a:off x="0" y="2704725"/>
            <a:ext cx="12192000" cy="1406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Code Walkthrough</a:t>
            </a:r>
            <a:endParaRPr sz="4800">
              <a:solidFill>
                <a:srgbClr val="FF6600"/>
              </a:solidFill>
            </a:endParaRPr>
          </a:p>
        </p:txBody>
      </p:sp>
      <p:sp>
        <p:nvSpPr>
          <p:cNvPr id="202" name="Google Shape;202;p29"/>
          <p:cNvSpPr txBox="1">
            <a:spLocks noGrp="1"/>
          </p:cNvSpPr>
          <p:nvPr>
            <p:ph type="body" idx="1"/>
          </p:nvPr>
        </p:nvSpPr>
        <p:spPr>
          <a:xfrm>
            <a:off x="0" y="1153800"/>
            <a:ext cx="12192000" cy="57042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946"/>
              <a:buNone/>
            </a:pPr>
            <a:r>
              <a:rPr lang="en-US" sz="2408" b="1" u="sng">
                <a:highlight>
                  <a:srgbClr val="FFFFFF"/>
                </a:highlight>
              </a:rPr>
              <a:t>Step 3: Model Selection:</a:t>
            </a:r>
            <a:endParaRPr sz="2408">
              <a:highlight>
                <a:srgbClr val="FFFFFF"/>
              </a:highlight>
            </a:endParaRPr>
          </a:p>
          <a:p>
            <a:pPr marL="0" lvl="0" indent="0" algn="l" rtl="0">
              <a:lnSpc>
                <a:spcPct val="115000"/>
              </a:lnSpc>
              <a:spcBef>
                <a:spcPts val="0"/>
              </a:spcBef>
              <a:spcAft>
                <a:spcPts val="0"/>
              </a:spcAft>
              <a:buSzPts val="1100"/>
              <a:buNone/>
            </a:pPr>
            <a:r>
              <a:rPr lang="en-US" sz="2200">
                <a:solidFill>
                  <a:srgbClr val="212121"/>
                </a:solidFill>
                <a:highlight>
                  <a:srgbClr val="FFFFFF"/>
                </a:highlight>
              </a:rPr>
              <a:t>From analysing datasets we can clearly see that we have to </a:t>
            </a:r>
            <a:r>
              <a:rPr lang="en-US" sz="2200" b="1">
                <a:solidFill>
                  <a:srgbClr val="212121"/>
                </a:solidFill>
                <a:highlight>
                  <a:srgbClr val="FFFFFF"/>
                </a:highlight>
              </a:rPr>
              <a:t>classify </a:t>
            </a:r>
            <a:r>
              <a:rPr lang="en-US" sz="2200">
                <a:solidFill>
                  <a:srgbClr val="212121"/>
                </a:solidFill>
                <a:highlight>
                  <a:srgbClr val="FFFFFF"/>
                </a:highlight>
              </a:rPr>
              <a:t>that whether tweet is positive or negative. So, we have to use modern and advance classification machine learning models such as XGboost, Stochastic Gradient descent , Decision Tree , Random Forest Model etc.</a:t>
            </a:r>
            <a:endParaRPr sz="2200">
              <a:solidFill>
                <a:srgbClr val="212121"/>
              </a:solidFill>
              <a:highlight>
                <a:srgbClr val="FFFFFF"/>
              </a:highlight>
            </a:endParaRPr>
          </a:p>
          <a:p>
            <a:pPr marL="0" lvl="0" indent="0" algn="l" rtl="0">
              <a:lnSpc>
                <a:spcPct val="115000"/>
              </a:lnSpc>
              <a:spcBef>
                <a:spcPts val="0"/>
              </a:spcBef>
              <a:spcAft>
                <a:spcPts val="0"/>
              </a:spcAft>
              <a:buSzPts val="1100"/>
              <a:buNone/>
            </a:pPr>
            <a:endParaRPr sz="2200">
              <a:solidFill>
                <a:srgbClr val="212121"/>
              </a:solidFill>
              <a:highlight>
                <a:srgbClr val="FFFFFF"/>
              </a:highlight>
            </a:endParaRPr>
          </a:p>
          <a:p>
            <a:pPr marL="0" lvl="0" indent="0" algn="l" rtl="0">
              <a:lnSpc>
                <a:spcPct val="115000"/>
              </a:lnSpc>
              <a:spcBef>
                <a:spcPts val="0"/>
              </a:spcBef>
              <a:spcAft>
                <a:spcPts val="0"/>
              </a:spcAft>
              <a:buSzPts val="1100"/>
              <a:buNone/>
            </a:pPr>
            <a:r>
              <a:rPr lang="en-US" sz="2200">
                <a:solidFill>
                  <a:srgbClr val="212121"/>
                </a:solidFill>
                <a:highlight>
                  <a:srgbClr val="FFFFFF"/>
                </a:highlight>
              </a:rPr>
              <a:t>But the Question is which classification model is more accurate in this dataset?</a:t>
            </a:r>
            <a:endParaRPr sz="2200">
              <a:solidFill>
                <a:srgbClr val="21212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US" sz="2200">
                <a:solidFill>
                  <a:srgbClr val="212121"/>
                </a:solidFill>
                <a:highlight>
                  <a:srgbClr val="FFFFFF"/>
                </a:highlight>
              </a:rPr>
              <a:t>So, for that we developed model to determine the accuracy of all classification model.By that, we can say which model is more accurate in this data set.</a:t>
            </a:r>
            <a:endParaRPr sz="2200">
              <a:solidFill>
                <a:srgbClr val="212121"/>
              </a:solidFill>
              <a:highlight>
                <a:srgbClr val="FFFFFF"/>
              </a:highlight>
            </a:endParaRPr>
          </a:p>
          <a:p>
            <a:pPr marL="0" lvl="0" indent="0" algn="just" rtl="0">
              <a:lnSpc>
                <a:spcPct val="90000"/>
              </a:lnSpc>
              <a:spcBef>
                <a:spcPts val="1000"/>
              </a:spcBef>
              <a:spcAft>
                <a:spcPts val="0"/>
              </a:spcAft>
              <a:buSzPts val="1946"/>
              <a:buNone/>
            </a:pPr>
            <a:endParaRPr sz="2408">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Code Walkthrough</a:t>
            </a:r>
            <a:endParaRPr sz="4800">
              <a:solidFill>
                <a:srgbClr val="FF6600"/>
              </a:solidFill>
            </a:endParaRPr>
          </a:p>
        </p:txBody>
      </p:sp>
      <p:sp>
        <p:nvSpPr>
          <p:cNvPr id="208" name="Google Shape;208;p30"/>
          <p:cNvSpPr txBox="1">
            <a:spLocks noGrp="1"/>
          </p:cNvSpPr>
          <p:nvPr>
            <p:ph type="body" idx="1"/>
          </p:nvPr>
        </p:nvSpPr>
        <p:spPr>
          <a:xfrm>
            <a:off x="0" y="1153800"/>
            <a:ext cx="12192000" cy="57042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SzPts val="1100"/>
              <a:buNone/>
            </a:pPr>
            <a:endParaRPr sz="2200">
              <a:solidFill>
                <a:srgbClr val="212121"/>
              </a:solidFill>
              <a:highlight>
                <a:srgbClr val="FFFFFF"/>
              </a:highlight>
            </a:endParaRPr>
          </a:p>
          <a:p>
            <a:pPr marL="0" lvl="0" indent="0" algn="just" rtl="0">
              <a:lnSpc>
                <a:spcPct val="90000"/>
              </a:lnSpc>
              <a:spcBef>
                <a:spcPts val="1000"/>
              </a:spcBef>
              <a:spcAft>
                <a:spcPts val="0"/>
              </a:spcAft>
              <a:buSzPts val="1946"/>
              <a:buNone/>
            </a:pPr>
            <a:endParaRPr sz="2408">
              <a:highlight>
                <a:srgbClr val="FFFFFF"/>
              </a:highlight>
            </a:endParaRPr>
          </a:p>
        </p:txBody>
      </p:sp>
      <p:pic>
        <p:nvPicPr>
          <p:cNvPr id="209" name="Google Shape;209;p30"/>
          <p:cNvPicPr preferRelativeResize="0"/>
          <p:nvPr/>
        </p:nvPicPr>
        <p:blipFill>
          <a:blip r:embed="rId3">
            <a:alphaModFix/>
          </a:blip>
          <a:stretch>
            <a:fillRect/>
          </a:stretch>
        </p:blipFill>
        <p:spPr>
          <a:xfrm>
            <a:off x="0" y="1153800"/>
            <a:ext cx="12125998" cy="57042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Code Walkthrough</a:t>
            </a:r>
            <a:endParaRPr sz="4800">
              <a:solidFill>
                <a:srgbClr val="FF6600"/>
              </a:solidFill>
            </a:endParaRPr>
          </a:p>
        </p:txBody>
      </p:sp>
      <p:sp>
        <p:nvSpPr>
          <p:cNvPr id="215" name="Google Shape;215;p31"/>
          <p:cNvSpPr txBox="1">
            <a:spLocks noGrp="1"/>
          </p:cNvSpPr>
          <p:nvPr>
            <p:ph type="body" idx="1"/>
          </p:nvPr>
        </p:nvSpPr>
        <p:spPr>
          <a:xfrm>
            <a:off x="0" y="1034800"/>
            <a:ext cx="12192000" cy="22323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SzPts val="1100"/>
              <a:buNone/>
            </a:pPr>
            <a:endParaRPr sz="2200">
              <a:solidFill>
                <a:srgbClr val="212121"/>
              </a:solidFill>
              <a:highlight>
                <a:srgbClr val="FFFFFF"/>
              </a:highlight>
            </a:endParaRPr>
          </a:p>
          <a:p>
            <a:pPr marL="0" lvl="0" indent="0" algn="just" rtl="0">
              <a:lnSpc>
                <a:spcPct val="90000"/>
              </a:lnSpc>
              <a:spcBef>
                <a:spcPts val="1000"/>
              </a:spcBef>
              <a:spcAft>
                <a:spcPts val="0"/>
              </a:spcAft>
              <a:buSzPts val="1946"/>
              <a:buNone/>
            </a:pPr>
            <a:endParaRPr sz="2408">
              <a:highlight>
                <a:srgbClr val="FFFFFF"/>
              </a:highlight>
            </a:endParaRPr>
          </a:p>
        </p:txBody>
      </p:sp>
      <p:sp>
        <p:nvSpPr>
          <p:cNvPr id="216" name="Google Shape;216;p31"/>
          <p:cNvSpPr txBox="1"/>
          <p:nvPr/>
        </p:nvSpPr>
        <p:spPr>
          <a:xfrm>
            <a:off x="876275" y="6241900"/>
            <a:ext cx="62307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17" name="Google Shape;217;p31"/>
          <p:cNvPicPr preferRelativeResize="0"/>
          <p:nvPr/>
        </p:nvPicPr>
        <p:blipFill>
          <a:blip r:embed="rId3">
            <a:alphaModFix/>
          </a:blip>
          <a:stretch>
            <a:fillRect/>
          </a:stretch>
        </p:blipFill>
        <p:spPr>
          <a:xfrm>
            <a:off x="0" y="1515721"/>
            <a:ext cx="12192000" cy="1318959"/>
          </a:xfrm>
          <a:prstGeom prst="rect">
            <a:avLst/>
          </a:prstGeom>
          <a:noFill/>
          <a:ln>
            <a:noFill/>
          </a:ln>
        </p:spPr>
      </p:pic>
      <p:sp>
        <p:nvSpPr>
          <p:cNvPr id="218" name="Google Shape;218;p31"/>
          <p:cNvSpPr txBox="1"/>
          <p:nvPr/>
        </p:nvSpPr>
        <p:spPr>
          <a:xfrm>
            <a:off x="140725" y="3104950"/>
            <a:ext cx="118554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latin typeface="Calibri"/>
                <a:ea typeface="Calibri"/>
                <a:cs typeface="Calibri"/>
                <a:sym typeface="Calibri"/>
              </a:rPr>
              <a:t>From the output of above model we can clearly say which model is more accurate in this data set.</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In XGboost model there is a very less accuracy as compare to other so we can’t select that model.while,other models have almost same accuracy but according to time taken by each model we can select Logistic Regression and SGD.But, SGD is optimized model and that model is more accurate on Large data set.in contradiction we don’t have larger data set so according to Data_size, time and accuracy Logistic Regression model is more suitable.</a:t>
            </a:r>
            <a:endParaRPr sz="2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Agenda</a:t>
            </a:r>
            <a:endParaRPr/>
          </a:p>
        </p:txBody>
      </p:sp>
      <p:sp>
        <p:nvSpPr>
          <p:cNvPr id="91" name="Google Shape;91;p14"/>
          <p:cNvSpPr txBox="1">
            <a:spLocks noGrp="1"/>
          </p:cNvSpPr>
          <p:nvPr>
            <p:ph type="subTitle" idx="1"/>
          </p:nvPr>
        </p:nvSpPr>
        <p:spPr>
          <a:xfrm>
            <a:off x="5733142" y="0"/>
            <a:ext cx="6458857" cy="68580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solidFill>
                <a:srgbClr val="FF6600"/>
              </a:solidFill>
            </a:endParaRPr>
          </a:p>
          <a:p>
            <a:pPr marL="0" lvl="0" indent="0" algn="just" rtl="0">
              <a:lnSpc>
                <a:spcPct val="90000"/>
              </a:lnSpc>
              <a:spcBef>
                <a:spcPts val="1000"/>
              </a:spcBef>
              <a:spcAft>
                <a:spcPts val="0"/>
              </a:spcAft>
              <a:buClr>
                <a:srgbClr val="FF6600"/>
              </a:buClr>
              <a:buSzPts val="2400"/>
              <a:buNone/>
            </a:pPr>
            <a:r>
              <a:rPr lang="en-US">
                <a:solidFill>
                  <a:srgbClr val="FF6600"/>
                </a:solidFill>
              </a:rPr>
              <a:t>   </a:t>
            </a:r>
            <a:endParaRPr/>
          </a:p>
          <a:p>
            <a:pPr marL="0" lvl="0" indent="0" algn="just" rtl="0">
              <a:lnSpc>
                <a:spcPct val="90000"/>
              </a:lnSpc>
              <a:spcBef>
                <a:spcPts val="1000"/>
              </a:spcBef>
              <a:spcAft>
                <a:spcPts val="0"/>
              </a:spcAft>
              <a:buClr>
                <a:srgbClr val="FF6600"/>
              </a:buClr>
              <a:buSzPts val="2800"/>
              <a:buNone/>
            </a:pPr>
            <a:r>
              <a:rPr lang="en-US" sz="2800">
                <a:solidFill>
                  <a:srgbClr val="FF6600"/>
                </a:solidFill>
              </a:rPr>
              <a:t>         </a:t>
            </a:r>
            <a:endParaRPr/>
          </a:p>
          <a:p>
            <a:pPr marL="0" lvl="0" indent="0" algn="just" rtl="0">
              <a:lnSpc>
                <a:spcPct val="90000"/>
              </a:lnSpc>
              <a:spcBef>
                <a:spcPts val="1000"/>
              </a:spcBef>
              <a:spcAft>
                <a:spcPts val="0"/>
              </a:spcAft>
              <a:buClr>
                <a:srgbClr val="FF6600"/>
              </a:buClr>
              <a:buSzPts val="2800"/>
              <a:buNone/>
            </a:pPr>
            <a:r>
              <a:rPr lang="en-US" sz="2800">
                <a:solidFill>
                  <a:srgbClr val="FF6600"/>
                </a:solidFill>
              </a:rPr>
              <a:t>         Executive Summary</a:t>
            </a:r>
            <a:endParaRPr/>
          </a:p>
          <a:p>
            <a:pPr marL="0" lvl="0" indent="0" algn="just" rtl="0">
              <a:lnSpc>
                <a:spcPct val="90000"/>
              </a:lnSpc>
              <a:spcBef>
                <a:spcPts val="1000"/>
              </a:spcBef>
              <a:spcAft>
                <a:spcPts val="0"/>
              </a:spcAft>
              <a:buClr>
                <a:srgbClr val="FF6600"/>
              </a:buClr>
              <a:buSzPts val="2800"/>
              <a:buNone/>
            </a:pPr>
            <a:r>
              <a:rPr lang="en-US" sz="2800">
                <a:solidFill>
                  <a:srgbClr val="FF6600"/>
                </a:solidFill>
              </a:rPr>
              <a:t>         Problem Statement</a:t>
            </a:r>
            <a:endParaRPr/>
          </a:p>
          <a:p>
            <a:pPr marL="0" lvl="0" indent="0" algn="just" rtl="0">
              <a:lnSpc>
                <a:spcPct val="90000"/>
              </a:lnSpc>
              <a:spcBef>
                <a:spcPts val="1000"/>
              </a:spcBef>
              <a:spcAft>
                <a:spcPts val="0"/>
              </a:spcAft>
              <a:buClr>
                <a:srgbClr val="FF6600"/>
              </a:buClr>
              <a:buSzPts val="2800"/>
              <a:buNone/>
            </a:pPr>
            <a:r>
              <a:rPr lang="en-US" sz="2800">
                <a:solidFill>
                  <a:srgbClr val="FF6600"/>
                </a:solidFill>
              </a:rPr>
              <a:t>         Approach</a:t>
            </a:r>
            <a:endParaRPr/>
          </a:p>
          <a:p>
            <a:pPr marL="0" lvl="0" indent="0" algn="just" rtl="0">
              <a:lnSpc>
                <a:spcPct val="90000"/>
              </a:lnSpc>
              <a:spcBef>
                <a:spcPts val="1000"/>
              </a:spcBef>
              <a:spcAft>
                <a:spcPts val="0"/>
              </a:spcAft>
              <a:buClr>
                <a:srgbClr val="FF6600"/>
              </a:buClr>
              <a:buSzPts val="2800"/>
              <a:buNone/>
            </a:pPr>
            <a:r>
              <a:rPr lang="en-US" sz="2800">
                <a:solidFill>
                  <a:srgbClr val="FF6600"/>
                </a:solidFill>
              </a:rPr>
              <a:t>         EDA</a:t>
            </a:r>
            <a:endParaRPr/>
          </a:p>
          <a:p>
            <a:pPr marL="0" lvl="0" indent="0" algn="just" rtl="0">
              <a:lnSpc>
                <a:spcPct val="90000"/>
              </a:lnSpc>
              <a:spcBef>
                <a:spcPts val="1000"/>
              </a:spcBef>
              <a:spcAft>
                <a:spcPts val="0"/>
              </a:spcAft>
              <a:buClr>
                <a:srgbClr val="FF6600"/>
              </a:buClr>
              <a:buSzPts val="2800"/>
              <a:buNone/>
            </a:pPr>
            <a:r>
              <a:rPr lang="en-US" sz="2800">
                <a:solidFill>
                  <a:srgbClr val="FF6600"/>
                </a:solidFill>
              </a:rPr>
              <a:t>         EDA Summary</a:t>
            </a:r>
            <a:endParaRPr/>
          </a:p>
          <a:p>
            <a:pPr marL="0" lvl="0" indent="0" algn="just" rtl="0">
              <a:lnSpc>
                <a:spcPct val="90000"/>
              </a:lnSpc>
              <a:spcBef>
                <a:spcPts val="1000"/>
              </a:spcBef>
              <a:spcAft>
                <a:spcPts val="0"/>
              </a:spcAft>
              <a:buClr>
                <a:srgbClr val="FF6600"/>
              </a:buClr>
              <a:buSzPts val="2800"/>
              <a:buNone/>
            </a:pPr>
            <a:r>
              <a:rPr lang="en-US" sz="2800">
                <a:solidFill>
                  <a:srgbClr val="FF6600"/>
                </a:solidFill>
              </a:rPr>
              <a:t>         Code walkthrough</a:t>
            </a:r>
            <a:endParaRPr/>
          </a:p>
          <a:p>
            <a:pPr marL="0" lvl="0" indent="0" algn="ctr" rtl="0">
              <a:lnSpc>
                <a:spcPct val="90000"/>
              </a:lnSpc>
              <a:spcBef>
                <a:spcPts val="1000"/>
              </a:spcBef>
              <a:spcAft>
                <a:spcPts val="0"/>
              </a:spcAft>
              <a:buClr>
                <a:schemeClr val="dk1"/>
              </a:buClr>
              <a:buSzPts val="3200"/>
              <a:buNone/>
            </a:pPr>
            <a:endParaRPr sz="3200">
              <a:solidFill>
                <a:srgbClr val="FF6600"/>
              </a:solidFill>
            </a:endParaRPr>
          </a:p>
          <a:p>
            <a:pPr marL="0" lvl="0" indent="0" algn="ctr" rtl="0">
              <a:lnSpc>
                <a:spcPct val="90000"/>
              </a:lnSpc>
              <a:spcBef>
                <a:spcPts val="1000"/>
              </a:spcBef>
              <a:spcAft>
                <a:spcPts val="0"/>
              </a:spcAft>
              <a:buClr>
                <a:schemeClr val="dk1"/>
              </a:buClr>
              <a:buSzPts val="2400"/>
              <a:buNone/>
            </a:pPr>
            <a:endParaRPr>
              <a:solidFill>
                <a:srgbClr val="FF6600"/>
              </a:solidFill>
            </a:endParaRPr>
          </a:p>
          <a:p>
            <a:pPr marL="0" lvl="0" indent="0" algn="ctr" rtl="0">
              <a:lnSpc>
                <a:spcPct val="90000"/>
              </a:lnSpc>
              <a:spcBef>
                <a:spcPts val="1000"/>
              </a:spcBef>
              <a:spcAft>
                <a:spcPts val="0"/>
              </a:spcAft>
              <a:buClr>
                <a:schemeClr val="dk1"/>
              </a:buClr>
              <a:buSzPts val="2400"/>
              <a:buNone/>
            </a:pPr>
            <a:endParaRPr>
              <a:solidFill>
                <a:srgbClr val="FF6600"/>
              </a:solidFill>
            </a:endParaRPr>
          </a:p>
        </p:txBody>
      </p:sp>
      <p:pic>
        <p:nvPicPr>
          <p:cNvPr id="92" name="Google Shape;92;p14"/>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Code Walkthrough</a:t>
            </a:r>
            <a:endParaRPr sz="4800">
              <a:solidFill>
                <a:srgbClr val="FF6600"/>
              </a:solidFill>
            </a:endParaRPr>
          </a:p>
        </p:txBody>
      </p:sp>
      <p:sp>
        <p:nvSpPr>
          <p:cNvPr id="224" name="Google Shape;224;p32"/>
          <p:cNvSpPr txBox="1"/>
          <p:nvPr/>
        </p:nvSpPr>
        <p:spPr>
          <a:xfrm>
            <a:off x="876275" y="6241900"/>
            <a:ext cx="62307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25" name="Google Shape;225;p32"/>
          <p:cNvSpPr txBox="1"/>
          <p:nvPr/>
        </p:nvSpPr>
        <p:spPr>
          <a:xfrm>
            <a:off x="140725" y="3104950"/>
            <a:ext cx="11855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latin typeface="Calibri"/>
              <a:ea typeface="Calibri"/>
              <a:cs typeface="Calibri"/>
              <a:sym typeface="Calibri"/>
            </a:endParaRPr>
          </a:p>
        </p:txBody>
      </p:sp>
      <p:sp>
        <p:nvSpPr>
          <p:cNvPr id="226" name="Google Shape;226;p32"/>
          <p:cNvSpPr txBox="1"/>
          <p:nvPr/>
        </p:nvSpPr>
        <p:spPr>
          <a:xfrm>
            <a:off x="100" y="1201150"/>
            <a:ext cx="12147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latin typeface="Calibri"/>
              <a:ea typeface="Calibri"/>
              <a:cs typeface="Calibri"/>
              <a:sym typeface="Calibri"/>
            </a:endParaRPr>
          </a:p>
        </p:txBody>
      </p:sp>
      <p:sp>
        <p:nvSpPr>
          <p:cNvPr id="227" name="Google Shape;227;p32"/>
          <p:cNvSpPr txBox="1"/>
          <p:nvPr/>
        </p:nvSpPr>
        <p:spPr>
          <a:xfrm>
            <a:off x="0" y="1153800"/>
            <a:ext cx="121920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u="sng">
                <a:latin typeface="Calibri"/>
                <a:ea typeface="Calibri"/>
                <a:cs typeface="Calibri"/>
                <a:sym typeface="Calibri"/>
              </a:rPr>
              <a:t>Step 4: Model Building and Applying on Test data:</a:t>
            </a:r>
            <a:endParaRPr sz="2400" b="1" u="sng">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Using Sklearn Pipeline is a convenient way to enforce the steps with preprocessing steps and ensures the code's reproducibility. Unstable and inconsistent results for production models can significantly impact businesses if they are relying on machine learning models to make their decisions every day.Hence,we used pipeline in our code.</a:t>
            </a:r>
            <a:endParaRPr sz="2400">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p:txBody>
      </p:sp>
      <p:pic>
        <p:nvPicPr>
          <p:cNvPr id="228" name="Google Shape;228;p32"/>
          <p:cNvPicPr preferRelativeResize="0"/>
          <p:nvPr/>
        </p:nvPicPr>
        <p:blipFill>
          <a:blip r:embed="rId3">
            <a:alphaModFix/>
          </a:blip>
          <a:stretch>
            <a:fillRect/>
          </a:stretch>
        </p:blipFill>
        <p:spPr>
          <a:xfrm>
            <a:off x="124825" y="4078500"/>
            <a:ext cx="11887201" cy="1565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Code Walkthrough</a:t>
            </a:r>
            <a:endParaRPr sz="4800">
              <a:solidFill>
                <a:srgbClr val="FF6600"/>
              </a:solidFill>
            </a:endParaRPr>
          </a:p>
        </p:txBody>
      </p:sp>
      <p:sp>
        <p:nvSpPr>
          <p:cNvPr id="234" name="Google Shape;234;p33"/>
          <p:cNvSpPr txBox="1"/>
          <p:nvPr/>
        </p:nvSpPr>
        <p:spPr>
          <a:xfrm>
            <a:off x="876275" y="6241900"/>
            <a:ext cx="62307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35" name="Google Shape;235;p33"/>
          <p:cNvSpPr txBox="1"/>
          <p:nvPr/>
        </p:nvSpPr>
        <p:spPr>
          <a:xfrm>
            <a:off x="140725" y="3104950"/>
            <a:ext cx="11855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latin typeface="Calibri"/>
              <a:ea typeface="Calibri"/>
              <a:cs typeface="Calibri"/>
              <a:sym typeface="Calibri"/>
            </a:endParaRPr>
          </a:p>
        </p:txBody>
      </p:sp>
      <p:sp>
        <p:nvSpPr>
          <p:cNvPr id="236" name="Google Shape;236;p33"/>
          <p:cNvSpPr txBox="1"/>
          <p:nvPr/>
        </p:nvSpPr>
        <p:spPr>
          <a:xfrm>
            <a:off x="100" y="1201150"/>
            <a:ext cx="12147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latin typeface="Calibri"/>
              <a:ea typeface="Calibri"/>
              <a:cs typeface="Calibri"/>
              <a:sym typeface="Calibri"/>
            </a:endParaRPr>
          </a:p>
        </p:txBody>
      </p:sp>
      <p:sp>
        <p:nvSpPr>
          <p:cNvPr id="237" name="Google Shape;237;p33"/>
          <p:cNvSpPr txBox="1"/>
          <p:nvPr/>
        </p:nvSpPr>
        <p:spPr>
          <a:xfrm>
            <a:off x="0" y="1153800"/>
            <a:ext cx="121920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u="sng">
                <a:latin typeface="Calibri"/>
                <a:ea typeface="Calibri"/>
                <a:cs typeface="Calibri"/>
                <a:sym typeface="Calibri"/>
              </a:rPr>
              <a:t>Step 4: Model Building and Applying on Test data:</a:t>
            </a:r>
            <a:endParaRPr sz="2400" b="1" u="sng">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After that, We trained our model using train_data and applied it into Test_data and got almost 97% accuracy.</a:t>
            </a:r>
            <a:endParaRPr sz="2400">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p:txBody>
      </p:sp>
      <p:pic>
        <p:nvPicPr>
          <p:cNvPr id="238" name="Google Shape;238;p33"/>
          <p:cNvPicPr preferRelativeResize="0"/>
          <p:nvPr/>
        </p:nvPicPr>
        <p:blipFill>
          <a:blip r:embed="rId3">
            <a:alphaModFix/>
          </a:blip>
          <a:stretch>
            <a:fillRect/>
          </a:stretch>
        </p:blipFill>
        <p:spPr>
          <a:xfrm>
            <a:off x="70775" y="3394600"/>
            <a:ext cx="11995300" cy="2638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Code Walkthrough</a:t>
            </a:r>
            <a:endParaRPr sz="4800">
              <a:solidFill>
                <a:srgbClr val="FF6600"/>
              </a:solidFill>
            </a:endParaRPr>
          </a:p>
        </p:txBody>
      </p:sp>
      <p:sp>
        <p:nvSpPr>
          <p:cNvPr id="244" name="Google Shape;244;p34"/>
          <p:cNvSpPr txBox="1"/>
          <p:nvPr/>
        </p:nvSpPr>
        <p:spPr>
          <a:xfrm>
            <a:off x="876275" y="6241900"/>
            <a:ext cx="62307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45" name="Google Shape;245;p34"/>
          <p:cNvSpPr txBox="1"/>
          <p:nvPr/>
        </p:nvSpPr>
        <p:spPr>
          <a:xfrm>
            <a:off x="140725" y="3104950"/>
            <a:ext cx="11855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latin typeface="Calibri"/>
              <a:ea typeface="Calibri"/>
              <a:cs typeface="Calibri"/>
              <a:sym typeface="Calibri"/>
            </a:endParaRPr>
          </a:p>
        </p:txBody>
      </p:sp>
      <p:sp>
        <p:nvSpPr>
          <p:cNvPr id="246" name="Google Shape;246;p34"/>
          <p:cNvSpPr txBox="1"/>
          <p:nvPr/>
        </p:nvSpPr>
        <p:spPr>
          <a:xfrm>
            <a:off x="100" y="1201150"/>
            <a:ext cx="12147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latin typeface="Calibri"/>
              <a:ea typeface="Calibri"/>
              <a:cs typeface="Calibri"/>
              <a:sym typeface="Calibri"/>
            </a:endParaRPr>
          </a:p>
        </p:txBody>
      </p:sp>
      <p:sp>
        <p:nvSpPr>
          <p:cNvPr id="247" name="Google Shape;247;p34"/>
          <p:cNvSpPr txBox="1"/>
          <p:nvPr/>
        </p:nvSpPr>
        <p:spPr>
          <a:xfrm>
            <a:off x="0" y="1153800"/>
            <a:ext cx="121920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u="sng">
                <a:latin typeface="Calibri"/>
                <a:ea typeface="Calibri"/>
                <a:cs typeface="Calibri"/>
                <a:sym typeface="Calibri"/>
              </a:rPr>
              <a:t>Step 5: Prediction</a:t>
            </a:r>
            <a:endParaRPr sz="2400" b="1" u="sng">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p:txBody>
      </p:sp>
      <p:pic>
        <p:nvPicPr>
          <p:cNvPr id="248" name="Google Shape;248;p34"/>
          <p:cNvPicPr preferRelativeResize="0"/>
          <p:nvPr/>
        </p:nvPicPr>
        <p:blipFill>
          <a:blip r:embed="rId3">
            <a:alphaModFix/>
          </a:blip>
          <a:stretch>
            <a:fillRect/>
          </a:stretch>
        </p:blipFill>
        <p:spPr>
          <a:xfrm>
            <a:off x="100" y="1950900"/>
            <a:ext cx="11996027" cy="482067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5"/>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r>
              <a:rPr lang="en-US" b="1">
                <a:solidFill>
                  <a:srgbClr val="FF6600"/>
                </a:solidFill>
              </a:rPr>
              <a:t> </a:t>
            </a:r>
            <a:endParaRPr b="1">
              <a:solidFill>
                <a:srgbClr val="FF6600"/>
              </a:solidFill>
            </a:endParaRPr>
          </a:p>
        </p:txBody>
      </p:sp>
      <p:pic>
        <p:nvPicPr>
          <p:cNvPr id="254" name="Google Shape;254;p35"/>
          <p:cNvPicPr preferRelativeResize="0"/>
          <p:nvPr/>
        </p:nvPicPr>
        <p:blipFill rotWithShape="1">
          <a:blip r:embed="rId3">
            <a:alphaModFix/>
          </a:blip>
          <a:srcRect/>
          <a:stretch/>
        </p:blipFill>
        <p:spPr>
          <a:xfrm>
            <a:off x="0" y="5863771"/>
            <a:ext cx="1654627" cy="994232"/>
          </a:xfrm>
          <a:prstGeom prst="rect">
            <a:avLst/>
          </a:prstGeom>
          <a:noFill/>
          <a:ln>
            <a:noFill/>
          </a:ln>
        </p:spPr>
      </p:pic>
      <p:sp>
        <p:nvSpPr>
          <p:cNvPr id="255" name="Google Shape;255;p35"/>
          <p:cNvSpPr txBox="1">
            <a:spLocks noGrp="1"/>
          </p:cNvSpPr>
          <p:nvPr>
            <p:ph type="subTitle" idx="1"/>
          </p:nvPr>
        </p:nvSpPr>
        <p:spPr>
          <a:xfrm>
            <a:off x="5152570" y="2481943"/>
            <a:ext cx="5558973"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6600"/>
              </a:buClr>
              <a:buSzPts val="6600"/>
              <a:buNone/>
            </a:pPr>
            <a:r>
              <a:rPr lang="en-US" sz="6600">
                <a:solidFill>
                  <a:srgbClr val="FF6600"/>
                </a:solidFill>
              </a:rPr>
              <a:t>Thank You</a:t>
            </a:r>
            <a:endParaRPr/>
          </a:p>
          <a:p>
            <a:pPr marL="0" lvl="0" indent="0" algn="ctr" rtl="0">
              <a:lnSpc>
                <a:spcPct val="90000"/>
              </a:lnSpc>
              <a:spcBef>
                <a:spcPts val="1000"/>
              </a:spcBef>
              <a:spcAft>
                <a:spcPts val="0"/>
              </a:spcAft>
              <a:buClr>
                <a:schemeClr val="dk1"/>
              </a:buClr>
              <a:buSzPts val="6600"/>
              <a:buNone/>
            </a:pPr>
            <a:endParaRPr sz="6600">
              <a:solidFill>
                <a:srgbClr val="FF6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Clr>
                <a:srgbClr val="FF6600"/>
              </a:buClr>
              <a:buSzPts val="2800"/>
              <a:buFont typeface="Arial"/>
              <a:buNone/>
            </a:pPr>
            <a:r>
              <a:rPr lang="en-US" sz="4800">
                <a:solidFill>
                  <a:srgbClr val="FF6600"/>
                </a:solidFill>
              </a:rPr>
              <a:t>Executive Summary</a:t>
            </a:r>
            <a:endParaRPr sz="4800">
              <a:solidFill>
                <a:srgbClr val="FF6600"/>
              </a:solidFill>
            </a:endParaRPr>
          </a:p>
        </p:txBody>
      </p:sp>
      <p:sp>
        <p:nvSpPr>
          <p:cNvPr id="98" name="Google Shape;98;p15"/>
          <p:cNvSpPr txBox="1">
            <a:spLocks noGrp="1"/>
          </p:cNvSpPr>
          <p:nvPr>
            <p:ph type="body" idx="1"/>
          </p:nvPr>
        </p:nvSpPr>
        <p:spPr>
          <a:xfrm>
            <a:off x="0" y="1153800"/>
            <a:ext cx="12192000" cy="5704200"/>
          </a:xfrm>
          <a:prstGeom prst="rect">
            <a:avLst/>
          </a:prstGeom>
          <a:noFill/>
          <a:ln>
            <a:noFill/>
          </a:ln>
        </p:spPr>
        <p:txBody>
          <a:bodyPr spcFirstLastPara="1" wrap="square" lIns="91425" tIns="45700" rIns="91425" bIns="45700" anchor="ctr" anchorCtr="0">
            <a:normAutofit/>
          </a:bodyPr>
          <a:lstStyle/>
          <a:p>
            <a:pPr marL="457200" lvl="0" indent="-381000" algn="just" rtl="0">
              <a:lnSpc>
                <a:spcPct val="90000"/>
              </a:lnSpc>
              <a:spcBef>
                <a:spcPts val="1000"/>
              </a:spcBef>
              <a:spcAft>
                <a:spcPts val="0"/>
              </a:spcAft>
              <a:buSzPts val="2400"/>
              <a:buChar char="•"/>
            </a:pPr>
            <a:r>
              <a:rPr lang="en-US" sz="2400">
                <a:highlight>
                  <a:srgbClr val="FFFFFF"/>
                </a:highlight>
              </a:rPr>
              <a:t>As a part of </a:t>
            </a:r>
            <a:r>
              <a:rPr lang="en-US" sz="2400">
                <a:highlight>
                  <a:schemeClr val="lt1"/>
                </a:highlight>
              </a:rPr>
              <a:t>final </a:t>
            </a:r>
            <a:r>
              <a:rPr lang="en-US" sz="2400">
                <a:highlight>
                  <a:srgbClr val="FFFFFF"/>
                </a:highlight>
              </a:rPr>
              <a:t>internship project, we want to create a machine learning model which can classify the tweets in two parts whether it is hateful tweet or not.</a:t>
            </a:r>
            <a:endParaRPr sz="2400">
              <a:highlight>
                <a:srgbClr val="FFFFFF"/>
              </a:highlight>
            </a:endParaRPr>
          </a:p>
          <a:p>
            <a:pPr marL="0" lvl="0" indent="0" algn="just" rtl="0">
              <a:lnSpc>
                <a:spcPct val="90000"/>
              </a:lnSpc>
              <a:spcBef>
                <a:spcPts val="1000"/>
              </a:spcBef>
              <a:spcAft>
                <a:spcPts val="0"/>
              </a:spcAft>
              <a:buSzPts val="1800"/>
              <a:buNone/>
            </a:pPr>
            <a:endParaRPr sz="1200">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Problem Statement</a:t>
            </a:r>
            <a:endParaRPr sz="4800">
              <a:solidFill>
                <a:srgbClr val="FF6600"/>
              </a:solidFill>
            </a:endParaRPr>
          </a:p>
        </p:txBody>
      </p:sp>
      <p:sp>
        <p:nvSpPr>
          <p:cNvPr id="104" name="Google Shape;104;p16"/>
          <p:cNvSpPr txBox="1">
            <a:spLocks noGrp="1"/>
          </p:cNvSpPr>
          <p:nvPr>
            <p:ph type="body" idx="1"/>
          </p:nvPr>
        </p:nvSpPr>
        <p:spPr>
          <a:xfrm>
            <a:off x="0" y="1153800"/>
            <a:ext cx="12192000" cy="5704200"/>
          </a:xfrm>
          <a:prstGeom prst="rect">
            <a:avLst/>
          </a:prstGeom>
          <a:noFill/>
          <a:ln>
            <a:noFill/>
          </a:ln>
        </p:spPr>
        <p:txBody>
          <a:bodyPr spcFirstLastPara="1" wrap="square" lIns="91425" tIns="45700" rIns="91425" bIns="45700" anchor="ctr" anchorCtr="0">
            <a:normAutofit/>
          </a:bodyPr>
          <a:lstStyle/>
          <a:p>
            <a:pPr marL="457200" lvl="0" indent="-381000" algn="just" rtl="0">
              <a:lnSpc>
                <a:spcPct val="90000"/>
              </a:lnSpc>
              <a:spcBef>
                <a:spcPts val="1000"/>
              </a:spcBef>
              <a:spcAft>
                <a:spcPts val="0"/>
              </a:spcAft>
              <a:buSzPts val="2400"/>
              <a:buChar char="•"/>
            </a:pPr>
            <a:r>
              <a:rPr lang="en-US" sz="2400">
                <a:highlight>
                  <a:srgbClr val="FFFFFF"/>
                </a:highlight>
              </a:rPr>
              <a:t>Objective : The term hate speech is understood as any type of verbal, written or behavioural communication that attacks or uses derogatory or discriminatory language against a person or group based on what they are, in other words, based on their religion, ethnicity, nationality, race, colour, ancestry, sex or another identity factor. In this problem, We will take you through a hate speech detection model with Machine Learning and Python. But, before that we are going to do analysis of data and based on analysis we will modify for better performance of our model.</a:t>
            </a:r>
            <a:endParaRPr sz="2400">
              <a:highlight>
                <a:srgbClr val="FFFFFF"/>
              </a:highlight>
            </a:endParaRPr>
          </a:p>
          <a:p>
            <a:pPr marL="0" lvl="0" indent="0" algn="just" rtl="0">
              <a:lnSpc>
                <a:spcPct val="90000"/>
              </a:lnSpc>
              <a:spcBef>
                <a:spcPts val="1000"/>
              </a:spcBef>
              <a:spcAft>
                <a:spcPts val="0"/>
              </a:spcAft>
              <a:buSzPts val="1800"/>
              <a:buNone/>
            </a:pPr>
            <a:endParaRPr sz="1200">
              <a:solidFill>
                <a:srgbClr val="4A595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Approach</a:t>
            </a:r>
            <a:endParaRPr sz="4800">
              <a:solidFill>
                <a:srgbClr val="FF6600"/>
              </a:solidFill>
            </a:endParaRPr>
          </a:p>
        </p:txBody>
      </p:sp>
      <p:sp>
        <p:nvSpPr>
          <p:cNvPr id="110" name="Google Shape;110;p17"/>
          <p:cNvSpPr txBox="1">
            <a:spLocks noGrp="1"/>
          </p:cNvSpPr>
          <p:nvPr>
            <p:ph type="body" idx="1"/>
          </p:nvPr>
        </p:nvSpPr>
        <p:spPr>
          <a:xfrm>
            <a:off x="0" y="1153800"/>
            <a:ext cx="12192000" cy="5704200"/>
          </a:xfrm>
          <a:prstGeom prst="rect">
            <a:avLst/>
          </a:prstGeom>
          <a:noFill/>
          <a:ln>
            <a:noFill/>
          </a:ln>
        </p:spPr>
        <p:txBody>
          <a:bodyPr spcFirstLastPara="1" wrap="square" lIns="91425" tIns="45700" rIns="91425" bIns="45700" anchor="ctr" anchorCtr="0">
            <a:normAutofit/>
          </a:bodyPr>
          <a:lstStyle/>
          <a:p>
            <a:pPr marL="457200" lvl="0" indent="-381000" algn="just" rtl="0">
              <a:lnSpc>
                <a:spcPct val="90000"/>
              </a:lnSpc>
              <a:spcBef>
                <a:spcPts val="1000"/>
              </a:spcBef>
              <a:spcAft>
                <a:spcPts val="0"/>
              </a:spcAft>
              <a:buSzPts val="2400"/>
              <a:buChar char="•"/>
            </a:pPr>
            <a:r>
              <a:rPr lang="en-US" sz="2400">
                <a:highlight>
                  <a:srgbClr val="FFFFFF"/>
                </a:highlight>
              </a:rPr>
              <a:t>Data Understanding</a:t>
            </a:r>
            <a:endParaRPr sz="2400">
              <a:highlight>
                <a:srgbClr val="FFFFFF"/>
              </a:highlight>
            </a:endParaRPr>
          </a:p>
          <a:p>
            <a:pPr marL="457200" lvl="0" indent="-381000" algn="just" rtl="0">
              <a:lnSpc>
                <a:spcPct val="90000"/>
              </a:lnSpc>
              <a:spcBef>
                <a:spcPts val="0"/>
              </a:spcBef>
              <a:spcAft>
                <a:spcPts val="0"/>
              </a:spcAft>
              <a:buSzPts val="2400"/>
              <a:buChar char="•"/>
            </a:pPr>
            <a:r>
              <a:rPr lang="en-US" sz="2400">
                <a:highlight>
                  <a:srgbClr val="FFFFFF"/>
                </a:highlight>
              </a:rPr>
              <a:t>Data Cleaning and manipulation</a:t>
            </a:r>
            <a:endParaRPr sz="2400">
              <a:highlight>
                <a:srgbClr val="FFFFFF"/>
              </a:highlight>
            </a:endParaRPr>
          </a:p>
          <a:p>
            <a:pPr marL="457200" lvl="0" indent="-381000" algn="just" rtl="0">
              <a:lnSpc>
                <a:spcPct val="90000"/>
              </a:lnSpc>
              <a:spcBef>
                <a:spcPts val="0"/>
              </a:spcBef>
              <a:spcAft>
                <a:spcPts val="0"/>
              </a:spcAft>
              <a:buSzPts val="2400"/>
              <a:buChar char="•"/>
            </a:pPr>
            <a:r>
              <a:rPr lang="en-US" sz="2400">
                <a:highlight>
                  <a:srgbClr val="FFFFFF"/>
                </a:highlight>
              </a:rPr>
              <a:t>Analysing and visualizing data</a:t>
            </a:r>
            <a:endParaRPr sz="2400">
              <a:highlight>
                <a:srgbClr val="FFFFFF"/>
              </a:highlight>
            </a:endParaRPr>
          </a:p>
          <a:p>
            <a:pPr marL="457200" lvl="0" indent="-381000" algn="just" rtl="0">
              <a:lnSpc>
                <a:spcPct val="90000"/>
              </a:lnSpc>
              <a:spcBef>
                <a:spcPts val="0"/>
              </a:spcBef>
              <a:spcAft>
                <a:spcPts val="0"/>
              </a:spcAft>
              <a:buSzPts val="2400"/>
              <a:buChar char="•"/>
            </a:pPr>
            <a:r>
              <a:rPr lang="en-US" sz="2400">
                <a:highlight>
                  <a:srgbClr val="FFFFFF"/>
                </a:highlight>
              </a:rPr>
              <a:t>Recommendations of machine learning models</a:t>
            </a:r>
            <a:endParaRPr sz="2400">
              <a:highlight>
                <a:srgbClr val="FFFFFF"/>
              </a:highlight>
            </a:endParaRPr>
          </a:p>
          <a:p>
            <a:pPr marL="0" lvl="0" indent="0" algn="just" rtl="0">
              <a:lnSpc>
                <a:spcPct val="90000"/>
              </a:lnSpc>
              <a:spcBef>
                <a:spcPts val="1000"/>
              </a:spcBef>
              <a:spcAft>
                <a:spcPts val="0"/>
              </a:spcAft>
              <a:buSzPts val="1800"/>
              <a:buNone/>
            </a:pPr>
            <a:endParaRPr sz="1200">
              <a:solidFill>
                <a:srgbClr val="4A595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Data Exploration</a:t>
            </a:r>
            <a:endParaRPr sz="4800">
              <a:solidFill>
                <a:srgbClr val="FF6600"/>
              </a:solidFill>
            </a:endParaRPr>
          </a:p>
        </p:txBody>
      </p:sp>
      <p:sp>
        <p:nvSpPr>
          <p:cNvPr id="116" name="Google Shape;116;p18"/>
          <p:cNvSpPr txBox="1">
            <a:spLocks noGrp="1"/>
          </p:cNvSpPr>
          <p:nvPr>
            <p:ph type="body" idx="1"/>
          </p:nvPr>
        </p:nvSpPr>
        <p:spPr>
          <a:xfrm>
            <a:off x="0" y="1153800"/>
            <a:ext cx="12192000" cy="5704200"/>
          </a:xfrm>
          <a:prstGeom prst="rect">
            <a:avLst/>
          </a:prstGeom>
          <a:noFill/>
          <a:ln>
            <a:noFill/>
          </a:ln>
        </p:spPr>
        <p:txBody>
          <a:bodyPr spcFirstLastPara="1" wrap="square" lIns="91425" tIns="45700" rIns="91425" bIns="45700" anchor="ctr" anchorCtr="0">
            <a:normAutofit/>
          </a:bodyPr>
          <a:lstStyle/>
          <a:p>
            <a:pPr marL="457200" lvl="0" indent="-381000" algn="just" rtl="0">
              <a:lnSpc>
                <a:spcPct val="90000"/>
              </a:lnSpc>
              <a:spcBef>
                <a:spcPts val="1000"/>
              </a:spcBef>
              <a:spcAft>
                <a:spcPts val="0"/>
              </a:spcAft>
              <a:buSzPts val="2400"/>
              <a:buChar char="•"/>
            </a:pPr>
            <a:r>
              <a:rPr lang="en-US" sz="2400">
                <a:highlight>
                  <a:srgbClr val="FFFFFF"/>
                </a:highlight>
              </a:rPr>
              <a:t>2 datasets: Training and Test</a:t>
            </a:r>
            <a:endParaRPr sz="2400">
              <a:highlight>
                <a:srgbClr val="FFFFFF"/>
              </a:highlight>
            </a:endParaRPr>
          </a:p>
          <a:p>
            <a:pPr marL="457200" lvl="0" indent="-381000" algn="just" rtl="0">
              <a:lnSpc>
                <a:spcPct val="90000"/>
              </a:lnSpc>
              <a:spcBef>
                <a:spcPts val="0"/>
              </a:spcBef>
              <a:spcAft>
                <a:spcPts val="0"/>
              </a:spcAft>
              <a:buSzPts val="2400"/>
              <a:buChar char="•"/>
            </a:pPr>
            <a:r>
              <a:rPr lang="en-US" sz="2400">
                <a:highlight>
                  <a:srgbClr val="FFFFFF"/>
                </a:highlight>
              </a:rPr>
              <a:t>3 features in total in training data with 2 input features and 1 target</a:t>
            </a:r>
            <a:endParaRPr sz="2400">
              <a:highlight>
                <a:srgbClr val="FFFFFF"/>
              </a:highlight>
            </a:endParaRPr>
          </a:p>
          <a:p>
            <a:pPr marL="457200" lvl="0" indent="-381000" algn="just" rtl="0">
              <a:lnSpc>
                <a:spcPct val="90000"/>
              </a:lnSpc>
              <a:spcBef>
                <a:spcPts val="0"/>
              </a:spcBef>
              <a:spcAft>
                <a:spcPts val="0"/>
              </a:spcAft>
              <a:buSzPts val="2400"/>
              <a:buChar char="•"/>
            </a:pPr>
            <a:r>
              <a:rPr lang="en-US" sz="2400">
                <a:highlight>
                  <a:schemeClr val="lt1"/>
                </a:highlight>
              </a:rPr>
              <a:t>2 features in total in test data with 2 input features</a:t>
            </a:r>
            <a:endParaRPr sz="2400">
              <a:highlight>
                <a:srgbClr val="FFFFFF"/>
              </a:highlight>
            </a:endParaRPr>
          </a:p>
          <a:p>
            <a:pPr marL="457200" lvl="0" indent="-381000" algn="just" rtl="0">
              <a:lnSpc>
                <a:spcPct val="90000"/>
              </a:lnSpc>
              <a:spcBef>
                <a:spcPts val="0"/>
              </a:spcBef>
              <a:spcAft>
                <a:spcPts val="0"/>
              </a:spcAft>
              <a:buSzPts val="2400"/>
              <a:buChar char="•"/>
            </a:pPr>
            <a:r>
              <a:rPr lang="en-US" sz="2400">
                <a:highlight>
                  <a:srgbClr val="FFFFFF"/>
                </a:highlight>
              </a:rPr>
              <a:t>Total Data: </a:t>
            </a:r>
            <a:endParaRPr sz="2400">
              <a:highlight>
                <a:srgbClr val="FFFFFF"/>
              </a:highlight>
            </a:endParaRPr>
          </a:p>
          <a:p>
            <a:pPr marL="457200" lvl="0" indent="0" algn="just" rtl="0">
              <a:lnSpc>
                <a:spcPct val="90000"/>
              </a:lnSpc>
              <a:spcBef>
                <a:spcPts val="1000"/>
              </a:spcBef>
              <a:spcAft>
                <a:spcPts val="0"/>
              </a:spcAft>
              <a:buSzPts val="1800"/>
              <a:buNone/>
            </a:pPr>
            <a:r>
              <a:rPr lang="en-US" sz="2400">
                <a:highlight>
                  <a:srgbClr val="FFFFFF"/>
                </a:highlight>
              </a:rPr>
              <a:t>1) training dataset : 31962</a:t>
            </a:r>
            <a:endParaRPr sz="2400">
              <a:highlight>
                <a:srgbClr val="FFFFFF"/>
              </a:highlight>
            </a:endParaRPr>
          </a:p>
          <a:p>
            <a:pPr marL="457200" lvl="0" indent="0" algn="just" rtl="0">
              <a:lnSpc>
                <a:spcPct val="90000"/>
              </a:lnSpc>
              <a:spcBef>
                <a:spcPts val="1000"/>
              </a:spcBef>
              <a:spcAft>
                <a:spcPts val="0"/>
              </a:spcAft>
              <a:buSzPts val="1800"/>
              <a:buNone/>
            </a:pPr>
            <a:r>
              <a:rPr lang="en-US" sz="2400">
                <a:highlight>
                  <a:srgbClr val="FFFFFF"/>
                </a:highlight>
              </a:rPr>
              <a:t>2) test dataset : 17197</a:t>
            </a:r>
            <a:endParaRPr sz="2400">
              <a:highlight>
                <a:srgbClr val="FFFFFF"/>
              </a:highlight>
            </a:endParaRPr>
          </a:p>
          <a:p>
            <a:pPr marL="0" lvl="0" indent="0" algn="just" rtl="0">
              <a:lnSpc>
                <a:spcPct val="90000"/>
              </a:lnSpc>
              <a:spcBef>
                <a:spcPts val="1000"/>
              </a:spcBef>
              <a:spcAft>
                <a:spcPts val="0"/>
              </a:spcAft>
              <a:buSzPts val="1800"/>
              <a:buNone/>
            </a:pPr>
            <a:endParaRPr sz="1200">
              <a:solidFill>
                <a:srgbClr val="4A595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Data Analysis</a:t>
            </a:r>
            <a:endParaRPr sz="4800">
              <a:solidFill>
                <a:srgbClr val="FF6600"/>
              </a:solidFill>
            </a:endParaRPr>
          </a:p>
        </p:txBody>
      </p:sp>
      <p:sp>
        <p:nvSpPr>
          <p:cNvPr id="122" name="Google Shape;122;p19"/>
          <p:cNvSpPr txBox="1">
            <a:spLocks noGrp="1"/>
          </p:cNvSpPr>
          <p:nvPr>
            <p:ph type="body" idx="1"/>
          </p:nvPr>
        </p:nvSpPr>
        <p:spPr>
          <a:xfrm>
            <a:off x="0" y="1153800"/>
            <a:ext cx="12192000" cy="12819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3600" b="1">
                <a:highlight>
                  <a:srgbClr val="FFFFFF"/>
                </a:highlight>
              </a:rPr>
              <a:t>Finding Empty data in dataset</a:t>
            </a:r>
            <a:r>
              <a:rPr lang="en-US" sz="3600" b="1">
                <a:solidFill>
                  <a:srgbClr val="4A5950"/>
                </a:solidFill>
                <a:highlight>
                  <a:srgbClr val="FFFFFF"/>
                </a:highlight>
              </a:rPr>
              <a:t> </a:t>
            </a:r>
            <a:endParaRPr sz="3600" b="1">
              <a:solidFill>
                <a:srgbClr val="4A5950"/>
              </a:solidFill>
              <a:highlight>
                <a:srgbClr val="FFFFFF"/>
              </a:highlight>
              <a:latin typeface="Arial"/>
              <a:ea typeface="Arial"/>
              <a:cs typeface="Arial"/>
              <a:sym typeface="Arial"/>
            </a:endParaRPr>
          </a:p>
        </p:txBody>
      </p:sp>
      <p:pic>
        <p:nvPicPr>
          <p:cNvPr id="123" name="Google Shape;123;p19"/>
          <p:cNvPicPr preferRelativeResize="0"/>
          <p:nvPr/>
        </p:nvPicPr>
        <p:blipFill rotWithShape="1">
          <a:blip r:embed="rId3">
            <a:alphaModFix/>
          </a:blip>
          <a:srcRect l="22793" t="65584" r="57488" b="26675"/>
          <a:stretch/>
        </p:blipFill>
        <p:spPr>
          <a:xfrm>
            <a:off x="449200" y="3075562"/>
            <a:ext cx="4068850" cy="898425"/>
          </a:xfrm>
          <a:prstGeom prst="rect">
            <a:avLst/>
          </a:prstGeom>
          <a:noFill/>
          <a:ln>
            <a:noFill/>
          </a:ln>
        </p:spPr>
      </p:pic>
      <p:sp>
        <p:nvSpPr>
          <p:cNvPr id="124" name="Google Shape;124;p19"/>
          <p:cNvSpPr txBox="1"/>
          <p:nvPr/>
        </p:nvSpPr>
        <p:spPr>
          <a:xfrm>
            <a:off x="0" y="2555525"/>
            <a:ext cx="63687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Calibri"/>
              <a:buChar char="●"/>
            </a:pPr>
            <a:r>
              <a:rPr lang="en-US" sz="1400" b="0" i="0" u="none" strike="noStrike" cap="none">
                <a:solidFill>
                  <a:srgbClr val="000000"/>
                </a:solidFill>
                <a:latin typeface="Calibri"/>
                <a:ea typeface="Calibri"/>
                <a:cs typeface="Calibri"/>
                <a:sym typeface="Calibri"/>
              </a:rPr>
              <a:t>in Training Data</a:t>
            </a:r>
            <a:endParaRPr sz="1400" b="0" i="0" u="none" strike="noStrike" cap="none">
              <a:solidFill>
                <a:srgbClr val="000000"/>
              </a:solidFill>
              <a:latin typeface="Calibri"/>
              <a:ea typeface="Calibri"/>
              <a:cs typeface="Calibri"/>
              <a:sym typeface="Calibri"/>
            </a:endParaRPr>
          </a:p>
        </p:txBody>
      </p:sp>
      <p:sp>
        <p:nvSpPr>
          <p:cNvPr id="125" name="Google Shape;125;p19"/>
          <p:cNvSpPr txBox="1"/>
          <p:nvPr/>
        </p:nvSpPr>
        <p:spPr>
          <a:xfrm>
            <a:off x="0" y="4282500"/>
            <a:ext cx="57498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Calibri"/>
              <a:buChar char="●"/>
            </a:pPr>
            <a:r>
              <a:rPr lang="en-US" sz="1400" b="0" i="0" u="none" strike="noStrike" cap="none">
                <a:solidFill>
                  <a:srgbClr val="000000"/>
                </a:solidFill>
                <a:latin typeface="Calibri"/>
                <a:ea typeface="Calibri"/>
                <a:cs typeface="Calibri"/>
                <a:sym typeface="Calibri"/>
              </a:rPr>
              <a:t>in Test Data</a:t>
            </a:r>
            <a:endParaRPr sz="1400" b="0" i="0" u="none" strike="noStrike" cap="none">
              <a:solidFill>
                <a:srgbClr val="000000"/>
              </a:solidFill>
              <a:latin typeface="Calibri"/>
              <a:ea typeface="Calibri"/>
              <a:cs typeface="Calibri"/>
              <a:sym typeface="Calibri"/>
            </a:endParaRPr>
          </a:p>
        </p:txBody>
      </p:sp>
      <p:pic>
        <p:nvPicPr>
          <p:cNvPr id="126" name="Google Shape;126;p19"/>
          <p:cNvPicPr preferRelativeResize="0"/>
          <p:nvPr/>
        </p:nvPicPr>
        <p:blipFill rotWithShape="1">
          <a:blip r:embed="rId4">
            <a:alphaModFix/>
          </a:blip>
          <a:srcRect l="41790" t="47585" r="17253" b="41946"/>
          <a:stretch/>
        </p:blipFill>
        <p:spPr>
          <a:xfrm>
            <a:off x="449200" y="4761650"/>
            <a:ext cx="4721798" cy="678826"/>
          </a:xfrm>
          <a:prstGeom prst="rect">
            <a:avLst/>
          </a:prstGeom>
          <a:noFill/>
          <a:ln>
            <a:noFill/>
          </a:ln>
        </p:spPr>
      </p:pic>
      <p:sp>
        <p:nvSpPr>
          <p:cNvPr id="127" name="Google Shape;127;p19"/>
          <p:cNvSpPr txBox="1"/>
          <p:nvPr/>
        </p:nvSpPr>
        <p:spPr>
          <a:xfrm>
            <a:off x="0" y="5768975"/>
            <a:ext cx="12192000" cy="9234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So, here as you can see there is no empty data in our both datasets. So, we do not need to fill up that space.</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Data Modification</a:t>
            </a:r>
            <a:endParaRPr sz="4800">
              <a:solidFill>
                <a:srgbClr val="FF6600"/>
              </a:solidFill>
            </a:endParaRPr>
          </a:p>
        </p:txBody>
      </p:sp>
      <p:sp>
        <p:nvSpPr>
          <p:cNvPr id="133" name="Google Shape;133;p20"/>
          <p:cNvSpPr txBox="1">
            <a:spLocks noGrp="1"/>
          </p:cNvSpPr>
          <p:nvPr>
            <p:ph type="body" idx="1"/>
          </p:nvPr>
        </p:nvSpPr>
        <p:spPr>
          <a:xfrm>
            <a:off x="0" y="1153800"/>
            <a:ext cx="12192000" cy="12819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3600" b="1">
                <a:highlight>
                  <a:srgbClr val="FFFFFF"/>
                </a:highlight>
              </a:rPr>
              <a:t>Removing unnecessary words  </a:t>
            </a:r>
            <a:endParaRPr sz="3600" b="1">
              <a:highlight>
                <a:srgbClr val="FFFFFF"/>
              </a:highlight>
              <a:latin typeface="Arial"/>
              <a:ea typeface="Arial"/>
              <a:cs typeface="Arial"/>
              <a:sym typeface="Arial"/>
            </a:endParaRPr>
          </a:p>
        </p:txBody>
      </p:sp>
      <p:sp>
        <p:nvSpPr>
          <p:cNvPr id="134" name="Google Shape;134;p20"/>
          <p:cNvSpPr txBox="1"/>
          <p:nvPr/>
        </p:nvSpPr>
        <p:spPr>
          <a:xfrm>
            <a:off x="0" y="2435700"/>
            <a:ext cx="12192000" cy="12930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In our datasets we have some unnecessary words such as user names , special characters , website links or numbers which do not have any impact in predictions. So, we need to remove that to create better and faster machine learning model.</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Data Modification</a:t>
            </a:r>
            <a:endParaRPr sz="4800">
              <a:solidFill>
                <a:srgbClr val="FF6600"/>
              </a:solidFill>
            </a:endParaRPr>
          </a:p>
        </p:txBody>
      </p:sp>
      <p:sp>
        <p:nvSpPr>
          <p:cNvPr id="140" name="Google Shape;140;p21"/>
          <p:cNvSpPr txBox="1">
            <a:spLocks noGrp="1"/>
          </p:cNvSpPr>
          <p:nvPr>
            <p:ph type="body" idx="1"/>
          </p:nvPr>
        </p:nvSpPr>
        <p:spPr>
          <a:xfrm>
            <a:off x="0" y="1153800"/>
            <a:ext cx="12192000" cy="12819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3600" b="1">
                <a:highlight>
                  <a:srgbClr val="FFFFFF"/>
                </a:highlight>
              </a:rPr>
              <a:t>Removing Duplicate Data (I)</a:t>
            </a:r>
            <a:endParaRPr sz="3600" b="1">
              <a:highlight>
                <a:srgbClr val="FFFFFF"/>
              </a:highlight>
              <a:latin typeface="Arial"/>
              <a:ea typeface="Arial"/>
              <a:cs typeface="Arial"/>
              <a:sym typeface="Arial"/>
            </a:endParaRPr>
          </a:p>
        </p:txBody>
      </p:sp>
      <p:sp>
        <p:nvSpPr>
          <p:cNvPr id="141" name="Google Shape;141;p21"/>
          <p:cNvSpPr txBox="1"/>
          <p:nvPr/>
        </p:nvSpPr>
        <p:spPr>
          <a:xfrm>
            <a:off x="0" y="2435700"/>
            <a:ext cx="12192000" cy="9234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First we are going to find that whether we have any duplicate data(tweets) or not. And, in below picture we can see tweet and occurrence of that tweet in whole data.</a:t>
            </a:r>
            <a:endParaRPr sz="2400" b="0" i="0" u="none" strike="noStrike" cap="none">
              <a:solidFill>
                <a:schemeClr val="dk1"/>
              </a:solidFill>
              <a:latin typeface="Calibri"/>
              <a:ea typeface="Calibri"/>
              <a:cs typeface="Calibri"/>
              <a:sym typeface="Calibri"/>
            </a:endParaRPr>
          </a:p>
        </p:txBody>
      </p:sp>
      <p:pic>
        <p:nvPicPr>
          <p:cNvPr id="142" name="Google Shape;142;p21"/>
          <p:cNvPicPr preferRelativeResize="0"/>
          <p:nvPr/>
        </p:nvPicPr>
        <p:blipFill rotWithShape="1">
          <a:blip r:embed="rId3">
            <a:alphaModFix/>
          </a:blip>
          <a:srcRect l="30686" t="31693" r="4859" b="11416"/>
          <a:stretch/>
        </p:blipFill>
        <p:spPr>
          <a:xfrm>
            <a:off x="544075" y="3407250"/>
            <a:ext cx="6792898" cy="337289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23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   Agenda</vt:lpstr>
      <vt:lpstr>Executive Summary</vt:lpstr>
      <vt:lpstr>Problem Statement</vt:lpstr>
      <vt:lpstr>Approach</vt:lpstr>
      <vt:lpstr>Data Exploration</vt:lpstr>
      <vt:lpstr>Data Analysis</vt:lpstr>
      <vt:lpstr>Data Modification</vt:lpstr>
      <vt:lpstr>Data Modification</vt:lpstr>
      <vt:lpstr>Data Modification</vt:lpstr>
      <vt:lpstr>Frequency of word in data</vt:lpstr>
      <vt:lpstr>Frequency of word in data</vt:lpstr>
      <vt:lpstr>Data Exploration and visualization </vt:lpstr>
      <vt:lpstr>Data Exploration and visualization </vt:lpstr>
      <vt:lpstr>Code Walkthrough</vt:lpstr>
      <vt:lpstr>Code Walkthrough</vt:lpstr>
      <vt:lpstr>Code Walkthrough</vt:lpstr>
      <vt:lpstr>Code Walkthrough</vt:lpstr>
      <vt:lpstr>Code Walkthrough</vt:lpstr>
      <vt:lpstr>Code Walkthrough</vt:lpstr>
      <vt:lpstr>Code Walkthrough</vt:lpstr>
      <vt:lpstr>Code Walkthrough</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6</cp:revision>
  <dcterms:modified xsi:type="dcterms:W3CDTF">2024-02-29T13:05:17Z</dcterms:modified>
</cp:coreProperties>
</file>