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7"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7" d="100"/>
          <a:sy n="77" d="100"/>
        </p:scale>
        <p:origin x="-1152" y="-34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890680503"/>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
        <p:cNvGrpSpPr/>
        <p:nvPr/>
      </p:nvGrpSpPr>
      <p:grpSpPr>
        <a:xfrm>
          <a:off x="0" y="0"/>
          <a:ext cx="0" cy="0"/>
          <a:chOff x="0" y="0"/>
          <a:chExt cx="0" cy="0"/>
        </a:xfrm>
      </p:grpSpPr>
      <p:sp>
        <p:nvSpPr>
          <p:cNvPr id="33" name="Shape 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4" name="Shape 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91" name="Shape 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98" name="Shape 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4" name="Shape 1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Shape 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0" name="Shape 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Shape 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6" name="Shape 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2" name="Shape 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9" name="Shape 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a:t>The Risk Factor table included percentages for each county. We wanted an actual total but a population was not provided in this table.</a:t>
            </a:r>
          </a:p>
          <a:p>
            <a:pPr rtl="0">
              <a:spcBef>
                <a:spcPts val="0"/>
              </a:spcBef>
              <a:buNone/>
            </a:pPr>
            <a:endParaRPr/>
          </a:p>
          <a:p>
            <a:pPr rtl="0">
              <a:spcBef>
                <a:spcPts val="0"/>
              </a:spcBef>
              <a:buNone/>
            </a:pPr>
            <a:r>
              <a:rPr lang="en"/>
              <a:t>The Demographics table provided a total population for each county but there was no single primary key field. for each county. </a:t>
            </a:r>
          </a:p>
          <a:p>
            <a:pPr rtl="0">
              <a:spcBef>
                <a:spcPts val="0"/>
              </a:spcBef>
              <a:buNone/>
            </a:pPr>
            <a:endParaRPr/>
          </a:p>
          <a:p>
            <a:pPr rtl="0">
              <a:spcBef>
                <a:spcPts val="0"/>
              </a:spcBef>
              <a:buNone/>
            </a:pPr>
            <a:r>
              <a:rPr lang="en"/>
              <a:t>We decided to join the data sources through the county, state, and county ID. This allowed us to join properly. </a:t>
            </a:r>
          </a:p>
          <a:p>
            <a:pPr rtl="0">
              <a:spcBef>
                <a:spcPts val="0"/>
              </a:spcBef>
              <a:buNone/>
            </a:pPr>
            <a:endParaRPr/>
          </a:p>
          <a:p>
            <a:pPr rtl="0">
              <a:spcBef>
                <a:spcPts val="0"/>
              </a:spcBef>
              <a:buNone/>
            </a:pPr>
            <a:r>
              <a:rPr lang="en"/>
              <a:t>The Leading Causes of Death table included the causes of death distributed by race. We created a calculated field and aggregated all races for each county.</a:t>
            </a:r>
          </a:p>
          <a:p>
            <a:pPr rtl="0">
              <a:spcBef>
                <a:spcPts val="0"/>
              </a:spcBef>
              <a:buNone/>
            </a:pPr>
            <a:endParaRPr/>
          </a:p>
          <a:p>
            <a:pPr>
              <a:spcBef>
                <a:spcPts val="0"/>
              </a:spcBef>
              <a:buNone/>
            </a:pPr>
            <a:r>
              <a:rPr lang="en"/>
              <a:t>We put state in the Color Field, allowing us to produce a visualization with county’s aggregated into their state.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5" name="Shape 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2" name="Shape 7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Clr>
                <a:schemeClr val="dk1"/>
              </a:buClr>
              <a:buSzPct val="100000"/>
              <a:buFont typeface="Arial"/>
              <a:buNone/>
            </a:pPr>
            <a:r>
              <a:rPr lang="en">
                <a:solidFill>
                  <a:schemeClr val="dk1"/>
                </a:solidFill>
              </a:rPr>
              <a:t>The Risk Factor table included percentages for each county. We wanted an actual total but a population was not provided in this table.</a:t>
            </a:r>
          </a:p>
          <a:p>
            <a:pPr lvl="0" rtl="0">
              <a:spcBef>
                <a:spcPts val="0"/>
              </a:spcBef>
              <a:buClr>
                <a:schemeClr val="dk1"/>
              </a:buClr>
              <a:buFont typeface="Arial"/>
              <a:buNone/>
            </a:pPr>
            <a:endParaRPr>
              <a:solidFill>
                <a:schemeClr val="dk1"/>
              </a:solidFill>
            </a:endParaRPr>
          </a:p>
          <a:p>
            <a:pPr lvl="0" rtl="0">
              <a:spcBef>
                <a:spcPts val="0"/>
              </a:spcBef>
              <a:buClr>
                <a:schemeClr val="dk1"/>
              </a:buClr>
              <a:buSzPct val="100000"/>
              <a:buFont typeface="Arial"/>
              <a:buNone/>
            </a:pPr>
            <a:r>
              <a:rPr lang="en">
                <a:solidFill>
                  <a:schemeClr val="dk1"/>
                </a:solidFill>
              </a:rPr>
              <a:t>The Demographics table provided a total population for each county but there was no single primary key field. for each county. </a:t>
            </a:r>
          </a:p>
          <a:p>
            <a:pPr lvl="0" rtl="0">
              <a:spcBef>
                <a:spcPts val="0"/>
              </a:spcBef>
              <a:buClr>
                <a:schemeClr val="dk1"/>
              </a:buClr>
              <a:buFont typeface="Arial"/>
              <a:buNone/>
            </a:pPr>
            <a:endParaRPr>
              <a:solidFill>
                <a:schemeClr val="dk1"/>
              </a:solidFill>
            </a:endParaRPr>
          </a:p>
          <a:p>
            <a:pPr lvl="0" rtl="0">
              <a:spcBef>
                <a:spcPts val="0"/>
              </a:spcBef>
              <a:buClr>
                <a:schemeClr val="dk1"/>
              </a:buClr>
              <a:buSzPct val="100000"/>
              <a:buFont typeface="Arial"/>
              <a:buNone/>
            </a:pPr>
            <a:r>
              <a:rPr lang="en">
                <a:solidFill>
                  <a:schemeClr val="dk1"/>
                </a:solidFill>
              </a:rPr>
              <a:t>We decided to join the data sources through the county, state, and county ID. This allowed us to join properly. </a:t>
            </a:r>
          </a:p>
          <a:p>
            <a:pPr lvl="0" rtl="0">
              <a:spcBef>
                <a:spcPts val="0"/>
              </a:spcBef>
              <a:buClr>
                <a:schemeClr val="dk1"/>
              </a:buClr>
              <a:buFont typeface="Arial"/>
              <a:buNone/>
            </a:pPr>
            <a:endParaRPr>
              <a:solidFill>
                <a:schemeClr val="dk1"/>
              </a:solidFill>
            </a:endParaRPr>
          </a:p>
          <a:p>
            <a:pPr lvl="0" rtl="0">
              <a:spcBef>
                <a:spcPts val="0"/>
              </a:spcBef>
              <a:buClr>
                <a:schemeClr val="dk1"/>
              </a:buClr>
              <a:buSzPct val="100000"/>
              <a:buFont typeface="Arial"/>
              <a:buNone/>
            </a:pPr>
            <a:r>
              <a:rPr lang="en">
                <a:solidFill>
                  <a:schemeClr val="dk1"/>
                </a:solidFill>
              </a:rPr>
              <a:t>The Leading Causes of Death table included the causes of death distributed by race. We created a calculated field and aggregated all races for each county.</a:t>
            </a:r>
          </a:p>
          <a:p>
            <a:pPr lvl="0" rtl="0">
              <a:spcBef>
                <a:spcPts val="0"/>
              </a:spcBef>
              <a:buClr>
                <a:schemeClr val="dk1"/>
              </a:buClr>
              <a:buFont typeface="Arial"/>
              <a:buNone/>
            </a:pPr>
            <a:endParaRPr>
              <a:solidFill>
                <a:schemeClr val="dk1"/>
              </a:solidFill>
            </a:endParaRPr>
          </a:p>
          <a:p>
            <a:pPr lvl="0" rtl="0">
              <a:spcBef>
                <a:spcPts val="0"/>
              </a:spcBef>
              <a:buClr>
                <a:schemeClr val="dk1"/>
              </a:buClr>
              <a:buSzPct val="100000"/>
              <a:buFont typeface="Arial"/>
              <a:buNone/>
            </a:pPr>
            <a:r>
              <a:rPr lang="en">
                <a:solidFill>
                  <a:schemeClr val="dk1"/>
                </a:solidFill>
              </a:rPr>
              <a:t>We put state in the Color Field, allowing us to produce a visualization with county’s aggregated into their state.</a:t>
            </a:r>
          </a:p>
          <a:p>
            <a:pPr>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8" name="Shape 7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5" name="Shape 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a:solidFill>
                  <a:schemeClr val="dk1"/>
                </a:solidFill>
              </a:rPr>
              <a:t>The Demographics table provided a total population for each county but there was no single primary key field. for each county. </a:t>
            </a:r>
          </a:p>
          <a:p>
            <a:pPr lvl="0" rtl="0">
              <a:spcBef>
                <a:spcPts val="0"/>
              </a:spcBef>
              <a:buNone/>
            </a:pPr>
            <a:endParaRPr>
              <a:solidFill>
                <a:schemeClr val="dk1"/>
              </a:solidFill>
            </a:endParaRPr>
          </a:p>
          <a:p>
            <a:pPr lvl="0" rtl="0">
              <a:spcBef>
                <a:spcPts val="0"/>
              </a:spcBef>
              <a:buNone/>
            </a:pPr>
            <a:r>
              <a:rPr lang="en">
                <a:solidFill>
                  <a:schemeClr val="dk1"/>
                </a:solidFill>
              </a:rPr>
              <a:t>We decided to join the data sources through the county, state, and county ID. This allowed us to join properly. </a:t>
            </a:r>
          </a:p>
          <a:p>
            <a:pPr lvl="0" rtl="0">
              <a:spcBef>
                <a:spcPts val="0"/>
              </a:spcBef>
              <a:buNone/>
            </a:pPr>
            <a:endParaRPr>
              <a:solidFill>
                <a:schemeClr val="dk1"/>
              </a:solidFill>
            </a:endParaRPr>
          </a:p>
          <a:p>
            <a:pPr lvl="0" rtl="0">
              <a:spcBef>
                <a:spcPts val="0"/>
              </a:spcBef>
              <a:buNone/>
            </a:pPr>
            <a:r>
              <a:rPr lang="en">
                <a:solidFill>
                  <a:schemeClr val="dk1"/>
                </a:solidFill>
              </a:rPr>
              <a:t>The Leading Causes of Death table included the causes of death distributed by race. We created a calculated field and aggregated all races for each county.</a:t>
            </a:r>
          </a:p>
          <a:p>
            <a:pPr lvl="0" rtl="0">
              <a:spcBef>
                <a:spcPts val="0"/>
              </a:spcBef>
              <a:buNone/>
            </a:pPr>
            <a:endParaRPr>
              <a:solidFill>
                <a:schemeClr val="dk1"/>
              </a:solidFill>
            </a:endParaRPr>
          </a:p>
          <a:p>
            <a:pPr lvl="0" rtl="0">
              <a:spcBef>
                <a:spcPts val="0"/>
              </a:spcBef>
              <a:buNone/>
            </a:pPr>
            <a:r>
              <a:rPr lang="en">
                <a:solidFill>
                  <a:schemeClr val="dk1"/>
                </a:solidFill>
              </a:rPr>
              <a:t>We put state in the Color Field, allowing us to produce a visualization with county’s aggregated into their state.</a:t>
            </a:r>
          </a:p>
          <a:p>
            <a:pPr lvl="0" rt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3498110"/>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314451"/>
            <a:ext cx="7772400" cy="137232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2708705"/>
            <a:ext cx="7772400" cy="899778"/>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3714750"/>
            <a:ext cx="9147765" cy="1434066"/>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7D0065BE-0657-4A47-90AD-C21C55E16B19}" type="datetime4">
              <a:rPr lang="en-US" smtClean="0"/>
              <a:pPr/>
              <a:t>May 13, 2015</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pPr>
              <a:spcBef>
                <a:spcPts val="0"/>
              </a:spcBef>
              <a:buNone/>
            </a:pPr>
            <a:fld id="{00000000-1234-1234-1234-123412341234}" type="slidenum">
              <a:rPr lang="en" smtClean="0"/>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10997"/>
            <a:ext cx="8229600" cy="3289553"/>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16C3AA4-67BE-44F7-809A-3582401494AF}" type="datetime4">
              <a:rPr lang="en-US" smtClean="0"/>
              <a:pPr/>
              <a:t>May 13, 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pPr>
              <a:spcBef>
                <a:spcPts val="0"/>
              </a:spcBef>
              <a:buNone/>
            </a:pPr>
            <a:fld id="{00000000-1234-1234-1234-123412341234}" type="slidenum">
              <a:rPr lang="en" smtClean="0"/>
              <a:t>‹#›</a:t>
            </a:fld>
            <a:endParaRPr lang="en"/>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05980"/>
            <a:ext cx="1777470" cy="419457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05981"/>
            <a:ext cx="6324600" cy="419457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5172EEB-1769-4776-AD69-E7C1260563EB}" type="datetime4">
              <a:rPr lang="en-US" smtClean="0"/>
              <a:pPr/>
              <a:t>May 13, 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pPr>
              <a:spcBef>
                <a:spcPts val="0"/>
              </a:spcBef>
              <a:buNone/>
            </a:pPr>
            <a:fld id="{00000000-1234-1234-1234-123412341234}" type="slidenum">
              <a:rPr lang="en" smtClean="0"/>
              <a:t>‹#›</a:t>
            </a:fld>
            <a:endParaRPr lang="en"/>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2"/>
        <p:cNvGrpSpPr/>
        <p:nvPr/>
      </p:nvGrpSpPr>
      <p:grpSpPr>
        <a:xfrm>
          <a:off x="0" y="0"/>
          <a:ext cx="0" cy="0"/>
          <a:chOff x="0" y="0"/>
          <a:chExt cx="0" cy="0"/>
        </a:xfrm>
      </p:grpSpPr>
      <p:sp>
        <p:nvSpPr>
          <p:cNvPr id="13" name="Shape 13"/>
          <p:cNvSpPr txBox="1">
            <a:spLocks noGrp="1"/>
          </p:cNvSpPr>
          <p:nvPr>
            <p:ph type="title"/>
          </p:nvPr>
        </p:nvSpPr>
        <p:spPr>
          <a:xfrm>
            <a:off x="457200" y="205978"/>
            <a:ext cx="8229600" cy="85725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4" name="Shape 14"/>
          <p:cNvSpPr txBox="1">
            <a:spLocks noGrp="1"/>
          </p:cNvSpPr>
          <p:nvPr>
            <p:ph type="body" idx="1"/>
          </p:nvPr>
        </p:nvSpPr>
        <p:spPr>
          <a:xfrm>
            <a:off x="457200" y="1200150"/>
            <a:ext cx="8229600" cy="372568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5" name="Shape 15"/>
          <p:cNvSpPr txBox="1">
            <a:spLocks noGrp="1"/>
          </p:cNvSpPr>
          <p:nvPr>
            <p:ph type="sldNum" idx="12"/>
          </p:nvPr>
        </p:nvSpPr>
        <p:spPr>
          <a:xfrm>
            <a:off x="8556791" y="4749850"/>
            <a:ext cx="548699" cy="393524"/>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47BB8AF-C16A-4836-A92D-61834B5F0BA5}" type="datetime4">
              <a:rPr lang="en-US" smtClean="0"/>
              <a:pPr/>
              <a:t>May 13, 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pPr>
              <a:spcBef>
                <a:spcPts val="0"/>
              </a:spcBef>
              <a:buNone/>
            </a:pPr>
            <a:fld id="{00000000-1234-1234-1234-123412341234}" type="slidenum">
              <a:rPr lang="en" smtClean="0"/>
              <a:t>‹#›</a:t>
            </a:fld>
            <a:endParaRPr lang="e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794784"/>
            <a:ext cx="7772400" cy="13716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198784"/>
            <a:ext cx="4572000" cy="1091166"/>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647D2193-4505-4A75-99BB-880C6989A757}" type="datetime4">
              <a:rPr lang="en-US" smtClean="0"/>
              <a:pPr/>
              <a:t>May 13, 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pPr>
              <a:spcBef>
                <a:spcPts val="0"/>
              </a:spcBef>
              <a:buNone/>
            </a:pPr>
            <a:fld id="{00000000-1234-1234-1234-123412341234}" type="slidenum">
              <a:rPr lang="en" smtClean="0"/>
              <a:t>‹#›</a:t>
            </a:fld>
            <a:endParaRPr lang="en"/>
          </a:p>
        </p:txBody>
      </p:sp>
      <p:sp>
        <p:nvSpPr>
          <p:cNvPr id="7" name="Chevron 6"/>
          <p:cNvSpPr/>
          <p:nvPr/>
        </p:nvSpPr>
        <p:spPr>
          <a:xfrm>
            <a:off x="3636680" y="2254104"/>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2254104"/>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110997"/>
            <a:ext cx="4038600" cy="3394472"/>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110997"/>
            <a:ext cx="4038600" cy="3394472"/>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13A18F4-33C3-445B-924C-31108C51719C}" type="datetime4">
              <a:rPr lang="en-US" smtClean="0"/>
              <a:pPr/>
              <a:t>May 13, 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pPr>
              <a:spcBef>
                <a:spcPts val="0"/>
              </a:spcBef>
              <a:buNone/>
            </a:pPr>
            <a:fld id="{00000000-1234-1234-1234-123412341234}" type="slidenum">
              <a:rPr lang="en" smtClean="0"/>
              <a:t>‹#›</a:t>
            </a:fld>
            <a:endParaRPr lang="e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8229600" cy="85725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4057650"/>
            <a:ext cx="4040188" cy="5715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7" y="4057650"/>
            <a:ext cx="4041775" cy="5715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083221"/>
            <a:ext cx="4040188" cy="2956322"/>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6" y="1083221"/>
            <a:ext cx="4041775" cy="2956322"/>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3AF7543A-E259-478F-9E0D-57BA40E442B7}" type="datetime4">
              <a:rPr lang="en-US" smtClean="0"/>
              <a:pPr/>
              <a:t>May 13, 2015</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pPr>
              <a:spcBef>
                <a:spcPts val="0"/>
              </a:spcBef>
              <a:buNone/>
            </a:pPr>
            <a:fld id="{00000000-1234-1234-1234-123412341234}" type="slidenum">
              <a:rPr lang="en" smtClean="0"/>
              <a:t>‹#›</a:t>
            </a:fld>
            <a:endParaRPr lang="en"/>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EFB012D-77A1-44B0-BB26-329BA1EE55C9}" type="datetime4">
              <a:rPr lang="en-US" smtClean="0"/>
              <a:pPr/>
              <a:t>May 13, 2015</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pPr>
              <a:spcBef>
                <a:spcPts val="0"/>
              </a:spcBef>
              <a:buNone/>
            </a:pPr>
            <a:fld id="{00000000-1234-1234-1234-123412341234}" type="slidenum">
              <a:rPr lang="en" smtClean="0"/>
              <a:t>‹#›</a:t>
            </a:fld>
            <a:endParaRPr lang="e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94B7499E-3031-413E-B01E-B94970708CAA}" type="datetime4">
              <a:rPr lang="en-US" smtClean="0"/>
              <a:pPr/>
              <a:t>May 13, 2015</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pPr>
              <a:spcBef>
                <a:spcPts val="0"/>
              </a:spcBef>
              <a:buNone/>
            </a:pPr>
            <a:fld id="{00000000-1234-1234-1234-123412341234}" type="slidenum">
              <a:rPr lang="en" smtClean="0"/>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3657600"/>
            <a:ext cx="7481776" cy="3429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4016327"/>
            <a:ext cx="3974592" cy="6858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05740"/>
            <a:ext cx="7479792" cy="3429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4805958"/>
            <a:ext cx="1920240" cy="274320"/>
          </a:xfrm>
        </p:spPr>
        <p:txBody>
          <a:bodyPr/>
          <a:lstStyle>
            <a:extLst/>
          </a:lstStyle>
          <a:p>
            <a:fld id="{DC7EAB0C-2220-4D0E-A0DD-DB7FA0F742F4}" type="datetime4">
              <a:rPr lang="en-US" smtClean="0"/>
              <a:pPr/>
              <a:t>May 13, 2015</a:t>
            </a:fld>
            <a:endParaRPr lang="en-US"/>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pPr>
              <a:spcBef>
                <a:spcPts val="0"/>
              </a:spcBef>
              <a:buNone/>
            </a:pPr>
            <a:fld id="{00000000-1234-1234-1234-123412341234}" type="slidenum">
              <a:rPr lang="en" smtClean="0"/>
              <a:t>‹#›</a:t>
            </a:fld>
            <a:endParaRPr lang="en"/>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4082552"/>
            <a:ext cx="7162800" cy="486174"/>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42476"/>
            <a:ext cx="8686800" cy="329184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E3416D63-31BF-4B94-B6C5-E20B2C63F515}" type="datetime4">
              <a:rPr lang="en-US" smtClean="0"/>
              <a:pPr/>
              <a:t>May 13, 2015</a:t>
            </a:fld>
            <a:endParaRPr lang="en-US"/>
          </a:p>
        </p:txBody>
      </p:sp>
      <p:sp>
        <p:nvSpPr>
          <p:cNvPr id="6" name="Footer Placeholder 5"/>
          <p:cNvSpPr>
            <a:spLocks noGrp="1"/>
          </p:cNvSpPr>
          <p:nvPr>
            <p:ph type="ftr" sz="quarter" idx="11"/>
          </p:nvPr>
        </p:nvSpPr>
        <p:spPr>
          <a:xfrm>
            <a:off x="4380073" y="4805958"/>
            <a:ext cx="2350681" cy="273844"/>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pPr>
              <a:spcBef>
                <a:spcPts val="0"/>
              </a:spcBef>
              <a:buNone/>
            </a:pPr>
            <a:fld id="{00000000-1234-1234-1234-123412341234}" type="slidenum">
              <a:rPr lang="en" smtClean="0"/>
              <a:t>‹#›</a:t>
            </a:fld>
            <a:endParaRPr lang="en"/>
          </a:p>
        </p:txBody>
      </p:sp>
      <p:sp>
        <p:nvSpPr>
          <p:cNvPr id="2" name="Title 1"/>
          <p:cNvSpPr>
            <a:spLocks noGrp="1"/>
          </p:cNvSpPr>
          <p:nvPr>
            <p:ph type="title"/>
          </p:nvPr>
        </p:nvSpPr>
        <p:spPr>
          <a:xfrm>
            <a:off x="228600" y="3648842"/>
            <a:ext cx="8075432" cy="422004"/>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4458702"/>
            <a:ext cx="4940624" cy="69080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4454258"/>
            <a:ext cx="3690451" cy="700088"/>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4343440"/>
            <a:ext cx="3402314" cy="810651"/>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4340804"/>
            <a:ext cx="3405509" cy="813287"/>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3741330"/>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3741330"/>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4458702"/>
            <a:ext cx="4940624" cy="69080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4454258"/>
            <a:ext cx="3690451" cy="700088"/>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4343440"/>
            <a:ext cx="3402314" cy="810651"/>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4340804"/>
            <a:ext cx="3405509" cy="813287"/>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05979"/>
            <a:ext cx="8229600" cy="85725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110997"/>
            <a:ext cx="8229600" cy="3394472"/>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4805958"/>
            <a:ext cx="1920240" cy="274320"/>
          </a:xfrm>
          <a:prstGeom prst="rect">
            <a:avLst/>
          </a:prstGeom>
        </p:spPr>
        <p:txBody>
          <a:bodyPr vert="horz" anchor="b"/>
          <a:lstStyle>
            <a:lvl1pPr algn="l" eaLnBrk="1" latinLnBrk="0" hangingPunct="1">
              <a:defRPr kumimoji="0" sz="1000">
                <a:solidFill>
                  <a:schemeClr val="tx1"/>
                </a:solidFill>
              </a:defRPr>
            </a:lvl1pPr>
            <a:extLst/>
          </a:lstStyle>
          <a:p>
            <a:fld id="{62B1B13E-D5AF-485E-81A1-82A140076526}" type="datetime4">
              <a:rPr lang="en-US" smtClean="0"/>
              <a:pPr/>
              <a:t>May 13, 2015</a:t>
            </a:fld>
            <a:endParaRPr lang="en-US" dirty="0"/>
          </a:p>
        </p:txBody>
      </p:sp>
      <p:sp>
        <p:nvSpPr>
          <p:cNvPr id="22" name="Footer Placeholder 21"/>
          <p:cNvSpPr>
            <a:spLocks noGrp="1"/>
          </p:cNvSpPr>
          <p:nvPr>
            <p:ph type="ftr" sz="quarter" idx="3"/>
          </p:nvPr>
        </p:nvSpPr>
        <p:spPr>
          <a:xfrm>
            <a:off x="4380073" y="4805958"/>
            <a:ext cx="2350681" cy="273844"/>
          </a:xfrm>
          <a:prstGeom prst="rect">
            <a:avLst/>
          </a:prstGeom>
        </p:spPr>
        <p:txBody>
          <a:bodyPr vert="horz" anchor="b"/>
          <a:lstStyle>
            <a:lvl1pPr algn="r" eaLnBrk="1" latinLnBrk="0" hangingPunct="1">
              <a:defRPr kumimoji="0" sz="1000">
                <a:solidFill>
                  <a:schemeClr val="tx1"/>
                </a:solidFill>
              </a:defRPr>
            </a:lvl1pPr>
            <a:extLst/>
          </a:lstStyle>
          <a:p>
            <a:endParaRPr lang="en-US" dirty="0"/>
          </a:p>
        </p:txBody>
      </p:sp>
      <p:sp>
        <p:nvSpPr>
          <p:cNvPr id="18" name="Slide Number Placeholder 17"/>
          <p:cNvSpPr>
            <a:spLocks noGrp="1"/>
          </p:cNvSpPr>
          <p:nvPr>
            <p:ph type="sldNum" sz="quarter" idx="4"/>
          </p:nvPr>
        </p:nvSpPr>
        <p:spPr>
          <a:xfrm>
            <a:off x="8647272" y="4805958"/>
            <a:ext cx="365760" cy="273844"/>
          </a:xfrm>
          <a:prstGeom prst="rect">
            <a:avLst/>
          </a:prstGeom>
        </p:spPr>
        <p:txBody>
          <a:bodyPr vert="horz" anchor="b"/>
          <a:lstStyle>
            <a:lvl1pPr algn="r" eaLnBrk="1" latinLnBrk="0" hangingPunct="1">
              <a:defRPr kumimoji="0" sz="1000" b="0">
                <a:solidFill>
                  <a:schemeClr val="tx1"/>
                </a:solidFill>
              </a:defRPr>
            </a:lvl1pPr>
            <a:extLst/>
          </a:lstStyle>
          <a:p>
            <a:pPr>
              <a:spcBef>
                <a:spcPts val="0"/>
              </a:spcBef>
              <a:buNone/>
            </a:pPr>
            <a:fld id="{00000000-1234-1234-1234-123412341234}" type="slidenum">
              <a:rPr lang="en" smtClean="0"/>
              <a:t>‹#›</a:t>
            </a:fld>
            <a:endParaRPr lang="en"/>
          </a:p>
        </p:txBody>
      </p:sp>
    </p:spTree>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Lst>
  <p:hf sldNum="0"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Shape 30"/>
          <p:cNvSpPr txBox="1">
            <a:spLocks noGrp="1"/>
          </p:cNvSpPr>
          <p:nvPr>
            <p:ph type="ctrTitle"/>
          </p:nvPr>
        </p:nvSpPr>
        <p:spPr>
          <a:prstGeom prst="rect">
            <a:avLst/>
          </a:prstGeom>
        </p:spPr>
        <p:txBody>
          <a:bodyPr lIns="91425" tIns="91425" rIns="91425" bIns="91425" anchor="b" anchorCtr="0">
            <a:noAutofit/>
          </a:bodyPr>
          <a:lstStyle/>
          <a:p>
            <a:pPr>
              <a:spcBef>
                <a:spcPts val="0"/>
              </a:spcBef>
              <a:buNone/>
            </a:pPr>
            <a:r>
              <a:rPr lang="en" dirty="0"/>
              <a:t>Community Health and Relationships to Leading Causes of Death</a:t>
            </a:r>
          </a:p>
        </p:txBody>
      </p:sp>
      <p:sp>
        <p:nvSpPr>
          <p:cNvPr id="31" name="Shape 31"/>
          <p:cNvSpPr txBox="1">
            <a:spLocks noGrp="1"/>
          </p:cNvSpPr>
          <p:nvPr>
            <p:ph type="subTitle" idx="1"/>
          </p:nvPr>
        </p:nvSpPr>
        <p:spPr>
          <a:prstGeom prst="rect">
            <a:avLst/>
          </a:prstGeom>
        </p:spPr>
        <p:txBody>
          <a:bodyPr lIns="91425" tIns="91425" rIns="91425" bIns="91425" anchor="t" anchorCtr="0">
            <a:noAutofit/>
          </a:bodyPr>
          <a:lstStyle/>
          <a:p>
            <a:pPr rtl="0">
              <a:spcBef>
                <a:spcPts val="0"/>
              </a:spcBef>
              <a:buNone/>
            </a:pPr>
            <a:r>
              <a:rPr lang="en"/>
              <a:t>Parth Patel</a:t>
            </a:r>
          </a:p>
          <a:p>
            <a:pPr rtl="0">
              <a:spcBef>
                <a:spcPts val="0"/>
              </a:spcBef>
              <a:buNone/>
            </a:pPr>
            <a:r>
              <a:rPr lang="en"/>
              <a:t>Ana Phan</a:t>
            </a:r>
          </a:p>
          <a:p>
            <a:pPr>
              <a:spcBef>
                <a:spcPts val="0"/>
              </a:spcBef>
              <a:buNone/>
            </a:pPr>
            <a:endParaRP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a:spLocks noGrp="1"/>
          </p:cNvSpPr>
          <p:nvPr>
            <p:ph type="title"/>
          </p:nvPr>
        </p:nvSpPr>
        <p:spPr>
          <a:prstGeom prst="rect">
            <a:avLst/>
          </a:prstGeom>
        </p:spPr>
        <p:txBody>
          <a:bodyPr lIns="91425" tIns="91425" rIns="91425" bIns="91425" anchor="b" anchorCtr="0">
            <a:noAutofit/>
          </a:bodyPr>
          <a:lstStyle/>
          <a:p>
            <a:pPr lvl="0" rtl="0">
              <a:spcBef>
                <a:spcPts val="0"/>
              </a:spcBef>
              <a:buNone/>
            </a:pPr>
            <a:r>
              <a:rPr lang="en"/>
              <a:t>Hypothesis 4</a:t>
            </a:r>
          </a:p>
        </p:txBody>
      </p:sp>
      <p:sp>
        <p:nvSpPr>
          <p:cNvPr id="88" name="Shape 88"/>
          <p:cNvSpPr txBox="1">
            <a:spLocks noGrp="1"/>
          </p:cNvSpPr>
          <p:nvPr>
            <p:ph type="body" idx="1"/>
          </p:nvPr>
        </p:nvSpPr>
        <p:spPr>
          <a:prstGeom prst="rect">
            <a:avLst/>
          </a:prstGeom>
        </p:spPr>
        <p:txBody>
          <a:bodyPr lIns="91425" tIns="91425" rIns="91425" bIns="91425" anchor="t" anchorCtr="0">
            <a:noAutofit/>
          </a:bodyPr>
          <a:lstStyle/>
          <a:p>
            <a:pPr lvl="0" algn="ctr" rtl="0">
              <a:spcBef>
                <a:spcPts val="0"/>
              </a:spcBef>
              <a:buNone/>
            </a:pPr>
            <a:r>
              <a:rPr lang="en" dirty="0"/>
              <a:t>A high poverty rate is related to a high homicide rate</a:t>
            </a:r>
          </a:p>
          <a:p>
            <a:pPr lvl="0" algn="ctr" rtl="0">
              <a:spcBef>
                <a:spcPts val="0"/>
              </a:spcBef>
              <a:buNone/>
            </a:pPr>
            <a:endParaRPr dirty="0"/>
          </a:p>
          <a:p>
            <a:pPr marL="457200" lvl="0" indent="-317500" algn="l" rtl="0">
              <a:spcBef>
                <a:spcPts val="0"/>
              </a:spcBef>
              <a:buClr>
                <a:schemeClr val="dk1"/>
              </a:buClr>
              <a:buSzPct val="100000"/>
              <a:buFont typeface="Arial"/>
              <a:buChar char="●"/>
            </a:pPr>
            <a:r>
              <a:rPr lang="en" sz="1400" dirty="0"/>
              <a:t>A study conducted by Robert Lee of the Mississippi State University found a relationship with poverty, race, and homicide. </a:t>
            </a:r>
          </a:p>
          <a:p>
            <a:pPr lvl="0" algn="l" rtl="0">
              <a:spcBef>
                <a:spcPts val="0"/>
              </a:spcBef>
              <a:buNone/>
            </a:pPr>
            <a:endParaRPr sz="1400" dirty="0"/>
          </a:p>
          <a:p>
            <a:pPr marL="457200" lvl="0" indent="-317500" algn="l" rtl="0">
              <a:spcBef>
                <a:spcPts val="0"/>
              </a:spcBef>
              <a:buClr>
                <a:schemeClr val="dk1"/>
              </a:buClr>
              <a:buSzPct val="100000"/>
              <a:buFont typeface="Arial"/>
              <a:buChar char="●"/>
            </a:pPr>
            <a:r>
              <a:rPr lang="en" sz="1400" dirty="0"/>
              <a:t>The issue is a sociological one and not an economic one, according to the study.</a:t>
            </a:r>
          </a:p>
          <a:p>
            <a:pPr lvl="0" algn="ctr" rtl="0">
              <a:spcBef>
                <a:spcPts val="0"/>
              </a:spcBef>
              <a:buNone/>
            </a:pPr>
            <a:endParaRPr dirty="0"/>
          </a:p>
        </p:txBody>
      </p:sp>
    </p:spTree>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en"/>
              <a:t>Poverty vs. Homicide</a:t>
            </a:r>
          </a:p>
        </p:txBody>
      </p:sp>
      <p:sp>
        <p:nvSpPr>
          <p:cNvPr id="94" name="Shape 94"/>
          <p:cNvSpPr txBox="1">
            <a:spLocks noGrp="1"/>
          </p:cNvSpPr>
          <p:nvPr>
            <p:ph type="body" idx="1"/>
          </p:nvPr>
        </p:nvSpPr>
        <p:spPr>
          <a:xfrm>
            <a:off x="6025325" y="1200150"/>
            <a:ext cx="2661599" cy="3725699"/>
          </a:xfrm>
          <a:prstGeom prst="rect">
            <a:avLst/>
          </a:prstGeom>
        </p:spPr>
        <p:txBody>
          <a:bodyPr lIns="91425" tIns="91425" rIns="91425" bIns="91425" anchor="t" anchorCtr="0">
            <a:noAutofit/>
          </a:bodyPr>
          <a:lstStyle/>
          <a:p>
            <a:pPr marL="457200" lvl="0" indent="-317500" rtl="0">
              <a:spcBef>
                <a:spcPts val="0"/>
              </a:spcBef>
              <a:buClr>
                <a:schemeClr val="dk1"/>
              </a:buClr>
              <a:buSzPct val="100000"/>
              <a:buFont typeface="Arial"/>
              <a:buChar char="●"/>
            </a:pPr>
            <a:r>
              <a:rPr lang="en" sz="1400"/>
              <a:t>A new View was created in SQL Developer to create a unique identifier for each county.</a:t>
            </a:r>
          </a:p>
          <a:p>
            <a:pPr rtl="0">
              <a:spcBef>
                <a:spcPts val="0"/>
              </a:spcBef>
              <a:buNone/>
            </a:pPr>
            <a:endParaRPr sz="1400"/>
          </a:p>
          <a:p>
            <a:pPr marL="457200" lvl="0" indent="-317500" rtl="0">
              <a:spcBef>
                <a:spcPts val="0"/>
              </a:spcBef>
              <a:buClr>
                <a:schemeClr val="dk1"/>
              </a:buClr>
              <a:buSzPct val="100000"/>
              <a:buFont typeface="Arial"/>
              <a:buChar char="●"/>
            </a:pPr>
            <a:r>
              <a:rPr lang="en" sz="1400"/>
              <a:t>Los Angeles County looks to have a high rate of both poverty and homicide.</a:t>
            </a:r>
          </a:p>
          <a:p>
            <a:pPr rtl="0">
              <a:spcBef>
                <a:spcPts val="0"/>
              </a:spcBef>
              <a:buNone/>
            </a:pPr>
            <a:endParaRPr sz="1400"/>
          </a:p>
          <a:p>
            <a:pPr marL="457200" lvl="0" indent="-317500">
              <a:spcBef>
                <a:spcPts val="0"/>
              </a:spcBef>
              <a:buClr>
                <a:schemeClr val="dk1"/>
              </a:buClr>
              <a:buSzPct val="100000"/>
              <a:buFont typeface="Arial"/>
              <a:buChar char="●"/>
            </a:pPr>
            <a:r>
              <a:rPr lang="en" sz="1400"/>
              <a:t>the hypothesis does not seem to apply elsewhere for the most part.</a:t>
            </a:r>
          </a:p>
        </p:txBody>
      </p:sp>
      <p:pic>
        <p:nvPicPr>
          <p:cNvPr id="95" name="Shape 95"/>
          <p:cNvPicPr preferRelativeResize="0"/>
          <p:nvPr/>
        </p:nvPicPr>
        <p:blipFill>
          <a:blip r:embed="rId3">
            <a:alphaModFix/>
          </a:blip>
          <a:stretch>
            <a:fillRect/>
          </a:stretch>
        </p:blipFill>
        <p:spPr>
          <a:xfrm>
            <a:off x="457199" y="1200150"/>
            <a:ext cx="5568127" cy="3725700"/>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en"/>
              <a:t>Conclusion</a:t>
            </a:r>
          </a:p>
        </p:txBody>
      </p:sp>
      <p:sp>
        <p:nvSpPr>
          <p:cNvPr id="101" name="Shape 101"/>
          <p:cNvSpPr txBox="1">
            <a:spLocks noGrp="1"/>
          </p:cNvSpPr>
          <p:nvPr>
            <p:ph type="body" idx="1"/>
          </p:nvPr>
        </p:nvSpPr>
        <p:spPr>
          <a:prstGeom prst="rect">
            <a:avLst/>
          </a:prstGeom>
        </p:spPr>
        <p:txBody>
          <a:bodyPr lIns="91425" tIns="91425" rIns="91425" bIns="91425" anchor="t" anchorCtr="0">
            <a:noAutofit/>
          </a:bodyPr>
          <a:lstStyle/>
          <a:p>
            <a:pPr marL="457200" lvl="0" indent="-419100" rtl="0">
              <a:spcBef>
                <a:spcPts val="0"/>
              </a:spcBef>
              <a:buClr>
                <a:schemeClr val="dk1"/>
              </a:buClr>
              <a:buSzPct val="100000"/>
              <a:buFont typeface="Arial"/>
              <a:buChar char="●"/>
            </a:pPr>
            <a:r>
              <a:rPr lang="en" dirty="0"/>
              <a:t>Smoking is bad.</a:t>
            </a:r>
          </a:p>
          <a:p>
            <a:pPr lvl="0" rtl="0">
              <a:spcBef>
                <a:spcPts val="0"/>
              </a:spcBef>
              <a:buNone/>
            </a:pPr>
            <a:endParaRPr dirty="0"/>
          </a:p>
          <a:p>
            <a:pPr marL="457200" lvl="0" indent="-419100" rtl="0">
              <a:spcBef>
                <a:spcPts val="0"/>
              </a:spcBef>
              <a:buClr>
                <a:schemeClr val="dk1"/>
              </a:buClr>
              <a:buSzPct val="100000"/>
              <a:buFont typeface="Arial"/>
              <a:buChar char="●"/>
            </a:pPr>
            <a:r>
              <a:rPr lang="en" dirty="0"/>
              <a:t>Obesity can lead to a number of complications. Stay healthy!</a:t>
            </a:r>
          </a:p>
          <a:p>
            <a:pPr lvl="0" rtl="0">
              <a:spcBef>
                <a:spcPts val="0"/>
              </a:spcBef>
              <a:buNone/>
            </a:pPr>
            <a:endParaRPr dirty="0"/>
          </a:p>
          <a:p>
            <a:pPr marL="457200" lvl="0" indent="-419100">
              <a:spcBef>
                <a:spcPts val="0"/>
              </a:spcBef>
              <a:buClr>
                <a:schemeClr val="dk1"/>
              </a:buClr>
              <a:buSzPct val="100000"/>
              <a:buFont typeface="Arial"/>
              <a:buChar char="●"/>
            </a:pPr>
            <a:r>
              <a:rPr lang="en" dirty="0"/>
              <a:t>Poverty does not seem to have a relationship with homicide.</a:t>
            </a:r>
          </a:p>
        </p:txBody>
      </p:sp>
    </p:spTree>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
        <p:nvSpPr>
          <p:cNvPr id="36" name="Shape 36"/>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en"/>
              <a:t>Dataset: </a:t>
            </a:r>
            <a:r>
              <a:rPr lang="en" sz="2000"/>
              <a:t>Community Health Status Indicators (CHSI) to Combat Obesity, Heart Disease and Cancer</a:t>
            </a:r>
          </a:p>
        </p:txBody>
      </p:sp>
      <p:sp>
        <p:nvSpPr>
          <p:cNvPr id="37" name="Shape 37"/>
          <p:cNvSpPr txBox="1">
            <a:spLocks noGrp="1"/>
          </p:cNvSpPr>
          <p:nvPr>
            <p:ph type="body" idx="1"/>
          </p:nvPr>
        </p:nvSpPr>
        <p:spPr>
          <a:xfrm>
            <a:off x="457200" y="1239825"/>
            <a:ext cx="8229600" cy="3725699"/>
          </a:xfrm>
          <a:prstGeom prst="rect">
            <a:avLst/>
          </a:prstGeom>
        </p:spPr>
        <p:txBody>
          <a:bodyPr lIns="91425" tIns="91425" rIns="91425" bIns="91425" anchor="t" anchorCtr="0">
            <a:noAutofit/>
          </a:bodyPr>
          <a:lstStyle/>
          <a:p>
            <a:pPr marL="457200" lvl="0" indent="-342900" rtl="0">
              <a:lnSpc>
                <a:spcPct val="130000"/>
              </a:lnSpc>
              <a:spcBef>
                <a:spcPts val="800"/>
              </a:spcBef>
              <a:spcAft>
                <a:spcPts val="400"/>
              </a:spcAft>
              <a:buClr>
                <a:srgbClr val="444444"/>
              </a:buClr>
              <a:buSzPct val="100000"/>
              <a:buFont typeface="Arial"/>
              <a:buChar char="●"/>
            </a:pPr>
            <a:r>
              <a:rPr lang="en" sz="1800" b="1" dirty="0">
                <a:solidFill>
                  <a:srgbClr val="444444"/>
                </a:solidFill>
              </a:rPr>
              <a:t>Data collected by the U.S Department of Health and Human Services to combat health related causes of death such as obesity, heart disease, cancer, physical activity, and smoking.</a:t>
            </a:r>
          </a:p>
          <a:p>
            <a:pPr lvl="0" rtl="0">
              <a:lnSpc>
                <a:spcPct val="130000"/>
              </a:lnSpc>
              <a:spcBef>
                <a:spcPts val="800"/>
              </a:spcBef>
              <a:spcAft>
                <a:spcPts val="400"/>
              </a:spcAft>
              <a:buNone/>
            </a:pPr>
            <a:endParaRPr sz="1800" b="1" dirty="0">
              <a:solidFill>
                <a:srgbClr val="444444"/>
              </a:solidFill>
            </a:endParaRPr>
          </a:p>
          <a:p>
            <a:pPr marL="457200" lvl="0" indent="-342900" rtl="0">
              <a:lnSpc>
                <a:spcPct val="130000"/>
              </a:lnSpc>
              <a:spcBef>
                <a:spcPts val="800"/>
              </a:spcBef>
              <a:spcAft>
                <a:spcPts val="400"/>
              </a:spcAft>
              <a:buClr>
                <a:srgbClr val="444444"/>
              </a:buClr>
              <a:buSzPct val="100000"/>
              <a:buFont typeface="Arial"/>
              <a:buChar char="●"/>
            </a:pPr>
            <a:r>
              <a:rPr lang="en" sz="1800" b="1" dirty="0">
                <a:solidFill>
                  <a:srgbClr val="444444"/>
                </a:solidFill>
              </a:rPr>
              <a:t>The data is designed for health care professionals and community members alike to identify behavioral factors that contribute to death in the United States and to be proactive in getting this information out to the general public.</a:t>
            </a:r>
          </a:p>
          <a:p>
            <a:pPr rtl="0">
              <a:spcBef>
                <a:spcPts val="0"/>
              </a:spcBef>
              <a:buNone/>
            </a:pPr>
            <a:endParaRPr dirty="0"/>
          </a:p>
          <a:p>
            <a:pPr rtl="0">
              <a:spcBef>
                <a:spcPts val="0"/>
              </a:spcBef>
              <a:buNone/>
            </a:pPr>
            <a:endParaRPr dirty="0"/>
          </a:p>
          <a:p>
            <a:pPr>
              <a:spcBef>
                <a:spcPts val="0"/>
              </a:spcBef>
              <a:buNone/>
            </a:pPr>
            <a:endParaRPr dirty="0"/>
          </a:p>
        </p:txBody>
      </p:sp>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2" name="Shape 42"/>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en"/>
              <a:t>Data Structure</a:t>
            </a:r>
          </a:p>
        </p:txBody>
      </p:sp>
      <p:sp>
        <p:nvSpPr>
          <p:cNvPr id="43" name="Shape 43"/>
          <p:cNvSpPr txBox="1">
            <a:spLocks noGrp="1"/>
          </p:cNvSpPr>
          <p:nvPr>
            <p:ph type="body" idx="1"/>
          </p:nvPr>
        </p:nvSpPr>
        <p:spPr>
          <a:xfrm>
            <a:off x="457200" y="1047750"/>
            <a:ext cx="8229600" cy="3725680"/>
          </a:xfrm>
          <a:prstGeom prst="rect">
            <a:avLst/>
          </a:prstGeom>
          <a:ln w="9525" cap="flat">
            <a:solidFill>
              <a:srgbClr val="B7B7B7"/>
            </a:solidFill>
            <a:prstDash val="solid"/>
            <a:round/>
            <a:headEnd type="none" w="med" len="med"/>
            <a:tailEnd type="none" w="med" len="med"/>
          </a:ln>
        </p:spPr>
        <p:txBody>
          <a:bodyPr lIns="91425" tIns="91425" rIns="91425" bIns="91425" anchor="t" anchorCtr="0">
            <a:noAutofit/>
          </a:bodyPr>
          <a:lstStyle/>
          <a:p>
            <a:pPr marL="457200" lvl="0" indent="-342900" rtl="0">
              <a:spcBef>
                <a:spcPts val="0"/>
              </a:spcBef>
              <a:buClr>
                <a:schemeClr val="dk1"/>
              </a:buClr>
              <a:buSzPct val="100000"/>
              <a:buFont typeface="Arial"/>
              <a:buChar char="●"/>
            </a:pPr>
            <a:r>
              <a:rPr lang="en" sz="1800" dirty="0"/>
              <a:t>There are over 200 measures for each of the 2,141 United States counties.</a:t>
            </a:r>
          </a:p>
          <a:p>
            <a:pPr lvl="0" rtl="0">
              <a:spcBef>
                <a:spcPts val="0"/>
              </a:spcBef>
              <a:buNone/>
            </a:pPr>
            <a:endParaRPr sz="1800" dirty="0"/>
          </a:p>
          <a:p>
            <a:pPr marL="457200" lvl="0" indent="-342900" rtl="0">
              <a:spcBef>
                <a:spcPts val="0"/>
              </a:spcBef>
              <a:buClr>
                <a:schemeClr val="dk1"/>
              </a:buClr>
              <a:buSzPct val="100000"/>
              <a:buFont typeface="Arial"/>
              <a:buChar char="●"/>
            </a:pPr>
            <a:r>
              <a:rPr lang="en" sz="1800" dirty="0"/>
              <a:t>The data is distributed across 9 tables. In this project, 3 tables were used:</a:t>
            </a:r>
          </a:p>
          <a:p>
            <a:pPr lvl="0" rtl="0">
              <a:spcBef>
                <a:spcPts val="0"/>
              </a:spcBef>
              <a:buNone/>
            </a:pPr>
            <a:endParaRPr sz="1800" dirty="0"/>
          </a:p>
          <a:p>
            <a:pPr marL="914400" lvl="1" indent="-342900" rtl="0">
              <a:spcBef>
                <a:spcPts val="0"/>
              </a:spcBef>
              <a:buClr>
                <a:schemeClr val="dk1"/>
              </a:buClr>
              <a:buSzPct val="100000"/>
              <a:buFont typeface="Courier New"/>
              <a:buChar char="o"/>
            </a:pPr>
            <a:r>
              <a:rPr lang="en" sz="1800" dirty="0"/>
              <a:t>Demographics - </a:t>
            </a:r>
            <a:r>
              <a:rPr lang="en" sz="1400" dirty="0"/>
              <a:t>breaks down the country by county, describing race and age</a:t>
            </a:r>
          </a:p>
          <a:p>
            <a:pPr marL="457200" lvl="0" indent="0" rtl="0">
              <a:spcBef>
                <a:spcPts val="0"/>
              </a:spcBef>
              <a:buNone/>
            </a:pPr>
            <a:endParaRPr sz="1800" dirty="0"/>
          </a:p>
          <a:p>
            <a:pPr marL="914400" lvl="1" indent="-342900" rtl="0">
              <a:spcBef>
                <a:spcPts val="0"/>
              </a:spcBef>
              <a:buClr>
                <a:schemeClr val="dk1"/>
              </a:buClr>
              <a:buSzPct val="100000"/>
              <a:buFont typeface="Courier New"/>
              <a:buChar char="o"/>
            </a:pPr>
            <a:r>
              <a:rPr lang="en" sz="1800" dirty="0"/>
              <a:t>Leading Causes of Death - </a:t>
            </a:r>
            <a:r>
              <a:rPr lang="en" sz="1400" dirty="0"/>
              <a:t>describes the leading causes of death in each county</a:t>
            </a:r>
          </a:p>
          <a:p>
            <a:pPr marL="457200" lvl="0" indent="0" rtl="0">
              <a:spcBef>
                <a:spcPts val="0"/>
              </a:spcBef>
              <a:buNone/>
            </a:pPr>
            <a:endParaRPr sz="1800" dirty="0"/>
          </a:p>
          <a:p>
            <a:pPr marL="914400" lvl="1" indent="-342900" rtl="0">
              <a:spcBef>
                <a:spcPts val="0"/>
              </a:spcBef>
              <a:buClr>
                <a:schemeClr val="dk1"/>
              </a:buClr>
              <a:buSzPct val="100000"/>
              <a:buFont typeface="Courier New"/>
              <a:buChar char="o"/>
            </a:pPr>
            <a:r>
              <a:rPr lang="en" sz="1800" dirty="0"/>
              <a:t>Risk Factors and Access to Care - </a:t>
            </a:r>
            <a:r>
              <a:rPr lang="en" sz="1400" dirty="0"/>
              <a:t>percentage of people taking part in risk related activities (smoking, diabetes, no exercise)</a:t>
            </a:r>
          </a:p>
        </p:txBody>
      </p:sp>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Shape 48"/>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en"/>
              <a:t>Hypothesis 1</a:t>
            </a:r>
          </a:p>
        </p:txBody>
      </p:sp>
      <p:sp>
        <p:nvSpPr>
          <p:cNvPr id="49" name="Shape 49"/>
          <p:cNvSpPr txBox="1">
            <a:spLocks noGrp="1"/>
          </p:cNvSpPr>
          <p:nvPr>
            <p:ph type="body" idx="1"/>
          </p:nvPr>
        </p:nvSpPr>
        <p:spPr>
          <a:prstGeom prst="rect">
            <a:avLst/>
          </a:prstGeom>
        </p:spPr>
        <p:txBody>
          <a:bodyPr lIns="91425" tIns="91425" rIns="91425" bIns="91425" anchor="t" anchorCtr="0">
            <a:noAutofit/>
          </a:bodyPr>
          <a:lstStyle/>
          <a:p>
            <a:pPr lvl="0" algn="ctr" rtl="0">
              <a:spcBef>
                <a:spcPts val="0"/>
              </a:spcBef>
              <a:buNone/>
            </a:pPr>
            <a:r>
              <a:rPr lang="en" dirty="0"/>
              <a:t>Smoking is a leading risk factor in cancer related deaths.</a:t>
            </a:r>
          </a:p>
          <a:p>
            <a:pPr lvl="0" algn="ctr" rtl="0">
              <a:spcBef>
                <a:spcPts val="0"/>
              </a:spcBef>
              <a:buNone/>
            </a:pPr>
            <a:endParaRPr dirty="0"/>
          </a:p>
          <a:p>
            <a:pPr marL="457200" lvl="0" indent="-323850" algn="l" rtl="0">
              <a:spcBef>
                <a:spcPts val="0"/>
              </a:spcBef>
              <a:buClr>
                <a:srgbClr val="333333"/>
              </a:buClr>
              <a:buSzPct val="100000"/>
              <a:buFont typeface="Arial"/>
              <a:buChar char="●"/>
            </a:pPr>
            <a:r>
              <a:rPr lang="en" sz="1500" dirty="0">
                <a:solidFill>
                  <a:srgbClr val="333333"/>
                </a:solidFill>
              </a:rPr>
              <a:t>Cancerous cells are created by damaging our DNA. This can be done in numerous different ways.</a:t>
            </a:r>
          </a:p>
          <a:p>
            <a:pPr marL="457200" lvl="0" indent="-323850" algn="l" rtl="0">
              <a:spcBef>
                <a:spcPts val="0"/>
              </a:spcBef>
              <a:buClr>
                <a:srgbClr val="333333"/>
              </a:buClr>
              <a:buSzPct val="100000"/>
              <a:buFont typeface="Arial"/>
              <a:buChar char="●"/>
            </a:pPr>
            <a:r>
              <a:rPr lang="en" sz="1500" dirty="0">
                <a:solidFill>
                  <a:srgbClr val="333333"/>
                </a:solidFill>
              </a:rPr>
              <a:t>Many of the chemicals found in cigarettes have been shown to cause DNA damage, including benzene, polonium-210, benzo(a)pyrene and nitrosamines.</a:t>
            </a:r>
          </a:p>
          <a:p>
            <a:pPr marL="457200" lvl="0" indent="-323850" algn="l" rtl="0">
              <a:spcBef>
                <a:spcPts val="0"/>
              </a:spcBef>
              <a:buClr>
                <a:srgbClr val="333333"/>
              </a:buClr>
              <a:buSzPct val="100000"/>
              <a:buFont typeface="Arial"/>
              <a:buChar char="●"/>
            </a:pPr>
            <a:r>
              <a:rPr lang="en" sz="1500" dirty="0">
                <a:solidFill>
                  <a:srgbClr val="333333"/>
                </a:solidFill>
              </a:rPr>
              <a:t>Also found in cigarettes, chromium makes poisons like benzo(a)pyrene stick more strongly to DNA, increasing the chances of serious damage. And chemicals like arsenic and nickel interfere with pathways for repairing damaged DNA. </a:t>
            </a:r>
          </a:p>
          <a:p>
            <a:pPr lvl="0" algn="l">
              <a:spcBef>
                <a:spcPts val="0"/>
              </a:spcBef>
              <a:buNone/>
            </a:pPr>
            <a:endParaRPr dirty="0"/>
          </a:p>
        </p:txBody>
      </p:sp>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en"/>
              <a:t>Smoking vs. Cancer</a:t>
            </a:r>
          </a:p>
        </p:txBody>
      </p:sp>
      <p:pic>
        <p:nvPicPr>
          <p:cNvPr id="55" name="Shape 55"/>
          <p:cNvPicPr preferRelativeResize="0"/>
          <p:nvPr/>
        </p:nvPicPr>
        <p:blipFill>
          <a:blip r:embed="rId3">
            <a:alphaModFix/>
          </a:blip>
          <a:stretch>
            <a:fillRect/>
          </a:stretch>
        </p:blipFill>
        <p:spPr>
          <a:xfrm>
            <a:off x="586796" y="1159725"/>
            <a:ext cx="6008450" cy="3648849"/>
          </a:xfrm>
          <a:prstGeom prst="rect">
            <a:avLst/>
          </a:prstGeom>
          <a:noFill/>
          <a:ln>
            <a:noFill/>
          </a:ln>
        </p:spPr>
      </p:pic>
      <p:sp>
        <p:nvSpPr>
          <p:cNvPr id="56" name="Shape 56"/>
          <p:cNvSpPr txBox="1"/>
          <p:nvPr/>
        </p:nvSpPr>
        <p:spPr>
          <a:xfrm>
            <a:off x="6779175" y="1221825"/>
            <a:ext cx="2180999" cy="3586800"/>
          </a:xfrm>
          <a:prstGeom prst="rect">
            <a:avLst/>
          </a:prstGeom>
          <a:noFill/>
          <a:ln>
            <a:noFill/>
          </a:ln>
        </p:spPr>
        <p:txBody>
          <a:bodyPr lIns="91425" tIns="91425" rIns="91425" bIns="91425" anchor="t" anchorCtr="0">
            <a:noAutofit/>
          </a:bodyPr>
          <a:lstStyle/>
          <a:p>
            <a:pPr marL="457200" lvl="0" indent="-317500" rtl="0">
              <a:spcBef>
                <a:spcPts val="0"/>
              </a:spcBef>
              <a:buClr>
                <a:srgbClr val="000000"/>
              </a:buClr>
              <a:buSzPct val="100000"/>
              <a:buFont typeface="Arial"/>
              <a:buChar char="●"/>
            </a:pPr>
            <a:r>
              <a:rPr lang="en"/>
              <a:t>Each county had a percentage of smokers from total population. This was aggregated using a calculated field.</a:t>
            </a:r>
          </a:p>
          <a:p>
            <a:pPr marL="457200" lvl="0" indent="-317500" rtl="0">
              <a:spcBef>
                <a:spcPts val="0"/>
              </a:spcBef>
              <a:buClr>
                <a:srgbClr val="000000"/>
              </a:buClr>
              <a:buSzPct val="100000"/>
              <a:buFont typeface="Arial"/>
              <a:buChar char="●"/>
            </a:pPr>
            <a:r>
              <a:rPr lang="en"/>
              <a:t>Each county's population was listed in the Demographics table.</a:t>
            </a:r>
          </a:p>
          <a:p>
            <a:pPr marL="457200" lvl="0" indent="-317500">
              <a:spcBef>
                <a:spcPts val="0"/>
              </a:spcBef>
              <a:buClr>
                <a:srgbClr val="000000"/>
              </a:buClr>
              <a:buSzPct val="100000"/>
              <a:buFont typeface="Arial"/>
              <a:buChar char="●"/>
            </a:pPr>
            <a:r>
              <a:rPr lang="en"/>
              <a:t>Total Cancer was a calculated field summing all fields in the Leading Causes table.</a:t>
            </a:r>
          </a:p>
        </p:txBody>
      </p:sp>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en"/>
              <a:t>Hypothesis 2</a:t>
            </a:r>
          </a:p>
        </p:txBody>
      </p:sp>
      <p:sp>
        <p:nvSpPr>
          <p:cNvPr id="62" name="Shape 62"/>
          <p:cNvSpPr txBox="1">
            <a:spLocks noGrp="1"/>
          </p:cNvSpPr>
          <p:nvPr>
            <p:ph type="body" idx="1"/>
          </p:nvPr>
        </p:nvSpPr>
        <p:spPr>
          <a:prstGeom prst="rect">
            <a:avLst/>
          </a:prstGeom>
        </p:spPr>
        <p:txBody>
          <a:bodyPr lIns="91425" tIns="91425" rIns="91425" bIns="91425" anchor="t" anchorCtr="0">
            <a:noAutofit/>
          </a:bodyPr>
          <a:lstStyle/>
          <a:p>
            <a:pPr algn="ctr" rtl="0">
              <a:spcBef>
                <a:spcPts val="0"/>
              </a:spcBef>
              <a:buNone/>
            </a:pPr>
            <a:r>
              <a:rPr lang="en" dirty="0"/>
              <a:t>Obesity is a leading health factor in heart disease related deaths.</a:t>
            </a:r>
          </a:p>
          <a:p>
            <a:pPr algn="ctr" rtl="0">
              <a:spcBef>
                <a:spcPts val="0"/>
              </a:spcBef>
              <a:buNone/>
            </a:pPr>
            <a:endParaRPr dirty="0"/>
          </a:p>
          <a:p>
            <a:pPr marL="457200" lvl="0" indent="-317500" algn="l" rtl="0">
              <a:spcBef>
                <a:spcPts val="0"/>
              </a:spcBef>
              <a:buClr>
                <a:schemeClr val="dk1"/>
              </a:buClr>
              <a:buSzPct val="100000"/>
              <a:buFont typeface="Arial"/>
              <a:buChar char="●"/>
            </a:pPr>
            <a:r>
              <a:rPr lang="en" sz="1400" dirty="0"/>
              <a:t>Heart disease is an umbrella term for diseases related to the heart and blood vessels. Typically heart disease is the buildup of plaque in the walls of our arteries, leading to complications with blood flow.</a:t>
            </a:r>
          </a:p>
          <a:p>
            <a:pPr marL="457200" lvl="0" indent="-317500" algn="l" rtl="0">
              <a:spcBef>
                <a:spcPts val="0"/>
              </a:spcBef>
              <a:buClr>
                <a:schemeClr val="dk1"/>
              </a:buClr>
              <a:buSzPct val="100000"/>
              <a:buFont typeface="Arial"/>
              <a:buChar char="●"/>
            </a:pPr>
            <a:r>
              <a:rPr lang="en" sz="1400" dirty="0"/>
              <a:t>Our bodies are meant to be lean and thus promote a high metabolism. Weight slows down our metabolism</a:t>
            </a:r>
          </a:p>
          <a:p>
            <a:pPr marL="457200" lvl="0" indent="-317500" algn="l" rtl="0">
              <a:spcBef>
                <a:spcPts val="0"/>
              </a:spcBef>
              <a:buClr>
                <a:schemeClr val="dk1"/>
              </a:buClr>
              <a:buSzPct val="100000"/>
              <a:buFont typeface="Arial"/>
              <a:buChar char="●"/>
            </a:pPr>
            <a:r>
              <a:rPr lang="en" sz="1400" dirty="0"/>
              <a:t>Increased weight can affect blood pressure by creating artificial pressure from the fat pushing on blood vessels. </a:t>
            </a:r>
          </a:p>
          <a:p>
            <a:pPr marL="457200" lvl="0" indent="-317500" algn="l" rtl="0">
              <a:spcBef>
                <a:spcPts val="0"/>
              </a:spcBef>
              <a:buClr>
                <a:schemeClr val="dk1"/>
              </a:buClr>
              <a:buSzPct val="100000"/>
              <a:buFont typeface="Arial"/>
              <a:buChar char="●"/>
            </a:pPr>
            <a:r>
              <a:rPr lang="en" sz="1400" dirty="0"/>
              <a:t>This increase in blood pressure can lead to diabetes as it interferes with our ability to use insulin effectively.</a:t>
            </a:r>
          </a:p>
          <a:p>
            <a:pPr algn="ctr" rtl="0">
              <a:spcBef>
                <a:spcPts val="0"/>
              </a:spcBef>
              <a:buNone/>
            </a:pPr>
            <a:endParaRPr dirty="0"/>
          </a:p>
          <a:p>
            <a:pPr algn="ctr">
              <a:spcBef>
                <a:spcPts val="0"/>
              </a:spcBef>
              <a:buNone/>
            </a:pPr>
            <a:endParaRPr dirty="0"/>
          </a:p>
        </p:txBody>
      </p:sp>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en"/>
              <a:t>Obesity vs. Heart Disease</a:t>
            </a:r>
          </a:p>
        </p:txBody>
      </p:sp>
      <p:sp>
        <p:nvSpPr>
          <p:cNvPr id="68" name="Shape 68"/>
          <p:cNvSpPr txBox="1">
            <a:spLocks noGrp="1"/>
          </p:cNvSpPr>
          <p:nvPr>
            <p:ph type="body" idx="1"/>
          </p:nvPr>
        </p:nvSpPr>
        <p:spPr>
          <a:xfrm>
            <a:off x="6655150" y="1063375"/>
            <a:ext cx="2113799" cy="3862500"/>
          </a:xfrm>
          <a:prstGeom prst="rect">
            <a:avLst/>
          </a:prstGeom>
        </p:spPr>
        <p:txBody>
          <a:bodyPr lIns="91425" tIns="91425" rIns="91425" bIns="91425" anchor="t" anchorCtr="0">
            <a:noAutofit/>
          </a:bodyPr>
          <a:lstStyle/>
          <a:p>
            <a:pPr marL="457200" lvl="0" indent="-317500" rtl="0">
              <a:spcBef>
                <a:spcPts val="0"/>
              </a:spcBef>
              <a:buClr>
                <a:schemeClr val="dk1"/>
              </a:buClr>
              <a:buSzPct val="100000"/>
              <a:buFont typeface="Arial"/>
              <a:buChar char="●"/>
            </a:pPr>
            <a:r>
              <a:rPr lang="en" sz="1400"/>
              <a:t>Each county had a percentage of obesity from total population. This was aggregated using a calculated field.</a:t>
            </a:r>
          </a:p>
          <a:p>
            <a:pPr marL="457200" lvl="0" indent="-317500" rtl="0">
              <a:spcBef>
                <a:spcPts val="0"/>
              </a:spcBef>
              <a:buClr>
                <a:schemeClr val="dk1"/>
              </a:buClr>
              <a:buSzPct val="100000"/>
              <a:buFont typeface="Arial"/>
              <a:buChar char="●"/>
            </a:pPr>
            <a:r>
              <a:rPr lang="en" sz="1400"/>
              <a:t>Each county's population was listed in the Demographics table.</a:t>
            </a:r>
          </a:p>
          <a:p>
            <a:pPr marL="457200" lvl="0" indent="-317500">
              <a:spcBef>
                <a:spcPts val="0"/>
              </a:spcBef>
              <a:buClr>
                <a:schemeClr val="dk1"/>
              </a:buClr>
              <a:buSzPct val="100000"/>
              <a:buFont typeface="Arial"/>
              <a:buChar char="●"/>
            </a:pPr>
            <a:r>
              <a:rPr lang="en" sz="1400"/>
              <a:t>Total Heart Disease was a calculated field summing all fields in the Leading Causes table.</a:t>
            </a:r>
          </a:p>
        </p:txBody>
      </p:sp>
      <p:pic>
        <p:nvPicPr>
          <p:cNvPr id="69" name="Shape 69"/>
          <p:cNvPicPr preferRelativeResize="0"/>
          <p:nvPr/>
        </p:nvPicPr>
        <p:blipFill>
          <a:blip r:embed="rId3">
            <a:alphaModFix/>
          </a:blip>
          <a:stretch>
            <a:fillRect/>
          </a:stretch>
        </p:blipFill>
        <p:spPr>
          <a:xfrm>
            <a:off x="223375" y="1063375"/>
            <a:ext cx="6431764" cy="3862475"/>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Shape 74"/>
          <p:cNvSpPr txBox="1">
            <a:spLocks noGrp="1"/>
          </p:cNvSpPr>
          <p:nvPr>
            <p:ph type="title"/>
          </p:nvPr>
        </p:nvSpPr>
        <p:spPr>
          <a:prstGeom prst="rect">
            <a:avLst/>
          </a:prstGeom>
        </p:spPr>
        <p:txBody>
          <a:bodyPr lIns="91425" tIns="91425" rIns="91425" bIns="91425" anchor="b" anchorCtr="0">
            <a:noAutofit/>
          </a:bodyPr>
          <a:lstStyle/>
          <a:p>
            <a:pPr lvl="0" rtl="0">
              <a:spcBef>
                <a:spcPts val="0"/>
              </a:spcBef>
              <a:buNone/>
            </a:pPr>
            <a:r>
              <a:rPr lang="en"/>
              <a:t>Hypothesis 3</a:t>
            </a:r>
          </a:p>
        </p:txBody>
      </p:sp>
      <p:sp>
        <p:nvSpPr>
          <p:cNvPr id="75" name="Shape 75"/>
          <p:cNvSpPr txBox="1">
            <a:spLocks noGrp="1"/>
          </p:cNvSpPr>
          <p:nvPr>
            <p:ph type="body" idx="1"/>
          </p:nvPr>
        </p:nvSpPr>
        <p:spPr>
          <a:prstGeom prst="rect">
            <a:avLst/>
          </a:prstGeom>
        </p:spPr>
        <p:txBody>
          <a:bodyPr lIns="91425" tIns="91425" rIns="91425" bIns="91425" anchor="t" anchorCtr="0">
            <a:noAutofit/>
          </a:bodyPr>
          <a:lstStyle/>
          <a:p>
            <a:pPr lvl="0" algn="ctr" rtl="0">
              <a:spcBef>
                <a:spcPts val="0"/>
              </a:spcBef>
              <a:buNone/>
            </a:pPr>
            <a:r>
              <a:rPr lang="en"/>
              <a:t>Diabetes is a leading health factor in heart disease related deaths.</a:t>
            </a:r>
          </a:p>
          <a:p>
            <a:pPr lvl="0" algn="ctr" rtl="0">
              <a:spcBef>
                <a:spcPts val="0"/>
              </a:spcBef>
              <a:buNone/>
            </a:pPr>
            <a:endParaRPr/>
          </a:p>
          <a:p>
            <a:pPr marL="457200" lvl="0" indent="-317500" algn="l" rtl="0">
              <a:spcBef>
                <a:spcPts val="0"/>
              </a:spcBef>
              <a:buClr>
                <a:schemeClr val="dk1"/>
              </a:buClr>
              <a:buSzPct val="100000"/>
              <a:buFont typeface="Arial"/>
              <a:buChar char="●"/>
            </a:pPr>
            <a:r>
              <a:rPr lang="en" sz="1400"/>
              <a:t>Increased blood sugar can lead to cardiovascular complications.</a:t>
            </a:r>
          </a:p>
          <a:p>
            <a:pPr marL="457200" lvl="0" indent="-317500" algn="l" rtl="0">
              <a:spcBef>
                <a:spcPts val="0"/>
              </a:spcBef>
              <a:buClr>
                <a:schemeClr val="dk1"/>
              </a:buClr>
              <a:buFont typeface="Arial"/>
              <a:buChar char="●"/>
            </a:pPr>
            <a:endParaRPr sz="1400"/>
          </a:p>
          <a:p>
            <a:pPr marL="457200" lvl="0" indent="-317500" algn="l" rtl="0">
              <a:spcBef>
                <a:spcPts val="0"/>
              </a:spcBef>
              <a:buClr>
                <a:schemeClr val="dk1"/>
              </a:buClr>
              <a:buSzPct val="100000"/>
              <a:buFont typeface="Arial"/>
              <a:buChar char="●"/>
            </a:pPr>
            <a:r>
              <a:rPr lang="en" sz="1400"/>
              <a:t>Insulin resistance can be a factor leading to heart attack. Heart attacks have been listed in this data as Heart Disease</a:t>
            </a:r>
          </a:p>
          <a:p>
            <a:pPr lvl="0" algn="ctr" rtl="0">
              <a:spcBef>
                <a:spcPts val="0"/>
              </a:spcBef>
              <a:buNone/>
            </a:pPr>
            <a:endParaRPr/>
          </a:p>
          <a:p>
            <a:pPr lvl="0" algn="ctr" rtl="0">
              <a:spcBef>
                <a:spcPts val="0"/>
              </a:spcBef>
              <a:buNone/>
            </a:pPr>
            <a:endParaRPr/>
          </a:p>
        </p:txBody>
      </p:sp>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Shape 80"/>
          <p:cNvSpPr txBox="1">
            <a:spLocks noGrp="1"/>
          </p:cNvSpPr>
          <p:nvPr>
            <p:ph type="title"/>
          </p:nvPr>
        </p:nvSpPr>
        <p:spPr>
          <a:prstGeom prst="rect">
            <a:avLst/>
          </a:prstGeom>
        </p:spPr>
        <p:txBody>
          <a:bodyPr lIns="91425" tIns="91425" rIns="91425" bIns="91425" anchor="b" anchorCtr="0">
            <a:noAutofit/>
          </a:bodyPr>
          <a:lstStyle/>
          <a:p>
            <a:pPr lvl="0" rtl="0">
              <a:spcBef>
                <a:spcPts val="0"/>
              </a:spcBef>
              <a:buNone/>
            </a:pPr>
            <a:r>
              <a:rPr lang="en"/>
              <a:t>Diabetes vs. Heart Disease</a:t>
            </a:r>
          </a:p>
        </p:txBody>
      </p:sp>
      <p:sp>
        <p:nvSpPr>
          <p:cNvPr id="81" name="Shape 81"/>
          <p:cNvSpPr txBox="1">
            <a:spLocks noGrp="1"/>
          </p:cNvSpPr>
          <p:nvPr>
            <p:ph type="body" idx="1"/>
          </p:nvPr>
        </p:nvSpPr>
        <p:spPr>
          <a:xfrm>
            <a:off x="6655150" y="1063375"/>
            <a:ext cx="2113799" cy="3862500"/>
          </a:xfrm>
          <a:prstGeom prst="rect">
            <a:avLst/>
          </a:prstGeom>
        </p:spPr>
        <p:txBody>
          <a:bodyPr lIns="91425" tIns="91425" rIns="91425" bIns="91425" anchor="t" anchorCtr="0">
            <a:noAutofit/>
          </a:bodyPr>
          <a:lstStyle/>
          <a:p>
            <a:pPr marL="457200" lvl="0" indent="-317500" rtl="0">
              <a:spcBef>
                <a:spcPts val="0"/>
              </a:spcBef>
              <a:buClr>
                <a:schemeClr val="dk1"/>
              </a:buClr>
              <a:buSzPct val="100000"/>
              <a:buFont typeface="Arial"/>
              <a:buChar char="●"/>
            </a:pPr>
            <a:r>
              <a:rPr lang="en" sz="1400"/>
              <a:t>Diabetes is aggregated with population to create a breakdown by state</a:t>
            </a:r>
          </a:p>
          <a:p>
            <a:pPr lvl="0" rtl="0">
              <a:spcBef>
                <a:spcPts val="0"/>
              </a:spcBef>
              <a:buNone/>
            </a:pPr>
            <a:endParaRPr sz="1400"/>
          </a:p>
          <a:p>
            <a:pPr marL="457200" lvl="0" indent="-317500" rtl="0">
              <a:spcBef>
                <a:spcPts val="0"/>
              </a:spcBef>
              <a:buClr>
                <a:schemeClr val="dk1"/>
              </a:buClr>
              <a:buSzPct val="100000"/>
              <a:buFont typeface="Arial"/>
              <a:buChar char="●"/>
            </a:pPr>
            <a:r>
              <a:rPr lang="en" sz="1400"/>
              <a:t>Total Heart Disease was a calculated field summing all fields in the Leading Causes table.</a:t>
            </a:r>
          </a:p>
        </p:txBody>
      </p:sp>
      <p:pic>
        <p:nvPicPr>
          <p:cNvPr id="82" name="Shape 82"/>
          <p:cNvPicPr preferRelativeResize="0"/>
          <p:nvPr/>
        </p:nvPicPr>
        <p:blipFill>
          <a:blip r:embed="rId3">
            <a:alphaModFix/>
          </a:blip>
          <a:stretch>
            <a:fillRect/>
          </a:stretch>
        </p:blipFill>
        <p:spPr>
          <a:xfrm>
            <a:off x="223375" y="1063375"/>
            <a:ext cx="6431764" cy="3862475"/>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68</TotalTime>
  <Words>1028</Words>
  <Application>Microsoft Office PowerPoint</Application>
  <PresentationFormat>On-screen Show (16:9)</PresentationFormat>
  <Paragraphs>92</Paragraphs>
  <Slides>12</Slides>
  <Notes>12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Concourse</vt:lpstr>
      <vt:lpstr>Community Health and Relationships to Leading Causes of Death</vt:lpstr>
      <vt:lpstr>Dataset: Community Health Status Indicators (CHSI) to Combat Obesity, Heart Disease and Cancer</vt:lpstr>
      <vt:lpstr>Data Structure</vt:lpstr>
      <vt:lpstr>Hypothesis 1</vt:lpstr>
      <vt:lpstr>Smoking vs. Cancer</vt:lpstr>
      <vt:lpstr>Hypothesis 2</vt:lpstr>
      <vt:lpstr>Obesity vs. Heart Disease</vt:lpstr>
      <vt:lpstr>Hypothesis 3</vt:lpstr>
      <vt:lpstr>Diabetes vs. Heart Disease</vt:lpstr>
      <vt:lpstr>Hypothesis 4</vt:lpstr>
      <vt:lpstr>Poverty vs. Homicide</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Community Health and Relationships to Leading Causes of Death</dc:title>
  <dc:creator>Parth Patel</dc:creator>
  <cp:lastModifiedBy>Parth Patel</cp:lastModifiedBy>
  <cp:revision>2</cp:revision>
  <dcterms:modified xsi:type="dcterms:W3CDTF">2015-05-13T18:49:19Z</dcterms:modified>
</cp:coreProperties>
</file>