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>
        <p:scale>
          <a:sx n="75" d="100"/>
          <a:sy n="75" d="100"/>
        </p:scale>
        <p:origin x="158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903F-3C35-4983-96FE-6EEAD131E21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AA46-2763-4041-B783-5ACBEC33EAA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B10-10DD-4040-ADE2-78F3C2146EB2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F2A-5A96-47F5-A34D-869F86863F7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40AF-ADB6-4619-A1AD-FA88528A646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52BE-33E2-4E1B-AAE4-3471EAE44CA5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36B-ACD7-4E9C-AEED-89570FAC022F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6F1-0351-47A7-9E00-8AC2910042B6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584-98B9-4F18-ACF8-FFDBD3E16709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ED6E0-CB5F-4E20-89A6-92B3170875DE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205-AB75-4E65-953E-9AA511FB8394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FECF20-AD1C-42E2-B1AF-778A878753C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62770" TargetMode="External"/><Relationship Id="rId2" Type="http://schemas.openxmlformats.org/officeDocument/2006/relationships/hyperlink" Target="https://iaeme.com/MasterAdmin/Journal_uploads/IJAIML/VOLUME_3_ISSUE_2/IJAIML_03_02_019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abstract/document/100372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38328" y="384048"/>
            <a:ext cx="8467344" cy="1198587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</a:b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  <a:b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</a:b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66287-4CF4-4F86-841D-7F1B0D3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28D2D-E3B2-4D0F-A273-E2A2C17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z="1100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81081" y="1910561"/>
            <a:ext cx="3400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Dr. Ghanshyam Rathod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IMCA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10790" y="3252725"/>
            <a:ext cx="63354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  <a:r>
              <a:rPr lang="en-US" sz="2000" b="1" dirty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Parth Patel (2405102120006) </a:t>
            </a:r>
            <a:endParaRPr kumimoji="0" 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0588" y="6421196"/>
            <a:ext cx="984019" cy="365125"/>
          </a:xfrm>
        </p:spPr>
        <p:txBody>
          <a:bodyPr/>
          <a:lstStyle/>
          <a:p>
            <a:fld id="{615D92F5-C6BD-4770-B93B-CCC7110BADD0}" type="slidenum">
              <a:rPr lang="en-US" sz="1100" smtClean="0"/>
              <a:pPr/>
              <a:t>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71" y="941599"/>
            <a:ext cx="8086543" cy="41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APPLICATION AREAS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METHODOLOGIES (e.g. LITERATURE REVIEW)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ALGORITHMS / TECHNIQUES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TOOLS &amp; TECHNOLOGIES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CURRENT/LATEST R&amp;D WORKS IN THE FIELD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BIBLIOGRAPHY / REFERENCES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B9EE-1CAC-392D-D5E3-85A0B1E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4DB3-A050-4046-BF5A-407FF36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B7F6-E66F-1729-37C8-D0794BE1F6B6}"/>
              </a:ext>
            </a:extLst>
          </p:cNvPr>
          <p:cNvSpPr txBox="1"/>
          <p:nvPr/>
        </p:nvSpPr>
        <p:spPr>
          <a:xfrm>
            <a:off x="444939" y="27435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CE5F-3771-9F37-404B-2BD8EE14EA8D}"/>
              </a:ext>
            </a:extLst>
          </p:cNvPr>
          <p:cNvSpPr txBox="1"/>
          <p:nvPr/>
        </p:nvSpPr>
        <p:spPr>
          <a:xfrm>
            <a:off x="444939" y="1207039"/>
            <a:ext cx="79644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Fake news has become a significant issue in today's digital world, influencing public opinion, elections, and even public health.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Fake news spreads fast on social media and can mislead people.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Traditional fact-checking is slow, so AI and NLP (Natural Language Processing) help in detecting fake news automatically.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This paper reviews different methods and techniques used to find and stop fake news.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1B5796B-0673-93B3-FBEF-5FA8E2E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377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138B-4ACA-8081-499A-E0F264A5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70F1-9394-48E9-0E3C-072B5344C842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3FBD-B0B5-D950-0E7F-22AFE2AFB7D3}"/>
              </a:ext>
            </a:extLst>
          </p:cNvPr>
          <p:cNvSpPr txBox="1"/>
          <p:nvPr/>
        </p:nvSpPr>
        <p:spPr>
          <a:xfrm>
            <a:off x="332972" y="1208459"/>
            <a:ext cx="8283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IN" b="1" dirty="0"/>
              <a:t>Social Media – </a:t>
            </a:r>
            <a:r>
              <a:rPr lang="en-IN" dirty="0"/>
              <a:t>Helps detect fake news on platforms like Facebook, Twitter, and WhatsApp.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b="1" dirty="0"/>
              <a:t>Politics &amp; Elections – </a:t>
            </a:r>
            <a:r>
              <a:rPr lang="en-IN" dirty="0"/>
              <a:t>Identifies false political claims and misinformation.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Health News – </a:t>
            </a:r>
            <a:r>
              <a:rPr lang="en-IN" dirty="0"/>
              <a:t>Finds fake medical information, like false COVID-19 cures.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Cybersecurity – </a:t>
            </a:r>
            <a:r>
              <a:rPr lang="en-IN" dirty="0"/>
              <a:t>Prevents online scams and phishing attacks.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News Websites &amp; Journalism – </a:t>
            </a:r>
            <a:r>
              <a:rPr lang="en-IN" dirty="0"/>
              <a:t>Assists in verifying news before publishing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FC835AA-8759-529E-CCF4-F73807E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1638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09A7-73C2-263D-2CA7-47A1DD26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C64D-DB5E-245D-7B9D-3B4641539AAE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850B0-3A84-C101-E47A-430E97D3CA4F}"/>
              </a:ext>
            </a:extLst>
          </p:cNvPr>
          <p:cNvSpPr txBox="1"/>
          <p:nvPr/>
        </p:nvSpPr>
        <p:spPr>
          <a:xfrm>
            <a:off x="444938" y="1082177"/>
            <a:ext cx="8086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IN" dirty="0"/>
              <a:t>Rule-Based Methods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Machine Learning (ML) Models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Deep Learning Models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Graph-Based Learning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Explainable AI (XAI)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Adversarial Training</a:t>
            </a:r>
          </a:p>
          <a:p>
            <a:pPr algn="just"/>
            <a:endParaRPr lang="en-IN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42CC144-A897-5468-BBA9-D3CF5470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2068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C453-2D31-CECB-373E-334A77AA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9C53-209D-47E7-A835-073EDB62C123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76389-BE8A-9AFC-6B56-00D757BC74B3}"/>
              </a:ext>
            </a:extLst>
          </p:cNvPr>
          <p:cNvSpPr txBox="1"/>
          <p:nvPr/>
        </p:nvSpPr>
        <p:spPr>
          <a:xfrm>
            <a:off x="4824914" y="1377858"/>
            <a:ext cx="4127061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Machine Learning Models:</a:t>
            </a: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BERT, </a:t>
            </a:r>
            <a:r>
              <a:rPr lang="en-IN" dirty="0" err="1">
                <a:latin typeface="Bell MT" panose="02020503060305020303" pitchFamily="18" charset="0"/>
              </a:rPr>
              <a:t>RoBERTa</a:t>
            </a:r>
            <a:r>
              <a:rPr lang="en-IN" dirty="0">
                <a:latin typeface="Bell MT" panose="02020503060305020303" pitchFamily="18" charset="0"/>
              </a:rPr>
              <a:t>, </a:t>
            </a:r>
            <a:r>
              <a:rPr lang="en-IN" dirty="0" err="1">
                <a:latin typeface="Bell MT" panose="02020503060305020303" pitchFamily="18" charset="0"/>
              </a:rPr>
              <a:t>XLNet</a:t>
            </a:r>
            <a:endParaRPr lang="en-IN" dirty="0">
              <a:latin typeface="Bell MT" panose="02020503060305020303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CNN + LSTM Hybrid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SVM (Support Vector Machine)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 err="1">
                <a:latin typeface="Bell MT" panose="02020503060305020303" pitchFamily="18" charset="0"/>
              </a:rPr>
              <a:t>XGBoost</a:t>
            </a:r>
            <a:r>
              <a:rPr lang="en-IN" dirty="0">
                <a:latin typeface="Bell MT" panose="02020503060305020303" pitchFamily="18" charset="0"/>
              </a:rPr>
              <a:t>, </a:t>
            </a:r>
            <a:r>
              <a:rPr lang="en-IN" dirty="0" err="1">
                <a:latin typeface="Bell MT" panose="02020503060305020303" pitchFamily="18" charset="0"/>
              </a:rPr>
              <a:t>LightGBM</a:t>
            </a:r>
            <a:r>
              <a:rPr lang="en-IN" dirty="0">
                <a:latin typeface="Bell MT" panose="02020503060305020303" pitchFamily="18" charset="0"/>
              </a:rPr>
              <a:t>, AdaBoost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Graph Neural Networks (GNNs)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SHAP &amp; LIME (Explainable AI) 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F9828FB-80C5-ED79-E257-B17AF13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5CE3D-0741-2719-AF24-31E3730D0CB4}"/>
              </a:ext>
            </a:extLst>
          </p:cNvPr>
          <p:cNvSpPr txBox="1"/>
          <p:nvPr/>
        </p:nvSpPr>
        <p:spPr>
          <a:xfrm>
            <a:off x="697853" y="1437692"/>
            <a:ext cx="412706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Optimization Techniques:</a:t>
            </a: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Particle Swarm Optimization (PSO)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Genetic Algorithm (GA)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Adversarial Training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Processing Techniques: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TF-IDF &amp; Word Embeddings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Named Entity Recognition (NER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Knowledge Graphs </a:t>
            </a: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904C-CC08-5AD8-6759-953EAE9D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7264-B60C-4A15-4523-C7B54739EAFF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TECHNOLOGIES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59DBBF9-4832-F37D-331D-CB5B947D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145AB-DB72-51E1-38FB-95F073E2F3E5}"/>
              </a:ext>
            </a:extLst>
          </p:cNvPr>
          <p:cNvSpPr txBox="1"/>
          <p:nvPr/>
        </p:nvSpPr>
        <p:spPr>
          <a:xfrm>
            <a:off x="439271" y="1493520"/>
            <a:ext cx="836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Programming Languages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Python, TensorFlow, </a:t>
            </a:r>
            <a:r>
              <a:rPr lang="en-IN" sz="2400" dirty="0" err="1">
                <a:latin typeface="Bell MT" panose="02020503060305020303" pitchFamily="18" charset="0"/>
              </a:rPr>
              <a:t>PyTorch</a:t>
            </a:r>
            <a:r>
              <a:rPr lang="en-IN" sz="2400" dirty="0">
                <a:latin typeface="Bell MT" panose="02020503060305020303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0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NLP Libraries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NLTK, </a:t>
            </a:r>
            <a:r>
              <a:rPr lang="en-IN" sz="2400" dirty="0" err="1">
                <a:latin typeface="Bell MT" panose="02020503060305020303" pitchFamily="18" charset="0"/>
              </a:rPr>
              <a:t>spaCy</a:t>
            </a:r>
            <a:r>
              <a:rPr lang="en-IN" sz="2400" dirty="0">
                <a:latin typeface="Bell MT" panose="02020503060305020303" pitchFamily="18" charset="0"/>
              </a:rPr>
              <a:t>, Hugging Face Transformers.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2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Datasets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dirty="0">
                <a:latin typeface="Bell MT" panose="02020503060305020303" pitchFamily="18" charset="0"/>
              </a:rPr>
              <a:t> LIAR, </a:t>
            </a:r>
            <a:r>
              <a:rPr lang="en-IN" sz="2400" dirty="0" err="1">
                <a:latin typeface="Bell MT" panose="02020503060305020303" pitchFamily="18" charset="0"/>
              </a:rPr>
              <a:t>FakeNewsNet</a:t>
            </a:r>
            <a:r>
              <a:rPr lang="en-IN" sz="2400" dirty="0">
                <a:latin typeface="Bell MT" panose="02020503060305020303" pitchFamily="18" charset="0"/>
              </a:rPr>
              <a:t>, ISOT.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1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Cloud Platforms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dirty="0">
                <a:latin typeface="Bell MT" panose="02020503060305020303" pitchFamily="18" charset="0"/>
              </a:rPr>
              <a:t> Google </a:t>
            </a:r>
            <a:r>
              <a:rPr lang="en-IN" sz="2400" dirty="0" err="1">
                <a:latin typeface="Bell MT" panose="02020503060305020303" pitchFamily="18" charset="0"/>
              </a:rPr>
              <a:t>Colab</a:t>
            </a:r>
            <a:r>
              <a:rPr lang="en-IN" sz="2400" dirty="0">
                <a:latin typeface="Bell MT" panose="02020503060305020303" pitchFamily="18" charset="0"/>
              </a:rPr>
              <a:t>, AWS, Azure AI.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8BE-A063-4DC0-6C0E-55B8A55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A8AE-0505-0968-B929-F5DE183ABF8B}"/>
              </a:ext>
            </a:extLst>
          </p:cNvPr>
          <p:cNvSpPr txBox="1"/>
          <p:nvPr/>
        </p:nvSpPr>
        <p:spPr>
          <a:xfrm>
            <a:off x="439271" y="233713"/>
            <a:ext cx="8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CURRENT/LATEST R&amp;D WORKS IN THE FIELD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05E74-9967-FD29-9662-BF5E1F01ED70}"/>
              </a:ext>
            </a:extLst>
          </p:cNvPr>
          <p:cNvSpPr txBox="1"/>
          <p:nvPr/>
        </p:nvSpPr>
        <p:spPr>
          <a:xfrm>
            <a:off x="444939" y="1983342"/>
            <a:ext cx="7964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b="1" dirty="0"/>
              <a:t>Improving Transformer Models – </a:t>
            </a:r>
            <a:r>
              <a:rPr lang="en-US" dirty="0"/>
              <a:t>Making AI more accurate in fake news detection.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Multimodal Fake News Detection – </a:t>
            </a:r>
            <a:r>
              <a:rPr lang="en-US" dirty="0"/>
              <a:t>Checking text, images, and videos for fake news.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Reducing Bias in AI – </a:t>
            </a:r>
            <a:r>
              <a:rPr lang="en-US" dirty="0"/>
              <a:t>Making AI fair for all types of news.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Real-Time Fake News Detection – </a:t>
            </a:r>
            <a:r>
              <a:rPr lang="en-US" dirty="0"/>
              <a:t>AI that updates and learns from new fake news trends.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EE2A-7814-AA96-7F1E-C428271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85137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2652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CA705-C7DB-7FF8-EB6D-28637A3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4A5F-9AD5-CC3F-18F3-F3E16072117A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BIBLIOGRAPHY /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2A137-2A6D-9DF9-78D4-DCEAA4ABC3D7}"/>
              </a:ext>
            </a:extLst>
          </p:cNvPr>
          <p:cNvSpPr txBox="1"/>
          <p:nvPr/>
        </p:nvSpPr>
        <p:spPr>
          <a:xfrm>
            <a:off x="444939" y="1432644"/>
            <a:ext cx="8040693" cy="409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0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sz="2400" dirty="0"/>
              <a:t>AI-Based Fake News Detection Using NLP</a:t>
            </a:r>
            <a:r>
              <a:rPr lang="en-IN" sz="2400" dirty="0"/>
              <a:t>.Polu, O. R. (2024). AI-Based Fake News Detection Using NLP.  </a:t>
            </a:r>
            <a:r>
              <a:rPr lang="en-IN" sz="2400" dirty="0">
                <a:hlinkClick r:id="rId2"/>
              </a:rPr>
              <a:t>Journal Link </a:t>
            </a:r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US" sz="2400" dirty="0"/>
              <a:t>Jain, A. K., &amp; Gupta, B. (2018). A Machine Learning-Based Approach for Detection of Fake News. </a:t>
            </a:r>
            <a:r>
              <a:rPr lang="en-IN" sz="2400" dirty="0">
                <a:hlinkClick r:id="rId3"/>
              </a:rPr>
              <a:t>IEEE Link</a:t>
            </a:r>
            <a:r>
              <a:rPr lang="en-IN" sz="2400" dirty="0"/>
              <a:t>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0" u="none" strike="noStrike" dirty="0">
                <a:effectLst/>
              </a:rPr>
              <a:t>Aditi Garde, Shraddha Suratkar, Faruk Kazi </a:t>
            </a:r>
            <a:r>
              <a:rPr lang="en-IN" sz="2400" dirty="0"/>
              <a:t>(2022). </a:t>
            </a:r>
            <a:r>
              <a:rPr lang="en-IN" sz="2400" dirty="0">
                <a:solidFill>
                  <a:srgbClr val="333333"/>
                </a:solidFill>
                <a:effectLst/>
              </a:rPr>
              <a:t>AI Based Deepfake Detection.  </a:t>
            </a:r>
            <a:r>
              <a:rPr lang="en-IN" sz="2400" dirty="0">
                <a:solidFill>
                  <a:srgbClr val="333333"/>
                </a:solidFill>
                <a:effectLst/>
                <a:hlinkClick r:id="rId4"/>
              </a:rPr>
              <a:t>IEEE Link</a:t>
            </a:r>
            <a:endParaRPr lang="en-IN" sz="2400" dirty="0"/>
          </a:p>
          <a:p>
            <a:pPr algn="just">
              <a:lnSpc>
                <a:spcPts val="2850"/>
              </a:lnSpc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1BDD-9CC5-EB51-1C05-CD4181A7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177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1151</TotalTime>
  <Words>545</Words>
  <Application>Microsoft Office PowerPoint</Application>
  <PresentationFormat>On-screen Show (4:3)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Cambria</vt:lpstr>
      <vt:lpstr>Wingdings</vt:lpstr>
      <vt:lpstr>Retrospect</vt:lpstr>
      <vt:lpstr> AI-BASED FAKE NEWS DETECTION USING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yash desale</cp:lastModifiedBy>
  <cp:revision>212</cp:revision>
  <dcterms:created xsi:type="dcterms:W3CDTF">2017-05-16T07:00:22Z</dcterms:created>
  <dcterms:modified xsi:type="dcterms:W3CDTF">2025-03-18T19:11:19Z</dcterms:modified>
</cp:coreProperties>
</file>