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80C4-677A-4F54-AC67-C50708C2FC31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0F62-844B-4132-81E1-2E689FBBFC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61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C903F-3C35-4983-96FE-6EEAD131E216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8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9AA46-2763-4041-B783-5ACBEC33EAA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5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3B10-10DD-4040-ADE2-78F3C2146EB2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CF2A-5A96-47F5-A34D-869F86863F7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040AF-ADB6-4619-A1AD-FA88528A646E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452BE-33E2-4E1B-AAE4-3471EAE44CA5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6236B-ACD7-4E9C-AEED-89570FAC022F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76F1-0351-47A7-9E00-8AC2910042B6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7584-98B9-4F18-ACF8-FFDBD3E16709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C3ED6E0-CB5F-4E20-89A6-92B3170875DE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8205-AB75-4E65-953E-9AA511FB8394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Seminar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2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FECF20-AD1C-42E2-B1AF-778A878753CF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Seminar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46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862770" TargetMode="External"/><Relationship Id="rId2" Type="http://schemas.openxmlformats.org/officeDocument/2006/relationships/hyperlink" Target="https://iaeme.com/MasterAdmin/Journal_uploads/IJAIML/VOLUME_3_ISSUE_2/IJAIML_03_02_019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eeexplore.ieee.org/abstract/document/1003728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38328" y="384048"/>
            <a:ext cx="8467344" cy="119858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  <a:latin typeface="Cambria" pitchFamily="18" charset="0"/>
                <a:cs typeface="BrowalliaUPC" pitchFamily="34" charset="-34"/>
              </a:rPr>
              <a:t/>
            </a:r>
            <a:br>
              <a:rPr lang="en-US" sz="2800" b="1" dirty="0">
                <a:solidFill>
                  <a:schemeClr val="accent2"/>
                </a:solidFill>
                <a:latin typeface="Cambria" pitchFamily="18" charset="0"/>
                <a:cs typeface="BrowalliaUPC" pitchFamily="34" charset="-34"/>
              </a:rPr>
            </a:br>
            <a:r>
              <a:rPr lang="en-US" sz="2800" b="1" dirty="0">
                <a:solidFill>
                  <a:schemeClr val="accent2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  <a:br>
              <a:rPr lang="en-US" sz="2800" b="1" dirty="0">
                <a:solidFill>
                  <a:schemeClr val="accent2"/>
                </a:solidFill>
                <a:latin typeface="Cambria" pitchFamily="18" charset="0"/>
                <a:cs typeface="BrowalliaUPC" pitchFamily="34" charset="-34"/>
              </a:rPr>
            </a:br>
            <a:r>
              <a:rPr lang="en-US" sz="2800" b="1" dirty="0">
                <a:solidFill>
                  <a:schemeClr val="accent2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66287-4CF4-4F86-841D-7F1B0D31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28D2D-E3B2-4D0F-A273-E2A2C17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z="1100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 sz="1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181081" y="1910561"/>
            <a:ext cx="34000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Under The Guidance Of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Dr. Ghanshyam Rathod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1083" y="4635327"/>
            <a:ext cx="4598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itchFamily="18" charset="0"/>
              </a:rPr>
              <a:t>Submitted To:</a:t>
            </a:r>
            <a:endParaRPr lang="en-US" dirty="0">
              <a:latin typeface="Cambria" pitchFamily="18" charset="0"/>
            </a:endParaRP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Department of IMCA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Faculty of IT &amp; Computer Science,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PARUL University</a:t>
            </a:r>
            <a:endParaRPr lang="en-US" sz="2200" b="1" dirty="0">
              <a:solidFill>
                <a:schemeClr val="accent4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12" name="Picture 11" descr="C:\Users\HP\Desktop\pu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924" y="4554071"/>
            <a:ext cx="2447911" cy="15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410790" y="3252725"/>
            <a:ext cx="63354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Developed By</a:t>
            </a:r>
            <a:r>
              <a:rPr lang="en-US" sz="2000" b="1" dirty="0">
                <a:solidFill>
                  <a:srgbClr val="1F497D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 </a:t>
            </a:r>
          </a:p>
          <a:p>
            <a:pPr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Parth Patel (2405102120006) </a:t>
            </a:r>
            <a:endParaRPr kumimoji="0" 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9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30588" y="6421196"/>
            <a:ext cx="984019" cy="365125"/>
          </a:xfrm>
        </p:spPr>
        <p:txBody>
          <a:bodyPr/>
          <a:lstStyle/>
          <a:p>
            <a:fld id="{615D92F5-C6BD-4770-B93B-CCC7110BADD0}" type="slidenum">
              <a:rPr lang="en-US" sz="1100" smtClean="0"/>
              <a:pPr/>
              <a:t>2</a:t>
            </a:fld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71" y="941599"/>
            <a:ext cx="8086543" cy="4132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APPLICATION AREAS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METHODOLOGIES (e.g. LITERATURE REVIEW)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ALGORITHMS / TECHNIQUES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TOOLS &amp; TECHNOLOGIES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CURRENT/LATEST R&amp;D WORKS IN THE FIELD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BIBLIOGRAPHY / REFERENCES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BB9EE-1CAC-392D-D5E3-85A0B1E1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4DB3-A050-4046-BF5A-407FF362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4B7F6-E66F-1729-37C8-D0794BE1F6B6}"/>
              </a:ext>
            </a:extLst>
          </p:cNvPr>
          <p:cNvSpPr txBox="1"/>
          <p:nvPr/>
        </p:nvSpPr>
        <p:spPr>
          <a:xfrm>
            <a:off x="444939" y="27435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0CE5F-3771-9F37-404B-2BD8EE14EA8D}"/>
              </a:ext>
            </a:extLst>
          </p:cNvPr>
          <p:cNvSpPr txBox="1"/>
          <p:nvPr/>
        </p:nvSpPr>
        <p:spPr>
          <a:xfrm>
            <a:off x="444939" y="1207039"/>
            <a:ext cx="79644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Fake news has become a significant issue in today's digital world, influencing public opinion, elections, and even public health.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Fake news spreads fast on social media and can mislead people.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Traditional fact-checking is slow, so AI and NLP (Natural Language Processing) help in detecting fake news automatically.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400" dirty="0">
              <a:latin typeface="Bell MT" panose="020205030603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Bell MT" panose="02020503060305020303" pitchFamily="18" charset="0"/>
              </a:rPr>
              <a:t>This paper reviews different methods and techniques used to find and stop fake news.</a:t>
            </a:r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1B5796B-0673-93B3-FBEF-5FA8E2EB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33777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E138B-4ACA-8081-499A-E0F264A5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C70F1-9394-48E9-0E3C-072B5344C842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23FBD-B0B5-D950-0E7F-22AFE2AFB7D3}"/>
              </a:ext>
            </a:extLst>
          </p:cNvPr>
          <p:cNvSpPr txBox="1"/>
          <p:nvPr/>
        </p:nvSpPr>
        <p:spPr>
          <a:xfrm>
            <a:off x="332972" y="1208459"/>
            <a:ext cx="82833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IN" b="1" dirty="0"/>
              <a:t>Social Media – </a:t>
            </a:r>
            <a:r>
              <a:rPr lang="en-IN" dirty="0"/>
              <a:t>Helps detect fake news on platforms like Facebook, Twitter, and WhatsApp.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b="1" dirty="0"/>
              <a:t>Politics &amp; Elections – </a:t>
            </a:r>
            <a:r>
              <a:rPr lang="en-IN" dirty="0"/>
              <a:t>Identifies false political claims and misinformation.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Health News – </a:t>
            </a:r>
            <a:r>
              <a:rPr lang="en-IN" dirty="0"/>
              <a:t>Finds fake medical information, like false COVID-19 cures.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Cybersecurity – </a:t>
            </a:r>
            <a:r>
              <a:rPr lang="en-IN" dirty="0"/>
              <a:t>Prevents online scams and phishing attacks.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News Websites &amp; Journalism – </a:t>
            </a:r>
            <a:r>
              <a:rPr lang="en-IN" dirty="0"/>
              <a:t>Assists in verifying news before publishing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FC835AA-8759-529E-CCF4-F73807EE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416383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109A7-73C2-263D-2CA7-47A1DD26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DC64D-DB5E-245D-7B9D-3B4641539AAE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3850B0-3A84-C101-E47A-430E97D3CA4F}"/>
              </a:ext>
            </a:extLst>
          </p:cNvPr>
          <p:cNvSpPr txBox="1"/>
          <p:nvPr/>
        </p:nvSpPr>
        <p:spPr>
          <a:xfrm>
            <a:off x="444938" y="1082177"/>
            <a:ext cx="80864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IN" dirty="0"/>
              <a:t>Rule-Based Methods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Machine Learning (ML) Models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Deep Learning Models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Graph-Based Learning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Explainable AI (XAI)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Adversarial Training</a:t>
            </a:r>
          </a:p>
          <a:p>
            <a:pPr algn="just"/>
            <a:endParaRPr lang="en-IN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42CC144-A897-5468-BBA9-D3CF5470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420686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BC453-2D31-CECB-373E-334A77AA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9C53-209D-47E7-A835-073EDB62C123}"/>
              </a:ext>
            </a:extLst>
          </p:cNvPr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TECHNIQUES</a:t>
            </a:r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76389-BE8A-9AFC-6B56-00D757BC74B3}"/>
              </a:ext>
            </a:extLst>
          </p:cNvPr>
          <p:cNvSpPr txBox="1"/>
          <p:nvPr/>
        </p:nvSpPr>
        <p:spPr>
          <a:xfrm>
            <a:off x="4824914" y="1377858"/>
            <a:ext cx="4127061" cy="294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Machine Learning Models:</a:t>
            </a:r>
            <a:r>
              <a:rPr lang="en-US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Bell MT" panose="020205030603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>
                <a:latin typeface="Bell MT" panose="02020503060305020303" pitchFamily="18" charset="0"/>
              </a:rPr>
              <a:t>BERT, </a:t>
            </a:r>
            <a:r>
              <a:rPr lang="en-IN" dirty="0" err="1">
                <a:latin typeface="Bell MT" panose="02020503060305020303" pitchFamily="18" charset="0"/>
              </a:rPr>
              <a:t>RoBERTa</a:t>
            </a:r>
            <a:r>
              <a:rPr lang="en-IN" dirty="0">
                <a:latin typeface="Bell MT" panose="02020503060305020303" pitchFamily="18" charset="0"/>
              </a:rPr>
              <a:t>, </a:t>
            </a:r>
            <a:r>
              <a:rPr lang="en-IN" dirty="0" err="1">
                <a:latin typeface="Bell MT" panose="02020503060305020303" pitchFamily="18" charset="0"/>
              </a:rPr>
              <a:t>XLNet</a:t>
            </a:r>
            <a:endParaRPr lang="en-IN" dirty="0">
              <a:latin typeface="Bell MT" panose="02020503060305020303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>
                <a:latin typeface="Bell MT" panose="02020503060305020303" pitchFamily="18" charset="0"/>
              </a:rPr>
              <a:t>CNN + LSTM Hybrid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>
                <a:latin typeface="Bell MT" panose="02020503060305020303" pitchFamily="18" charset="0"/>
              </a:rPr>
              <a:t>SVM (Support Vector Machine)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 err="1">
                <a:latin typeface="Bell MT" panose="02020503060305020303" pitchFamily="18" charset="0"/>
              </a:rPr>
              <a:t>XGBoost</a:t>
            </a:r>
            <a:r>
              <a:rPr lang="en-IN" dirty="0">
                <a:latin typeface="Bell MT" panose="02020503060305020303" pitchFamily="18" charset="0"/>
              </a:rPr>
              <a:t>, </a:t>
            </a:r>
            <a:r>
              <a:rPr lang="en-IN" dirty="0" err="1">
                <a:latin typeface="Bell MT" panose="02020503060305020303" pitchFamily="18" charset="0"/>
              </a:rPr>
              <a:t>LightGBM</a:t>
            </a:r>
            <a:r>
              <a:rPr lang="en-IN" dirty="0">
                <a:latin typeface="Bell MT" panose="02020503060305020303" pitchFamily="18" charset="0"/>
              </a:rPr>
              <a:t>, AdaBoost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>
                <a:latin typeface="Bell MT" panose="02020503060305020303" pitchFamily="18" charset="0"/>
              </a:rPr>
              <a:t>Graph Neural Networks (GNNs)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dirty="0">
                <a:latin typeface="Bell MT" panose="02020503060305020303" pitchFamily="18" charset="0"/>
              </a:rPr>
              <a:t>SHAP &amp; LIME (Explainable AI) </a:t>
            </a:r>
            <a:endParaRPr lang="en-IN" sz="1800" dirty="0">
              <a:effectLst/>
              <a:latin typeface="Bell MT" panose="020205030603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F9828FB-80C5-ED79-E257-B17AF13F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5CE3D-0741-2719-AF24-31E3730D0CB4}"/>
              </a:ext>
            </a:extLst>
          </p:cNvPr>
          <p:cNvSpPr txBox="1"/>
          <p:nvPr/>
        </p:nvSpPr>
        <p:spPr>
          <a:xfrm>
            <a:off x="697853" y="1437692"/>
            <a:ext cx="4127061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Optimization Techniques:</a:t>
            </a:r>
            <a:r>
              <a:rPr lang="en-US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1800" dirty="0">
              <a:effectLst/>
              <a:latin typeface="Bell MT" panose="020205030603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Particle Swarm Optimization (PSO) 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Genetic Algorithm (GA) 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Adversarial Training 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en-IN" sz="1800" dirty="0">
              <a:effectLst/>
              <a:latin typeface="Bell MT" panose="020205030603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800" b="1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Data Processing Techniques:</a:t>
            </a:r>
            <a:endParaRPr lang="en-IN" sz="1800" dirty="0">
              <a:effectLst/>
              <a:latin typeface="Bell MT" panose="02020503060305020303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TF-IDF &amp; Word Embeddings 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Named Entity Recognition (NER 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Knowledge Graphs </a:t>
            </a:r>
            <a:r>
              <a:rPr lang="en-IN" sz="1800" dirty="0">
                <a:effectLst/>
                <a:latin typeface="Bell MT" panose="02020503060305020303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2400" dirty="0">
              <a:latin typeface="Bell MT" panose="0202050306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97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2904C-CC08-5AD8-6759-953EAE9D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67264-B60C-4A15-4523-C7B54739EAFF}"/>
              </a:ext>
            </a:extLst>
          </p:cNvPr>
          <p:cNvSpPr txBox="1"/>
          <p:nvPr/>
        </p:nvSpPr>
        <p:spPr>
          <a:xfrm>
            <a:off x="439271" y="233713"/>
            <a:ext cx="8283388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TOOLS</a:t>
            </a:r>
            <a:r>
              <a:rPr lang="en-US" dirty="0"/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&amp; TECHNOLOGIES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59DBBF9-4832-F37D-331D-CB5B947D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145AB-DB72-51E1-38FB-95F073E2F3E5}"/>
              </a:ext>
            </a:extLst>
          </p:cNvPr>
          <p:cNvSpPr txBox="1"/>
          <p:nvPr/>
        </p:nvSpPr>
        <p:spPr>
          <a:xfrm>
            <a:off x="439271" y="1493520"/>
            <a:ext cx="8361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latin typeface="Bell MT" panose="02020503060305020303" pitchFamily="18" charset="0"/>
              </a:rPr>
              <a:t>Programming Languages </a:t>
            </a:r>
            <a:r>
              <a:rPr lang="en-US" sz="2400" b="1" dirty="0">
                <a:latin typeface="Bell MT" panose="02020503060305020303" pitchFamily="18" charset="0"/>
              </a:rPr>
              <a:t>–</a:t>
            </a:r>
            <a:r>
              <a:rPr lang="en-IN" sz="2400" b="1" dirty="0">
                <a:latin typeface="Bell MT" panose="02020503060305020303" pitchFamily="18" charset="0"/>
              </a:rPr>
              <a:t> </a:t>
            </a:r>
            <a:r>
              <a:rPr lang="en-IN" sz="2400" dirty="0">
                <a:latin typeface="Bell MT" panose="02020503060305020303" pitchFamily="18" charset="0"/>
              </a:rPr>
              <a:t>Python, TensorFlow, </a:t>
            </a:r>
            <a:r>
              <a:rPr lang="en-IN" sz="2400" dirty="0" err="1">
                <a:latin typeface="Bell MT" panose="02020503060305020303" pitchFamily="18" charset="0"/>
              </a:rPr>
              <a:t>PyTorch</a:t>
            </a:r>
            <a:r>
              <a:rPr lang="en-IN" sz="2400" dirty="0">
                <a:latin typeface="Bell MT" panose="02020503060305020303" pitchFamily="18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000" dirty="0">
              <a:latin typeface="Bell MT" panose="020205030603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latin typeface="Bell MT" panose="02020503060305020303" pitchFamily="18" charset="0"/>
              </a:rPr>
              <a:t>NLP Libraries </a:t>
            </a:r>
            <a:r>
              <a:rPr lang="en-US" sz="2400" b="1" dirty="0">
                <a:latin typeface="Bell MT" panose="02020503060305020303" pitchFamily="18" charset="0"/>
              </a:rPr>
              <a:t>–</a:t>
            </a:r>
            <a:r>
              <a:rPr lang="en-IN" sz="2400" b="1" dirty="0">
                <a:latin typeface="Bell MT" panose="02020503060305020303" pitchFamily="18" charset="0"/>
              </a:rPr>
              <a:t> </a:t>
            </a:r>
            <a:r>
              <a:rPr lang="en-IN" sz="2400" dirty="0">
                <a:latin typeface="Bell MT" panose="02020503060305020303" pitchFamily="18" charset="0"/>
              </a:rPr>
              <a:t>NLTK, </a:t>
            </a:r>
            <a:r>
              <a:rPr lang="en-IN" sz="2400" dirty="0" err="1">
                <a:latin typeface="Bell MT" panose="02020503060305020303" pitchFamily="18" charset="0"/>
              </a:rPr>
              <a:t>spaCy</a:t>
            </a:r>
            <a:r>
              <a:rPr lang="en-IN" sz="2400" dirty="0">
                <a:latin typeface="Bell MT" panose="02020503060305020303" pitchFamily="18" charset="0"/>
              </a:rPr>
              <a:t>, Hugging Face Transformers.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200" dirty="0">
              <a:latin typeface="Bell MT" panose="020205030603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latin typeface="Bell MT" panose="02020503060305020303" pitchFamily="18" charset="0"/>
              </a:rPr>
              <a:t>Datasets </a:t>
            </a:r>
            <a:r>
              <a:rPr lang="en-US" sz="2400" b="1" dirty="0">
                <a:latin typeface="Bell MT" panose="02020503060305020303" pitchFamily="18" charset="0"/>
              </a:rPr>
              <a:t>–</a:t>
            </a:r>
            <a:r>
              <a:rPr lang="en-IN" sz="2400" dirty="0">
                <a:latin typeface="Bell MT" panose="02020503060305020303" pitchFamily="18" charset="0"/>
              </a:rPr>
              <a:t> LIAR, </a:t>
            </a:r>
            <a:r>
              <a:rPr lang="en-IN" sz="2400" dirty="0" err="1">
                <a:latin typeface="Bell MT" panose="02020503060305020303" pitchFamily="18" charset="0"/>
              </a:rPr>
              <a:t>FakeNewsNet</a:t>
            </a:r>
            <a:r>
              <a:rPr lang="en-IN" sz="2400" dirty="0">
                <a:latin typeface="Bell MT" panose="02020503060305020303" pitchFamily="18" charset="0"/>
              </a:rPr>
              <a:t>, ISOT.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1100" dirty="0">
              <a:latin typeface="Bell MT" panose="020205030603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latin typeface="Bell MT" panose="02020503060305020303" pitchFamily="18" charset="0"/>
              </a:rPr>
              <a:t>Cloud Platforms </a:t>
            </a:r>
            <a:r>
              <a:rPr lang="en-US" sz="2400" b="1" dirty="0">
                <a:latin typeface="Bell MT" panose="02020503060305020303" pitchFamily="18" charset="0"/>
              </a:rPr>
              <a:t>–</a:t>
            </a:r>
            <a:r>
              <a:rPr lang="en-IN" sz="2400" dirty="0">
                <a:latin typeface="Bell MT" panose="02020503060305020303" pitchFamily="18" charset="0"/>
              </a:rPr>
              <a:t> Google </a:t>
            </a:r>
            <a:r>
              <a:rPr lang="en-IN" sz="2400" dirty="0" err="1">
                <a:latin typeface="Bell MT" panose="02020503060305020303" pitchFamily="18" charset="0"/>
              </a:rPr>
              <a:t>Colab</a:t>
            </a:r>
            <a:r>
              <a:rPr lang="en-IN" sz="2400" dirty="0">
                <a:latin typeface="Bell MT" panose="02020503060305020303" pitchFamily="18" charset="0"/>
              </a:rPr>
              <a:t>, AWS, Azure AI.</a:t>
            </a:r>
            <a:r>
              <a:rPr lang="en-IN" sz="2400" b="1" dirty="0">
                <a:latin typeface="Bell MT" panose="02020503060305020303" pitchFamily="18" charset="0"/>
              </a:rPr>
              <a:t> </a:t>
            </a:r>
            <a:endParaRPr lang="en-US" sz="2400" dirty="0">
              <a:latin typeface="Bell MT" panose="0202050306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50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638BE-A063-4DC0-6C0E-55B8A55E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1A8AE-0505-0968-B929-F5DE183ABF8B}"/>
              </a:ext>
            </a:extLst>
          </p:cNvPr>
          <p:cNvSpPr txBox="1"/>
          <p:nvPr/>
        </p:nvSpPr>
        <p:spPr>
          <a:xfrm>
            <a:off x="439271" y="233713"/>
            <a:ext cx="8283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CURRENT/LATEST R&amp;D WORKS IN THE FIELD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05E74-9967-FD29-9662-BF5E1F01ED70}"/>
              </a:ext>
            </a:extLst>
          </p:cNvPr>
          <p:cNvSpPr txBox="1"/>
          <p:nvPr/>
        </p:nvSpPr>
        <p:spPr>
          <a:xfrm>
            <a:off x="444939" y="1983342"/>
            <a:ext cx="79644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4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b="1" dirty="0"/>
              <a:t>Improving Transformer Models – </a:t>
            </a:r>
            <a:r>
              <a:rPr lang="en-US" dirty="0"/>
              <a:t>Making AI more accurate in fake news detection.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Multimodal Fake News Detection – </a:t>
            </a:r>
            <a:r>
              <a:rPr lang="en-US" dirty="0"/>
              <a:t>Checking text, images, and videos for fake news.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Reducing Bias in AI – </a:t>
            </a:r>
            <a:r>
              <a:rPr lang="en-US" dirty="0"/>
              <a:t>Making AI fair for all types of news.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Real-Time Fake News Detection – </a:t>
            </a:r>
            <a:r>
              <a:rPr lang="en-US" dirty="0"/>
              <a:t>AI that updates and learns from new fake news trends.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FEE2A-7814-AA96-7F1E-C4282713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85137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126523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CA705-C7DB-7FF8-EB6D-28637A37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D4A5F-9AD5-CC3F-18F3-F3E16072117A}"/>
              </a:ext>
            </a:extLst>
          </p:cNvPr>
          <p:cNvSpPr txBox="1"/>
          <p:nvPr/>
        </p:nvSpPr>
        <p:spPr>
          <a:xfrm>
            <a:off x="439271" y="233713"/>
            <a:ext cx="8283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4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BIBLIOGRAPHY / 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2A137-2A6D-9DF9-78D4-DCEAA4ABC3D7}"/>
              </a:ext>
            </a:extLst>
          </p:cNvPr>
          <p:cNvSpPr txBox="1"/>
          <p:nvPr/>
        </p:nvSpPr>
        <p:spPr>
          <a:xfrm>
            <a:off x="444939" y="1432644"/>
            <a:ext cx="8040693" cy="446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q"/>
              <a:defRPr sz="200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sz="2400" dirty="0"/>
              <a:t>AI-Based Fake News Detection Using NLP</a:t>
            </a:r>
            <a:r>
              <a:rPr lang="en-IN" sz="2400" dirty="0"/>
              <a:t>.Polu, O. R. (2024). AI-Based Fake News Detection Using NLP.  </a:t>
            </a:r>
            <a:r>
              <a:rPr lang="en-IN" sz="2400" dirty="0">
                <a:hlinkClick r:id="rId2"/>
              </a:rPr>
              <a:t>Journal Link </a:t>
            </a:r>
            <a:endParaRPr lang="en-IN" sz="2400" dirty="0"/>
          </a:p>
          <a:p>
            <a:pPr algn="just"/>
            <a:endParaRPr lang="en-IN" sz="2400" dirty="0"/>
          </a:p>
          <a:p>
            <a:pPr algn="just"/>
            <a:r>
              <a:rPr lang="en-US" sz="2400" dirty="0" smtClean="0"/>
              <a:t>Syed </a:t>
            </a:r>
            <a:r>
              <a:rPr lang="en-US" sz="2400" dirty="0" err="1"/>
              <a:t>Ishfaq</a:t>
            </a:r>
            <a:r>
              <a:rPr lang="en-US" sz="2400" dirty="0"/>
              <a:t> </a:t>
            </a:r>
            <a:r>
              <a:rPr lang="en-US" sz="2400" dirty="0" err="1" smtClean="0"/>
              <a:t>Manzoor</a:t>
            </a:r>
            <a:r>
              <a:rPr lang="en-US" sz="2400" dirty="0" smtClean="0"/>
              <a:t>, Jimmy </a:t>
            </a:r>
            <a:r>
              <a:rPr lang="en-US" sz="2400" dirty="0" err="1" smtClean="0"/>
              <a:t>Singla</a:t>
            </a:r>
            <a:r>
              <a:rPr lang="en-US" sz="2400" dirty="0" smtClean="0"/>
              <a:t>, </a:t>
            </a:r>
            <a:r>
              <a:rPr lang="en-US" sz="2400" dirty="0"/>
              <a:t>&amp; </a:t>
            </a:r>
            <a:r>
              <a:rPr lang="en-US" sz="2400" dirty="0"/>
              <a:t>Nikita</a:t>
            </a:r>
            <a:r>
              <a:rPr lang="en-US" sz="2400" dirty="0" smtClean="0"/>
              <a:t>,</a:t>
            </a:r>
            <a:r>
              <a:rPr lang="en-US" sz="2400" dirty="0" smtClean="0"/>
              <a:t>(2019). </a:t>
            </a:r>
            <a:r>
              <a:rPr lang="en-US" sz="2400" dirty="0"/>
              <a:t>Fake News Detection Using Machine Learning approaches: A systematic Review</a:t>
            </a:r>
            <a:r>
              <a:rPr lang="en-US" sz="2400"/>
              <a:t>. </a:t>
            </a:r>
            <a:r>
              <a:rPr lang="en-IN" sz="2400" smtClean="0">
                <a:hlinkClick r:id="rId3"/>
              </a:rPr>
              <a:t>IEEE </a:t>
            </a:r>
            <a:r>
              <a:rPr lang="en-IN" sz="2400" dirty="0">
                <a:hlinkClick r:id="rId3"/>
              </a:rPr>
              <a:t>Link</a:t>
            </a:r>
            <a:r>
              <a:rPr lang="en-IN" sz="2400" dirty="0"/>
              <a:t> 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b="0" u="none" strike="noStrike" dirty="0">
                <a:effectLst/>
              </a:rPr>
              <a:t>Aditi Garde, Shraddha Suratkar, Faruk Kazi </a:t>
            </a:r>
            <a:r>
              <a:rPr lang="en-IN" sz="2400" dirty="0"/>
              <a:t>(2022). </a:t>
            </a:r>
            <a:r>
              <a:rPr lang="en-IN" sz="2400" dirty="0">
                <a:solidFill>
                  <a:srgbClr val="333333"/>
                </a:solidFill>
                <a:effectLst/>
              </a:rPr>
              <a:t>AI Based Deepfake Detection.  </a:t>
            </a:r>
            <a:r>
              <a:rPr lang="en-IN" sz="2400" dirty="0">
                <a:solidFill>
                  <a:srgbClr val="333333"/>
                </a:solidFill>
                <a:effectLst/>
                <a:hlinkClick r:id="rId4"/>
              </a:rPr>
              <a:t>IEEE Link</a:t>
            </a:r>
            <a:endParaRPr lang="en-IN" sz="2400" dirty="0"/>
          </a:p>
          <a:p>
            <a:pPr algn="just">
              <a:lnSpc>
                <a:spcPts val="2850"/>
              </a:lnSpc>
              <a:buNone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61BDD-9CC5-EB51-1C05-CD4181A7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64116" y="6375806"/>
            <a:ext cx="6215768" cy="365125"/>
          </a:xfrm>
        </p:spPr>
        <p:txBody>
          <a:bodyPr/>
          <a:lstStyle/>
          <a:p>
            <a:endParaRPr lang="en-US" sz="1100" b="1" cap="none" dirty="0">
              <a:solidFill>
                <a:schemeClr val="bg1"/>
              </a:solidFill>
              <a:latin typeface="Cambria" pitchFamily="18" charset="0"/>
              <a:cs typeface="BrowalliaUPC" pitchFamily="34" charset="-34"/>
            </a:endParaRP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AI-BASED FAKE NEWS DETECTION USING</a:t>
            </a:r>
          </a:p>
          <a:p>
            <a:r>
              <a:rPr lang="en-US" sz="1100" b="1" cap="none" dirty="0">
                <a:solidFill>
                  <a:schemeClr val="bg1"/>
                </a:solidFill>
                <a:latin typeface="Cambria" pitchFamily="18" charset="0"/>
                <a:cs typeface="BrowalliaUPC" pitchFamily="34" charset="-34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177089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1153</TotalTime>
  <Words>536</Words>
  <Application>Microsoft Office PowerPoint</Application>
  <PresentationFormat>On-screen Show (4:3)</PresentationFormat>
  <Paragraphs>124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Bell MT</vt:lpstr>
      <vt:lpstr>BrowalliaUPC</vt:lpstr>
      <vt:lpstr>Calibri</vt:lpstr>
      <vt:lpstr>Calibri Light</vt:lpstr>
      <vt:lpstr>Cambria</vt:lpstr>
      <vt:lpstr>Mangal</vt:lpstr>
      <vt:lpstr>Microsoft Sans Serif</vt:lpstr>
      <vt:lpstr>Times New Roman</vt:lpstr>
      <vt:lpstr>Wingdings</vt:lpstr>
      <vt:lpstr>Retrospect</vt:lpstr>
      <vt:lpstr> AI-BASED FAKE NEWS DETECTION USING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</dc:creator>
  <cp:lastModifiedBy>PI-BCA</cp:lastModifiedBy>
  <cp:revision>213</cp:revision>
  <dcterms:created xsi:type="dcterms:W3CDTF">2017-05-16T07:00:22Z</dcterms:created>
  <dcterms:modified xsi:type="dcterms:W3CDTF">2025-03-19T02:46:17Z</dcterms:modified>
</cp:coreProperties>
</file>