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903F-3C35-4983-96FE-6EEAD131E216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8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AA46-2763-4041-B783-5ACBEC33EAA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B10-10DD-4040-ADE2-78F3C2146EB2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CF2A-5A96-47F5-A34D-869F86863F7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40AF-ADB6-4619-A1AD-FA88528A646E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52BE-33E2-4E1B-AAE4-3471EAE44CA5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236B-ACD7-4E9C-AEED-89570FAC022F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76F1-0351-47A7-9E00-8AC2910042B6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7584-98B9-4F18-ACF8-FFDBD3E16709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C3ED6E0-CB5F-4E20-89A6-92B3170875DE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205-AB75-4E65-953E-9AA511FB8394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FECF20-AD1C-42E2-B1AF-778A878753CF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38328" y="384048"/>
            <a:ext cx="8467344" cy="1198587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  <a:t> </a:t>
            </a:r>
            <a:r>
              <a:rPr lang="en-IN" sz="36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  <a:t>Autonomous vehicles : The Future of Transformation</a:t>
            </a:r>
            <a:endParaRPr lang="en-US" sz="3600" b="1" dirty="0">
              <a:solidFill>
                <a:schemeClr val="accent2"/>
              </a:solidFill>
              <a:latin typeface="Cambria" pitchFamily="18" charset="0"/>
              <a:cs typeface="BrowalliaUPC" pitchFamily="34" charset="-3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66287-4CF4-4F86-841D-7F1B0D31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28D2D-E3B2-4D0F-A273-E2A2C17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z="1100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81081" y="1910561"/>
            <a:ext cx="3400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Under The Guidance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Prof.  Samant Gupta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1083" y="4635327"/>
            <a:ext cx="4598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Submitted To:</a:t>
            </a:r>
            <a:endParaRPr lang="en-US" dirty="0">
              <a:latin typeface="Cambria" pitchFamily="18" charset="0"/>
            </a:endParaRP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Department of IMCA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of IT &amp; Computer Science,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University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2" name="Picture 11" descr="C:\Users\HP\Desktop\p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24" y="4554071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10790" y="3251406"/>
            <a:ext cx="63354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Developed By</a:t>
            </a:r>
            <a:r>
              <a:rPr lang="en-US" sz="2000" b="1" dirty="0">
                <a:solidFill>
                  <a:srgbClr val="1F497D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</a:t>
            </a: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Ghul Vasu (2405102120001)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	</a:t>
            </a:r>
            <a:endParaRPr kumimoji="0" 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9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30588" y="6421196"/>
            <a:ext cx="984019" cy="365125"/>
          </a:xfrm>
        </p:spPr>
        <p:txBody>
          <a:bodyPr/>
          <a:lstStyle/>
          <a:p>
            <a:fld id="{615D92F5-C6BD-4770-B93B-CCC7110BADD0}" type="slidenum">
              <a:rPr lang="en-US" sz="1100" smtClean="0"/>
              <a:pPr/>
              <a:t>2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71" y="941599"/>
            <a:ext cx="8086543" cy="41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APPLICATION AREAS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METHODOLOGIES (e.g. LITERATURE REVIEW)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ALGORITHMS / TECHNIQUES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TOOLS &amp; TECHNOLOGIES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CURRENT/LATEST R&amp;D WORKS IN THE FIELD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BIBLIOGRAPHY / REFERENCES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BB9EE-1CAC-392D-D5E3-85A0B1E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4DB3-A050-4046-BF5A-407FF362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4B7F6-E66F-1729-37C8-D0794BE1F6B6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CE5F-3771-9F37-404B-2BD8EE14EA8D}"/>
              </a:ext>
            </a:extLst>
          </p:cNvPr>
          <p:cNvSpPr txBox="1"/>
          <p:nvPr/>
        </p:nvSpPr>
        <p:spPr>
          <a:xfrm>
            <a:off x="444939" y="1499616"/>
            <a:ext cx="7964424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Autonomous vehicles (AVs) are self-driving vehicles capable of navigating and operating without human intervention.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rely on a combination of sensors, AI algorithms, and advanced computing systems to make decisions.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goal is to improve road safety, reduce traffic congestion, and provide mobility solutions for all, including the elderly and disabled.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challenges include regulatory hurdles, ethical considerations, and technological limitations</a:t>
            </a:r>
          </a:p>
          <a:p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1B5796B-0673-93B3-FBEF-5FA8E2EB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 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77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E138B-4ACA-8081-499A-E0F264A5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C70F1-9394-48E9-0E3C-072B5344C842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3FBD-B0B5-D950-0E7F-22AFE2AFB7D3}"/>
              </a:ext>
            </a:extLst>
          </p:cNvPr>
          <p:cNvSpPr txBox="1"/>
          <p:nvPr/>
        </p:nvSpPr>
        <p:spPr>
          <a:xfrm>
            <a:off x="444939" y="1499616"/>
            <a:ext cx="7964424" cy="434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Personal Transportation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Self-driving cars for individual use. </a:t>
            </a:r>
            <a:endParaRPr lang="en-US" sz="18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Public Transportation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Autonomous buses and shuttles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8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Logistics and Delivery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Self-driving trucks and delivery drones. </a:t>
            </a:r>
            <a:r>
              <a:rPr lang="en-US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Ride-Sharing Services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Autonomous taxis and ride-hailing platforms.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Industrial Applications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Autonomous forklifts and warehouse robots.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Agriculture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Self-driving tractors and harvesters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FC835AA-8759-529E-CCF4-F73807EE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 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383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109A7-73C2-263D-2CA7-47A1DD26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C64D-DB5E-245D-7B9D-3B4641539AAE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850B0-3A84-C101-E47A-430E97D3CA4F}"/>
              </a:ext>
            </a:extLst>
          </p:cNvPr>
          <p:cNvSpPr txBox="1"/>
          <p:nvPr/>
        </p:nvSpPr>
        <p:spPr>
          <a:xfrm>
            <a:off x="444938" y="1298448"/>
            <a:ext cx="8086413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Sensor Fusion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Combining data from cameras, LiDAR, radar, and ultrasonic sensors.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Path Planning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Algorithms for route optimization and obstacle avoidance.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Localization and Mapping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Simultaneous Localization and Mapping (SLAM) for real-time navigation.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Training models for object detection, classification, and decision-making.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Control Systems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einforcement learning for vehicle control.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Simulation and Testing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Virtual environments for testing and validation.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42CC144-A897-5468-BBA9-D3CF5470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 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68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BC453-2D31-CECB-373E-334A77AA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9C53-209D-47E7-A835-073EDB62C123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76389-BE8A-9AFC-6B56-00D757BC74B3}"/>
              </a:ext>
            </a:extLst>
          </p:cNvPr>
          <p:cNvSpPr txBox="1"/>
          <p:nvPr/>
        </p:nvSpPr>
        <p:spPr>
          <a:xfrm>
            <a:off x="4824915" y="1664523"/>
            <a:ext cx="4127061" cy="181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b="1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b="1" i="0" dirty="0">
                <a:effectLst/>
                <a:latin typeface="Inter"/>
              </a:rPr>
              <a:t>Optimization Techniques</a:t>
            </a:r>
            <a:r>
              <a:rPr lang="en-IN" b="0" i="0" dirty="0">
                <a:effectLst/>
                <a:latin typeface="Inter"/>
              </a:rPr>
              <a:t>:</a:t>
            </a:r>
            <a:r>
              <a:rPr lang="en-US" sz="1800" b="1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r>
              <a:rPr lang="en-US" sz="1800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A* Algorithm for path planning.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Kalman Filters for sensor data fusion.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Particle Filters for localization.</a:t>
            </a:r>
          </a:p>
          <a:p>
            <a:pPr lvl="0">
              <a:lnSpc>
                <a:spcPct val="150000"/>
              </a:lnSpc>
            </a:pPr>
            <a:endParaRPr lang="en-IN" sz="18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F9828FB-80C5-ED79-E257-B17AF13F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 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5CE3D-0741-2719-AF24-31E3730D0CB4}"/>
              </a:ext>
            </a:extLst>
          </p:cNvPr>
          <p:cNvSpPr txBox="1"/>
          <p:nvPr/>
        </p:nvSpPr>
        <p:spPr>
          <a:xfrm>
            <a:off x="439271" y="1664523"/>
            <a:ext cx="4127061" cy="543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Models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: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Convolutional Neural Networks (CNNs) for image recognition.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Recurrent Neural Networks (RNNs) for sequence prediction.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Reinforcement Learning for decision-making in dynamic environments.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Data Processing Techniques: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Feature extraction from sensor data.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data processing for decision-making.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Time-series analysis for predictive modeling.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en-IN" sz="24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904C-CC08-5AD8-6759-953EAE9D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67264-B60C-4A15-4523-C7B54739EAFF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&amp;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D9F18-D23F-B3F2-F0E4-602CB1A1A837}"/>
              </a:ext>
            </a:extLst>
          </p:cNvPr>
          <p:cNvSpPr txBox="1"/>
          <p:nvPr/>
        </p:nvSpPr>
        <p:spPr>
          <a:xfrm>
            <a:off x="439271" y="1276710"/>
            <a:ext cx="7970092" cy="4918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l">
              <a:buNone/>
            </a:pPr>
            <a:endParaRPr lang="en-IN" sz="1800" b="1" i="0" dirty="0">
              <a:effectLst/>
              <a:latin typeface="+mn-lt"/>
            </a:endParaRP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IN" sz="1600" b="1" i="0" dirty="0">
                <a:effectLst/>
                <a:latin typeface="+mn-lt"/>
              </a:rPr>
              <a:t>Hardware</a:t>
            </a:r>
            <a:r>
              <a:rPr lang="en-IN" sz="1600" b="0" i="0" dirty="0">
                <a:effectLst/>
                <a:latin typeface="+mn-lt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LiDAR, radar, cameras, and ultrasonic sensors.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GPUs and TPUs for AI processing.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Advanced Driver-Assistance Systems (ADAS).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600" b="1" i="0" dirty="0">
                <a:effectLst/>
                <a:latin typeface="+mn-lt"/>
              </a:rPr>
              <a:t>Software</a:t>
            </a:r>
            <a:r>
              <a:rPr lang="en-IN" sz="1600" b="0" i="0" dirty="0">
                <a:effectLst/>
                <a:latin typeface="+mn-lt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ROS (Robot Operating System) for AV development.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TensorFlow, </a:t>
            </a:r>
            <a:r>
              <a:rPr lang="en-IN" sz="1600" b="0" i="0" dirty="0" err="1">
                <a:effectLst/>
              </a:rPr>
              <a:t>PyTorch</a:t>
            </a:r>
            <a:r>
              <a:rPr lang="en-IN" sz="1600" b="0" i="0" dirty="0">
                <a:effectLst/>
              </a:rPr>
              <a:t>, and </a:t>
            </a:r>
            <a:r>
              <a:rPr lang="en-IN" sz="1600" b="0" i="0" dirty="0" err="1">
                <a:effectLst/>
              </a:rPr>
              <a:t>Keras</a:t>
            </a:r>
            <a:r>
              <a:rPr lang="en-IN" sz="1600" b="0" i="0" dirty="0">
                <a:effectLst/>
              </a:rPr>
              <a:t> for machine learning.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Simulation tools like CARLA and Gazebo.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600" b="1" i="0" dirty="0">
                <a:effectLst/>
                <a:latin typeface="+mn-lt"/>
              </a:rPr>
              <a:t>Cloud Platforms</a:t>
            </a:r>
            <a:r>
              <a:rPr lang="en-IN" sz="1600" b="0" i="0" dirty="0">
                <a:effectLst/>
                <a:latin typeface="+mn-lt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AWS, Google Cloud, and Microsoft Azure for data storage and processing.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600" b="1" i="0" dirty="0">
                <a:effectLst/>
                <a:latin typeface="+mn-lt"/>
              </a:rPr>
              <a:t>Programming Languages</a:t>
            </a:r>
            <a:r>
              <a:rPr lang="en-IN" sz="1600" b="0" i="0" dirty="0">
                <a:effectLst/>
                <a:latin typeface="+mn-lt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Python, C++, and Java for AV development.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600" b="1" i="0" dirty="0">
                <a:effectLst/>
                <a:latin typeface="+mn-lt"/>
              </a:rPr>
              <a:t>Companies and Platforms</a:t>
            </a:r>
            <a:r>
              <a:rPr lang="en-IN" sz="1600" b="0" i="0" dirty="0">
                <a:effectLst/>
                <a:latin typeface="+mn-lt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effectLst/>
              </a:rPr>
              <a:t>Tesla Autopilot, Waymo, Uber ATG, and NVIDIA Drive.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59DBBF9-4832-F37D-331D-CB5B947D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 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45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38BE-A063-4DC0-6C0E-55B8A55E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A8AE-0505-0968-B929-F5DE183ABF8B}"/>
              </a:ext>
            </a:extLst>
          </p:cNvPr>
          <p:cNvSpPr txBox="1"/>
          <p:nvPr/>
        </p:nvSpPr>
        <p:spPr>
          <a:xfrm>
            <a:off x="439271" y="233713"/>
            <a:ext cx="828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CURRENT/LATEST R&amp;D WORKS IN THE FIELD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05E74-9967-FD29-9662-BF5E1F01ED70}"/>
              </a:ext>
            </a:extLst>
          </p:cNvPr>
          <p:cNvSpPr txBox="1"/>
          <p:nvPr/>
        </p:nvSpPr>
        <p:spPr>
          <a:xfrm>
            <a:off x="444939" y="1880700"/>
            <a:ext cx="7964424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Waymo’s Fully Autonomous Taxis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Operating in select cities with no human driver.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Tesla’s Full Self-Driving (FSD) Beta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Advanced driver-assistance system with continuous updates.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NVIDIA’s Drive Platform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AI-powered platform for autonomous vehicle development.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Research on Ethical AI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Addressing ethical dilemmas in AV decision-making (e.g., trolley problem).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5G and V2X Communication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Enhancing connectivity between vehicles and infrastructure.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Autonomous Delivery Drones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Amazon Prime Air and Wing (Alphabet) for last-mile delivery.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FEE2A-7814-AA96-7F1E-C4282713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  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523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CA705-C7DB-7FF8-EB6D-28637A37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4A5F-9AD5-CC3F-18F3-F3E16072117A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BIBLIOGRAPHY / 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2A137-2A6D-9DF9-78D4-DCEAA4ABC3D7}"/>
              </a:ext>
            </a:extLst>
          </p:cNvPr>
          <p:cNvSpPr txBox="1"/>
          <p:nvPr/>
        </p:nvSpPr>
        <p:spPr>
          <a:xfrm>
            <a:off x="444939" y="1432644"/>
            <a:ext cx="8040693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0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Goodall, Noah J. "Ethical Decision Making During Automated Vehicle Crashes." </a:t>
            </a:r>
            <a:r>
              <a:rPr lang="en-IN" b="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Transportation Research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2020.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Levinson, Jesse, et al. "Towards Fully Autonomous Driving: Systems and Algorithms." </a:t>
            </a:r>
            <a:r>
              <a:rPr lang="en-IN" b="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Intelligent Vehicles Symposium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2021.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Urmson, Chris, et al. "Self-Driving Cars: The Technology, Risks, and Opportunities." </a:t>
            </a:r>
            <a:r>
              <a:rPr lang="en-IN" b="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Journal of Robotics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2022.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Krizhevsky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Alex, et al. "ImageNet Classification with Deep Convolutional Neural Networks." </a:t>
            </a:r>
            <a:r>
              <a:rPr lang="en-IN" b="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NeurIPS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2012.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Thrun, Sebastian. "Probabilistic Robotics." </a:t>
            </a:r>
            <a:r>
              <a:rPr lang="en-IN" b="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MIT Press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2005.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NVIDIA. "NVIDIA Drive: The AI Computing Platform for Autonomous Vehicles." </a:t>
            </a:r>
            <a:r>
              <a:rPr lang="en-IN" b="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NVIDIA Whitepaper</a:t>
            </a:r>
            <a:r>
              <a:rPr lang="en-IN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2023.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61BDD-9CC5-EB51-1C05-CD4181A7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IN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  Autonomous vehicles : The Future of Transformation</a:t>
            </a:r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7089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1167</TotalTime>
  <Words>762</Words>
  <Application>Microsoft Office PowerPoint</Application>
  <PresentationFormat>On-screen Show (4:3)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 Light Condensed</vt:lpstr>
      <vt:lpstr>Bell MT</vt:lpstr>
      <vt:lpstr>Calibri</vt:lpstr>
      <vt:lpstr>Calibri Light</vt:lpstr>
      <vt:lpstr>Cambria</vt:lpstr>
      <vt:lpstr>Inter</vt:lpstr>
      <vt:lpstr>Wingdings</vt:lpstr>
      <vt:lpstr>Retrospect</vt:lpstr>
      <vt:lpstr> Autonomous vehicles : The Future of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vasu ghul</cp:lastModifiedBy>
  <cp:revision>204</cp:revision>
  <dcterms:created xsi:type="dcterms:W3CDTF">2017-05-16T07:00:22Z</dcterms:created>
  <dcterms:modified xsi:type="dcterms:W3CDTF">2025-03-19T01:55:24Z</dcterms:modified>
</cp:coreProperties>
</file>