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292" r:id="rId5"/>
    <p:sldId id="310" r:id="rId6"/>
    <p:sldId id="311" r:id="rId7"/>
    <p:sldId id="312" r:id="rId8"/>
    <p:sldId id="313" r:id="rId9"/>
    <p:sldId id="314" r:id="rId10"/>
    <p:sldId id="316" r:id="rId11"/>
    <p:sldId id="315" r:id="rId12"/>
    <p:sldId id="317" r:id="rId13"/>
    <p:sldId id="318" r:id="rId14"/>
    <p:sldId id="319" r:id="rId15"/>
    <p:sldId id="320" r:id="rId16"/>
    <p:sldId id="321" r:id="rId17"/>
    <p:sldId id="326" r:id="rId18"/>
    <p:sldId id="327" r:id="rId19"/>
    <p:sldId id="322" r:id="rId20"/>
    <p:sldId id="324" r:id="rId21"/>
    <p:sldId id="325" r:id="rId22"/>
    <p:sldId id="32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19" autoAdjust="0"/>
  </p:normalViewPr>
  <p:slideViewPr>
    <p:cSldViewPr snapToGrid="0">
      <p:cViewPr varScale="1">
        <p:scale>
          <a:sx n="85" d="100"/>
          <a:sy n="85" d="100"/>
        </p:scale>
        <p:origin x="18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u Mula" userId="2c795a4500fb20e2" providerId="LiveId" clId="{823CA9E6-A098-4539-B379-B685623000CE}"/>
    <pc:docChg chg="modSld">
      <pc:chgData name="Parthu Mula" userId="2c795a4500fb20e2" providerId="LiveId" clId="{823CA9E6-A098-4539-B379-B685623000CE}" dt="2023-02-27T05:20:54.745" v="1" actId="1036"/>
      <pc:docMkLst>
        <pc:docMk/>
      </pc:docMkLst>
      <pc:sldChg chg="modSp">
        <pc:chgData name="Parthu Mula" userId="2c795a4500fb20e2" providerId="LiveId" clId="{823CA9E6-A098-4539-B379-B685623000CE}" dt="2023-02-27T05:20:54.745" v="1" actId="1036"/>
        <pc:sldMkLst>
          <pc:docMk/>
          <pc:sldMk cId="1813386874" sldId="321"/>
        </pc:sldMkLst>
        <pc:picChg chg="mod">
          <ac:chgData name="Parthu Mula" userId="2c795a4500fb20e2" providerId="LiveId" clId="{823CA9E6-A098-4539-B379-B685623000CE}" dt="2023-02-27T05:20:54.745" v="1" actId="1036"/>
          <ac:picMkLst>
            <pc:docMk/>
            <pc:sldMk cId="1813386874" sldId="321"/>
            <ac:picMk id="4098" creationId="{D2C9F244-CFE4-C84E-0200-5083E55C3E13}"/>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0T06:00:52.300"/>
    </inkml:context>
    <inkml:brush xml:id="br0">
      <inkml:brushProperty name="width" value="0.05" units="cm"/>
      <inkml:brushProperty name="height" value="0.05" units="cm"/>
      <inkml:brushProperty name="color" value="#E71224"/>
    </inkml:brush>
  </inkml:definitions>
  <inkml:trace contextRef="#ctx0" brushRef="#br0">0 1 24575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A0C0817-A112-4847-8014-A94B7D2A4EA3}" type="datetime1">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479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134272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4758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66899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365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26581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5482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9346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992665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92375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2/27/2023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683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6FA2B21-3FCD-4721-B95C-427943F61125}" type="datetime1">
              <a:rPr lang="en-US" smtClean="0"/>
              <a:t>2/27/2023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4B7E4EF-A1BD-40F4-AB7B-04F084DD991D}"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78693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p:txBody>
          <a:bodyPr>
            <a:normAutofit/>
          </a:bodyPr>
          <a:lstStyle/>
          <a:p>
            <a:r>
              <a:rPr lang="en-US" dirty="0"/>
              <a:t>Decision tree  classification (id3)</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p:txBody>
          <a:bodyPr>
            <a:normAutofit/>
          </a:bodyPr>
          <a:lstStyle/>
          <a:p>
            <a:r>
              <a:rPr lang="en-US" dirty="0"/>
              <a:t>  </a:t>
            </a:r>
          </a:p>
          <a:p>
            <a:r>
              <a:rPr lang="en-US" dirty="0"/>
              <a:t>  </a:t>
            </a:r>
          </a:p>
          <a:p>
            <a:endParaRPr lang="en-US" dirty="0"/>
          </a:p>
          <a:p>
            <a:r>
              <a:rPr lang="en-US" dirty="0"/>
              <a:t>M Parthasarathi Reddy</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7BF654-550A-9F7E-CADD-4BACB8DB4868}"/>
              </a:ext>
            </a:extLst>
          </p:cNvPr>
          <p:cNvSpPr>
            <a:spLocks noGrp="1"/>
          </p:cNvSpPr>
          <p:nvPr>
            <p:ph idx="1"/>
          </p:nvPr>
        </p:nvSpPr>
        <p:spPr>
          <a:xfrm rot="10800000" flipV="1">
            <a:off x="1066800" y="463550"/>
            <a:ext cx="10058400" cy="5683250"/>
          </a:xfrm>
        </p:spPr>
        <p:txBody>
          <a:bodyPr>
            <a:normAutofit fontScale="97500"/>
          </a:bodyPr>
          <a:lstStyle/>
          <a:p>
            <a:pPr marL="0" indent="0">
              <a:buNone/>
            </a:pPr>
            <a:endParaRPr lang="en-US" sz="1800" dirty="0"/>
          </a:p>
          <a:p>
            <a:pPr marL="0" indent="0">
              <a:buNone/>
            </a:pPr>
            <a:r>
              <a:rPr lang="en-US" sz="1800" dirty="0"/>
              <a:t>Here, dataset is of binary classes(yes and no), where 9 out of 14 are "yes" and 5 out of 14 are "no".</a:t>
            </a:r>
          </a:p>
          <a:p>
            <a:pPr marL="0" indent="0">
              <a:buNone/>
            </a:pPr>
            <a:r>
              <a:rPr lang="en-US" sz="1800" dirty="0"/>
              <a:t>      Complete entropy of dataset is:</a:t>
            </a:r>
          </a:p>
          <a:p>
            <a:pPr marL="0" indent="0">
              <a:buNone/>
            </a:pPr>
            <a:endParaRPr lang="pt-BR" sz="1800" dirty="0"/>
          </a:p>
          <a:p>
            <a:pPr marL="0" indent="0" algn="just">
              <a:buNone/>
            </a:pPr>
            <a:r>
              <a:rPr lang="pt-BR" sz="1800" dirty="0"/>
              <a:t>       H(S) = - p(yes) * log2(p(yes)) - p(no) * log2(p(no))</a:t>
            </a:r>
          </a:p>
          <a:p>
            <a:pPr marL="0" indent="0" algn="just">
              <a:buNone/>
            </a:pPr>
            <a:r>
              <a:rPr lang="pt-BR" sz="1800" dirty="0"/>
              <a:t>              = - (9/14) * log2(9/14) - (5/14) * log2(5/14)</a:t>
            </a:r>
          </a:p>
          <a:p>
            <a:pPr marL="0" indent="0" algn="just">
              <a:buNone/>
            </a:pPr>
            <a:r>
              <a:rPr lang="pt-BR" sz="1800" dirty="0"/>
              <a:t>              = - (-0.41) - (-0.53)</a:t>
            </a:r>
          </a:p>
          <a:p>
            <a:pPr marL="0" indent="0" algn="just">
              <a:buNone/>
            </a:pPr>
            <a:r>
              <a:rPr lang="pt-BR" sz="1800" dirty="0"/>
              <a:t>              = 0.94</a:t>
            </a:r>
            <a:endParaRPr lang="en-IN" sz="1800" dirty="0"/>
          </a:p>
        </p:txBody>
      </p:sp>
    </p:spTree>
    <p:extLst>
      <p:ext uri="{BB962C8B-B14F-4D97-AF65-F5344CB8AC3E}">
        <p14:creationId xmlns:p14="http://schemas.microsoft.com/office/powerpoint/2010/main" val="89488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ED30BE-E786-8E8B-5E6A-6479841D26F4}"/>
              </a:ext>
            </a:extLst>
          </p:cNvPr>
          <p:cNvSpPr>
            <a:spLocks noGrp="1"/>
          </p:cNvSpPr>
          <p:nvPr>
            <p:ph idx="1"/>
          </p:nvPr>
        </p:nvSpPr>
        <p:spPr>
          <a:xfrm>
            <a:off x="1066800" y="530578"/>
            <a:ext cx="10058400" cy="5422166"/>
          </a:xfrm>
        </p:spPr>
        <p:txBody>
          <a:bodyPr>
            <a:normAutofit fontScale="92500" lnSpcReduction="20000"/>
          </a:bodyPr>
          <a:lstStyle/>
          <a:p>
            <a:pPr marL="0" indent="0">
              <a:buNone/>
            </a:pPr>
            <a:r>
              <a:rPr lang="en-US" sz="1800" dirty="0"/>
              <a:t>For each attribute of the dataset, let's follow the step-2  </a:t>
            </a:r>
          </a:p>
          <a:p>
            <a:pPr marL="0" indent="0">
              <a:buNone/>
            </a:pPr>
            <a:r>
              <a:rPr lang="en-IN" sz="2100" b="1" dirty="0"/>
              <a:t>First Attribute – Outlook</a:t>
            </a:r>
          </a:p>
          <a:p>
            <a:pPr marL="0" indent="0">
              <a:buNone/>
            </a:pPr>
            <a:r>
              <a:rPr lang="en-IN" sz="1800" dirty="0"/>
              <a:t>    </a:t>
            </a:r>
            <a:r>
              <a:rPr lang="en-IN" sz="1800" b="1" dirty="0"/>
              <a:t>Categorical values - sunny, overcast and rain</a:t>
            </a:r>
          </a:p>
          <a:p>
            <a:pPr marL="0" indent="0">
              <a:buNone/>
            </a:pPr>
            <a:r>
              <a:rPr lang="en-IN" sz="1800" dirty="0"/>
              <a:t>           H(Outlook=sunny) = -(2/5)*log(2/5)-(3/5)*log(3/5) =0.971</a:t>
            </a:r>
          </a:p>
          <a:p>
            <a:pPr marL="0" indent="0">
              <a:buNone/>
            </a:pPr>
            <a:r>
              <a:rPr lang="en-IN" sz="1800" dirty="0"/>
              <a:t>           H(Outlook=rain)    = -(3/5)*log(3/5)-(2/5)*log(2/5) =0.971</a:t>
            </a:r>
          </a:p>
          <a:p>
            <a:pPr marL="0" indent="0">
              <a:buNone/>
            </a:pPr>
            <a:r>
              <a:rPr lang="en-IN" sz="1800" dirty="0"/>
              <a:t>           H(Outlook=overcast) = -(4/4)*log(4/4)-0 = 0</a:t>
            </a:r>
          </a:p>
          <a:p>
            <a:endParaRPr lang="en-IN" sz="1800" dirty="0"/>
          </a:p>
          <a:p>
            <a:pPr marL="0" indent="0">
              <a:buNone/>
            </a:pPr>
            <a:r>
              <a:rPr lang="en-IN" sz="1800" dirty="0"/>
              <a:t>   Average Entropy Information for Outlook - </a:t>
            </a:r>
          </a:p>
          <a:p>
            <a:pPr marL="0" indent="0">
              <a:buNone/>
            </a:pPr>
            <a:r>
              <a:rPr lang="en-IN" sz="1800" dirty="0"/>
              <a:t>       I(Outlook) = p(sunny) * H(Outlook=sunny) + p(rain) * H(Outlook=rain) + p(overcast) * H(Outlook=overcast)</a:t>
            </a:r>
          </a:p>
          <a:p>
            <a:pPr marL="0" indent="0">
              <a:buNone/>
            </a:pPr>
            <a:r>
              <a:rPr lang="en-IN" sz="1800" dirty="0"/>
              <a:t>      = (5/14)*0.971 + (5/14)*0.971 + (4/14)*0</a:t>
            </a:r>
          </a:p>
          <a:p>
            <a:pPr marL="0" indent="0">
              <a:buNone/>
            </a:pPr>
            <a:r>
              <a:rPr lang="en-IN" sz="1800" dirty="0"/>
              <a:t>     = 0.693</a:t>
            </a:r>
          </a:p>
          <a:p>
            <a:endParaRPr lang="en-IN" sz="1800" dirty="0"/>
          </a:p>
          <a:p>
            <a:pPr marL="0" indent="0">
              <a:buNone/>
            </a:pPr>
            <a:r>
              <a:rPr lang="en-IN" sz="1800" dirty="0"/>
              <a:t>   Information Gain = H(S) - I(Outlook)</a:t>
            </a:r>
          </a:p>
          <a:p>
            <a:pPr marL="0" indent="0">
              <a:buNone/>
            </a:pPr>
            <a:r>
              <a:rPr lang="en-IN" sz="1800" dirty="0"/>
              <a:t>                 = 0.94 - 0.693</a:t>
            </a:r>
          </a:p>
          <a:p>
            <a:pPr marL="0" indent="0">
              <a:buNone/>
            </a:pPr>
            <a:r>
              <a:rPr lang="en-IN" sz="1800" dirty="0"/>
              <a:t>                 = 0.24</a:t>
            </a:r>
          </a:p>
          <a:p>
            <a:endParaRPr lang="en-IN" sz="1800" b="1" dirty="0"/>
          </a:p>
          <a:p>
            <a:endParaRPr lang="en-IN" sz="1800" b="1" dirty="0"/>
          </a:p>
          <a:p>
            <a:endParaRPr lang="en-IN" sz="1800" b="1" dirty="0"/>
          </a:p>
          <a:p>
            <a:endParaRPr lang="en-IN" sz="1800" b="1" dirty="0"/>
          </a:p>
          <a:p>
            <a:endParaRPr lang="en-IN" sz="1800" b="1" dirty="0"/>
          </a:p>
          <a:p>
            <a:endParaRPr lang="en-IN" sz="1800" b="1" dirty="0"/>
          </a:p>
          <a:p>
            <a:endParaRPr lang="en-IN" sz="1800" b="1" dirty="0"/>
          </a:p>
          <a:p>
            <a:pPr marL="0" indent="0">
              <a:buNone/>
            </a:pPr>
            <a:endParaRPr lang="en-IN" sz="1800" b="1" dirty="0"/>
          </a:p>
        </p:txBody>
      </p:sp>
    </p:spTree>
    <p:extLst>
      <p:ext uri="{BB962C8B-B14F-4D97-AF65-F5344CB8AC3E}">
        <p14:creationId xmlns:p14="http://schemas.microsoft.com/office/powerpoint/2010/main" val="303194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34E40A-9512-927F-8A4D-2E4E02433A5C}"/>
              </a:ext>
            </a:extLst>
          </p:cNvPr>
          <p:cNvSpPr>
            <a:spLocks noGrp="1"/>
          </p:cNvSpPr>
          <p:nvPr>
            <p:ph idx="1"/>
          </p:nvPr>
        </p:nvSpPr>
        <p:spPr>
          <a:xfrm>
            <a:off x="1066800" y="530578"/>
            <a:ext cx="10058400" cy="5971822"/>
          </a:xfrm>
        </p:spPr>
        <p:txBody>
          <a:bodyPr>
            <a:normAutofit fontScale="92500" lnSpcReduction="10000"/>
          </a:bodyPr>
          <a:lstStyle/>
          <a:p>
            <a:endParaRPr lang="en-US" dirty="0"/>
          </a:p>
          <a:p>
            <a:pPr marL="0" indent="0">
              <a:buNone/>
            </a:pPr>
            <a:r>
              <a:rPr lang="en-US" sz="1600" b="1" dirty="0"/>
              <a:t>Similarly, Do the same calculations for all the remaining attributes…They get :</a:t>
            </a:r>
          </a:p>
          <a:p>
            <a:pPr marL="0" indent="0">
              <a:buNone/>
            </a:pPr>
            <a:r>
              <a:rPr lang="en-US" sz="1600" b="1" dirty="0"/>
              <a:t>       </a:t>
            </a:r>
          </a:p>
          <a:p>
            <a:r>
              <a:rPr lang="en-US" sz="1800" b="1" dirty="0"/>
              <a:t>   Second Attribute – Temperature:</a:t>
            </a:r>
          </a:p>
          <a:p>
            <a:pPr marL="0" indent="0">
              <a:buNone/>
            </a:pPr>
            <a:r>
              <a:rPr lang="en-US" sz="1600" dirty="0"/>
              <a:t>               Information Gain(Temp)= 0.0292</a:t>
            </a:r>
          </a:p>
          <a:p>
            <a:pPr marL="0" indent="0">
              <a:buNone/>
            </a:pPr>
            <a:endParaRPr lang="en-US" sz="1600" dirty="0"/>
          </a:p>
          <a:p>
            <a:r>
              <a:rPr lang="en-US" sz="1800" b="1" dirty="0"/>
              <a:t>   Third Attribute – Humidity</a:t>
            </a:r>
          </a:p>
          <a:p>
            <a:pPr marL="0" indent="0">
              <a:buNone/>
            </a:pPr>
            <a:r>
              <a:rPr lang="en-US" sz="1600" dirty="0"/>
              <a:t>              Information Gain(H)= 0.153</a:t>
            </a:r>
          </a:p>
          <a:p>
            <a:pPr marL="0" indent="0">
              <a:buNone/>
            </a:pPr>
            <a:endParaRPr lang="en-US" sz="1600" dirty="0"/>
          </a:p>
          <a:p>
            <a:r>
              <a:rPr lang="en-IN" sz="2000" b="1" i="0" dirty="0">
                <a:solidFill>
                  <a:srgbClr val="090A0B"/>
                </a:solidFill>
                <a:effectLst/>
              </a:rPr>
              <a:t>   </a:t>
            </a:r>
            <a:r>
              <a:rPr lang="en-IN" sz="1900" b="1" i="0" dirty="0">
                <a:solidFill>
                  <a:srgbClr val="090A0B"/>
                </a:solidFill>
                <a:effectLst/>
              </a:rPr>
              <a:t>Fourth Attribute – Wind</a:t>
            </a:r>
          </a:p>
          <a:p>
            <a:pPr marL="0" indent="0">
              <a:buNone/>
            </a:pPr>
            <a:r>
              <a:rPr lang="en-IN" sz="1700" i="0" dirty="0">
                <a:solidFill>
                  <a:srgbClr val="090A0B"/>
                </a:solidFill>
                <a:effectLst/>
              </a:rPr>
              <a:t>             Information Gain(W)= 0.048</a:t>
            </a:r>
          </a:p>
          <a:p>
            <a:pPr marL="0" indent="0">
              <a:buNone/>
            </a:pPr>
            <a:endParaRPr lang="en-US" sz="1600" dirty="0"/>
          </a:p>
          <a:p>
            <a:pPr marL="0" indent="0">
              <a:buNone/>
            </a:pPr>
            <a:endParaRPr lang="en-US" sz="1800" b="1" dirty="0"/>
          </a:p>
          <a:p>
            <a:pPr marL="0" indent="0">
              <a:buNone/>
            </a:pPr>
            <a:endParaRPr lang="en-US" sz="1600" dirty="0"/>
          </a:p>
          <a:p>
            <a:pPr marL="0" indent="0">
              <a:buNone/>
            </a:pPr>
            <a:r>
              <a:rPr lang="en-US" sz="1600" dirty="0"/>
              <a:t>     </a:t>
            </a:r>
          </a:p>
          <a:p>
            <a:pPr marL="0" indent="0">
              <a:buNone/>
            </a:pPr>
            <a:r>
              <a:rPr lang="en-US" sz="1600" b="1" dirty="0"/>
              <a:t>                 </a:t>
            </a:r>
          </a:p>
          <a:p>
            <a:pPr marL="0" indent="0">
              <a:buNone/>
            </a:pPr>
            <a:endParaRPr lang="en-US" sz="1600" b="1" dirty="0"/>
          </a:p>
          <a:p>
            <a:pPr marL="0" indent="0">
              <a:buNone/>
            </a:pPr>
            <a:endParaRPr lang="en-US" sz="1600" b="1" dirty="0"/>
          </a:p>
          <a:p>
            <a:pPr marL="0" indent="0">
              <a:buNone/>
            </a:pPr>
            <a:endParaRPr lang="en-IN" sz="1600" b="1" dirty="0"/>
          </a:p>
        </p:txBody>
      </p:sp>
    </p:spTree>
    <p:extLst>
      <p:ext uri="{BB962C8B-B14F-4D97-AF65-F5344CB8AC3E}">
        <p14:creationId xmlns:p14="http://schemas.microsoft.com/office/powerpoint/2010/main" val="1148367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465C-1F63-B8C9-4C66-155FA2F32B59}"/>
              </a:ext>
            </a:extLst>
          </p:cNvPr>
          <p:cNvSpPr>
            <a:spLocks noGrp="1"/>
          </p:cNvSpPr>
          <p:nvPr>
            <p:ph type="title"/>
          </p:nvPr>
        </p:nvSpPr>
        <p:spPr>
          <a:xfrm>
            <a:off x="1066800" y="642594"/>
            <a:ext cx="10058400" cy="610473"/>
          </a:xfrm>
        </p:spPr>
        <p:txBody>
          <a:bodyPr>
            <a:normAutofit fontScale="90000"/>
          </a:bodyPr>
          <a:lstStyle/>
          <a:p>
            <a:r>
              <a:rPr lang="en-US" b="1" i="0" dirty="0">
                <a:solidFill>
                  <a:srgbClr val="090A0B"/>
                </a:solidFill>
                <a:effectLst/>
              </a:rPr>
              <a:t> Final desired tree for the given dataset</a:t>
            </a:r>
            <a:endParaRPr lang="en-IN" dirty="0"/>
          </a:p>
        </p:txBody>
      </p:sp>
      <p:pic>
        <p:nvPicPr>
          <p:cNvPr id="4098" name="Picture 2" descr="maximum information gain is Wind">
            <a:extLst>
              <a:ext uri="{FF2B5EF4-FFF2-40B4-BE49-F238E27FC236}">
                <a16:creationId xmlns:a16="http://schemas.microsoft.com/office/drawing/2014/main" id="{D2C9F244-CFE4-C84E-0200-5083E55C3E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0800" y="1670756"/>
            <a:ext cx="9121422" cy="4323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386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3928-61CC-D429-85FB-F205035CCA53}"/>
              </a:ext>
            </a:extLst>
          </p:cNvPr>
          <p:cNvSpPr>
            <a:spLocks noGrp="1"/>
          </p:cNvSpPr>
          <p:nvPr>
            <p:ph type="title"/>
          </p:nvPr>
        </p:nvSpPr>
        <p:spPr/>
        <p:txBody>
          <a:bodyPr/>
          <a:lstStyle/>
          <a:p>
            <a:r>
              <a:rPr lang="en-US" b="1" dirty="0"/>
              <a:t>Hyperparameters  </a:t>
            </a:r>
            <a:endParaRPr lang="en-IN" b="1" dirty="0"/>
          </a:p>
        </p:txBody>
      </p:sp>
      <p:sp>
        <p:nvSpPr>
          <p:cNvPr id="3" name="Content Placeholder 2">
            <a:extLst>
              <a:ext uri="{FF2B5EF4-FFF2-40B4-BE49-F238E27FC236}">
                <a16:creationId xmlns:a16="http://schemas.microsoft.com/office/drawing/2014/main" id="{63C8060F-6D65-B712-21C7-EFAA4002C4F0}"/>
              </a:ext>
            </a:extLst>
          </p:cNvPr>
          <p:cNvSpPr>
            <a:spLocks noGrp="1"/>
          </p:cNvSpPr>
          <p:nvPr>
            <p:ph idx="1"/>
          </p:nvPr>
        </p:nvSpPr>
        <p:spPr>
          <a:xfrm>
            <a:off x="1066800" y="2014194"/>
            <a:ext cx="10058400" cy="3849624"/>
          </a:xfrm>
        </p:spPr>
        <p:txBody>
          <a:bodyPr>
            <a:normAutofit/>
          </a:bodyPr>
          <a:lstStyle/>
          <a:p>
            <a:pPr marL="0" indent="0">
              <a:buNone/>
            </a:pPr>
            <a:endParaRPr lang="en-US" dirty="0"/>
          </a:p>
          <a:p>
            <a:pPr algn="just">
              <a:buSzPct val="82000"/>
              <a:buFont typeface="Courier New" panose="02070309020205020404" pitchFamily="49" charset="0"/>
              <a:buChar char="o"/>
            </a:pPr>
            <a:r>
              <a:rPr lang="en-US" sz="1800" b="1" dirty="0"/>
              <a:t>Maximum Depth</a:t>
            </a:r>
            <a:r>
              <a:rPr lang="en-US" sz="1800" dirty="0"/>
              <a:t>: This hyperparameter limits the maximum depth of the decision tree that can be built. It is set to prevent overfitting and to control the complexity of the resulting tree.</a:t>
            </a:r>
          </a:p>
          <a:p>
            <a:pPr algn="just">
              <a:buSzPct val="82000"/>
              <a:buFont typeface="Courier New" panose="02070309020205020404" pitchFamily="49" charset="0"/>
              <a:buChar char="o"/>
            </a:pPr>
            <a:endParaRPr lang="en-US" sz="1800" dirty="0"/>
          </a:p>
          <a:p>
            <a:pPr algn="just">
              <a:buSzPct val="82000"/>
              <a:buFont typeface="Courier New" panose="02070309020205020404" pitchFamily="49" charset="0"/>
              <a:buChar char="o"/>
            </a:pPr>
            <a:r>
              <a:rPr lang="en-US" sz="1800" b="1" dirty="0"/>
              <a:t>Minimum Samples Split</a:t>
            </a:r>
            <a:r>
              <a:rPr lang="en-US" sz="1800" dirty="0"/>
              <a:t>: This hyperparameter sets the minimum number of samples required to split an internal node. It is used to prevent the algorithm from splitting a node that has too few samples, which could lead to overfitting.</a:t>
            </a:r>
          </a:p>
          <a:p>
            <a:pPr marL="0" indent="0">
              <a:buNone/>
            </a:pPr>
            <a:endParaRPr lang="en-US" dirty="0"/>
          </a:p>
        </p:txBody>
      </p:sp>
    </p:spTree>
    <p:extLst>
      <p:ext uri="{BB962C8B-B14F-4D97-AF65-F5344CB8AC3E}">
        <p14:creationId xmlns:p14="http://schemas.microsoft.com/office/powerpoint/2010/main" val="2715651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B399BA-ACB2-0E81-DB0F-0A085726C86E}"/>
              </a:ext>
            </a:extLst>
          </p:cNvPr>
          <p:cNvSpPr>
            <a:spLocks noGrp="1"/>
          </p:cNvSpPr>
          <p:nvPr>
            <p:ph idx="1"/>
          </p:nvPr>
        </p:nvSpPr>
        <p:spPr>
          <a:xfrm>
            <a:off x="1066800" y="666044"/>
            <a:ext cx="10058400" cy="5286700"/>
          </a:xfrm>
        </p:spPr>
        <p:txBody>
          <a:bodyPr/>
          <a:lstStyle/>
          <a:p>
            <a:pPr marL="0" indent="0">
              <a:buNone/>
            </a:pPr>
            <a:endParaRPr lang="en-US" dirty="0"/>
          </a:p>
          <a:p>
            <a:pPr marL="0" indent="0">
              <a:buNone/>
            </a:pPr>
            <a:endParaRPr lang="en-US" dirty="0"/>
          </a:p>
          <a:p>
            <a:pPr algn="just">
              <a:buFont typeface="Courier New" panose="02070309020205020404" pitchFamily="49" charset="0"/>
              <a:buChar char="o"/>
            </a:pPr>
            <a:r>
              <a:rPr lang="en-US" sz="1800" b="1" dirty="0"/>
              <a:t>Minimum Information Gain</a:t>
            </a:r>
            <a:r>
              <a:rPr lang="en-US" sz="1800" dirty="0"/>
              <a:t>: This hyperparameter sets the minimum threshold for the information gain measure. If the information gain for an attribute is less than this threshold, the attribute will not be considered for splitting the node. It is used to prevent the algorithm from creating nodes that do not contribute much to the overall classification accuracy.</a:t>
            </a:r>
          </a:p>
          <a:p>
            <a:pPr algn="just">
              <a:buFont typeface="Courier New" panose="02070309020205020404" pitchFamily="49" charset="0"/>
              <a:buChar char="o"/>
            </a:pPr>
            <a:endParaRPr lang="en-US" sz="1800" dirty="0"/>
          </a:p>
          <a:p>
            <a:pPr algn="just">
              <a:buFont typeface="Courier New" panose="02070309020205020404" pitchFamily="49" charset="0"/>
              <a:buChar char="o"/>
            </a:pPr>
            <a:r>
              <a:rPr lang="en-US" sz="1800" b="1" dirty="0"/>
              <a:t>Pruning</a:t>
            </a:r>
            <a:r>
              <a:rPr lang="en-US" sz="1800" dirty="0"/>
              <a:t>: This hyperparameter controls whether or not to use a pruning technique to reduce the size of the decision tree. Pruning removes unnecessary branches from the tree, which reduces the risk of overfitting and improves the generalization performance of the tree.</a:t>
            </a:r>
            <a:endParaRPr lang="en-IN" sz="1800" dirty="0"/>
          </a:p>
          <a:p>
            <a:endParaRPr lang="en-IN" dirty="0"/>
          </a:p>
        </p:txBody>
      </p:sp>
    </p:spTree>
    <p:extLst>
      <p:ext uri="{BB962C8B-B14F-4D97-AF65-F5344CB8AC3E}">
        <p14:creationId xmlns:p14="http://schemas.microsoft.com/office/powerpoint/2010/main" val="2200771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513E-E096-7FBA-A2DC-7056A72A2DC2}"/>
              </a:ext>
            </a:extLst>
          </p:cNvPr>
          <p:cNvSpPr>
            <a:spLocks noGrp="1"/>
          </p:cNvSpPr>
          <p:nvPr>
            <p:ph type="title"/>
          </p:nvPr>
        </p:nvSpPr>
        <p:spPr>
          <a:xfrm>
            <a:off x="1066800" y="642594"/>
            <a:ext cx="10058400" cy="926562"/>
          </a:xfrm>
        </p:spPr>
        <p:txBody>
          <a:bodyPr/>
          <a:lstStyle/>
          <a:p>
            <a:r>
              <a:rPr lang="en-IN" b="1" dirty="0"/>
              <a:t>Characteristics of ID3 Algorithm</a:t>
            </a:r>
          </a:p>
        </p:txBody>
      </p:sp>
      <p:sp>
        <p:nvSpPr>
          <p:cNvPr id="3" name="Content Placeholder 2">
            <a:extLst>
              <a:ext uri="{FF2B5EF4-FFF2-40B4-BE49-F238E27FC236}">
                <a16:creationId xmlns:a16="http://schemas.microsoft.com/office/drawing/2014/main" id="{5C1882BA-96FF-8FF0-A23E-25667D02D019}"/>
              </a:ext>
            </a:extLst>
          </p:cNvPr>
          <p:cNvSpPr>
            <a:spLocks noGrp="1"/>
          </p:cNvSpPr>
          <p:nvPr>
            <p:ph idx="1"/>
          </p:nvPr>
        </p:nvSpPr>
        <p:spPr>
          <a:xfrm>
            <a:off x="1066800" y="1817511"/>
            <a:ext cx="10058400" cy="4135233"/>
          </a:xfrm>
        </p:spPr>
        <p:txBody>
          <a:bodyPr/>
          <a:lstStyle/>
          <a:p>
            <a:pPr algn="just">
              <a:buFont typeface="Wingdings" panose="05000000000000000000" pitchFamily="2" charset="2"/>
              <a:buChar char="Ø"/>
            </a:pPr>
            <a:endParaRPr lang="en-US" sz="1800" dirty="0"/>
          </a:p>
          <a:p>
            <a:pPr algn="just">
              <a:buFont typeface="Wingdings" panose="05000000000000000000" pitchFamily="2" charset="2"/>
              <a:buChar char="Ø"/>
            </a:pPr>
            <a:r>
              <a:rPr lang="en-US" sz="1800" dirty="0"/>
              <a:t>ID3 uses a greedy approach that's why it does not guarantee an optimal solution.</a:t>
            </a:r>
          </a:p>
          <a:p>
            <a:pPr algn="just">
              <a:buFont typeface="Wingdings" panose="05000000000000000000" pitchFamily="2" charset="2"/>
              <a:buChar char="Ø"/>
            </a:pPr>
            <a:r>
              <a:rPr lang="en-US" sz="1800" dirty="0"/>
              <a:t>ID3 can overfit to the training data (to avoid overfitting, smaller decision trees should be preferred over             larger ones).</a:t>
            </a:r>
          </a:p>
          <a:p>
            <a:pPr algn="just">
              <a:buFont typeface="Wingdings" panose="05000000000000000000" pitchFamily="2" charset="2"/>
              <a:buChar char="Ø"/>
            </a:pPr>
            <a:r>
              <a:rPr lang="en-US" sz="1800" dirty="0"/>
              <a:t>This algorithm usually produces small trees, but it does not always produce the smallest possible tree.</a:t>
            </a:r>
          </a:p>
          <a:p>
            <a:pPr algn="just">
              <a:buFont typeface="Wingdings" panose="05000000000000000000" pitchFamily="2" charset="2"/>
              <a:buChar char="Ø"/>
            </a:pPr>
            <a:r>
              <a:rPr lang="en-US" sz="1800" dirty="0"/>
              <a:t>ID3 is harder to use on continuous data (if the values of any given attribute is continuous, then there are many more places to split the data on this attribute, and searching for the best value to split by can be time consuming).</a:t>
            </a:r>
          </a:p>
          <a:p>
            <a:endParaRPr lang="en-IN" dirty="0"/>
          </a:p>
        </p:txBody>
      </p:sp>
    </p:spTree>
    <p:extLst>
      <p:ext uri="{BB962C8B-B14F-4D97-AF65-F5344CB8AC3E}">
        <p14:creationId xmlns:p14="http://schemas.microsoft.com/office/powerpoint/2010/main" val="1456886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8A177-C7AE-F396-2C6D-D96BE930611E}"/>
              </a:ext>
            </a:extLst>
          </p:cNvPr>
          <p:cNvSpPr>
            <a:spLocks noGrp="1"/>
          </p:cNvSpPr>
          <p:nvPr>
            <p:ph type="title"/>
          </p:nvPr>
        </p:nvSpPr>
        <p:spPr/>
        <p:txBody>
          <a:bodyPr/>
          <a:lstStyle/>
          <a:p>
            <a:r>
              <a:rPr lang="en-US" b="1" dirty="0"/>
              <a:t>A</a:t>
            </a:r>
            <a:r>
              <a:rPr lang="en-IN" b="1" dirty="0"/>
              <a:t>dvantages of ID3</a:t>
            </a:r>
          </a:p>
        </p:txBody>
      </p:sp>
      <p:sp>
        <p:nvSpPr>
          <p:cNvPr id="3" name="Content Placeholder 2">
            <a:extLst>
              <a:ext uri="{FF2B5EF4-FFF2-40B4-BE49-F238E27FC236}">
                <a16:creationId xmlns:a16="http://schemas.microsoft.com/office/drawing/2014/main" id="{5F0A4DA3-C39A-8975-B577-70C8B88A25B7}"/>
              </a:ext>
            </a:extLst>
          </p:cNvPr>
          <p:cNvSpPr>
            <a:spLocks noGrp="1"/>
          </p:cNvSpPr>
          <p:nvPr>
            <p:ph idx="1"/>
          </p:nvPr>
        </p:nvSpPr>
        <p:spPr>
          <a:xfrm>
            <a:off x="1066800" y="1798320"/>
            <a:ext cx="10058400" cy="3849624"/>
          </a:xfrm>
        </p:spPr>
        <p:txBody>
          <a:bodyPr>
            <a:normAutofit/>
          </a:bodyPr>
          <a:lstStyle/>
          <a:p>
            <a:pPr>
              <a:buFont typeface="Wingdings" panose="05000000000000000000" pitchFamily="2" charset="2"/>
              <a:buChar char="Ø"/>
            </a:pPr>
            <a:endParaRPr lang="en-US" sz="1800" dirty="0"/>
          </a:p>
          <a:p>
            <a:pPr>
              <a:buFont typeface="Wingdings" panose="05000000000000000000" pitchFamily="2" charset="2"/>
              <a:buChar char="Ø"/>
            </a:pPr>
            <a:r>
              <a:rPr lang="en-US" sz="1800" dirty="0"/>
              <a:t>Extremely fast at classifying unknown records Easy to interpret for small-sized trees.</a:t>
            </a:r>
          </a:p>
          <a:p>
            <a:pPr>
              <a:buFont typeface="Wingdings" panose="05000000000000000000" pitchFamily="2" charset="2"/>
              <a:buChar char="Ø"/>
            </a:pPr>
            <a:r>
              <a:rPr lang="en-US" sz="1800" dirty="0"/>
              <a:t>Robust to noise (especially when methods to avoid over-fitting are employed)</a:t>
            </a:r>
            <a:endParaRPr lang="en-US" altLang="en-US" sz="1900" dirty="0">
              <a:cs typeface="Arial" panose="020B0604020202020204" pitchFamily="34" charset="0"/>
            </a:endParaRPr>
          </a:p>
          <a:p>
            <a:pPr eaLnBrk="1" hangingPunct="1">
              <a:buFont typeface="Wingdings" panose="05000000000000000000" pitchFamily="2" charset="2"/>
              <a:buChar char="Ø"/>
            </a:pPr>
            <a:r>
              <a:rPr lang="en-US" altLang="en-US" sz="1900" dirty="0">
                <a:cs typeface="Arial" panose="020B0604020202020204" pitchFamily="34" charset="0"/>
              </a:rPr>
              <a:t>Builds the fastest tree.</a:t>
            </a:r>
          </a:p>
          <a:p>
            <a:pPr eaLnBrk="1" hangingPunct="1">
              <a:buFont typeface="Wingdings" panose="05000000000000000000" pitchFamily="2" charset="2"/>
              <a:buChar char="Ø"/>
            </a:pPr>
            <a:r>
              <a:rPr lang="en-US" altLang="en-US" sz="1900" dirty="0">
                <a:cs typeface="Arial" panose="020B0604020202020204" pitchFamily="34" charset="0"/>
              </a:rPr>
              <a:t>Builds a short tree.</a:t>
            </a:r>
          </a:p>
          <a:p>
            <a:pPr eaLnBrk="1" hangingPunct="1">
              <a:buFont typeface="Wingdings" panose="05000000000000000000" pitchFamily="2" charset="2"/>
              <a:buChar char="Ø"/>
            </a:pPr>
            <a:r>
              <a:rPr lang="en-US" altLang="en-US" sz="1900" dirty="0">
                <a:cs typeface="Arial" panose="020B0604020202020204" pitchFamily="34" charset="0"/>
              </a:rPr>
              <a:t>Only need to test enough attributes until all data is classified.</a:t>
            </a:r>
          </a:p>
          <a:p>
            <a:pPr eaLnBrk="1" hangingPunct="1">
              <a:buFont typeface="Wingdings" panose="05000000000000000000" pitchFamily="2" charset="2"/>
              <a:buChar char="Ø"/>
            </a:pPr>
            <a:r>
              <a:rPr lang="en-US" altLang="en-US" sz="1900" dirty="0">
                <a:cs typeface="Arial" panose="020B0604020202020204" pitchFamily="34" charset="0"/>
              </a:rPr>
              <a:t>Finding leaf nodes enables test data to be pruned, reducing number of tests.</a:t>
            </a:r>
          </a:p>
          <a:p>
            <a:pPr eaLnBrk="1" hangingPunct="1">
              <a:buFont typeface="Wingdings" panose="05000000000000000000" pitchFamily="2" charset="2"/>
              <a:buChar char="Ø"/>
            </a:pPr>
            <a:r>
              <a:rPr lang="en-US" altLang="en-US" sz="1800" dirty="0"/>
              <a:t>Whole dataset is searched to create tree.</a:t>
            </a:r>
          </a:p>
          <a:p>
            <a:endParaRPr lang="en-IN" sz="1800" dirty="0"/>
          </a:p>
        </p:txBody>
      </p:sp>
    </p:spTree>
    <p:extLst>
      <p:ext uri="{BB962C8B-B14F-4D97-AF65-F5344CB8AC3E}">
        <p14:creationId xmlns:p14="http://schemas.microsoft.com/office/powerpoint/2010/main" val="1518185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B642D-1253-FDDA-2743-2FC06699D0CD}"/>
              </a:ext>
            </a:extLst>
          </p:cNvPr>
          <p:cNvSpPr>
            <a:spLocks noGrp="1"/>
          </p:cNvSpPr>
          <p:nvPr>
            <p:ph type="title"/>
          </p:nvPr>
        </p:nvSpPr>
        <p:spPr/>
        <p:txBody>
          <a:bodyPr/>
          <a:lstStyle/>
          <a:p>
            <a:r>
              <a:rPr lang="en-US" b="1" dirty="0"/>
              <a:t>Disadvantages of ID3</a:t>
            </a:r>
            <a:endParaRPr lang="en-IN" b="1" dirty="0"/>
          </a:p>
        </p:txBody>
      </p:sp>
      <p:sp>
        <p:nvSpPr>
          <p:cNvPr id="3" name="Content Placeholder 2">
            <a:extLst>
              <a:ext uri="{FF2B5EF4-FFF2-40B4-BE49-F238E27FC236}">
                <a16:creationId xmlns:a16="http://schemas.microsoft.com/office/drawing/2014/main" id="{4FD61006-0C50-6A3D-FDDA-4C4D5607AA44}"/>
              </a:ext>
            </a:extLst>
          </p:cNvPr>
          <p:cNvSpPr>
            <a:spLocks noGrp="1"/>
          </p:cNvSpPr>
          <p:nvPr>
            <p:ph idx="1"/>
          </p:nvPr>
        </p:nvSpPr>
        <p:spPr/>
        <p:txBody>
          <a:bodyPr/>
          <a:lstStyle/>
          <a:p>
            <a:endParaRPr lang="en-US" sz="1800" dirty="0"/>
          </a:p>
          <a:p>
            <a:pPr>
              <a:buFont typeface="Wingdings" panose="05000000000000000000" pitchFamily="2" charset="2"/>
              <a:buChar char="Ø"/>
            </a:pPr>
            <a:r>
              <a:rPr lang="en-US" sz="1800" dirty="0"/>
              <a:t>ID3 is harder to use on continuous data (if the values of any given attribute is continuous, then there are many more places to split the data on this attribute, and searching for the best value to split by can be time consuming).</a:t>
            </a:r>
          </a:p>
          <a:p>
            <a:pPr>
              <a:buFont typeface="Wingdings" panose="05000000000000000000" pitchFamily="2" charset="2"/>
              <a:buChar char="Ø"/>
            </a:pPr>
            <a:r>
              <a:rPr lang="en-US" sz="1800" dirty="0"/>
              <a:t>ID3 can overfit to the training data (to avoid overfitting, smaller decision trees should be preferred over larger ones).</a:t>
            </a:r>
          </a:p>
          <a:p>
            <a:pPr>
              <a:buFont typeface="Wingdings" panose="05000000000000000000" pitchFamily="2" charset="2"/>
              <a:buChar char="Ø"/>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endParaRPr lang="en-IN" dirty="0"/>
          </a:p>
        </p:txBody>
      </p:sp>
    </p:spTree>
    <p:extLst>
      <p:ext uri="{BB962C8B-B14F-4D97-AF65-F5344CB8AC3E}">
        <p14:creationId xmlns:p14="http://schemas.microsoft.com/office/powerpoint/2010/main" val="2301064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7D79-430E-4993-0915-3F3AB2D48BBB}"/>
              </a:ext>
            </a:extLst>
          </p:cNvPr>
          <p:cNvSpPr>
            <a:spLocks noGrp="1"/>
          </p:cNvSpPr>
          <p:nvPr>
            <p:ph type="title"/>
          </p:nvPr>
        </p:nvSpPr>
        <p:spPr/>
        <p:txBody>
          <a:bodyPr>
            <a:normAutofit fontScale="90000"/>
          </a:bodyPr>
          <a:lstStyle/>
          <a:p>
            <a:r>
              <a:rPr lang="en-IN" dirty="0"/>
              <a:t>                                           </a:t>
            </a:r>
            <a:br>
              <a:rPr lang="en-IN" dirty="0"/>
            </a:br>
            <a:br>
              <a:rPr lang="en-IN" dirty="0"/>
            </a:br>
            <a:br>
              <a:rPr lang="en-IN" dirty="0"/>
            </a:br>
            <a:br>
              <a:rPr lang="en-IN" dirty="0"/>
            </a:br>
            <a:br>
              <a:rPr lang="en-IN" dirty="0"/>
            </a:br>
            <a:br>
              <a:rPr lang="en-IN" dirty="0"/>
            </a:br>
            <a:br>
              <a:rPr lang="en-IN" dirty="0"/>
            </a:br>
            <a:br>
              <a:rPr lang="en-IN" dirty="0"/>
            </a:br>
            <a:r>
              <a:rPr lang="en-IN" dirty="0"/>
              <a:t>                               </a:t>
            </a:r>
            <a:r>
              <a:rPr lang="en-IN" sz="4000" b="1" dirty="0"/>
              <a:t>Thank You :)</a:t>
            </a:r>
          </a:p>
        </p:txBody>
      </p:sp>
    </p:spTree>
    <p:extLst>
      <p:ext uri="{BB962C8B-B14F-4D97-AF65-F5344CB8AC3E}">
        <p14:creationId xmlns:p14="http://schemas.microsoft.com/office/powerpoint/2010/main" val="532335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38A0B-CEE2-0FA8-55B2-C6E1D8706BDD}"/>
              </a:ext>
            </a:extLst>
          </p:cNvPr>
          <p:cNvSpPr>
            <a:spLocks noGrp="1"/>
          </p:cNvSpPr>
          <p:nvPr>
            <p:ph type="title"/>
          </p:nvPr>
        </p:nvSpPr>
        <p:spPr/>
        <p:txBody>
          <a:bodyPr/>
          <a:lstStyle/>
          <a:p>
            <a:r>
              <a:rPr lang="en-US" b="1" dirty="0"/>
              <a:t>O</a:t>
            </a:r>
            <a:r>
              <a:rPr lang="en-IN" b="1" dirty="0"/>
              <a:t>utline</a:t>
            </a:r>
          </a:p>
        </p:txBody>
      </p:sp>
      <p:sp>
        <p:nvSpPr>
          <p:cNvPr id="3" name="Content Placeholder 2">
            <a:extLst>
              <a:ext uri="{FF2B5EF4-FFF2-40B4-BE49-F238E27FC236}">
                <a16:creationId xmlns:a16="http://schemas.microsoft.com/office/drawing/2014/main" id="{0BAD1791-4A67-8A1F-BDF8-F2EB12724194}"/>
              </a:ext>
            </a:extLst>
          </p:cNvPr>
          <p:cNvSpPr>
            <a:spLocks noGrp="1"/>
          </p:cNvSpPr>
          <p:nvPr>
            <p:ph idx="1"/>
          </p:nvPr>
        </p:nvSpPr>
        <p:spPr/>
        <p:txBody>
          <a:bodyPr>
            <a:normAutofit/>
          </a:bodyPr>
          <a:lstStyle/>
          <a:p>
            <a:pPr eaLnBrk="1" hangingPunct="1"/>
            <a:r>
              <a:rPr lang="en-US" altLang="en-US" sz="1800" dirty="0"/>
              <a:t>Decision Tree</a:t>
            </a:r>
          </a:p>
          <a:p>
            <a:pPr eaLnBrk="1" hangingPunct="1"/>
            <a:r>
              <a:rPr lang="en-US" altLang="en-US" sz="1800" dirty="0"/>
              <a:t>Graphical Representation</a:t>
            </a:r>
          </a:p>
          <a:p>
            <a:pPr eaLnBrk="1" hangingPunct="1"/>
            <a:r>
              <a:rPr lang="en-US" altLang="en-US" sz="1800" dirty="0"/>
              <a:t>What is ID3?</a:t>
            </a:r>
          </a:p>
          <a:p>
            <a:pPr eaLnBrk="1" hangingPunct="1"/>
            <a:r>
              <a:rPr lang="en-US" altLang="en-US" sz="1800" dirty="0"/>
              <a:t>Steps involved in ID3 Algorithm</a:t>
            </a:r>
          </a:p>
          <a:p>
            <a:pPr eaLnBrk="1" hangingPunct="1"/>
            <a:r>
              <a:rPr lang="en-US" altLang="en-US" sz="1800" dirty="0"/>
              <a:t>Entropy</a:t>
            </a:r>
          </a:p>
          <a:p>
            <a:pPr eaLnBrk="1" hangingPunct="1"/>
            <a:r>
              <a:rPr lang="en-US" altLang="en-US" sz="1800" dirty="0"/>
              <a:t>Information Gain</a:t>
            </a:r>
          </a:p>
          <a:p>
            <a:pPr eaLnBrk="1" hangingPunct="1"/>
            <a:r>
              <a:rPr lang="en-US" altLang="en-US" sz="1800" dirty="0"/>
              <a:t>Example for illustrate ID3 Algorithm on a data</a:t>
            </a:r>
          </a:p>
          <a:p>
            <a:pPr eaLnBrk="1" hangingPunct="1"/>
            <a:r>
              <a:rPr lang="en-US" altLang="en-US" sz="1800" dirty="0"/>
              <a:t>Final desired tree for the given dataset</a:t>
            </a:r>
          </a:p>
          <a:p>
            <a:pPr eaLnBrk="1" hangingPunct="1"/>
            <a:r>
              <a:rPr lang="en-US" altLang="en-US" sz="1800" dirty="0"/>
              <a:t>Characteristics of ID3 Algorithm</a:t>
            </a:r>
          </a:p>
          <a:p>
            <a:pPr eaLnBrk="1" hangingPunct="1"/>
            <a:endParaRPr lang="en-US" altLang="en-US" sz="1800" dirty="0"/>
          </a:p>
          <a:p>
            <a:pPr eaLnBrk="1" hangingPunct="1"/>
            <a:endParaRPr lang="en-US" altLang="en-US" sz="1800" dirty="0"/>
          </a:p>
          <a:p>
            <a:endParaRPr lang="en-IN" dirty="0"/>
          </a:p>
        </p:txBody>
      </p:sp>
    </p:spTree>
    <p:extLst>
      <p:ext uri="{BB962C8B-B14F-4D97-AF65-F5344CB8AC3E}">
        <p14:creationId xmlns:p14="http://schemas.microsoft.com/office/powerpoint/2010/main" val="2850447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1452-15AE-78DB-B60F-AD1D94425A82}"/>
              </a:ext>
            </a:extLst>
          </p:cNvPr>
          <p:cNvSpPr>
            <a:spLocks noGrp="1"/>
          </p:cNvSpPr>
          <p:nvPr>
            <p:ph type="title"/>
          </p:nvPr>
        </p:nvSpPr>
        <p:spPr/>
        <p:txBody>
          <a:bodyPr/>
          <a:lstStyle/>
          <a:p>
            <a:r>
              <a:rPr lang="en-IN" b="1" dirty="0"/>
              <a:t>Decision Tree</a:t>
            </a:r>
          </a:p>
        </p:txBody>
      </p:sp>
      <p:sp>
        <p:nvSpPr>
          <p:cNvPr id="3" name="Content Placeholder 2">
            <a:extLst>
              <a:ext uri="{FF2B5EF4-FFF2-40B4-BE49-F238E27FC236}">
                <a16:creationId xmlns:a16="http://schemas.microsoft.com/office/drawing/2014/main" id="{405B7103-7746-843E-F13D-BC5826A3C93F}"/>
              </a:ext>
            </a:extLst>
          </p:cNvPr>
          <p:cNvSpPr>
            <a:spLocks noGrp="1"/>
          </p:cNvSpPr>
          <p:nvPr>
            <p:ph idx="1"/>
          </p:nvPr>
        </p:nvSpPr>
        <p:spPr/>
        <p:txBody>
          <a:bodyPr>
            <a:normAutofit/>
          </a:bodyPr>
          <a:lstStyle/>
          <a:p>
            <a:pPr eaLnBrk="1" hangingPunct="1">
              <a:lnSpc>
                <a:spcPct val="90000"/>
              </a:lnSpc>
            </a:pPr>
            <a:endParaRPr lang="en-US" altLang="en-US" sz="1800" dirty="0">
              <a:cs typeface="Times New Roman" panose="02020603050405020304" pitchFamily="18" charset="0"/>
            </a:endParaRPr>
          </a:p>
          <a:p>
            <a:pPr algn="just" fontAlgn="base"/>
            <a:r>
              <a:rPr lang="en-US" sz="1800" dirty="0">
                <a:effectLst/>
              </a:rPr>
              <a:t>A decision tree is a non-parametric supervised learning algorithm, which is utilized for both classification and regression tasks. It has a hierarchical, tree structure</a:t>
            </a:r>
          </a:p>
          <a:p>
            <a:pPr algn="just" eaLnBrk="1" hangingPunct="1">
              <a:lnSpc>
                <a:spcPct val="90000"/>
              </a:lnSpc>
            </a:pPr>
            <a:r>
              <a:rPr lang="en-US" altLang="en-US" sz="1800" dirty="0">
                <a:cs typeface="Times New Roman" panose="02020603050405020304" pitchFamily="18" charset="0"/>
              </a:rPr>
              <a:t>The tree consists of decision nodes and leaf nodes.</a:t>
            </a:r>
          </a:p>
          <a:p>
            <a:pPr algn="just" eaLnBrk="1" hangingPunct="1">
              <a:lnSpc>
                <a:spcPct val="90000"/>
              </a:lnSpc>
            </a:pPr>
            <a:r>
              <a:rPr lang="en-US" altLang="en-US" sz="1800" dirty="0">
                <a:cs typeface="Times New Roman" panose="02020603050405020304" pitchFamily="18" charset="0"/>
              </a:rPr>
              <a:t>A decision node is a point where a decision is made based on the values of specific input feature.</a:t>
            </a:r>
          </a:p>
          <a:p>
            <a:pPr algn="just" eaLnBrk="1" hangingPunct="1">
              <a:lnSpc>
                <a:spcPct val="90000"/>
              </a:lnSpc>
            </a:pPr>
            <a:r>
              <a:rPr lang="en-US" altLang="en-US" sz="1800" dirty="0">
                <a:cs typeface="Times New Roman" panose="02020603050405020304" pitchFamily="18" charset="0"/>
              </a:rPr>
              <a:t>A leaf node attribute produces a homogeneous result (all in one class), which does not require additional classification testing.</a:t>
            </a:r>
          </a:p>
          <a:p>
            <a:pPr marL="0" indent="0">
              <a:buNone/>
            </a:pPr>
            <a:br>
              <a:rPr lang="en-US" sz="2400" dirty="0"/>
            </a:br>
            <a:endParaRPr lang="en-US" altLang="en-US" sz="1800" dirty="0">
              <a:latin typeface="Arial" panose="020B0604020202020204" pitchFamily="34" charset="0"/>
              <a:cs typeface="Times New Roman" panose="02020603050405020304" pitchFamily="18" charset="0"/>
            </a:endParaRPr>
          </a:p>
          <a:p>
            <a:endParaRPr lang="en-IN" dirty="0"/>
          </a:p>
          <a:p>
            <a:endParaRPr lang="en-IN" dirty="0"/>
          </a:p>
          <a:p>
            <a:endParaRPr lang="en-IN" dirty="0"/>
          </a:p>
        </p:txBody>
      </p:sp>
    </p:spTree>
    <p:extLst>
      <p:ext uri="{BB962C8B-B14F-4D97-AF65-F5344CB8AC3E}">
        <p14:creationId xmlns:p14="http://schemas.microsoft.com/office/powerpoint/2010/main" val="1446156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5720-080E-7F89-3EBC-5985EBF8AEF2}"/>
              </a:ext>
            </a:extLst>
          </p:cNvPr>
          <p:cNvSpPr>
            <a:spLocks noGrp="1"/>
          </p:cNvSpPr>
          <p:nvPr>
            <p:ph type="title"/>
          </p:nvPr>
        </p:nvSpPr>
        <p:spPr>
          <a:xfrm>
            <a:off x="1066800" y="642594"/>
            <a:ext cx="10058400" cy="599184"/>
          </a:xfrm>
        </p:spPr>
        <p:txBody>
          <a:bodyPr>
            <a:normAutofit fontScale="90000"/>
          </a:bodyPr>
          <a:lstStyle/>
          <a:p>
            <a:r>
              <a:rPr lang="en-IN" b="1" dirty="0"/>
              <a:t>Graphical Representation</a:t>
            </a:r>
          </a:p>
        </p:txBody>
      </p:sp>
      <p:pic>
        <p:nvPicPr>
          <p:cNvPr id="5" name="Content Placeholder 4">
            <a:extLst>
              <a:ext uri="{FF2B5EF4-FFF2-40B4-BE49-F238E27FC236}">
                <a16:creationId xmlns:a16="http://schemas.microsoft.com/office/drawing/2014/main" id="{B129EC9A-7F92-416B-F54C-0FB9F9D236F4}"/>
              </a:ext>
            </a:extLst>
          </p:cNvPr>
          <p:cNvPicPr>
            <a:picLocks noGrp="1" noChangeAspect="1"/>
          </p:cNvPicPr>
          <p:nvPr>
            <p:ph idx="1"/>
          </p:nvPr>
        </p:nvPicPr>
        <p:blipFill>
          <a:blip r:embed="rId2"/>
          <a:stretch>
            <a:fillRect/>
          </a:stretch>
        </p:blipFill>
        <p:spPr>
          <a:xfrm>
            <a:off x="2332892" y="1459741"/>
            <a:ext cx="7526215" cy="4492869"/>
          </a:xfrm>
        </p:spPr>
      </p:pic>
    </p:spTree>
    <p:extLst>
      <p:ext uri="{BB962C8B-B14F-4D97-AF65-F5344CB8AC3E}">
        <p14:creationId xmlns:p14="http://schemas.microsoft.com/office/powerpoint/2010/main" val="925635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B3BC-0905-ED17-0B10-A4C6696E070B}"/>
              </a:ext>
            </a:extLst>
          </p:cNvPr>
          <p:cNvSpPr>
            <a:spLocks noGrp="1"/>
          </p:cNvSpPr>
          <p:nvPr>
            <p:ph type="title"/>
          </p:nvPr>
        </p:nvSpPr>
        <p:spPr/>
        <p:txBody>
          <a:bodyPr/>
          <a:lstStyle/>
          <a:p>
            <a:r>
              <a:rPr lang="en-IN" b="1" dirty="0"/>
              <a:t>What is ID3 ?</a:t>
            </a:r>
          </a:p>
        </p:txBody>
      </p:sp>
      <p:sp>
        <p:nvSpPr>
          <p:cNvPr id="3" name="Content Placeholder 2">
            <a:extLst>
              <a:ext uri="{FF2B5EF4-FFF2-40B4-BE49-F238E27FC236}">
                <a16:creationId xmlns:a16="http://schemas.microsoft.com/office/drawing/2014/main" id="{5E08F507-6139-239D-09E1-20C2DE385C63}"/>
              </a:ext>
            </a:extLst>
          </p:cNvPr>
          <p:cNvSpPr>
            <a:spLocks noGrp="1"/>
          </p:cNvSpPr>
          <p:nvPr>
            <p:ph idx="1"/>
          </p:nvPr>
        </p:nvSpPr>
        <p:spPr/>
        <p:txBody>
          <a:bodyPr>
            <a:normAutofit/>
          </a:bodyPr>
          <a:lstStyle/>
          <a:p>
            <a:pPr algn="just"/>
            <a:r>
              <a:rPr lang="en-US" sz="1800" dirty="0"/>
              <a:t>In decision tree learning, ID3 (Iterative Dichotomiser 3) is an algorithm invented by Ross Quinlan in 1986 used to generate a decision tree from a dataset. ID3 is the precursor to the C4.5 algorithm, and is typically used in the machine learning. </a:t>
            </a:r>
          </a:p>
          <a:p>
            <a:pPr algn="just"/>
            <a:r>
              <a:rPr lang="en-US" sz="1800" dirty="0"/>
              <a:t>ID3 decision tree algorithm uses Information Gain to decide the splitting points. In order to measure how much information we gain, we can use entropy to calculate the homogeneity of a sample. It uses a top-down greedy approach to build a decision tree.</a:t>
            </a:r>
            <a:endParaRPr lang="en-IN" sz="1800" dirty="0"/>
          </a:p>
        </p:txBody>
      </p:sp>
    </p:spTree>
    <p:extLst>
      <p:ext uri="{BB962C8B-B14F-4D97-AF65-F5344CB8AC3E}">
        <p14:creationId xmlns:p14="http://schemas.microsoft.com/office/powerpoint/2010/main" val="2953160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60520-EDB7-1251-35D6-1C6B6A3A5FC8}"/>
              </a:ext>
            </a:extLst>
          </p:cNvPr>
          <p:cNvSpPr>
            <a:spLocks noGrp="1"/>
          </p:cNvSpPr>
          <p:nvPr>
            <p:ph type="title"/>
          </p:nvPr>
        </p:nvSpPr>
        <p:spPr/>
        <p:txBody>
          <a:bodyPr/>
          <a:lstStyle/>
          <a:p>
            <a:r>
              <a:rPr lang="en-IN" b="1" dirty="0"/>
              <a:t>Steps involved in ID3 Algorithm</a:t>
            </a:r>
          </a:p>
        </p:txBody>
      </p:sp>
      <p:sp>
        <p:nvSpPr>
          <p:cNvPr id="3" name="Content Placeholder 2">
            <a:extLst>
              <a:ext uri="{FF2B5EF4-FFF2-40B4-BE49-F238E27FC236}">
                <a16:creationId xmlns:a16="http://schemas.microsoft.com/office/drawing/2014/main" id="{D789E081-DA70-B072-081D-586A189C0370}"/>
              </a:ext>
            </a:extLst>
          </p:cNvPr>
          <p:cNvSpPr>
            <a:spLocks noGrp="1"/>
          </p:cNvSpPr>
          <p:nvPr>
            <p:ph idx="1"/>
          </p:nvPr>
        </p:nvSpPr>
        <p:spPr/>
        <p:txBody>
          <a:bodyPr/>
          <a:lstStyle/>
          <a:p>
            <a:pPr marL="0" indent="0">
              <a:buNone/>
            </a:pPr>
            <a:endParaRPr lang="en-US" dirty="0"/>
          </a:p>
          <a:p>
            <a:r>
              <a:rPr lang="en-US" sz="1800" dirty="0"/>
              <a:t>1. Calculate entropy for dataset.</a:t>
            </a:r>
          </a:p>
          <a:p>
            <a:r>
              <a:rPr lang="en-US" sz="1800" dirty="0"/>
              <a:t>2. For each attribute/feature.</a:t>
            </a:r>
          </a:p>
          <a:p>
            <a:r>
              <a:rPr lang="en-US" sz="1800" dirty="0"/>
              <a:t>            2.1. Calculate entropy for all its categorical values.</a:t>
            </a:r>
          </a:p>
          <a:p>
            <a:r>
              <a:rPr lang="en-US" sz="1800" dirty="0"/>
              <a:t>            2.2. Calculate information gain for the feature.</a:t>
            </a:r>
          </a:p>
          <a:p>
            <a:r>
              <a:rPr lang="en-US" sz="1800" dirty="0"/>
              <a:t>3. Find the feature with maximum information gain.</a:t>
            </a:r>
          </a:p>
          <a:p>
            <a:r>
              <a:rPr lang="en-US" sz="1800" dirty="0"/>
              <a:t>4. Repeat it until we get the desired tree.</a:t>
            </a:r>
            <a:endParaRPr lang="en-IN" sz="1800" dirty="0"/>
          </a:p>
        </p:txBody>
      </p:sp>
    </p:spTree>
    <p:extLst>
      <p:ext uri="{BB962C8B-B14F-4D97-AF65-F5344CB8AC3E}">
        <p14:creationId xmlns:p14="http://schemas.microsoft.com/office/powerpoint/2010/main" val="305759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945DB-4BE1-D5B3-8F54-2B0E55C798FF}"/>
              </a:ext>
            </a:extLst>
          </p:cNvPr>
          <p:cNvSpPr>
            <a:spLocks noGrp="1"/>
          </p:cNvSpPr>
          <p:nvPr>
            <p:ph type="title"/>
          </p:nvPr>
        </p:nvSpPr>
        <p:spPr>
          <a:xfrm>
            <a:off x="1066800" y="250511"/>
            <a:ext cx="10058400" cy="1371600"/>
          </a:xfrm>
        </p:spPr>
        <p:txBody>
          <a:bodyPr/>
          <a:lstStyle/>
          <a:p>
            <a:r>
              <a:rPr lang="en-IN" b="1" dirty="0"/>
              <a:t>Entropy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575B5F-7C18-C15C-38D6-38BF9FC36D0B}"/>
                  </a:ext>
                </a:extLst>
              </p:cNvPr>
              <p:cNvSpPr>
                <a:spLocks noGrp="1"/>
              </p:cNvSpPr>
              <p:nvPr>
                <p:ph idx="1"/>
              </p:nvPr>
            </p:nvSpPr>
            <p:spPr>
              <a:xfrm>
                <a:off x="1066800" y="1289698"/>
                <a:ext cx="10058400" cy="4761145"/>
              </a:xfrm>
            </p:spPr>
            <p:txBody>
              <a:bodyPr>
                <a:normAutofit/>
              </a:bodyPr>
              <a:lstStyle/>
              <a:p>
                <a:pPr marL="0" indent="0">
                  <a:buNone/>
                </a:pPr>
                <a:endParaRPr lang="en-US" sz="1800" dirty="0"/>
              </a:p>
              <a:p>
                <a:pPr algn="just"/>
                <a:r>
                  <a:rPr lang="en-US" sz="1800" dirty="0"/>
                  <a:t>In decision trees, entropy is a measure of impurity or uncertainty of the sample values. Value of Entropy always range between 0 to 1. It is defined with by the following formula, </a:t>
                </a:r>
              </a:p>
              <a:p>
                <a:pPr marL="0" indent="0" algn="just">
                  <a:buNone/>
                </a:pPr>
                <a:endParaRPr lang="en-US" sz="1800"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func>
                        <m:funcPr>
                          <m:ctrlPr>
                            <a:rPr lang="en-US" sz="1800" i="1" smtClean="0">
                              <a:latin typeface="Cambria Math" panose="02040503050406030204" pitchFamily="18" charset="0"/>
                            </a:rPr>
                          </m:ctrlPr>
                        </m:funcPr>
                        <m:fName>
                          <m:sSub>
                            <m:sSubPr>
                              <m:ctrlPr>
                                <a:rPr lang="en-US" sz="1800" i="1" smtClean="0">
                                  <a:latin typeface="Cambria Math" panose="02040503050406030204" pitchFamily="18" charset="0"/>
                                </a:rPr>
                              </m:ctrlPr>
                            </m:sSubPr>
                            <m:e>
                              <m:r>
                                <a:rPr lang="en-IN" sz="1800" b="0" i="1" smtClean="0">
                                  <a:latin typeface="Cambria Math" panose="02040503050406030204" pitchFamily="18" charset="0"/>
                                </a:rPr>
                                <m:t>𝑆</m:t>
                              </m:r>
                              <m:r>
                                <a:rPr lang="en-US" sz="1800" i="1" smtClean="0">
                                  <a:latin typeface="Cambria Math" panose="02040503050406030204" pitchFamily="18" charset="0"/>
                                  <a:ea typeface="Cambria Math" panose="02040503050406030204" pitchFamily="18" charset="0"/>
                                </a:rPr>
                                <m:t>=</m:t>
                              </m:r>
                              <m:nary>
                                <m:naryPr>
                                  <m:chr m:val="∑"/>
                                  <m:ctrlPr>
                                    <a:rPr lang="en-US" sz="1800" i="1" smtClean="0">
                                      <a:latin typeface="Cambria Math" panose="02040503050406030204" pitchFamily="18" charset="0"/>
                                      <a:ea typeface="Cambria Math" panose="02040503050406030204" pitchFamily="18" charset="0"/>
                                    </a:rPr>
                                  </m:ctrlPr>
                                </m:naryPr>
                                <m:sub>
                                  <m:r>
                                    <m:rPr>
                                      <m:brk m:alnAt="23"/>
                                    </m:rPr>
                                    <a:rPr lang="en-IN" sz="1800" b="0" i="1" smtClean="0">
                                      <a:latin typeface="Cambria Math" panose="02040503050406030204" pitchFamily="18" charset="0"/>
                                      <a:ea typeface="Cambria Math" panose="02040503050406030204" pitchFamily="18" charset="0"/>
                                    </a:rPr>
                                    <m:t>𝑖</m:t>
                                  </m:r>
                                  <m:r>
                                    <a:rPr lang="en-IN" sz="1800" b="0" i="1" smtClean="0">
                                      <a:latin typeface="Cambria Math" panose="02040503050406030204" pitchFamily="18" charset="0"/>
                                      <a:ea typeface="Cambria Math" panose="02040503050406030204" pitchFamily="18" charset="0"/>
                                    </a:rPr>
                                    <m:t>=0</m:t>
                                  </m:r>
                                </m:sub>
                                <m:sup>
                                  <m:r>
                                    <a:rPr lang="en-IN" sz="1800" b="0" i="1" smtClean="0">
                                      <a:latin typeface="Cambria Math" panose="02040503050406030204" pitchFamily="18" charset="0"/>
                                      <a:ea typeface="Cambria Math" panose="02040503050406030204" pitchFamily="18" charset="0"/>
                                    </a:rPr>
                                    <m:t>𝑛</m:t>
                                  </m:r>
                                </m:sup>
                                <m:e>
                                  <m:sSub>
                                    <m:sSubPr>
                                      <m:ctrlPr>
                                        <a:rPr lang="en-US" sz="1800" i="1" smtClean="0">
                                          <a:latin typeface="Cambria Math" panose="02040503050406030204" pitchFamily="18" charset="0"/>
                                          <a:ea typeface="Cambria Math" panose="02040503050406030204" pitchFamily="18" charset="0"/>
                                        </a:rPr>
                                      </m:ctrlPr>
                                    </m:sSubPr>
                                    <m:e>
                                      <m:r>
                                        <a:rPr lang="en-IN" sz="1800" b="0" i="1" smtClean="0">
                                          <a:latin typeface="Cambria Math" panose="02040503050406030204" pitchFamily="18" charset="0"/>
                                          <a:ea typeface="Cambria Math" panose="02040503050406030204" pitchFamily="18" charset="0"/>
                                        </a:rPr>
                                        <m:t>𝑝</m:t>
                                      </m:r>
                                    </m:e>
                                    <m:sub>
                                      <m:r>
                                        <a:rPr lang="en-IN" sz="1800" b="0" i="1" smtClean="0">
                                          <a:latin typeface="Cambria Math" panose="02040503050406030204" pitchFamily="18" charset="0"/>
                                          <a:ea typeface="Cambria Math" panose="02040503050406030204" pitchFamily="18" charset="0"/>
                                        </a:rPr>
                                        <m:t>𝑖</m:t>
                                      </m:r>
                                    </m:sub>
                                  </m:sSub>
                                </m:e>
                              </m:nary>
                              <m:r>
                                <m:rPr>
                                  <m:sty m:val="p"/>
                                </m:rPr>
                                <a:rPr lang="en-US" sz="1800" i="0" smtClean="0">
                                  <a:latin typeface="Cambria Math" panose="02040503050406030204" pitchFamily="18" charset="0"/>
                                </a:rPr>
                                <m:t>log</m:t>
                              </m:r>
                            </m:e>
                            <m:sub>
                              <m:r>
                                <a:rPr lang="en-IN" sz="1800" b="0" i="1" smtClean="0">
                                  <a:latin typeface="Cambria Math" panose="02040503050406030204" pitchFamily="18" charset="0"/>
                                </a:rPr>
                                <m:t>2</m:t>
                              </m:r>
                            </m:sub>
                          </m:sSub>
                        </m:fName>
                        <m:e>
                          <m:sSub>
                            <m:sSubPr>
                              <m:ctrlPr>
                                <a:rPr lang="en-US" sz="1800" i="1" smtClean="0">
                                  <a:latin typeface="Cambria Math" panose="02040503050406030204" pitchFamily="18" charset="0"/>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𝑖</m:t>
                              </m:r>
                            </m:sub>
                          </m:sSub>
                        </m:e>
                      </m:func>
                    </m:oMath>
                  </m:oMathPara>
                </a14:m>
                <a:endParaRPr lang="en-US" sz="1800" dirty="0"/>
              </a:p>
              <a:p>
                <a:pPr marL="0" indent="0" algn="just">
                  <a:buNone/>
                </a:pPr>
                <a:r>
                  <a:rPr lang="en-US" sz="1800" dirty="0"/>
                  <a:t> where,</a:t>
                </a:r>
              </a:p>
              <a:p>
                <a:pPr marL="0" indent="0" algn="just">
                  <a:buNone/>
                </a:pPr>
                <a:r>
                  <a:rPr lang="en-US" sz="1800" dirty="0"/>
                  <a:t>	 S = Entropy </a:t>
                </a:r>
              </a:p>
              <a:p>
                <a:pPr marL="0" indent="0" algn="just">
                  <a:buNone/>
                </a:pP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𝑖</m:t>
                        </m:r>
                      </m:sub>
                    </m:sSub>
                  </m:oMath>
                </a14:m>
                <a:r>
                  <a:rPr lang="en-US" sz="1800" dirty="0"/>
                  <a:t>=probability of randomly selecting an example in class  i.</a:t>
                </a:r>
              </a:p>
              <a:p>
                <a:endParaRPr lang="en-IN" sz="1800" dirty="0"/>
              </a:p>
            </p:txBody>
          </p:sp>
        </mc:Choice>
        <mc:Fallback xmlns="">
          <p:sp>
            <p:nvSpPr>
              <p:cNvPr id="3" name="Content Placeholder 2">
                <a:extLst>
                  <a:ext uri="{FF2B5EF4-FFF2-40B4-BE49-F238E27FC236}">
                    <a16:creationId xmlns:a16="http://schemas.microsoft.com/office/drawing/2014/main" id="{94575B5F-7C18-C15C-38D6-38BF9FC36D0B}"/>
                  </a:ext>
                </a:extLst>
              </p:cNvPr>
              <p:cNvSpPr>
                <a:spLocks noGrp="1" noRot="1" noChangeAspect="1" noMove="1" noResize="1" noEditPoints="1" noAdjustHandles="1" noChangeArrowheads="1" noChangeShapeType="1" noTextEdit="1"/>
              </p:cNvSpPr>
              <p:nvPr>
                <p:ph idx="1"/>
              </p:nvPr>
            </p:nvSpPr>
            <p:spPr>
              <a:xfrm>
                <a:off x="1066800" y="1289698"/>
                <a:ext cx="10058400" cy="4761145"/>
              </a:xfrm>
              <a:blipFill>
                <a:blip r:embed="rId2"/>
                <a:stretch>
                  <a:fillRect l="-364" r="-970"/>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11A19533-22D0-C42E-C66A-991785D2919A}"/>
                  </a:ext>
                </a:extLst>
              </p14:cNvPr>
              <p14:cNvContentPartPr/>
              <p14:nvPr/>
            </p14:nvContentPartPr>
            <p14:xfrm>
              <a:off x="2585076" y="4819676"/>
              <a:ext cx="360" cy="360"/>
            </p14:xfrm>
          </p:contentPart>
        </mc:Choice>
        <mc:Fallback xmlns="">
          <p:pic>
            <p:nvPicPr>
              <p:cNvPr id="7" name="Ink 6">
                <a:extLst>
                  <a:ext uri="{FF2B5EF4-FFF2-40B4-BE49-F238E27FC236}">
                    <a16:creationId xmlns:a16="http://schemas.microsoft.com/office/drawing/2014/main" id="{11A19533-22D0-C42E-C66A-991785D2919A}"/>
                  </a:ext>
                </a:extLst>
              </p:cNvPr>
              <p:cNvPicPr/>
              <p:nvPr/>
            </p:nvPicPr>
            <p:blipFill>
              <a:blip r:embed="rId4"/>
              <a:stretch>
                <a:fillRect/>
              </a:stretch>
            </p:blipFill>
            <p:spPr>
              <a:xfrm>
                <a:off x="2576076" y="4811036"/>
                <a:ext cx="18000" cy="18000"/>
              </a:xfrm>
              <a:prstGeom prst="rect">
                <a:avLst/>
              </a:prstGeom>
            </p:spPr>
          </p:pic>
        </mc:Fallback>
      </mc:AlternateContent>
    </p:spTree>
    <p:extLst>
      <p:ext uri="{BB962C8B-B14F-4D97-AF65-F5344CB8AC3E}">
        <p14:creationId xmlns:p14="http://schemas.microsoft.com/office/powerpoint/2010/main" val="3543578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A1B3C-0C05-880B-C7CA-6D1D73E5D404}"/>
              </a:ext>
            </a:extLst>
          </p:cNvPr>
          <p:cNvSpPr>
            <a:spLocks noGrp="1"/>
          </p:cNvSpPr>
          <p:nvPr>
            <p:ph type="title"/>
          </p:nvPr>
        </p:nvSpPr>
        <p:spPr/>
        <p:txBody>
          <a:bodyPr/>
          <a:lstStyle/>
          <a:p>
            <a:r>
              <a:rPr lang="en-IN" b="1" dirty="0"/>
              <a:t>Information Gain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901BEF-3382-6F74-C745-9A439099DBF8}"/>
                  </a:ext>
                </a:extLst>
              </p:cNvPr>
              <p:cNvSpPr>
                <a:spLocks noGrp="1"/>
              </p:cNvSpPr>
              <p:nvPr>
                <p:ph idx="1"/>
              </p:nvPr>
            </p:nvSpPr>
            <p:spPr/>
            <p:txBody>
              <a:bodyPr>
                <a:normAutofit/>
              </a:bodyPr>
              <a:lstStyle/>
              <a:p>
                <a:pPr marL="0" indent="0" algn="just">
                  <a:buNone/>
                </a:pPr>
                <a:r>
                  <a:rPr lang="en-US" sz="1800" dirty="0"/>
                  <a:t> Information gain (IG) is used to decide the ordering of attributes in the nodes of a decision tree.</a:t>
                </a:r>
                <a:r>
                  <a:rPr lang="en-US" sz="2800" dirty="0"/>
                  <a:t> </a:t>
                </a:r>
                <a:r>
                  <a:rPr lang="en-US" sz="1800" dirty="0"/>
                  <a:t>A measure of the decrease in the entropy after the data set is split is the information gain.</a:t>
                </a:r>
              </a:p>
              <a:p>
                <a:pPr marL="0" indent="0">
                  <a:buNone/>
                </a:pPr>
                <a:endParaRPr lang="en-IN" sz="2000" b="0" i="1" dirty="0">
                  <a:latin typeface="+mj-lt"/>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ea typeface="Cambria Math" panose="02040503050406030204" pitchFamily="18" charset="0"/>
                        </a:rPr>
                        <m:t>𝐺𝑎𝑖𝑛</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rPr>
                        <m:t>𝐸𝑛𝑡𝑟𝑜𝑝𝑦</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𝑠</m:t>
                          </m:r>
                        </m:e>
                      </m:d>
                      <m:r>
                        <a:rPr lang="en-IN" sz="2000" b="0" i="1" smtClean="0">
                          <a:latin typeface="Cambria Math" panose="02040503050406030204" pitchFamily="18" charset="0"/>
                        </a:rPr>
                        <m:t>−</m:t>
                      </m:r>
                      <m:nary>
                        <m:naryPr>
                          <m:chr m:val="∑"/>
                          <m:subHide m:val="on"/>
                          <m:supHide m:val="on"/>
                          <m:ctrlPr>
                            <a:rPr lang="en-IN" sz="2000" b="0" i="1" smtClean="0">
                              <a:latin typeface="Cambria Math" panose="02040503050406030204" pitchFamily="18" charset="0"/>
                            </a:rPr>
                          </m:ctrlPr>
                        </m:naryPr>
                        <m:sub/>
                        <m:sup/>
                        <m:e>
                          <m:f>
                            <m:fPr>
                              <m:ctrlPr>
                                <a:rPr lang="en-IN" sz="2000" b="0" i="1" smtClean="0">
                                  <a:latin typeface="Cambria Math" panose="02040503050406030204" pitchFamily="18" charset="0"/>
                                </a:rPr>
                              </m:ctrlPr>
                            </m:fPr>
                            <m:num>
                              <m:d>
                                <m:dPr>
                                  <m:begChr m:val="|"/>
                                  <m:endChr m:val="|"/>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𝑆</m:t>
                                      </m:r>
                                    </m:e>
                                    <m:sub>
                                      <m:r>
                                        <a:rPr lang="en-IN" sz="2000" b="0" i="1" smtClean="0">
                                          <a:latin typeface="Cambria Math" panose="02040503050406030204" pitchFamily="18" charset="0"/>
                                        </a:rPr>
                                        <m:t>𝑣</m:t>
                                      </m:r>
                                    </m:sub>
                                  </m:sSub>
                                </m:e>
                              </m:d>
                            </m:num>
                            <m:den>
                              <m:d>
                                <m:dPr>
                                  <m:begChr m:val="|"/>
                                  <m:endChr m:val="|"/>
                                  <m:ctrlPr>
                                    <a:rPr lang="en-IN" sz="2000" b="0" i="1" smtClean="0">
                                      <a:latin typeface="Cambria Math" panose="02040503050406030204" pitchFamily="18" charset="0"/>
                                    </a:rPr>
                                  </m:ctrlPr>
                                </m:dPr>
                                <m:e>
                                  <m:r>
                                    <a:rPr lang="en-IN" sz="2000" b="0" i="1" smtClean="0">
                                      <a:latin typeface="Cambria Math" panose="02040503050406030204" pitchFamily="18" charset="0"/>
                                    </a:rPr>
                                    <m:t>𝑆</m:t>
                                  </m:r>
                                </m:e>
                              </m:d>
                            </m:den>
                          </m:f>
                          <m:r>
                            <a:rPr lang="en-IN" sz="2000" b="0" i="1" smtClean="0">
                              <a:latin typeface="Cambria Math" panose="02040503050406030204" pitchFamily="18" charset="0"/>
                            </a:rPr>
                            <m:t>𝐸𝑛𝑡𝑟𝑜𝑝𝑦</m:t>
                          </m:r>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𝑆</m:t>
                              </m:r>
                            </m:e>
                            <m:sub>
                              <m:r>
                                <a:rPr lang="en-IN" sz="2000" b="0" i="1" smtClean="0">
                                  <a:latin typeface="Cambria Math" panose="02040503050406030204" pitchFamily="18" charset="0"/>
                                </a:rPr>
                                <m:t>𝑣</m:t>
                              </m:r>
                            </m:sub>
                          </m:sSub>
                          <m:r>
                            <a:rPr lang="en-IN" sz="2000" b="0" i="1" smtClean="0">
                              <a:latin typeface="Cambria Math" panose="02040503050406030204" pitchFamily="18" charset="0"/>
                            </a:rPr>
                            <m:t>)</m:t>
                          </m:r>
                        </m:e>
                      </m:nary>
                    </m:oMath>
                  </m:oMathPara>
                </a14:m>
                <a:endParaRPr lang="en-US" sz="2000" dirty="0">
                  <a:latin typeface="+mj-lt"/>
                </a:endParaRPr>
              </a:p>
              <a:p>
                <a:pPr marL="0" indent="0" algn="just">
                  <a:buNone/>
                </a:pPr>
                <a:r>
                  <a:rPr lang="en-US" sz="1800" dirty="0"/>
                  <a:t>Where,</a:t>
                </a:r>
              </a:p>
              <a:p>
                <a:pPr marL="0" indent="0" algn="just">
                  <a:buNone/>
                </a:pP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IN" sz="1800" b="0" i="1" smtClean="0">
                            <a:latin typeface="Cambria Math" panose="02040503050406030204" pitchFamily="18" charset="0"/>
                          </a:rPr>
                          <m:t>𝑆</m:t>
                        </m:r>
                      </m:e>
                      <m:sub>
                        <m:r>
                          <a:rPr lang="en-IN" sz="1800" b="0" i="1" smtClean="0">
                            <a:latin typeface="Cambria Math" panose="02040503050406030204" pitchFamily="18" charset="0"/>
                          </a:rPr>
                          <m:t>𝑣</m:t>
                        </m:r>
                      </m:sub>
                    </m:sSub>
                  </m:oMath>
                </a14:m>
                <a:r>
                  <a:rPr lang="en-US" sz="1800" dirty="0"/>
                  <a:t>= Entropy of dataset.</a:t>
                </a:r>
              </a:p>
              <a:p>
                <a:pPr marL="0" indent="0" algn="just">
                  <a:buNone/>
                </a:pPr>
                <a:r>
                  <a:rPr lang="en-US" sz="1800" dirty="0"/>
                  <a:t>	|Sv|/ |S| = the proportion of the values in Sv to the number of values in the dataset.</a:t>
                </a:r>
              </a:p>
              <a:p>
                <a:pPr marL="0" indent="0" algn="just">
                  <a:buNone/>
                </a:pPr>
                <a:endParaRPr lang="en-US" sz="1800" dirty="0"/>
              </a:p>
              <a:p>
                <a:pPr algn="just"/>
                <a:endParaRPr lang="en-US" sz="1800" dirty="0"/>
              </a:p>
              <a:p>
                <a:endParaRPr lang="en-US" dirty="0"/>
              </a:p>
              <a:p>
                <a:endParaRPr lang="en-IN" dirty="0"/>
              </a:p>
            </p:txBody>
          </p:sp>
        </mc:Choice>
        <mc:Fallback xmlns="">
          <p:sp>
            <p:nvSpPr>
              <p:cNvPr id="3" name="Content Placeholder 2">
                <a:extLst>
                  <a:ext uri="{FF2B5EF4-FFF2-40B4-BE49-F238E27FC236}">
                    <a16:creationId xmlns:a16="http://schemas.microsoft.com/office/drawing/2014/main" id="{77901BEF-3382-6F74-C745-9A439099DBF8}"/>
                  </a:ext>
                </a:extLst>
              </p:cNvPr>
              <p:cNvSpPr>
                <a:spLocks noGrp="1" noRot="1" noChangeAspect="1" noMove="1" noResize="1" noEditPoints="1" noAdjustHandles="1" noChangeArrowheads="1" noChangeShapeType="1" noTextEdit="1"/>
              </p:cNvSpPr>
              <p:nvPr>
                <p:ph idx="1"/>
              </p:nvPr>
            </p:nvSpPr>
            <p:spPr>
              <a:blipFill>
                <a:blip r:embed="rId2"/>
                <a:stretch>
                  <a:fillRect l="-1003" r="-940"/>
                </a:stretch>
              </a:blipFill>
            </p:spPr>
            <p:txBody>
              <a:bodyPr/>
              <a:lstStyle/>
              <a:p>
                <a:r>
                  <a:rPr lang="en-IN">
                    <a:noFill/>
                  </a:rPr>
                  <a:t> </a:t>
                </a:r>
              </a:p>
            </p:txBody>
          </p:sp>
        </mc:Fallback>
      </mc:AlternateContent>
    </p:spTree>
    <p:extLst>
      <p:ext uri="{BB962C8B-B14F-4D97-AF65-F5344CB8AC3E}">
        <p14:creationId xmlns:p14="http://schemas.microsoft.com/office/powerpoint/2010/main" val="3403882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9480-370E-EE2D-2F39-FF3AD8A2526D}"/>
              </a:ext>
            </a:extLst>
          </p:cNvPr>
          <p:cNvSpPr>
            <a:spLocks noGrp="1"/>
          </p:cNvSpPr>
          <p:nvPr>
            <p:ph type="title"/>
          </p:nvPr>
        </p:nvSpPr>
        <p:spPr>
          <a:xfrm>
            <a:off x="1066800" y="377501"/>
            <a:ext cx="10058400" cy="685800"/>
          </a:xfrm>
        </p:spPr>
        <p:txBody>
          <a:bodyPr>
            <a:normAutofit fontScale="90000"/>
          </a:bodyPr>
          <a:lstStyle/>
          <a:p>
            <a:br>
              <a:rPr lang="en-US" dirty="0"/>
            </a:br>
            <a:br>
              <a:rPr lang="en-US" dirty="0"/>
            </a:br>
            <a:r>
              <a:rPr lang="en-US" b="1" dirty="0"/>
              <a:t>Example for Illustrate ID3 algorithm on a data</a:t>
            </a:r>
            <a:endParaRPr lang="en-IN" b="1" dirty="0"/>
          </a:p>
        </p:txBody>
      </p:sp>
      <p:pic>
        <p:nvPicPr>
          <p:cNvPr id="3074" name="Picture 2" descr="dataset">
            <a:extLst>
              <a:ext uri="{FF2B5EF4-FFF2-40B4-BE49-F238E27FC236}">
                <a16:creationId xmlns:a16="http://schemas.microsoft.com/office/drawing/2014/main" id="{6BCA4AD2-0C84-7492-8BFB-009AFC3DF2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2000" y="1761066"/>
            <a:ext cx="7415435" cy="4263125"/>
          </a:xfrm>
          <a:prstGeom prst="rect">
            <a:avLst/>
          </a:prstGeom>
          <a:noFill/>
          <a:extLst>
            <a:ext uri="{909E8E84-426E-40DD-AFC4-6F175D3DCCD1}">
              <a14:hiddenFill xmlns:a14="http://schemas.microsoft.com/office/drawing/2010/main">
                <a:solidFill>
                  <a:srgbClr val="FFFFFF"/>
                </a:solidFill>
              </a14:hiddenFill>
            </a:ext>
          </a:extLst>
        </p:spPr>
      </p:pic>
      <p:cxnSp>
        <p:nvCxnSpPr>
          <p:cNvPr id="3084" name="Straight Connector 3083">
            <a:extLst>
              <a:ext uri="{FF2B5EF4-FFF2-40B4-BE49-F238E27FC236}">
                <a16:creationId xmlns:a16="http://schemas.microsoft.com/office/drawing/2014/main" id="{2EEFA65E-9E64-CCD0-FF10-7E9003DD6E60}"/>
              </a:ext>
            </a:extLst>
          </p:cNvPr>
          <p:cNvCxnSpPr/>
          <p:nvPr/>
        </p:nvCxnSpPr>
        <p:spPr>
          <a:xfrm>
            <a:off x="2032000" y="1761066"/>
            <a:ext cx="74154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6" name="Straight Connector 3085">
            <a:extLst>
              <a:ext uri="{FF2B5EF4-FFF2-40B4-BE49-F238E27FC236}">
                <a16:creationId xmlns:a16="http://schemas.microsoft.com/office/drawing/2014/main" id="{88312AA9-0E64-0A88-76D7-95EFF454E6DA}"/>
              </a:ext>
            </a:extLst>
          </p:cNvPr>
          <p:cNvCxnSpPr/>
          <p:nvPr/>
        </p:nvCxnSpPr>
        <p:spPr>
          <a:xfrm>
            <a:off x="9447435" y="1761066"/>
            <a:ext cx="0" cy="4263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8" name="Straight Connector 3087">
            <a:extLst>
              <a:ext uri="{FF2B5EF4-FFF2-40B4-BE49-F238E27FC236}">
                <a16:creationId xmlns:a16="http://schemas.microsoft.com/office/drawing/2014/main" id="{D1B1D129-32F3-5C3A-DA59-9ED1290CA398}"/>
              </a:ext>
            </a:extLst>
          </p:cNvPr>
          <p:cNvCxnSpPr/>
          <p:nvPr/>
        </p:nvCxnSpPr>
        <p:spPr>
          <a:xfrm>
            <a:off x="2032000" y="1761066"/>
            <a:ext cx="0" cy="4263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0" name="Straight Connector 3089">
            <a:extLst>
              <a:ext uri="{FF2B5EF4-FFF2-40B4-BE49-F238E27FC236}">
                <a16:creationId xmlns:a16="http://schemas.microsoft.com/office/drawing/2014/main" id="{02590DA9-C59C-2F4F-E2FF-6A6A48DE9D0D}"/>
              </a:ext>
            </a:extLst>
          </p:cNvPr>
          <p:cNvCxnSpPr/>
          <p:nvPr/>
        </p:nvCxnSpPr>
        <p:spPr>
          <a:xfrm>
            <a:off x="2032000" y="6024191"/>
            <a:ext cx="74154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5954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2713E1-6312-427E-BFCB-C5A5DA3013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841</TotalTime>
  <Words>1228</Words>
  <Application>Microsoft Office PowerPoint</Application>
  <PresentationFormat>Widescreen</PresentationFormat>
  <Paragraphs>136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Cambria Math</vt:lpstr>
      <vt:lpstr>Courier New</vt:lpstr>
      <vt:lpstr>Tw Cen MT</vt:lpstr>
      <vt:lpstr>Tw Cen MT Condensed</vt:lpstr>
      <vt:lpstr>Wingdings</vt:lpstr>
      <vt:lpstr>Wingdings 3</vt:lpstr>
      <vt:lpstr>Integral</vt:lpstr>
      <vt:lpstr>Decision tree  classification (id3)</vt:lpstr>
      <vt:lpstr>Outline</vt:lpstr>
      <vt:lpstr>Decision Tree</vt:lpstr>
      <vt:lpstr>Graphical Representation</vt:lpstr>
      <vt:lpstr>What is ID3 ?</vt:lpstr>
      <vt:lpstr>Steps involved in ID3 Algorithm</vt:lpstr>
      <vt:lpstr>Entropy</vt:lpstr>
      <vt:lpstr>Information Gain</vt:lpstr>
      <vt:lpstr>  Example for Illustrate ID3 algorithm on a data</vt:lpstr>
      <vt:lpstr>PowerPoint Presentation</vt:lpstr>
      <vt:lpstr>PowerPoint Presentation</vt:lpstr>
      <vt:lpstr>PowerPoint Presentation</vt:lpstr>
      <vt:lpstr> Final desired tree for the given dataset</vt:lpstr>
      <vt:lpstr>Hyperparameters  </vt:lpstr>
      <vt:lpstr>PowerPoint Presentation</vt:lpstr>
      <vt:lpstr>Characteristics of ID3 Algorithm</vt:lpstr>
      <vt:lpstr>Advantages of ID3</vt:lpstr>
      <vt:lpstr>Disadvantages of ID3</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classification (id3)</dc:title>
  <dc:creator>Parthu Mula</dc:creator>
  <cp:lastModifiedBy>Parthu Mula</cp:lastModifiedBy>
  <cp:revision>8</cp:revision>
  <dcterms:created xsi:type="dcterms:W3CDTF">2023-02-19T10:23:58Z</dcterms:created>
  <dcterms:modified xsi:type="dcterms:W3CDTF">2023-02-27T05:33:49Z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