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5" r:id="rId4"/>
    <p:sldId id="283" r:id="rId5"/>
    <p:sldId id="259" r:id="rId6"/>
    <p:sldId id="276" r:id="rId7"/>
    <p:sldId id="275" r:id="rId8"/>
    <p:sldId id="261" r:id="rId9"/>
    <p:sldId id="263" r:id="rId10"/>
    <p:sldId id="268" r:id="rId11"/>
    <p:sldId id="270"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hyperlink" Target="stock_raw_data.csv"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2.jpe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b="1">
                <a:latin typeface="Agency FB" panose="020B0503020202020204" charset="0"/>
                <a:cs typeface="Agency FB" panose="020B0503020202020204" charset="0"/>
                <a:sym typeface="+mn-ea"/>
              </a:rPr>
              <a:t>For visualization based on time duration.</a:t>
            </a: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6600" dirty="0"/>
              <a:t>Stock Market Analysis &amp; Prediction</a:t>
            </a:r>
            <a:endParaRPr lang="en-US" sz="6600" dirty="0"/>
          </a:p>
        </p:txBody>
      </p:sp>
      <p:pic>
        <p:nvPicPr>
          <p:cNvPr id="5" name="Picture 4" descr="A picture containing building, sitting, bench, side&#10;&#10;Description automatically generated"/>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5427980" y="4672965"/>
            <a:ext cx="5638165" cy="1023620"/>
          </a:xfrm>
          <a:prstGeom prst="rect">
            <a:avLst/>
          </a:prstGeom>
          <a:noFill/>
        </p:spPr>
        <p:txBody>
          <a:bodyPr wrap="square" rtlCol="0">
            <a:noAutofit/>
          </a:bodyPr>
          <a:lstStyle/>
          <a:p>
            <a:r>
              <a:rPr lang="en-IN" altLang="en-US" sz="2800" dirty="0"/>
              <a:t>With Python &amp;  Power BI Comparison </a:t>
            </a:r>
            <a:endParaRPr lang="en-IN" altLang="en-US" sz="2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1634" y="3195285"/>
            <a:ext cx="1682227" cy="12167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Visualization in Power-BI</a:t>
            </a:r>
            <a:endParaRPr lang="en-US"/>
          </a:p>
        </p:txBody>
      </p:sp>
      <p:sp>
        <p:nvSpPr>
          <p:cNvPr id="5" name="Content Placeholder 4"/>
          <p:cNvSpPr>
            <a:spLocks noGrp="1"/>
          </p:cNvSpPr>
          <p:nvPr>
            <p:ph idx="1"/>
          </p:nvPr>
        </p:nvSpPr>
        <p:spPr>
          <a:xfrm>
            <a:off x="192405" y="2108200"/>
            <a:ext cx="11814810" cy="4154170"/>
          </a:xfrm>
        </p:spPr>
        <p:txBody>
          <a:bodyPr>
            <a:normAutofit fontScale="65000" lnSpcReduction="20000"/>
          </a:bodyPr>
          <a:lstStyle/>
          <a:p>
            <a:r>
              <a:rPr lang="en-US" b="1" dirty="0"/>
              <a:t>QUESTION :- </a:t>
            </a:r>
            <a:r>
              <a:rPr lang="en-IN" altLang="en-US" b="1" dirty="0"/>
              <a:t>3 </a:t>
            </a:r>
            <a:r>
              <a:rPr lang="en-IN" altLang="en-US" sz="2000" dirty="0">
                <a:sym typeface="+mn-ea"/>
              </a:rPr>
              <a:t>Highest Price Changing companies </a:t>
            </a:r>
            <a:r>
              <a:rPr lang="en-US" sz="2000" dirty="0">
                <a:sym typeface="+mn-ea"/>
              </a:rPr>
              <a:t>:</a:t>
            </a:r>
            <a:endParaRPr lang="en-IN" altLang="en-US" sz="2000" dirty="0">
              <a:sym typeface="+mn-ea"/>
            </a:endParaRPr>
          </a:p>
          <a:p>
            <a:r>
              <a:rPr lang="en-US" dirty="0"/>
              <a:t>Through Power Pivot</a:t>
            </a:r>
            <a:r>
              <a:rPr lang="en-IN" altLang="en-US" dirty="0"/>
              <a:t> ,</a:t>
            </a:r>
            <a:r>
              <a:rPr lang="en-US" dirty="0"/>
              <a:t> Calculation is done:- </a:t>
            </a:r>
            <a:endParaRPr lang="en-US" dirty="0"/>
          </a:p>
          <a:p>
            <a:r>
              <a:rPr lang="en-US" dirty="0"/>
              <a:t>Stock {close} - Stock {open} </a:t>
            </a:r>
            <a:r>
              <a:rPr lang="en-IN" altLang="en-US" dirty="0"/>
              <a:t>/</a:t>
            </a:r>
            <a:r>
              <a:rPr lang="en-US" dirty="0">
                <a:sym typeface="+mn-ea"/>
              </a:rPr>
              <a:t>Stock {open}</a:t>
            </a:r>
            <a:r>
              <a:rPr lang="en-IN" altLang="en-US" dirty="0">
                <a:sym typeface="+mn-ea"/>
              </a:rPr>
              <a:t>*100</a:t>
            </a:r>
            <a:r>
              <a:rPr lang="en-IN" altLang="en-US" dirty="0"/>
              <a:t> </a:t>
            </a:r>
            <a:r>
              <a:rPr lang="en-US" dirty="0"/>
              <a:t>= </a:t>
            </a:r>
            <a:r>
              <a:rPr lang="en-IN" altLang="en-US" dirty="0">
                <a:sym typeface="+mn-ea"/>
              </a:rPr>
              <a:t>price change in %</a:t>
            </a:r>
            <a:endParaRPr lang="en-IN" altLang="en-US" dirty="0">
              <a:sym typeface="+mn-ea"/>
            </a:endParaRPr>
          </a:p>
          <a:p>
            <a:r>
              <a:rPr lang="en-US" dirty="0"/>
              <a:t>Visualization :- </a:t>
            </a:r>
            <a:r>
              <a:rPr lang="en-IN" altLang="en-US" dirty="0"/>
              <a:t>bar chart</a:t>
            </a:r>
            <a:r>
              <a:rPr lang="en-US" dirty="0"/>
              <a:t> is used </a:t>
            </a:r>
            <a:endParaRPr lang="en-US" dirty="0"/>
          </a:p>
          <a:p>
            <a:r>
              <a:rPr lang="en-US" dirty="0">
                <a:sym typeface="+mn-ea"/>
              </a:rPr>
              <a:t>X-axis -</a:t>
            </a:r>
            <a:r>
              <a:rPr lang="en-IN" altLang="en-US" dirty="0">
                <a:sym typeface="+mn-ea"/>
              </a:rPr>
              <a:t>company name</a:t>
            </a:r>
            <a:endParaRPr lang="en-IN" altLang="en-US" dirty="0">
              <a:sym typeface="+mn-ea"/>
            </a:endParaRPr>
          </a:p>
          <a:p>
            <a:r>
              <a:rPr lang="en-US" dirty="0">
                <a:sym typeface="+mn-ea"/>
              </a:rPr>
              <a:t>Y- axis -</a:t>
            </a:r>
            <a:r>
              <a:rPr lang="en-IN" altLang="en-US" dirty="0">
                <a:sym typeface="+mn-ea"/>
              </a:rPr>
              <a:t> sum of price change </a:t>
            </a:r>
            <a:endParaRPr lang="en-IN" altLang="en-US" dirty="0">
              <a:sym typeface="+mn-ea"/>
            </a:endParaRPr>
          </a:p>
          <a:p>
            <a:endParaRPr lang="en-US" dirty="0"/>
          </a:p>
          <a:p>
            <a:r>
              <a:rPr lang="en-IN" altLang="en-US" sz="3555" b="1" dirty="0">
                <a:latin typeface="Agency FB" panose="020B0503020202020204" charset="0"/>
                <a:cs typeface="Agency FB" panose="020B0503020202020204" charset="0"/>
                <a:sym typeface="+mn-ea"/>
              </a:rPr>
              <a:t>For visualization based on time duration. </a:t>
            </a:r>
            <a:endParaRPr lang="en-IN" altLang="en-US" sz="3555" b="1" dirty="0">
              <a:latin typeface="Agency FB" panose="020B0503020202020204" charset="0"/>
              <a:cs typeface="Agency FB" panose="020B0503020202020204" charset="0"/>
              <a:sym typeface="+mn-ea"/>
            </a:endParaRPr>
          </a:p>
          <a:p>
            <a:r>
              <a:rPr lang="en-IN" altLang="en-US" sz="3555" dirty="0">
                <a:latin typeface="Agency FB" panose="020B0503020202020204" charset="0"/>
                <a:cs typeface="Agency FB" panose="020B0503020202020204" charset="0"/>
                <a:sym typeface="+mn-ea"/>
              </a:rPr>
              <a:t>we add slicer based on yearly , monthly and daily</a:t>
            </a:r>
            <a:endParaRPr lang="en-IN" altLang="en-US" sz="3555" dirty="0">
              <a:latin typeface="Agency FB" panose="020B0503020202020204" charset="0"/>
              <a:cs typeface="Agency FB" panose="020B0503020202020204" charset="0"/>
              <a:sym typeface="+mn-ea"/>
            </a:endParaRPr>
          </a:p>
          <a:p>
            <a:r>
              <a:rPr lang="en-IN" altLang="en-US" sz="3555" dirty="0">
                <a:latin typeface="Agency FB" panose="020B0503020202020204" charset="0"/>
                <a:cs typeface="Agency FB" panose="020B0503020202020204" charset="0"/>
              </a:rPr>
              <a:t>and on the based on quarterly basis.</a:t>
            </a:r>
            <a:endParaRPr lang="en-IN" altLang="en-US" sz="3555" dirty="0">
              <a:latin typeface="Agency FB" panose="020B0503020202020204" charset="0"/>
              <a:cs typeface="Agency FB" panose="020B0503020202020204" charset="0"/>
            </a:endParaRPr>
          </a:p>
          <a:p>
            <a:endParaRPr lang="en-US" dirty="0"/>
          </a:p>
          <a:p>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76515" y="2026920"/>
            <a:ext cx="4078605" cy="40786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Pre- Processing through python </a:t>
            </a:r>
            <a:endParaRPr lang="en-IN" altLang="en-US"/>
          </a:p>
        </p:txBody>
      </p:sp>
      <p:sp>
        <p:nvSpPr>
          <p:cNvPr id="3" name="Content Placeholder 2"/>
          <p:cNvSpPr>
            <a:spLocks noGrp="1"/>
          </p:cNvSpPr>
          <p:nvPr>
            <p:ph idx="1"/>
          </p:nvPr>
        </p:nvSpPr>
        <p:spPr/>
        <p:txBody>
          <a:bodyPr>
            <a:normAutofit fontScale="97500" lnSpcReduction="10000"/>
          </a:bodyPr>
          <a:lstStyle/>
          <a:p>
            <a:pPr>
              <a:buFont typeface="Wingdings" panose="05000000000000000000" charset="0"/>
              <a:buChar char="Ø"/>
            </a:pPr>
            <a:r>
              <a:rPr lang="en-IN" altLang="en-US" dirty="0"/>
              <a:t>read csv file of given data </a:t>
            </a:r>
            <a:endParaRPr lang="en-IN" altLang="en-US" dirty="0"/>
          </a:p>
          <a:p>
            <a:pPr>
              <a:buFont typeface="Wingdings" panose="05000000000000000000" charset="0"/>
              <a:buChar char="Ø"/>
            </a:pPr>
            <a:r>
              <a:rPr lang="en-IN" altLang="en-US" dirty="0"/>
              <a:t>counting of given data </a:t>
            </a:r>
            <a:endParaRPr lang="en-IN" altLang="en-US" dirty="0"/>
          </a:p>
          <a:p>
            <a:pPr>
              <a:buFont typeface="Wingdings" panose="05000000000000000000" charset="0"/>
              <a:buChar char="Ø"/>
            </a:pPr>
            <a:r>
              <a:rPr lang="en-IN" altLang="en-US" dirty="0"/>
              <a:t>basic statistics for numerical column </a:t>
            </a:r>
            <a:endParaRPr lang="en-IN" altLang="en-US" dirty="0"/>
          </a:p>
          <a:p>
            <a:pPr>
              <a:buFont typeface="Wingdings" panose="05000000000000000000" charset="0"/>
              <a:buChar char="Ø"/>
            </a:pPr>
            <a:r>
              <a:rPr lang="en-IN" altLang="en-US" dirty="0"/>
              <a:t>sum of missing value and handling it of given data </a:t>
            </a:r>
            <a:endParaRPr lang="en-IN" altLang="en-US" dirty="0"/>
          </a:p>
          <a:p>
            <a:pPr>
              <a:buFont typeface="Wingdings" panose="05000000000000000000" charset="0"/>
              <a:buChar char="Ø"/>
            </a:pPr>
            <a:r>
              <a:rPr lang="en-IN" altLang="en-US" dirty="0"/>
              <a:t>mean and median of high and low price </a:t>
            </a:r>
            <a:endParaRPr lang="en-IN" altLang="en-US" dirty="0"/>
          </a:p>
          <a:p>
            <a:pPr>
              <a:buFont typeface="Wingdings" panose="05000000000000000000" charset="0"/>
              <a:buChar char="Ø"/>
            </a:pPr>
            <a:r>
              <a:rPr lang="en-IN" altLang="en-US" dirty="0"/>
              <a:t>handling missing values </a:t>
            </a:r>
            <a:endParaRPr lang="en-IN" altLang="en-US" dirty="0"/>
          </a:p>
          <a:p>
            <a:pPr>
              <a:buFont typeface="Wingdings" panose="05000000000000000000" charset="0"/>
              <a:buChar char="Ø"/>
            </a:pPr>
            <a:r>
              <a:rPr lang="en-IN" altLang="en-US" dirty="0"/>
              <a:t>normalization of high and low prices of stock </a:t>
            </a:r>
            <a:endParaRPr lang="en-IN" altLang="en-US" dirty="0"/>
          </a:p>
          <a:p>
            <a:pPr>
              <a:buFont typeface="Wingdings" panose="05000000000000000000" charset="0"/>
              <a:buChar char="Ø"/>
            </a:pPr>
            <a:r>
              <a:rPr lang="en-IN" altLang="en-US" dirty="0"/>
              <a:t>handling outliners</a:t>
            </a:r>
            <a:endParaRPr lang="en-IN" alt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31280" y="2108201"/>
            <a:ext cx="5760720" cy="39877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463925" y="0"/>
            <a:ext cx="6096000" cy="583565"/>
          </a:xfrm>
          <a:prstGeom prst="rect">
            <a:avLst/>
          </a:prstGeom>
          <a:noFill/>
        </p:spPr>
        <p:txBody>
          <a:bodyPr wrap="square" rtlCol="0" anchor="t">
            <a:spAutoFit/>
          </a:bodyPr>
          <a:lstStyle/>
          <a:p>
            <a:r>
              <a:rPr lang="en-US" sz="3200" b="1" dirty="0">
                <a:sym typeface="+mn-ea"/>
              </a:rPr>
              <a:t>Content of Project Overview </a:t>
            </a:r>
            <a:endParaRPr lang="en-US" sz="3200" b="1" dirty="0">
              <a:sym typeface="+mn-ea"/>
            </a:endParaRPr>
          </a:p>
        </p:txBody>
      </p:sp>
      <p:pic>
        <p:nvPicPr>
          <p:cNvPr id="138" name="Picture 137"/>
          <p:cNvPicPr>
            <a:picLocks noChangeAspect="1"/>
          </p:cNvPicPr>
          <p:nvPr/>
        </p:nvPicPr>
        <p:blipFill>
          <a:blip r:embed="rId1"/>
          <a:srcRect l="6759" r="6759"/>
          <a:stretch>
            <a:fillRect/>
          </a:stretch>
        </p:blipFill>
        <p:spPr>
          <a:xfrm>
            <a:off x="4144645" y="583565"/>
            <a:ext cx="2520950" cy="1976120"/>
          </a:xfrm>
          <a:prstGeom prst="ellipse">
            <a:avLst/>
          </a:prstGeom>
        </p:spPr>
      </p:pic>
      <p:sp>
        <p:nvSpPr>
          <p:cNvPr id="18" name="Rectangle 17"/>
          <p:cNvSpPr/>
          <p:nvPr/>
        </p:nvSpPr>
        <p:spPr>
          <a:xfrm>
            <a:off x="4248877" y="2586304"/>
            <a:ext cx="2416627" cy="619862"/>
          </a:xfrm>
          <a:prstGeom prst="rect">
            <a:avLst/>
          </a:prstGeom>
          <a:no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622300">
              <a:lnSpc>
                <a:spcPct val="90000"/>
              </a:lnSpc>
              <a:spcBef>
                <a:spcPct val="0"/>
              </a:spcBef>
              <a:spcAft>
                <a:spcPct val="35000"/>
              </a:spcAft>
              <a:buNone/>
            </a:pPr>
            <a:r>
              <a:rPr lang="en-US" sz="1600" b="1" dirty="0">
                <a:solidFill>
                  <a:schemeClr val="tx1">
                    <a:lumMod val="75000"/>
                    <a:lumOff val="25000"/>
                  </a:schemeClr>
                </a:solidFill>
              </a:rPr>
              <a:t>Stock Market Analysis &amp; Prediction</a:t>
            </a:r>
            <a:endParaRPr lang="en-US" sz="1600" kern="1200" dirty="0">
              <a:solidFill>
                <a:schemeClr val="tx1">
                  <a:lumMod val="75000"/>
                  <a:lumOff val="25000"/>
                </a:schemeClr>
              </a:solidFill>
            </a:endParaRPr>
          </a:p>
        </p:txBody>
      </p:sp>
      <p:sp>
        <p:nvSpPr>
          <p:cNvPr id="6" name="Text Box 5"/>
          <p:cNvSpPr txBox="1"/>
          <p:nvPr/>
        </p:nvSpPr>
        <p:spPr>
          <a:xfrm>
            <a:off x="286385" y="1951990"/>
            <a:ext cx="3234055" cy="1774190"/>
          </a:xfrm>
          <a:prstGeom prst="rect">
            <a:avLst/>
          </a:prstGeom>
          <a:noFill/>
        </p:spPr>
        <p:txBody>
          <a:bodyPr wrap="square" rtlCol="0" anchor="t">
            <a:noAutofit/>
          </a:bodyPr>
          <a:lstStyle/>
          <a:p>
            <a:pPr lvl="0" defTabSz="622300">
              <a:lnSpc>
                <a:spcPct val="90000"/>
              </a:lnSpc>
              <a:spcBef>
                <a:spcPct val="0"/>
              </a:spcBef>
              <a:spcAft>
                <a:spcPct val="35000"/>
              </a:spcAft>
            </a:pPr>
            <a:r>
              <a:rPr lang="en-US" sz="2400" b="1" u="sng" dirty="0">
                <a:solidFill>
                  <a:schemeClr val="tx1">
                    <a:lumMod val="75000"/>
                    <a:lumOff val="25000"/>
                  </a:schemeClr>
                </a:solidFill>
                <a:latin typeface="Agency FB" panose="020B0503020202020204" charset="0"/>
                <a:cs typeface="Agency FB" panose="020B0503020202020204" charset="0"/>
                <a:sym typeface="+mn-ea"/>
              </a:rPr>
              <a:t>Objectives</a:t>
            </a:r>
            <a:endParaRPr lang="en-US" sz="2400" b="1" u="sng" dirty="0">
              <a:solidFill>
                <a:schemeClr val="tx1">
                  <a:lumMod val="75000"/>
                  <a:lumOff val="25000"/>
                </a:schemeClr>
              </a:solidFill>
              <a:latin typeface="Agency FB" panose="020B0503020202020204" charset="0"/>
              <a:cs typeface="Agency FB" panose="020B0503020202020204" charset="0"/>
              <a:sym typeface="+mn-ea"/>
            </a:endParaRPr>
          </a:p>
          <a:p>
            <a:pPr lvl="0" defTabSz="622300">
              <a:lnSpc>
                <a:spcPct val="90000"/>
              </a:lnSpc>
              <a:spcBef>
                <a:spcPct val="0"/>
              </a:spcBef>
              <a:spcAft>
                <a:spcPct val="35000"/>
              </a:spcAft>
            </a:pPr>
            <a:r>
              <a:rPr lang="en-US" dirty="0">
                <a:cs typeface="+mn-lt"/>
                <a:sym typeface="+mn-ea"/>
              </a:rPr>
              <a:t>market trends, identifying undervalued stocks, or assessing portfolio performance</a:t>
            </a:r>
            <a:endParaRPr lang="en-US" dirty="0">
              <a:cs typeface="+mn-lt"/>
              <a:sym typeface="+mn-ea"/>
            </a:endParaRPr>
          </a:p>
        </p:txBody>
      </p:sp>
      <p:pic>
        <p:nvPicPr>
          <p:cNvPr id="76" name="Picture 75"/>
          <p:cNvPicPr>
            <a:picLocks noChangeAspect="1"/>
          </p:cNvPicPr>
          <p:nvPr/>
        </p:nvPicPr>
        <p:blipFill>
          <a:blip r:embed="rId2"/>
          <a:srcRect l="20230" r="20230"/>
          <a:stretch>
            <a:fillRect/>
          </a:stretch>
        </p:blipFill>
        <p:spPr>
          <a:xfrm flipH="1">
            <a:off x="18415" y="402590"/>
            <a:ext cx="1549400" cy="1549400"/>
          </a:xfrm>
          <a:prstGeom prst="ellipse">
            <a:avLst/>
          </a:prstGeom>
        </p:spPr>
      </p:pic>
      <p:sp>
        <p:nvSpPr>
          <p:cNvPr id="7" name="Text Box 6"/>
          <p:cNvSpPr txBox="1"/>
          <p:nvPr/>
        </p:nvSpPr>
        <p:spPr>
          <a:xfrm>
            <a:off x="4330065" y="4584700"/>
            <a:ext cx="3531235" cy="1659890"/>
          </a:xfrm>
          <a:prstGeom prst="rect">
            <a:avLst/>
          </a:prstGeom>
          <a:noFill/>
        </p:spPr>
        <p:txBody>
          <a:bodyPr wrap="square" rtlCol="0" anchor="t">
            <a:noAutofit/>
          </a:bodyPr>
          <a:lstStyle/>
          <a:p>
            <a:pPr marL="0" lvl="0" indent="0" defTabSz="622300">
              <a:lnSpc>
                <a:spcPct val="90000"/>
              </a:lnSpc>
              <a:spcBef>
                <a:spcPct val="0"/>
              </a:spcBef>
              <a:spcAft>
                <a:spcPct val="35000"/>
              </a:spcAft>
              <a:buNone/>
            </a:pPr>
            <a:r>
              <a:rPr lang="en-IN" sz="2400" b="1" u="sng" dirty="0">
                <a:latin typeface="Agency FB" panose="020B0503020202020204" charset="0"/>
                <a:cs typeface="Agency FB" panose="020B0503020202020204" charset="0"/>
                <a:sym typeface="+mn-ea"/>
              </a:rPr>
              <a:t>Deliverables</a:t>
            </a:r>
            <a:endParaRPr lang="en-IN" sz="2400" b="1" u="sng" dirty="0">
              <a:latin typeface="Agency FB" panose="020B0503020202020204" charset="0"/>
              <a:cs typeface="Agency FB" panose="020B0503020202020204" charset="0"/>
              <a:sym typeface="+mn-ea"/>
            </a:endParaRPr>
          </a:p>
          <a:p>
            <a:pPr marL="0" lvl="0" indent="0" defTabSz="622300">
              <a:lnSpc>
                <a:spcPct val="90000"/>
              </a:lnSpc>
              <a:spcBef>
                <a:spcPct val="0"/>
              </a:spcBef>
              <a:spcAft>
                <a:spcPct val="35000"/>
              </a:spcAft>
              <a:buNone/>
            </a:pPr>
            <a:r>
              <a:rPr lang="en-US" dirty="0">
                <a:sym typeface="+mn-ea"/>
              </a:rPr>
              <a:t>This might include a report on market trends, a list of recommended stocks, or a risk assessment of the current portfolio</a:t>
            </a:r>
            <a:endParaRPr lang="en-US" dirty="0">
              <a:sym typeface="+mn-ea"/>
            </a:endParaRPr>
          </a:p>
        </p:txBody>
      </p:sp>
      <p:pic>
        <p:nvPicPr>
          <p:cNvPr id="68" name="Picture 67"/>
          <p:cNvPicPr>
            <a:picLocks noChangeAspect="1"/>
          </p:cNvPicPr>
          <p:nvPr/>
        </p:nvPicPr>
        <p:blipFill>
          <a:blip r:embed="rId3"/>
          <a:srcRect l="16712" r="16712"/>
          <a:stretch>
            <a:fillRect/>
          </a:stretch>
        </p:blipFill>
        <p:spPr>
          <a:xfrm>
            <a:off x="4924741" y="3453765"/>
            <a:ext cx="1282065" cy="1282065"/>
          </a:xfrm>
          <a:prstGeom prst="ellipse">
            <a:avLst/>
          </a:prstGeom>
        </p:spPr>
      </p:pic>
      <p:sp>
        <p:nvSpPr>
          <p:cNvPr id="8" name="Text Box 7"/>
          <p:cNvSpPr txBox="1"/>
          <p:nvPr/>
        </p:nvSpPr>
        <p:spPr>
          <a:xfrm>
            <a:off x="8400415" y="4505960"/>
            <a:ext cx="3251835" cy="1817370"/>
          </a:xfrm>
          <a:prstGeom prst="rect">
            <a:avLst/>
          </a:prstGeom>
          <a:noFill/>
        </p:spPr>
        <p:txBody>
          <a:bodyPr wrap="square" rtlCol="0" anchor="t">
            <a:spAutoFit/>
          </a:bodyPr>
          <a:lstStyle/>
          <a:p>
            <a:pPr marL="0" lvl="0" indent="0" algn="l" defTabSz="622300">
              <a:lnSpc>
                <a:spcPct val="90000"/>
              </a:lnSpc>
              <a:spcBef>
                <a:spcPct val="0"/>
              </a:spcBef>
              <a:spcAft>
                <a:spcPct val="35000"/>
              </a:spcAft>
              <a:buNone/>
            </a:pPr>
            <a:r>
              <a:rPr lang="en-IN" sz="2400" b="1" u="sng" dirty="0">
                <a:latin typeface="Agency FB" panose="020B0503020202020204" charset="0"/>
                <a:cs typeface="Agency FB" panose="020B0503020202020204" charset="0"/>
                <a:sym typeface="+mn-ea"/>
              </a:rPr>
              <a:t>Risk &amp; Mitigation</a:t>
            </a:r>
            <a:endParaRPr lang="en-IN" sz="2400" b="1" u="sng" dirty="0">
              <a:latin typeface="Agency FB" panose="020B0503020202020204" charset="0"/>
              <a:cs typeface="Agency FB" panose="020B0503020202020204" charset="0"/>
              <a:sym typeface="+mn-ea"/>
            </a:endParaRPr>
          </a:p>
          <a:p>
            <a:pPr marL="0" lvl="0" indent="0" defTabSz="622300">
              <a:lnSpc>
                <a:spcPct val="90000"/>
              </a:lnSpc>
              <a:spcBef>
                <a:spcPct val="0"/>
              </a:spcBef>
              <a:spcAft>
                <a:spcPct val="35000"/>
              </a:spcAft>
              <a:buNone/>
            </a:pPr>
            <a:r>
              <a:rPr lang="en-US" dirty="0">
                <a:sym typeface="+mn-ea"/>
              </a:rPr>
              <a:t>Identify potential risks that could impact the stock market or the analysis and propose strategies to mitigate these risks.</a:t>
            </a:r>
            <a:endParaRPr lang="en-US" dirty="0">
              <a:sym typeface="+mn-ea"/>
            </a:endParaRPr>
          </a:p>
        </p:txBody>
      </p:sp>
      <p:pic>
        <p:nvPicPr>
          <p:cNvPr id="9" name="Picture 8"/>
          <p:cNvPicPr>
            <a:picLocks noChangeAspect="1"/>
          </p:cNvPicPr>
          <p:nvPr/>
        </p:nvPicPr>
        <p:blipFill>
          <a:blip r:embed="rId4"/>
          <a:srcRect l="16712" r="16712"/>
          <a:stretch>
            <a:fillRect/>
          </a:stretch>
        </p:blipFill>
        <p:spPr>
          <a:xfrm>
            <a:off x="8199120" y="3453765"/>
            <a:ext cx="1282065" cy="1130935"/>
          </a:xfrm>
          <a:prstGeom prst="ellipse">
            <a:avLst/>
          </a:prstGeom>
        </p:spPr>
      </p:pic>
      <p:pic>
        <p:nvPicPr>
          <p:cNvPr id="61" name="Picture 60"/>
          <p:cNvPicPr>
            <a:picLocks noChangeAspect="1"/>
          </p:cNvPicPr>
          <p:nvPr/>
        </p:nvPicPr>
        <p:blipFill>
          <a:blip r:embed="rId5"/>
          <a:srcRect t="322" b="322"/>
          <a:stretch>
            <a:fillRect/>
          </a:stretch>
        </p:blipFill>
        <p:spPr>
          <a:xfrm>
            <a:off x="278130" y="3555365"/>
            <a:ext cx="950595" cy="950595"/>
          </a:xfrm>
          <a:prstGeom prst="ellipse">
            <a:avLst/>
          </a:prstGeom>
        </p:spPr>
      </p:pic>
      <p:sp>
        <p:nvSpPr>
          <p:cNvPr id="10" name="Text Box 9"/>
          <p:cNvSpPr txBox="1"/>
          <p:nvPr/>
        </p:nvSpPr>
        <p:spPr>
          <a:xfrm>
            <a:off x="286385" y="4508500"/>
            <a:ext cx="3578225" cy="1736090"/>
          </a:xfrm>
          <a:prstGeom prst="rect">
            <a:avLst/>
          </a:prstGeom>
          <a:noFill/>
        </p:spPr>
        <p:txBody>
          <a:bodyPr wrap="square" rtlCol="0" anchor="t">
            <a:noAutofit/>
          </a:bodyPr>
          <a:lstStyle/>
          <a:p>
            <a:pPr defTabSz="622300">
              <a:lnSpc>
                <a:spcPct val="90000"/>
              </a:lnSpc>
              <a:spcBef>
                <a:spcPct val="0"/>
              </a:spcBef>
              <a:spcAft>
                <a:spcPct val="35000"/>
              </a:spcAft>
            </a:pPr>
            <a:r>
              <a:rPr lang="en-US" sz="2400" b="1" u="sng" dirty="0">
                <a:latin typeface="Agency FB" panose="020B0503020202020204" charset="0"/>
                <a:cs typeface="Agency FB" panose="020B0503020202020204" charset="0"/>
                <a:sym typeface="+mn-ea"/>
              </a:rPr>
              <a:t>Scope</a:t>
            </a:r>
            <a:endParaRPr lang="en-US" sz="2400" b="1" u="sng" dirty="0">
              <a:latin typeface="Agency FB" panose="020B0503020202020204" charset="0"/>
              <a:cs typeface="Agency FB" panose="020B0503020202020204" charset="0"/>
              <a:sym typeface="+mn-ea"/>
            </a:endParaRPr>
          </a:p>
          <a:p>
            <a:pPr defTabSz="622300">
              <a:lnSpc>
                <a:spcPct val="90000"/>
              </a:lnSpc>
              <a:spcBef>
                <a:spcPct val="0"/>
              </a:spcBef>
              <a:spcAft>
                <a:spcPct val="35000"/>
              </a:spcAft>
            </a:pPr>
            <a:r>
              <a:rPr lang="en-US" dirty="0">
                <a:sym typeface="+mn-ea"/>
              </a:rPr>
              <a:t>This could include the types of stocks being analyzed (e.g., large-cap, mid-cap), geographic regions, or sectors (e.g., technology, healthcare).</a:t>
            </a:r>
            <a:endParaRPr lang="en-US" dirty="0">
              <a:sym typeface="+mn-ea"/>
            </a:endParaRPr>
          </a:p>
        </p:txBody>
      </p:sp>
      <p:sp>
        <p:nvSpPr>
          <p:cNvPr id="11" name="Text Box 10"/>
          <p:cNvSpPr txBox="1"/>
          <p:nvPr/>
        </p:nvSpPr>
        <p:spPr>
          <a:xfrm>
            <a:off x="8469630" y="1718310"/>
            <a:ext cx="3623945" cy="1947545"/>
          </a:xfrm>
          <a:prstGeom prst="rect">
            <a:avLst/>
          </a:prstGeom>
          <a:noFill/>
        </p:spPr>
        <p:txBody>
          <a:bodyPr wrap="square" rtlCol="0" anchor="t">
            <a:noAutofit/>
          </a:bodyPr>
          <a:lstStyle/>
          <a:p>
            <a:pPr marL="0" lvl="0" indent="0" algn="l" defTabSz="622300">
              <a:lnSpc>
                <a:spcPct val="90000"/>
              </a:lnSpc>
              <a:spcBef>
                <a:spcPct val="0"/>
              </a:spcBef>
              <a:spcAft>
                <a:spcPct val="35000"/>
              </a:spcAft>
              <a:buNone/>
            </a:pPr>
            <a:r>
              <a:rPr lang="en-US" sz="2400" b="1" u="sng" dirty="0">
                <a:latin typeface="Agency FB" panose="020B0503020202020204" charset="0"/>
                <a:cs typeface="Agency FB" panose="020B0503020202020204" charset="0"/>
                <a:sym typeface="+mn-ea"/>
              </a:rPr>
              <a:t>TIMELINE</a:t>
            </a:r>
            <a:endParaRPr lang="en-US" sz="2400" b="1" u="sng" dirty="0">
              <a:latin typeface="Agency FB" panose="020B0503020202020204" charset="0"/>
              <a:cs typeface="Agency FB" panose="020B0503020202020204" charset="0"/>
              <a:sym typeface="+mn-ea"/>
            </a:endParaRPr>
          </a:p>
          <a:p>
            <a:pPr marL="0" lvl="0" indent="0" algn="l" defTabSz="622300">
              <a:lnSpc>
                <a:spcPct val="90000"/>
              </a:lnSpc>
              <a:spcBef>
                <a:spcPct val="0"/>
              </a:spcBef>
              <a:spcAft>
                <a:spcPct val="35000"/>
              </a:spcAft>
              <a:buNone/>
            </a:pPr>
            <a:r>
              <a:rPr lang="en-US" dirty="0">
                <a:sym typeface="+mn-ea"/>
              </a:rPr>
              <a:t>Provide a high-level timeline for the analysis. This could include deadlines for data collection, interim reports, and final recommendations</a:t>
            </a:r>
            <a:endParaRPr lang="en-US" dirty="0">
              <a:sym typeface="+mn-ea"/>
            </a:endParaRPr>
          </a:p>
        </p:txBody>
      </p:sp>
      <p:pic>
        <p:nvPicPr>
          <p:cNvPr id="66" name="Picture 65"/>
          <p:cNvPicPr>
            <a:picLocks noChangeAspect="1"/>
          </p:cNvPicPr>
          <p:nvPr/>
        </p:nvPicPr>
        <p:blipFill>
          <a:blip r:embed="rId6"/>
          <a:srcRect l="18271" r="18271"/>
          <a:stretch>
            <a:fillRect/>
          </a:stretch>
        </p:blipFill>
        <p:spPr>
          <a:xfrm>
            <a:off x="8469630" y="636270"/>
            <a:ext cx="1082040" cy="1082040"/>
          </a:xfrm>
          <a:prstGeom prst="ellipse">
            <a:avLst/>
          </a:prstGeom>
        </p:spPr>
      </p:pic>
      <p:cxnSp>
        <p:nvCxnSpPr>
          <p:cNvPr id="12" name="Straight Arrow Connector 11"/>
          <p:cNvCxnSpPr/>
          <p:nvPr/>
        </p:nvCxnSpPr>
        <p:spPr>
          <a:xfrm flipH="1">
            <a:off x="3228975" y="1482725"/>
            <a:ext cx="86995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Straight Arrow Connector 12"/>
          <p:cNvCxnSpPr/>
          <p:nvPr/>
        </p:nvCxnSpPr>
        <p:spPr>
          <a:xfrm flipH="1">
            <a:off x="3670300" y="2586990"/>
            <a:ext cx="694690" cy="3784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p:nvPr/>
        </p:nvCxnSpPr>
        <p:spPr>
          <a:xfrm>
            <a:off x="5521960" y="3206115"/>
            <a:ext cx="0" cy="4210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p:nvPr/>
        </p:nvCxnSpPr>
        <p:spPr>
          <a:xfrm>
            <a:off x="6847205" y="2545080"/>
            <a:ext cx="735965" cy="4730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p:nvPr/>
        </p:nvCxnSpPr>
        <p:spPr>
          <a:xfrm>
            <a:off x="6777355" y="1501140"/>
            <a:ext cx="942975" cy="25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sz="3200">
                <a:latin typeface="Franklin Gothic Book" panose="020B0503020102020204" charset="0"/>
                <a:cs typeface="Franklin Gothic Book" panose="020B0503020102020204" charset="0"/>
              </a:rPr>
              <a:t>Data Discription</a:t>
            </a:r>
            <a:r>
              <a:rPr lang="en-IN" altLang="en-US"/>
              <a:t> </a:t>
            </a:r>
            <a:endParaRPr lang="en-IN" altLang="en-US"/>
          </a:p>
        </p:txBody>
      </p:sp>
      <p:sp>
        <p:nvSpPr>
          <p:cNvPr id="5" name="Content Placeholder 4"/>
          <p:cNvSpPr>
            <a:spLocks noGrp="1"/>
          </p:cNvSpPr>
          <p:nvPr>
            <p:ph idx="1"/>
          </p:nvPr>
        </p:nvSpPr>
        <p:spPr/>
        <p:txBody>
          <a:bodyPr/>
          <a:p>
            <a:r>
              <a:rPr lang="en-IN" altLang="en-US"/>
              <a:t>Date :- shows the time duration, number of years of data. </a:t>
            </a:r>
            <a:endParaRPr lang="en-IN" altLang="en-US"/>
          </a:p>
          <a:p>
            <a:r>
              <a:rPr lang="en-IN" altLang="en-US"/>
              <a:t>High :- maximum or highest price of stock of a particular company</a:t>
            </a:r>
            <a:endParaRPr lang="en-IN" altLang="en-US"/>
          </a:p>
          <a:p>
            <a:r>
              <a:rPr lang="en-IN" altLang="en-US"/>
              <a:t>Low :- </a:t>
            </a:r>
            <a:r>
              <a:rPr lang="en-IN" altLang="en-US">
                <a:sym typeface="+mn-ea"/>
              </a:rPr>
              <a:t>mi</a:t>
            </a:r>
            <a:r>
              <a:rPr lang="en-US" altLang="en-IN">
                <a:sym typeface="+mn-ea"/>
              </a:rPr>
              <a:t>ni</a:t>
            </a:r>
            <a:r>
              <a:rPr lang="en-IN" altLang="en-US">
                <a:sym typeface="+mn-ea"/>
              </a:rPr>
              <a:t>mum or highest price of stock of a particular company</a:t>
            </a:r>
            <a:endParaRPr lang="en-IN" altLang="en-US"/>
          </a:p>
          <a:p>
            <a:r>
              <a:rPr lang="en-IN" altLang="en-US"/>
              <a:t>Open :- price of stock when the selling of stock were started or starting price of stock.</a:t>
            </a:r>
            <a:endParaRPr lang="en-IN" altLang="en-US"/>
          </a:p>
          <a:p>
            <a:r>
              <a:rPr lang="en-IN" altLang="en-US"/>
              <a:t>Close :- </a:t>
            </a:r>
            <a:r>
              <a:rPr lang="en-IN" altLang="en-US">
                <a:sym typeface="+mn-ea"/>
              </a:rPr>
              <a:t>price of stock when the selling of stock were ending or ending price of stock.</a:t>
            </a:r>
            <a:endParaRPr lang="en-IN" altLang="en-US"/>
          </a:p>
          <a:p>
            <a:r>
              <a:rPr lang="en-IN" altLang="en-US"/>
              <a:t>name:- name of the particular company who stock were selling.</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Problem Statement</a:t>
            </a:r>
            <a:endParaRPr lang="en-IN" altLang="en-US"/>
          </a:p>
        </p:txBody>
      </p:sp>
      <p:sp>
        <p:nvSpPr>
          <p:cNvPr id="3" name="Content Placeholder 2"/>
          <p:cNvSpPr>
            <a:spLocks noGrp="1"/>
          </p:cNvSpPr>
          <p:nvPr>
            <p:ph idx="1"/>
          </p:nvPr>
        </p:nvSpPr>
        <p:spPr/>
        <p:txBody>
          <a:bodyPr>
            <a:normAutofit lnSpcReduction="10000"/>
          </a:bodyPr>
          <a:lstStyle/>
          <a:p>
            <a:r>
              <a:rPr lang="en-US"/>
              <a:t>This project focuses on analyzing the historical behavior of stocks and leveraging predictive Assess the correlation between the prices of various stocks. This helps to understand how the movements of different stocks are related to each othermodels to forecast future stock prices. The main objectives are as follows:</a:t>
            </a:r>
            <a:endParaRPr lang="en-US"/>
          </a:p>
          <a:p>
            <a:pPr>
              <a:buFont typeface="Wingdings" panose="05000000000000000000" charset="0"/>
              <a:buChar char="Ø"/>
            </a:pPr>
            <a:r>
              <a:rPr lang="en-US" b="1"/>
              <a:t>Change in Stock Price Over Time</a:t>
            </a:r>
            <a:r>
              <a:rPr lang="en-US"/>
              <a:t>: Analyze how the price of a stock has fluctuated over a specified period. This involves tracking the historical data of stock prices and determining the percentage change between different time points</a:t>
            </a:r>
            <a:endParaRPr lang="en-US"/>
          </a:p>
          <a:p>
            <a:pPr>
              <a:buFont typeface="Wingdings" panose="05000000000000000000" charset="0"/>
              <a:buChar char="Ø"/>
            </a:pPr>
            <a:r>
              <a:rPr lang="en-IN" altLang="en-US" b="1">
                <a:sym typeface="+mn-ea"/>
              </a:rPr>
              <a:t>Open to Close Price Change </a:t>
            </a:r>
            <a:r>
              <a:rPr lang="en-US">
                <a:sym typeface="+mn-ea"/>
              </a:rPr>
              <a:t>:  refers to the difference between the price of a stock (or any financial instrument) at the time the market opens and the price at which it closes on the same trading day. This metric is a key indicator of intraday performance and can provide insights into the daily sentiment and trading activity surrounding a particular stock or market as a whole.</a:t>
            </a:r>
            <a:endParaRPr lang="en-US">
              <a:sym typeface="+mn-ea"/>
            </a:endParaRPr>
          </a:p>
          <a:p>
            <a:pPr marL="0" indent="0">
              <a:buFont typeface="Wingdings" panose="05000000000000000000" charset="0"/>
              <a:buNone/>
            </a:pPr>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43700" y="203163"/>
            <a:ext cx="1272540" cy="16176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54000"/>
            <a:ext cx="11348720" cy="3970318"/>
          </a:xfrm>
          <a:prstGeom prst="rect">
            <a:avLst/>
          </a:prstGeom>
          <a:noFill/>
        </p:spPr>
        <p:txBody>
          <a:bodyPr wrap="square">
            <a:spAutoFit/>
          </a:bodyPr>
          <a:lstStyle/>
          <a:p>
            <a:pPr>
              <a:buFont typeface="Wingdings" panose="05000000000000000000" charset="0"/>
              <a:buChar char="Ø"/>
            </a:pPr>
            <a:r>
              <a:rPr lang="en-IN" altLang="en-US" b="1" dirty="0">
                <a:sym typeface="+mn-ea"/>
              </a:rPr>
              <a:t>Highest Price Changing companies </a:t>
            </a:r>
            <a:r>
              <a:rPr lang="en-US" dirty="0">
                <a:sym typeface="+mn-ea"/>
              </a:rPr>
              <a:t>: refer to stocks or companies that experience the most significant changes in their stock prices during a specific period, typically measured over a trading day, week, or month. These companies are often the focus of traders, investors, and market analysts due to their potential for high returns (or losses) within a short time frame</a:t>
            </a:r>
            <a:endParaRPr lang="en-US" dirty="0">
              <a:sym typeface="+mn-ea"/>
            </a:endParaRPr>
          </a:p>
          <a:p>
            <a:endParaRPr lang="en-US" dirty="0">
              <a:sym typeface="+mn-ea"/>
            </a:endParaRPr>
          </a:p>
          <a:p>
            <a:endParaRPr lang="en-US" dirty="0">
              <a:sym typeface="+mn-ea"/>
            </a:endParaRPr>
          </a:p>
          <a:p>
            <a:pPr>
              <a:buFont typeface="Wingdings" panose="05000000000000000000" charset="0"/>
              <a:buChar char="Ø"/>
            </a:pPr>
            <a:r>
              <a:rPr lang="en-IN" altLang="en-US" b="1" dirty="0">
                <a:sym typeface="+mn-ea"/>
              </a:rPr>
              <a:t>Stock Performance </a:t>
            </a:r>
            <a:r>
              <a:rPr lang="en-IN" altLang="en-US" b="1" dirty="0" err="1">
                <a:sym typeface="+mn-ea"/>
              </a:rPr>
              <a:t>Comparision</a:t>
            </a:r>
            <a:r>
              <a:rPr lang="en-US" dirty="0">
                <a:sym typeface="+mn-ea"/>
              </a:rPr>
              <a:t>:</a:t>
            </a:r>
            <a:r>
              <a:rPr lang="en-IN" altLang="en-US" dirty="0">
                <a:sym typeface="+mn-ea"/>
              </a:rPr>
              <a:t>compare the performance of different stock based on there average closing price over a specific period</a:t>
            </a:r>
            <a:r>
              <a:rPr lang="en-US" dirty="0">
                <a:sym typeface="+mn-ea"/>
              </a:rPr>
              <a:t>.</a:t>
            </a:r>
            <a:endParaRPr lang="en-US" dirty="0">
              <a:sym typeface="+mn-ea"/>
            </a:endParaRPr>
          </a:p>
          <a:p>
            <a:pPr>
              <a:buFont typeface="Wingdings" panose="05000000000000000000" charset="0"/>
              <a:buChar char="Ø"/>
            </a:pPr>
            <a:endParaRPr lang="en-US" dirty="0">
              <a:sym typeface="+mn-ea"/>
            </a:endParaRPr>
          </a:p>
          <a:p>
            <a:endParaRPr lang="en-US" dirty="0">
              <a:sym typeface="+mn-ea"/>
            </a:endParaRPr>
          </a:p>
          <a:p>
            <a:pPr>
              <a:buFont typeface="Wingdings" panose="05000000000000000000" charset="0"/>
              <a:buChar char="Ø"/>
            </a:pPr>
            <a:r>
              <a:rPr lang="en-US" b="1" dirty="0">
                <a:sym typeface="+mn-ea"/>
              </a:rPr>
              <a:t>Assessing the Risk of Stock Decline Based on Low Price Analysis</a:t>
            </a:r>
            <a:r>
              <a:rPr lang="en-IN" altLang="en-US" dirty="0">
                <a:sym typeface="+mn-ea"/>
              </a:rPr>
              <a:t>:</a:t>
            </a:r>
            <a:r>
              <a:rPr lang="en-US" dirty="0">
                <a:sym typeface="+mn-ea"/>
              </a:rPr>
              <a:t> The low price of a stock during a trading session can indicate strong selling pressure and potential downward momentum. However, it can also present a buying opportunity if the stock is perceived as undervalued. Understanding the implications of low price movements is critical for risk management and identifying potential entry points.</a:t>
            </a:r>
            <a:endParaRPr lang="en-US" dirty="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45440"/>
            <a:ext cx="8686800" cy="923330"/>
          </a:xfrm>
          <a:prstGeom prst="rect">
            <a:avLst/>
          </a:prstGeom>
          <a:noFill/>
        </p:spPr>
        <p:txBody>
          <a:bodyPr wrap="square">
            <a:spAutoFit/>
          </a:bodyPr>
          <a:lstStyle/>
          <a:p>
            <a:r>
              <a:rPr lang="en-US" b="1" dirty="0"/>
              <a:t>DATASET :-  </a:t>
            </a:r>
            <a:r>
              <a:rPr lang="en-US" dirty="0"/>
              <a:t>Dataset is available in the given link . you can download it at your convenience.</a:t>
            </a:r>
            <a:endParaRPr lang="en-US" dirty="0"/>
          </a:p>
          <a:p>
            <a:r>
              <a:rPr lang="en-US" dirty="0"/>
              <a:t> (FROM:- Kaggle).</a:t>
            </a:r>
            <a:r>
              <a:rPr lang="en-US" dirty="0">
                <a:hlinkClick r:id="rId1" action="ppaction://hlinkfile"/>
              </a:rPr>
              <a:t>stock_raw_data.csv</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80" y="1493519"/>
            <a:ext cx="8534400" cy="45415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Pre-Processing / Data Cleaning </a:t>
            </a:r>
            <a:endParaRPr lang="en-US"/>
          </a:p>
        </p:txBody>
      </p:sp>
      <p:sp>
        <p:nvSpPr>
          <p:cNvPr id="5" name="Text Placeholder 4"/>
          <p:cNvSpPr>
            <a:spLocks noGrp="1"/>
          </p:cNvSpPr>
          <p:nvPr>
            <p:ph type="body" idx="1"/>
          </p:nvPr>
        </p:nvSpPr>
        <p:spPr>
          <a:xfrm>
            <a:off x="1097280" y="1979675"/>
            <a:ext cx="4639736" cy="736282"/>
          </a:xfrm>
        </p:spPr>
        <p:txBody>
          <a:bodyPr/>
          <a:lstStyle/>
          <a:p>
            <a:r>
              <a:rPr lang="en-US" b="1" dirty="0"/>
              <a:t>python</a:t>
            </a:r>
            <a:r>
              <a:rPr lang="en-US" dirty="0"/>
              <a:t> </a:t>
            </a:r>
            <a:endParaRPr lang="en-US" dirty="0"/>
          </a:p>
        </p:txBody>
      </p:sp>
      <p:sp>
        <p:nvSpPr>
          <p:cNvPr id="6" name="Content Placeholder 5"/>
          <p:cNvSpPr>
            <a:spLocks noGrp="1"/>
          </p:cNvSpPr>
          <p:nvPr>
            <p:ph sz="half" idx="2"/>
          </p:nvPr>
        </p:nvSpPr>
        <p:spPr/>
        <p:txBody>
          <a:bodyPr/>
          <a:lstStyle/>
          <a:p>
            <a:pPr>
              <a:buFont typeface="Arial" panose="020B0604020202020204" pitchFamily="34" charset="0"/>
              <a:buChar char="•"/>
            </a:pPr>
            <a:r>
              <a:rPr lang="en-US" dirty="0"/>
              <a:t> Importing Data :- </a:t>
            </a:r>
            <a:endParaRPr lang="en-US" dirty="0"/>
          </a:p>
          <a:p>
            <a:pPr>
              <a:buFont typeface="Arial" panose="020B0604020202020204" pitchFamily="34" charset="0"/>
              <a:buChar char="•"/>
            </a:pPr>
            <a:r>
              <a:rPr lang="en-US" dirty="0"/>
              <a:t> Count Values :-</a:t>
            </a:r>
            <a:endParaRPr lang="en-US" dirty="0"/>
          </a:p>
          <a:p>
            <a:pPr>
              <a:buFont typeface="Arial" panose="020B0604020202020204" pitchFamily="34" charset="0"/>
              <a:buChar char="•"/>
            </a:pPr>
            <a:r>
              <a:rPr lang="en-US" dirty="0"/>
              <a:t> Detect / Handling Null / Missing values :-</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7" name="Text Placeholder 6"/>
          <p:cNvSpPr>
            <a:spLocks noGrp="1"/>
          </p:cNvSpPr>
          <p:nvPr>
            <p:ph type="body" sz="quarter" idx="3"/>
          </p:nvPr>
        </p:nvSpPr>
        <p:spPr/>
        <p:txBody>
          <a:bodyPr/>
          <a:lstStyle/>
          <a:p>
            <a:r>
              <a:rPr lang="en-US" b="1" dirty="0"/>
              <a:t>power-bi</a:t>
            </a:r>
            <a:endParaRPr lang="en-US" b="1" dirty="0"/>
          </a:p>
        </p:txBody>
      </p:sp>
      <p:sp>
        <p:nvSpPr>
          <p:cNvPr id="8" name="Content Placeholder 7"/>
          <p:cNvSpPr>
            <a:spLocks noGrp="1"/>
          </p:cNvSpPr>
          <p:nvPr>
            <p:ph sz="quarter" idx="4"/>
          </p:nvPr>
        </p:nvSpPr>
        <p:spPr/>
        <p:txBody>
          <a:bodyPr/>
          <a:lstStyle/>
          <a:p>
            <a:pPr>
              <a:buFont typeface="Arial" panose="020B0604020202020204" pitchFamily="34" charset="0"/>
              <a:buChar char="•"/>
            </a:pPr>
            <a:r>
              <a:rPr lang="en-US" dirty="0"/>
              <a:t> Importing Data :-</a:t>
            </a:r>
            <a:endParaRPr lang="en-US" dirty="0"/>
          </a:p>
          <a:p>
            <a:pPr>
              <a:buFont typeface="Arial" panose="020B0604020202020204" pitchFamily="34" charset="0"/>
              <a:buChar char="•"/>
            </a:pPr>
            <a:r>
              <a:rPr lang="en-US" dirty="0"/>
              <a:t> Count Values :-</a:t>
            </a:r>
            <a:endParaRPr lang="en-US" dirty="0"/>
          </a:p>
          <a:p>
            <a:pPr>
              <a:buFont typeface="Arial" panose="020B0604020202020204" pitchFamily="34" charset="0"/>
              <a:buChar char="•"/>
            </a:pPr>
            <a:r>
              <a:rPr lang="en-US" dirty="0">
                <a:sym typeface="+mn-ea"/>
              </a:rPr>
              <a:t>Detect / Handling Null / Missing values :-</a:t>
            </a:r>
            <a:endParaRPr lang="en-US" dirty="0"/>
          </a:p>
          <a:p>
            <a:pPr marL="0" indent="0">
              <a:buFont typeface="Arial" panose="020B0604020202020204" pitchFamily="34" charset="0"/>
              <a:buNone/>
            </a:pPr>
            <a:endParaRPr lang="en-US" dirty="0"/>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11147" y="4458885"/>
            <a:ext cx="2119453" cy="1569720"/>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1720" y="4577848"/>
            <a:ext cx="1569720" cy="1569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Visualization in Power-BI</a:t>
            </a:r>
            <a:endParaRPr lang="en-US"/>
          </a:p>
        </p:txBody>
      </p:sp>
      <p:sp>
        <p:nvSpPr>
          <p:cNvPr id="5" name="Content Placeholder 4"/>
          <p:cNvSpPr>
            <a:spLocks noGrp="1"/>
          </p:cNvSpPr>
          <p:nvPr>
            <p:ph idx="1"/>
          </p:nvPr>
        </p:nvSpPr>
        <p:spPr/>
        <p:txBody>
          <a:bodyPr/>
          <a:lstStyle/>
          <a:p>
            <a:r>
              <a:rPr lang="en-US" b="1" dirty="0"/>
              <a:t>QUESTION</a:t>
            </a:r>
            <a:r>
              <a:rPr lang="en-US" dirty="0"/>
              <a:t> :- </a:t>
            </a:r>
            <a:r>
              <a:rPr lang="en-US" b="1" dirty="0"/>
              <a:t>1</a:t>
            </a:r>
            <a:r>
              <a:rPr lang="en-US" dirty="0"/>
              <a:t>  What was the change in price of the stock over time?</a:t>
            </a:r>
            <a:endParaRPr lang="en-US" dirty="0"/>
          </a:p>
          <a:p>
            <a:r>
              <a:rPr lang="en-US" dirty="0"/>
              <a:t>Through Power Pivot</a:t>
            </a:r>
            <a:r>
              <a:rPr lang="en-IN" altLang="en-US" dirty="0"/>
              <a:t> ,</a:t>
            </a:r>
            <a:r>
              <a:rPr lang="en-US" dirty="0"/>
              <a:t> Calculation is done:- </a:t>
            </a:r>
            <a:endParaRPr lang="en-US" dirty="0"/>
          </a:p>
          <a:p>
            <a:r>
              <a:rPr lang="en-US" dirty="0"/>
              <a:t>Stock {close} - Stock {open} = Stock change in price by over time</a:t>
            </a:r>
            <a:endParaRPr lang="en-US" dirty="0"/>
          </a:p>
          <a:p>
            <a:r>
              <a:rPr lang="en-US" dirty="0"/>
              <a:t>Visualization :- Line chart is used </a:t>
            </a:r>
            <a:endParaRPr lang="en-US" dirty="0"/>
          </a:p>
          <a:p>
            <a:r>
              <a:rPr lang="en-US" dirty="0"/>
              <a:t>X-axis - year (Time Period)</a:t>
            </a:r>
            <a:endParaRPr lang="en-US" dirty="0"/>
          </a:p>
          <a:p>
            <a:r>
              <a:rPr lang="en-US" dirty="0"/>
              <a:t>Y- axis - sum of stock by over time ( yearly) </a:t>
            </a:r>
            <a:endParaRPr lang="en-US" dirty="0"/>
          </a:p>
          <a:p>
            <a:endParaRPr lang="en-US" dirty="0"/>
          </a:p>
          <a:p>
            <a:endParaRPr lang="en-US" dirty="0"/>
          </a:p>
          <a:p>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49260" y="2557780"/>
            <a:ext cx="3429000" cy="3429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Visualization in Power-BI</a:t>
            </a:r>
            <a:endParaRPr lang="en-US"/>
          </a:p>
        </p:txBody>
      </p:sp>
      <p:sp>
        <p:nvSpPr>
          <p:cNvPr id="5" name="Content Placeholder 4"/>
          <p:cNvSpPr>
            <a:spLocks noGrp="1"/>
          </p:cNvSpPr>
          <p:nvPr>
            <p:ph idx="1"/>
          </p:nvPr>
        </p:nvSpPr>
        <p:spPr>
          <a:xfrm>
            <a:off x="352425" y="2108200"/>
            <a:ext cx="11463655" cy="4079875"/>
          </a:xfrm>
        </p:spPr>
        <p:txBody>
          <a:bodyPr>
            <a:normAutofit fontScale="85000" lnSpcReduction="20000"/>
          </a:bodyPr>
          <a:lstStyle/>
          <a:p>
            <a:r>
              <a:rPr lang="en-US" b="1" dirty="0"/>
              <a:t>QUESTION :- </a:t>
            </a:r>
            <a:r>
              <a:rPr lang="en-IN" altLang="en-US" b="1" dirty="0"/>
              <a:t>2</a:t>
            </a:r>
            <a:r>
              <a:rPr lang="en-US" b="1" dirty="0"/>
              <a:t>  </a:t>
            </a:r>
            <a:r>
              <a:rPr lang="en-IN" altLang="en-US" dirty="0">
                <a:sym typeface="+mn-ea"/>
              </a:rPr>
              <a:t>Open to Close Price Change</a:t>
            </a:r>
            <a:endParaRPr lang="en-IN" altLang="en-US" b="1" dirty="0">
              <a:sym typeface="+mn-ea"/>
            </a:endParaRPr>
          </a:p>
          <a:p>
            <a:r>
              <a:rPr lang="en-US" dirty="0"/>
              <a:t>Through Power Pivot</a:t>
            </a:r>
            <a:r>
              <a:rPr lang="en-IN" altLang="en-US" dirty="0"/>
              <a:t> ,</a:t>
            </a:r>
            <a:r>
              <a:rPr lang="en-US" dirty="0"/>
              <a:t> Calculation is done:- </a:t>
            </a:r>
            <a:endParaRPr lang="en-US" dirty="0"/>
          </a:p>
          <a:p>
            <a:r>
              <a:rPr lang="en-US" dirty="0"/>
              <a:t>Stock {close} - Stock {open} </a:t>
            </a:r>
            <a:r>
              <a:rPr lang="en-IN" altLang="en-US" dirty="0"/>
              <a:t>/</a:t>
            </a:r>
            <a:r>
              <a:rPr lang="en-US" dirty="0">
                <a:sym typeface="+mn-ea"/>
              </a:rPr>
              <a:t>Stock {open}</a:t>
            </a:r>
            <a:r>
              <a:rPr lang="en-IN" altLang="en-US" dirty="0">
                <a:sym typeface="+mn-ea"/>
              </a:rPr>
              <a:t>*100</a:t>
            </a:r>
            <a:r>
              <a:rPr lang="en-IN" altLang="en-US" dirty="0"/>
              <a:t> </a:t>
            </a:r>
            <a:r>
              <a:rPr lang="en-US" dirty="0"/>
              <a:t>= </a:t>
            </a:r>
            <a:r>
              <a:rPr lang="en-IN" altLang="en-US" dirty="0">
                <a:sym typeface="+mn-ea"/>
              </a:rPr>
              <a:t>price change in %</a:t>
            </a:r>
            <a:endParaRPr lang="en-IN" altLang="en-US" dirty="0">
              <a:sym typeface="+mn-ea"/>
            </a:endParaRPr>
          </a:p>
          <a:p>
            <a:r>
              <a:rPr lang="en-US" dirty="0"/>
              <a:t>Visualization :- </a:t>
            </a:r>
            <a:r>
              <a:rPr lang="en-IN" altLang="en-US" dirty="0"/>
              <a:t>matrix chart</a:t>
            </a:r>
            <a:r>
              <a:rPr lang="en-US" dirty="0"/>
              <a:t> is used </a:t>
            </a:r>
            <a:endParaRPr lang="en-US" dirty="0"/>
          </a:p>
          <a:p>
            <a:r>
              <a:rPr lang="en-IN" altLang="en-US" u="sng" dirty="0"/>
              <a:t>No. of fields are as follow :-</a:t>
            </a:r>
            <a:endParaRPr lang="en-IN" altLang="en-US" u="sng" dirty="0"/>
          </a:p>
          <a:p>
            <a:r>
              <a:rPr lang="en-IN" altLang="en-US" dirty="0"/>
              <a:t>1) year </a:t>
            </a:r>
            <a:endParaRPr lang="en-IN" altLang="en-US" dirty="0"/>
          </a:p>
          <a:p>
            <a:r>
              <a:rPr lang="en-IN" altLang="en-US" dirty="0"/>
              <a:t>2) closing price of stock </a:t>
            </a:r>
            <a:endParaRPr lang="en-IN" altLang="en-US" dirty="0"/>
          </a:p>
          <a:p>
            <a:r>
              <a:rPr lang="en-IN" altLang="en-US" dirty="0"/>
              <a:t>3) opening price of stock </a:t>
            </a:r>
            <a:endParaRPr lang="en-IN" altLang="en-US" dirty="0"/>
          </a:p>
          <a:p>
            <a:r>
              <a:rPr lang="en-IN" altLang="en-US" dirty="0"/>
              <a:t>4) price change in percentage </a:t>
            </a:r>
            <a:endParaRPr lang="en-IN" altLang="en-US" dirty="0"/>
          </a:p>
          <a:p>
            <a:r>
              <a:rPr lang="en-IN" altLang="en-US" dirty="0"/>
              <a:t>5) company name </a:t>
            </a:r>
            <a:endParaRPr lang="en-US" dirty="0"/>
          </a:p>
          <a:p>
            <a:endParaRPr lang="en-US" dirty="0"/>
          </a:p>
          <a:p>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17740" y="2273300"/>
            <a:ext cx="3429000" cy="3429000"/>
          </a:xfrm>
          <a:prstGeom prst="rect">
            <a:avLst/>
          </a:prstGeom>
        </p:spPr>
      </p:pic>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3.xml>��< ? x m l   v e r s i o n = " 1 . 0 " ? > < c t : c o n t e n t T y p e S c h e m a   c t : _ = " "   m a : _ = " "   m a : c o n t e n t T y p e N a m e = " D o c u m e n t "   m a : c o n t e n t T y p e I D = " 0 x 0 1 0 1 0 0 7 9 F 1 1 1 E D 3 5 F 8 C C 4 7 9 4 4 9 6 0 9 E 8 A 0 9 2 3 A 6 "   m a : c o n t e n t T y p e V e r s i o n = " 2 7 "   m a : c o n t e n t T y p e D e s c r i p t i o n = " C r e a t e   a   n e w   d o c u m e n t . "   m a : c o n t e n t T y p e S c o p e = " "   m a : v e r s i o n I D = " c 6 f 9 a 8 4 f 6 6 a 9 c 8 b 9 a 2 1 7 5 5 b 9 f f a f b 9 4 5 "   x m l n s : c t = " h t t p : / / s c h e m a s . m i c r o s o f t . c o m / o f f i c e / 2 0 0 6 / m e t a d a t a / c o n t e n t T y p e "   x m l n s : m a = " h t t p : / / s c h e m a s . m i c r o s o f t . c o m / o f f i c e / 2 0 0 6 / m e t a d a t a / p r o p e r t i e s / m e t a A t t r i b u t e s " >  
 < x s d : s c h e m a   t a r g e t N a m e s p a c e = " h t t p : / / s c h e m a s . m i c r o s o f t . c o m / o f f i c e / 2 0 0 6 / m e t a d a t a / p r o p e r t i e s "   m a : r o o t = " t r u e "   m a : f i e l d s I D = " 2 7 d f 3 9 e 3 e 7 0 3 6 d f f 5 4 f 8 9 d d d 5 8 0 5 c e 7 2 " 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{15C4CE73-2EF5-4E52-9676-4F2794B1119C}tf56160789_win32</Template>
  <TotalTime>0</TotalTime>
  <Words>4803</Words>
  <Application>WPS Presentation</Application>
  <PresentationFormat>Widescreen</PresentationFormat>
  <Paragraphs>122</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Calibri</vt:lpstr>
      <vt:lpstr>Agency FB</vt:lpstr>
      <vt:lpstr>Franklin Gothic Book</vt:lpstr>
      <vt:lpstr>Wingdings</vt:lpstr>
      <vt:lpstr>Bookman Old Style</vt:lpstr>
      <vt:lpstr>Microsoft YaHei</vt:lpstr>
      <vt:lpstr>Arial Unicode MS</vt:lpstr>
      <vt:lpstr>Custom</vt:lpstr>
      <vt:lpstr>Stock Market Analysis &amp; Prediction</vt:lpstr>
      <vt:lpstr>PowerPoint 演示文稿</vt:lpstr>
      <vt:lpstr>Data Discription </vt:lpstr>
      <vt:lpstr>Problem Statement</vt:lpstr>
      <vt:lpstr>PowerPoint 演示文稿</vt:lpstr>
      <vt:lpstr>PowerPoint 演示文稿</vt:lpstr>
      <vt:lpstr>Pre-Processing / Data Cleaning </vt:lpstr>
      <vt:lpstr>Visualization in Power-BI</vt:lpstr>
      <vt:lpstr>Visualization in Power-BI</vt:lpstr>
      <vt:lpstr>Visualization in Power-BI</vt:lpstr>
      <vt:lpstr>Pre- Processing through python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Parthvi Paneliya</dc:creator>
  <cp:lastModifiedBy>Parthvi Paneliya</cp:lastModifiedBy>
  <cp:revision>33</cp:revision>
  <dcterms:created xsi:type="dcterms:W3CDTF">2024-07-29T08:26:00Z</dcterms:created>
  <dcterms:modified xsi:type="dcterms:W3CDTF">2024-09-06T05:07:01Z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2F72179B8D6240AD9FB8C3BB04AD769B_12</vt:lpwstr>
  </property>
  <property fmtid="{D5CDD505-2E9C-101B-9397-08002B2CF9AE}" pid="4" name="KSOProductBuildVer">
    <vt:lpwstr>1033-12.2.0.17562</vt:lpwstr>
  </property>
</Properties>
</file>