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7"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3"/>
    <p:restoredTop sz="94650"/>
  </p:normalViewPr>
  <p:slideViewPr>
    <p:cSldViewPr snapToGrid="0" snapToObjects="1">
      <p:cViewPr>
        <p:scale>
          <a:sx n="75" d="100"/>
          <a:sy n="75" d="100"/>
        </p:scale>
        <p:origin x="8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A634-F8AC-7747-96BB-9B5D35D5F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5C4B09-42A0-4B49-9B5D-5453E9A98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FFD21-287C-D84D-9258-48B80D3DF3A1}"/>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5" name="Footer Placeholder 4">
            <a:extLst>
              <a:ext uri="{FF2B5EF4-FFF2-40B4-BE49-F238E27FC236}">
                <a16:creationId xmlns:a16="http://schemas.microsoft.com/office/drawing/2014/main" id="{2512FAC7-5136-6A4B-BD72-E8851CBB7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65EE9-A699-844E-9ED5-065EC4E1DD47}"/>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4739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1859-295B-3246-8607-6D499F6506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180579-1C9C-CB40-A155-F4E0051F14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2BD1A-06BB-1947-9125-D6CD72D0FFD7}"/>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5" name="Footer Placeholder 4">
            <a:extLst>
              <a:ext uri="{FF2B5EF4-FFF2-40B4-BE49-F238E27FC236}">
                <a16:creationId xmlns:a16="http://schemas.microsoft.com/office/drawing/2014/main" id="{47237CE5-AF84-1A4E-A208-3A5E39289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F220C-4A5D-EA45-8CA0-B75D5DEFF8EA}"/>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284954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27EAF-DBB6-F049-BB1D-E0202D6291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3C799-6B67-BA4D-9364-925DCBA9C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7A445-2B4C-AC4A-BED8-1C08AA1409F0}"/>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5" name="Footer Placeholder 4">
            <a:extLst>
              <a:ext uri="{FF2B5EF4-FFF2-40B4-BE49-F238E27FC236}">
                <a16:creationId xmlns:a16="http://schemas.microsoft.com/office/drawing/2014/main" id="{9264CB04-6B2E-AA44-9A63-D5AF23DD7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62268-BE91-DF4C-B922-AA484CF5DFE1}"/>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155343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F33-AD51-E04D-B29A-E69CF39E2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E20AE-21DC-AB45-A527-93B7E6B92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BA026-00AD-3A44-AF23-2CF1998EBB6C}"/>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5" name="Footer Placeholder 4">
            <a:extLst>
              <a:ext uri="{FF2B5EF4-FFF2-40B4-BE49-F238E27FC236}">
                <a16:creationId xmlns:a16="http://schemas.microsoft.com/office/drawing/2014/main" id="{4BBC7DE6-D800-AC4F-96AF-8D18A391A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3E92A-2DD4-B34E-93F8-1B094407F846}"/>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281539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C07A-E10D-F848-809C-C2ED442DB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1FBF9-9B2B-E146-96F7-3EAF71CCC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E7CFA-896F-BE45-8C56-476447AFDFCC}"/>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5" name="Footer Placeholder 4">
            <a:extLst>
              <a:ext uri="{FF2B5EF4-FFF2-40B4-BE49-F238E27FC236}">
                <a16:creationId xmlns:a16="http://schemas.microsoft.com/office/drawing/2014/main" id="{0AB4CF23-E094-B743-90E4-F8D12657F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DD9CE-E3E8-244B-97AB-D6647B86C23F}"/>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197681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1A2A-29CF-664B-B622-3ECFD09B3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86FCE-EE51-8842-86FC-DA97966E0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7FF509-A6B8-D64C-8B35-E429D6668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1B2D9-2F07-884F-A0FF-852C6292C2A9}"/>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6" name="Footer Placeholder 5">
            <a:extLst>
              <a:ext uri="{FF2B5EF4-FFF2-40B4-BE49-F238E27FC236}">
                <a16:creationId xmlns:a16="http://schemas.microsoft.com/office/drawing/2014/main" id="{C5F8954D-1BC0-1343-A974-13DDCA23A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59FE4-C582-3041-B2EE-C4F0A89D83D7}"/>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230656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32DB-8EEF-F047-A175-80D3FC795D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D169D4-DEE1-8C4B-8CC6-C8AF1CAB1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DB282-2A35-A546-8516-6C754E8783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51718E-4EC3-FA4F-B8AB-85FD8EF2CF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16E3B-96BD-5C47-B30F-3E5407A13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9310B-BCDA-2048-91EC-3BB36378F300}"/>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8" name="Footer Placeholder 7">
            <a:extLst>
              <a:ext uri="{FF2B5EF4-FFF2-40B4-BE49-F238E27FC236}">
                <a16:creationId xmlns:a16="http://schemas.microsoft.com/office/drawing/2014/main" id="{FE59F797-9832-C94F-A9BC-5620BAAB44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46EAB-4030-8D43-A29E-3A6F85D8732B}"/>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40825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779F-571A-0543-9645-D201141B8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B193C-7670-7D49-9C0E-0FEB9E13715A}"/>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4" name="Footer Placeholder 3">
            <a:extLst>
              <a:ext uri="{FF2B5EF4-FFF2-40B4-BE49-F238E27FC236}">
                <a16:creationId xmlns:a16="http://schemas.microsoft.com/office/drawing/2014/main" id="{91171890-1DB7-3644-B88F-E2260BDE7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32F20-CB79-4344-B51F-FFF268190842}"/>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40089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8820F-C36C-4F4C-A362-0F1A194213E3}"/>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3" name="Footer Placeholder 2">
            <a:extLst>
              <a:ext uri="{FF2B5EF4-FFF2-40B4-BE49-F238E27FC236}">
                <a16:creationId xmlns:a16="http://schemas.microsoft.com/office/drawing/2014/main" id="{C6052C7B-F218-CA45-BF84-5696B9156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A178E8-CE26-9140-B500-8CEBED847652}"/>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88819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51C7-2EAA-1B47-82AC-F6DDE5D82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5F63DA-2C75-C645-956D-1784C5A29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C407D-18F5-6345-87DB-02C1DDA67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4E587-E1AD-1D4F-9090-AB775A213882}"/>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6" name="Footer Placeholder 5">
            <a:extLst>
              <a:ext uri="{FF2B5EF4-FFF2-40B4-BE49-F238E27FC236}">
                <a16:creationId xmlns:a16="http://schemas.microsoft.com/office/drawing/2014/main" id="{9F5C8D31-0737-B240-86BE-59A37EB01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84793-98B0-3343-BBAA-6B6EE149F815}"/>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75460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379A-CB1C-1446-971F-A40EC9C2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2A749D-1CAE-CF41-9DD2-98176B395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9293F-652B-0D4A-9D2D-8215D0D8E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9AD8E-97F5-444C-BBA6-CBA095F66074}"/>
              </a:ext>
            </a:extLst>
          </p:cNvPr>
          <p:cNvSpPr>
            <a:spLocks noGrp="1"/>
          </p:cNvSpPr>
          <p:nvPr>
            <p:ph type="dt" sz="half" idx="10"/>
          </p:nvPr>
        </p:nvSpPr>
        <p:spPr/>
        <p:txBody>
          <a:bodyPr/>
          <a:lstStyle/>
          <a:p>
            <a:fld id="{5DF1E52B-BE29-D44B-ABB0-8180C8F3ED45}" type="datetimeFigureOut">
              <a:rPr lang="en-US" smtClean="0"/>
              <a:t>5/1/2022</a:t>
            </a:fld>
            <a:endParaRPr lang="en-US"/>
          </a:p>
        </p:txBody>
      </p:sp>
      <p:sp>
        <p:nvSpPr>
          <p:cNvPr id="6" name="Footer Placeholder 5">
            <a:extLst>
              <a:ext uri="{FF2B5EF4-FFF2-40B4-BE49-F238E27FC236}">
                <a16:creationId xmlns:a16="http://schemas.microsoft.com/office/drawing/2014/main" id="{25F9BDC1-C93D-364F-8F88-D3EC0DD50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59A5A-E1F5-C747-82BA-89843B16FC5C}"/>
              </a:ext>
            </a:extLst>
          </p:cNvPr>
          <p:cNvSpPr>
            <a:spLocks noGrp="1"/>
          </p:cNvSpPr>
          <p:nvPr>
            <p:ph type="sldNum" sz="quarter" idx="12"/>
          </p:nvPr>
        </p:nvSpPr>
        <p:spPr/>
        <p:txBody>
          <a:bodyPr/>
          <a:lstStyle/>
          <a:p>
            <a:fld id="{C2431008-4790-204C-8705-8C905CF9E1E8}" type="slidenum">
              <a:rPr lang="en-US" smtClean="0"/>
              <a:t>‹#›</a:t>
            </a:fld>
            <a:endParaRPr lang="en-US"/>
          </a:p>
        </p:txBody>
      </p:sp>
    </p:spTree>
    <p:extLst>
      <p:ext uri="{BB962C8B-B14F-4D97-AF65-F5344CB8AC3E}">
        <p14:creationId xmlns:p14="http://schemas.microsoft.com/office/powerpoint/2010/main" val="23918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CEB1D-4225-2E41-AB66-D132566F9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7F8FA-53ED-EE41-871C-C97FBBD49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4C764-6044-DE47-8482-61965A55E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1E52B-BE29-D44B-ABB0-8180C8F3ED45}" type="datetimeFigureOut">
              <a:rPr lang="en-US" smtClean="0"/>
              <a:t>5/1/2022</a:t>
            </a:fld>
            <a:endParaRPr lang="en-US"/>
          </a:p>
        </p:txBody>
      </p:sp>
      <p:sp>
        <p:nvSpPr>
          <p:cNvPr id="5" name="Footer Placeholder 4">
            <a:extLst>
              <a:ext uri="{FF2B5EF4-FFF2-40B4-BE49-F238E27FC236}">
                <a16:creationId xmlns:a16="http://schemas.microsoft.com/office/drawing/2014/main" id="{30732B4B-8B34-2742-993F-1661461D5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D956B-56A6-C244-A3FA-C8259F0FD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31008-4790-204C-8705-8C905CF9E1E8}" type="slidenum">
              <a:rPr lang="en-US" smtClean="0"/>
              <a:t>‹#›</a:t>
            </a:fld>
            <a:endParaRPr lang="en-US"/>
          </a:p>
        </p:txBody>
      </p:sp>
    </p:spTree>
    <p:extLst>
      <p:ext uri="{BB962C8B-B14F-4D97-AF65-F5344CB8AC3E}">
        <p14:creationId xmlns:p14="http://schemas.microsoft.com/office/powerpoint/2010/main" val="194952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F8AC-774B-A740-BF13-1B3C83634BE1}"/>
              </a:ext>
            </a:extLst>
          </p:cNvPr>
          <p:cNvSpPr>
            <a:spLocks noGrp="1"/>
          </p:cNvSpPr>
          <p:nvPr>
            <p:ph type="ctrTitle"/>
          </p:nvPr>
        </p:nvSpPr>
        <p:spPr/>
        <p:txBody>
          <a:bodyPr/>
          <a:lstStyle/>
          <a:p>
            <a:r>
              <a:rPr lang="en-US" b="1" i="1" dirty="0">
                <a:latin typeface="Cavolini" panose="020B0604020202020204" pitchFamily="34" charset="0"/>
                <a:cs typeface="Cavolini" panose="020B0604020202020204" pitchFamily="34" charset="0"/>
              </a:rPr>
              <a:t>Healthcare Automation</a:t>
            </a:r>
          </a:p>
        </p:txBody>
      </p:sp>
      <p:sp>
        <p:nvSpPr>
          <p:cNvPr id="3" name="Subtitle 2">
            <a:extLst>
              <a:ext uri="{FF2B5EF4-FFF2-40B4-BE49-F238E27FC236}">
                <a16:creationId xmlns:a16="http://schemas.microsoft.com/office/drawing/2014/main" id="{0C5F579C-A38A-D540-9F13-A0C8CF8C6759}"/>
              </a:ext>
            </a:extLst>
          </p:cNvPr>
          <p:cNvSpPr>
            <a:spLocks noGrp="1"/>
          </p:cNvSpPr>
          <p:nvPr>
            <p:ph type="subTitle" idx="1"/>
          </p:nvPr>
        </p:nvSpPr>
        <p:spPr>
          <a:xfrm>
            <a:off x="1064821" y="5879521"/>
            <a:ext cx="2487880" cy="713007"/>
          </a:xfrm>
        </p:spPr>
        <p:txBody>
          <a:bodyPr>
            <a:noAutofit/>
          </a:bodyPr>
          <a:lstStyle/>
          <a:p>
            <a:pPr algn="l"/>
            <a:r>
              <a:rPr lang="en-US" sz="1800" b="1" dirty="0">
                <a:latin typeface="Cavolini" panose="03000502040302020204" pitchFamily="66" charset="0"/>
                <a:cs typeface="Cavolini" panose="03000502040302020204" pitchFamily="66" charset="0"/>
              </a:rPr>
              <a:t>Ankita Jha (002926812)</a:t>
            </a:r>
          </a:p>
        </p:txBody>
      </p:sp>
      <p:sp>
        <p:nvSpPr>
          <p:cNvPr id="4" name="TextBox 3">
            <a:extLst>
              <a:ext uri="{FF2B5EF4-FFF2-40B4-BE49-F238E27FC236}">
                <a16:creationId xmlns:a16="http://schemas.microsoft.com/office/drawing/2014/main" id="{6698255F-C78E-DB4A-B419-0F55B771ABE4}"/>
              </a:ext>
            </a:extLst>
          </p:cNvPr>
          <p:cNvSpPr txBox="1"/>
          <p:nvPr/>
        </p:nvSpPr>
        <p:spPr>
          <a:xfrm>
            <a:off x="5205350" y="5833295"/>
            <a:ext cx="2278084" cy="646331"/>
          </a:xfrm>
          <a:prstGeom prst="rect">
            <a:avLst/>
          </a:prstGeom>
          <a:noFill/>
        </p:spPr>
        <p:txBody>
          <a:bodyPr wrap="square" rtlCol="0">
            <a:spAutoFit/>
          </a:bodyPr>
          <a:lstStyle/>
          <a:p>
            <a:r>
              <a:rPr lang="en-US" b="1" dirty="0">
                <a:latin typeface="Cavolini" panose="03000502040302020204" pitchFamily="66" charset="0"/>
                <a:cs typeface="Cavolini" panose="03000502040302020204" pitchFamily="66" charset="0"/>
              </a:rPr>
              <a:t>Pratik Hariya (002929941)</a:t>
            </a:r>
          </a:p>
        </p:txBody>
      </p:sp>
      <p:sp>
        <p:nvSpPr>
          <p:cNvPr id="5" name="TextBox 4">
            <a:extLst>
              <a:ext uri="{FF2B5EF4-FFF2-40B4-BE49-F238E27FC236}">
                <a16:creationId xmlns:a16="http://schemas.microsoft.com/office/drawing/2014/main" id="{31795690-324E-044F-98A3-3D54C43A856F}"/>
              </a:ext>
            </a:extLst>
          </p:cNvPr>
          <p:cNvSpPr txBox="1"/>
          <p:nvPr/>
        </p:nvSpPr>
        <p:spPr>
          <a:xfrm>
            <a:off x="9136083" y="5765818"/>
            <a:ext cx="1991096" cy="646331"/>
          </a:xfrm>
          <a:prstGeom prst="rect">
            <a:avLst/>
          </a:prstGeom>
          <a:noFill/>
        </p:spPr>
        <p:txBody>
          <a:bodyPr wrap="square" rtlCol="0">
            <a:spAutoFit/>
          </a:bodyPr>
          <a:lstStyle/>
          <a:p>
            <a:r>
              <a:rPr lang="en-US" b="1" dirty="0">
                <a:latin typeface="Cavolini" panose="03000502040302020204" pitchFamily="66" charset="0"/>
                <a:cs typeface="Cavolini" panose="03000502040302020204" pitchFamily="66" charset="0"/>
              </a:rPr>
              <a:t>Parth Kataria (002964611)</a:t>
            </a:r>
          </a:p>
        </p:txBody>
      </p:sp>
    </p:spTree>
    <p:extLst>
      <p:ext uri="{BB962C8B-B14F-4D97-AF65-F5344CB8AC3E}">
        <p14:creationId xmlns:p14="http://schemas.microsoft.com/office/powerpoint/2010/main" val="298841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6A45D-67C2-2A40-90B2-726271F4DD8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Thank You!</a:t>
            </a:r>
          </a:p>
        </p:txBody>
      </p:sp>
      <p:sp>
        <p:nvSpPr>
          <p:cNvPr id="3" name="Content Placeholder 2">
            <a:extLst>
              <a:ext uri="{FF2B5EF4-FFF2-40B4-BE49-F238E27FC236}">
                <a16:creationId xmlns:a16="http://schemas.microsoft.com/office/drawing/2014/main" id="{E0C74250-6D80-4D4A-953A-46554C43406E}"/>
              </a:ext>
            </a:extLst>
          </p:cNvPr>
          <p:cNvSpPr>
            <a:spLocks noGrp="1"/>
          </p:cNvSpPr>
          <p:nvPr>
            <p:ph idx="1"/>
          </p:nvPr>
        </p:nvSpPr>
        <p:spPr>
          <a:xfrm>
            <a:off x="4810259" y="649480"/>
            <a:ext cx="6555347" cy="5546047"/>
          </a:xfrm>
        </p:spPr>
        <p:txBody>
          <a:bodyPr anchor="ctr">
            <a:normAutofit/>
          </a:bodyPr>
          <a:lstStyle/>
          <a:p>
            <a:endParaRPr lang="en-US" sz="2000"/>
          </a:p>
        </p:txBody>
      </p:sp>
    </p:spTree>
    <p:extLst>
      <p:ext uri="{BB962C8B-B14F-4D97-AF65-F5344CB8AC3E}">
        <p14:creationId xmlns:p14="http://schemas.microsoft.com/office/powerpoint/2010/main" val="17909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1D2E3-1945-214D-B2AA-7A41DA73F5FF}"/>
              </a:ext>
            </a:extLst>
          </p:cNvPr>
          <p:cNvSpPr>
            <a:spLocks noGrp="1"/>
          </p:cNvSpPr>
          <p:nvPr>
            <p:ph type="title"/>
          </p:nvPr>
        </p:nvSpPr>
        <p:spPr>
          <a:xfrm>
            <a:off x="466722" y="586855"/>
            <a:ext cx="3201366" cy="3387497"/>
          </a:xfrm>
        </p:spPr>
        <p:txBody>
          <a:bodyPr anchor="b">
            <a:normAutofit/>
          </a:bodyPr>
          <a:lstStyle/>
          <a:p>
            <a:pPr algn="r"/>
            <a:r>
              <a:rPr lang="en-US" sz="3400">
                <a:solidFill>
                  <a:srgbClr val="FFFFFF"/>
                </a:solidFill>
                <a:latin typeface="Cavolini" panose="03000502040302020204" pitchFamily="66" charset="0"/>
                <a:cs typeface="Cavolini" panose="03000502040302020204" pitchFamily="66" charset="0"/>
              </a:rPr>
              <a:t>Introduction</a:t>
            </a:r>
          </a:p>
        </p:txBody>
      </p:sp>
      <p:sp>
        <p:nvSpPr>
          <p:cNvPr id="3" name="Content Placeholder 2">
            <a:extLst>
              <a:ext uri="{FF2B5EF4-FFF2-40B4-BE49-F238E27FC236}">
                <a16:creationId xmlns:a16="http://schemas.microsoft.com/office/drawing/2014/main" id="{5CE4A71E-564D-5043-AA02-6E9C988161FB}"/>
              </a:ext>
            </a:extLst>
          </p:cNvPr>
          <p:cNvSpPr>
            <a:spLocks noGrp="1"/>
          </p:cNvSpPr>
          <p:nvPr>
            <p:ph idx="1"/>
          </p:nvPr>
        </p:nvSpPr>
        <p:spPr>
          <a:xfrm>
            <a:off x="4810259" y="649480"/>
            <a:ext cx="6555347" cy="5546047"/>
          </a:xfrm>
        </p:spPr>
        <p:txBody>
          <a:bodyPr anchor="ctr">
            <a:normAutofit/>
          </a:bodyPr>
          <a:lstStyle/>
          <a:p>
            <a:pPr marL="0" indent="0">
              <a:buNone/>
            </a:pPr>
            <a:r>
              <a:rPr lang="en-IN" sz="2000" dirty="0">
                <a:latin typeface="Cavolini" panose="03000502040302020204" pitchFamily="66" charset="0"/>
                <a:cs typeface="Cavolini" panose="03000502040302020204" pitchFamily="66" charset="0"/>
              </a:rPr>
              <a:t>The major goal of creating this software is to give a forum for people to provide funding from Government or NGO. The systems maintains the entire workflow from Patient visiting the Doctor to Hospital referring the patient to Government or NGO to provide funding. The system also maintains the prescriptions provided by the doctor, test results from the Laboratory.</a:t>
            </a:r>
            <a:endParaRPr lang="en-US" sz="2000" dirty="0"/>
          </a:p>
        </p:txBody>
      </p:sp>
    </p:spTree>
    <p:extLst>
      <p:ext uri="{BB962C8B-B14F-4D97-AF65-F5344CB8AC3E}">
        <p14:creationId xmlns:p14="http://schemas.microsoft.com/office/powerpoint/2010/main" val="287938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690ED-DB84-1745-B0E6-5D3448507E5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Cavolini" panose="03000502040302020204" pitchFamily="66" charset="0"/>
                <a:cs typeface="Cavolini" panose="03000502040302020204" pitchFamily="66" charset="0"/>
              </a:rPr>
              <a:t>Problem Statement</a:t>
            </a:r>
          </a:p>
        </p:txBody>
      </p:sp>
      <p:sp>
        <p:nvSpPr>
          <p:cNvPr id="3" name="Content Placeholder 2">
            <a:extLst>
              <a:ext uri="{FF2B5EF4-FFF2-40B4-BE49-F238E27FC236}">
                <a16:creationId xmlns:a16="http://schemas.microsoft.com/office/drawing/2014/main" id="{396F98B1-A76D-4D43-B44A-B14F5741D361}"/>
              </a:ext>
            </a:extLst>
          </p:cNvPr>
          <p:cNvSpPr>
            <a:spLocks noGrp="1"/>
          </p:cNvSpPr>
          <p:nvPr>
            <p:ph idx="1"/>
          </p:nvPr>
        </p:nvSpPr>
        <p:spPr>
          <a:xfrm>
            <a:off x="4810259" y="649480"/>
            <a:ext cx="6555347" cy="5546047"/>
          </a:xfrm>
        </p:spPr>
        <p:txBody>
          <a:bodyPr anchor="ctr">
            <a:normAutofit/>
          </a:bodyPr>
          <a:lstStyle/>
          <a:p>
            <a:pPr lvl="0"/>
            <a:r>
              <a:rPr lang="en-IN" sz="1900" dirty="0">
                <a:latin typeface="Cavolini" panose="03000502040302020204" pitchFamily="66" charset="0"/>
                <a:cs typeface="Cavolini" panose="03000502040302020204" pitchFamily="66" charset="0"/>
              </a:rPr>
              <a:t>The current system for requesting funds from Government or NGO is too manual. </a:t>
            </a:r>
          </a:p>
          <a:p>
            <a:pPr lvl="0"/>
            <a:r>
              <a:rPr lang="en-IN" sz="1900" dirty="0">
                <a:latin typeface="Cavolini" panose="03000502040302020204" pitchFamily="66" charset="0"/>
                <a:cs typeface="Cavolini" panose="03000502040302020204" pitchFamily="66" charset="0"/>
              </a:rPr>
              <a:t>People who are in need or who do not have the means to search for funds, may use our system which will help them ease their task of managing funds.</a:t>
            </a:r>
            <a:endParaRPr lang="en-US" sz="1900" dirty="0">
              <a:latin typeface="Cavolini" panose="03000502040302020204" pitchFamily="66" charset="0"/>
              <a:cs typeface="Cavolini" panose="03000502040302020204" pitchFamily="66" charset="0"/>
            </a:endParaRPr>
          </a:p>
          <a:p>
            <a:pPr lvl="0"/>
            <a:r>
              <a:rPr lang="en-IN" sz="1900" dirty="0">
                <a:latin typeface="Cavolini" panose="03000502040302020204" pitchFamily="66" charset="0"/>
                <a:cs typeface="Cavolini" panose="03000502040302020204" pitchFamily="66" charset="0"/>
              </a:rPr>
              <a:t>Currently, there is no system that maintains all the doctor visits, lab results, refers for funding and approves it.</a:t>
            </a:r>
            <a:endParaRPr lang="en-US" sz="1900"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26169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CC7DC-C50E-3143-B338-2A47B8E1166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Cavolini" panose="03000502040302020204" pitchFamily="66" charset="0"/>
                <a:cs typeface="Cavolini" panose="03000502040302020204" pitchFamily="66" charset="0"/>
              </a:rPr>
              <a:t>Proposed Solution</a:t>
            </a:r>
          </a:p>
        </p:txBody>
      </p:sp>
      <p:sp>
        <p:nvSpPr>
          <p:cNvPr id="3" name="Content Placeholder 2">
            <a:extLst>
              <a:ext uri="{FF2B5EF4-FFF2-40B4-BE49-F238E27FC236}">
                <a16:creationId xmlns:a16="http://schemas.microsoft.com/office/drawing/2014/main" id="{B1CCC9B8-CB07-3D41-A1EB-E4A22969BD51}"/>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r>
              <a:rPr lang="en-US" sz="2000" dirty="0">
                <a:latin typeface="Cavolini" panose="03000502040302020204" pitchFamily="66" charset="0"/>
                <a:cs typeface="Cavolini" panose="03000502040302020204" pitchFamily="66" charset="0"/>
              </a:rPr>
              <a:t>1. Providing a digital service to reduce the time and effort required for this activity</a:t>
            </a:r>
          </a:p>
          <a:p>
            <a:r>
              <a:rPr lang="en-US" sz="2000" dirty="0">
                <a:latin typeface="Cavolini" panose="03000502040302020204" pitchFamily="66" charset="0"/>
                <a:cs typeface="Cavolini" panose="03000502040302020204" pitchFamily="66" charset="0"/>
              </a:rPr>
              <a:t> 2. An application is offered to a variety of organizations participating in each phase to assist them interact smoothly</a:t>
            </a:r>
          </a:p>
          <a:p>
            <a:r>
              <a:rPr lang="en-US" sz="2000" dirty="0">
                <a:latin typeface="Cavolini" panose="03000502040302020204" pitchFamily="66" charset="0"/>
                <a:cs typeface="Cavolini" panose="03000502040302020204" pitchFamily="66" charset="0"/>
              </a:rPr>
              <a:t>3. Roles and tasks that are clearly specified to aid different personnel’s from  various organizations representing their enterprises</a:t>
            </a:r>
          </a:p>
          <a:p>
            <a:r>
              <a:rPr lang="en-US" sz="2000" dirty="0">
                <a:latin typeface="Cavolini" panose="03000502040302020204" pitchFamily="66" charset="0"/>
                <a:cs typeface="Cavolini" panose="03000502040302020204" pitchFamily="66" charset="0"/>
              </a:rPr>
              <a:t>4. User friendly UI to make it easier for users to traverse the application</a:t>
            </a:r>
          </a:p>
        </p:txBody>
      </p:sp>
    </p:spTree>
    <p:extLst>
      <p:ext uri="{BB962C8B-B14F-4D97-AF65-F5344CB8AC3E}">
        <p14:creationId xmlns:p14="http://schemas.microsoft.com/office/powerpoint/2010/main" val="161825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6AE6A-8B43-904F-8740-CDBDF2219BCB}"/>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latin typeface="Cavolini" panose="03000502040302020204" pitchFamily="66" charset="0"/>
                <a:cs typeface="Cavolini" panose="03000502040302020204" pitchFamily="66" charset="0"/>
              </a:rPr>
              <a:t>Enterprises</a:t>
            </a:r>
          </a:p>
        </p:txBody>
      </p:sp>
      <p:sp>
        <p:nvSpPr>
          <p:cNvPr id="3" name="Content Placeholder 2">
            <a:extLst>
              <a:ext uri="{FF2B5EF4-FFF2-40B4-BE49-F238E27FC236}">
                <a16:creationId xmlns:a16="http://schemas.microsoft.com/office/drawing/2014/main" id="{FA291273-CECF-D740-B9E3-EABE0CF38FE6}"/>
              </a:ext>
            </a:extLst>
          </p:cNvPr>
          <p:cNvSpPr>
            <a:spLocks noGrp="1"/>
          </p:cNvSpPr>
          <p:nvPr>
            <p:ph idx="1"/>
          </p:nvPr>
        </p:nvSpPr>
        <p:spPr>
          <a:xfrm>
            <a:off x="4810259" y="649480"/>
            <a:ext cx="6555347" cy="5546047"/>
          </a:xfrm>
        </p:spPr>
        <p:txBody>
          <a:bodyPr anchor="ctr">
            <a:normAutofit/>
          </a:bodyPr>
          <a:lstStyle/>
          <a:p>
            <a:pPr lvl="0"/>
            <a:r>
              <a:rPr lang="en-IN" sz="2000" dirty="0">
                <a:latin typeface="Cavolini" panose="03000502040302020204" pitchFamily="66" charset="0"/>
                <a:cs typeface="Cavolini" panose="03000502040302020204" pitchFamily="66" charset="0"/>
              </a:rPr>
              <a:t>Health Centre</a:t>
            </a:r>
            <a:endParaRPr lang="en-US" sz="2000" dirty="0">
              <a:latin typeface="Cavolini" panose="03000502040302020204" pitchFamily="66" charset="0"/>
              <a:cs typeface="Cavolini" panose="03000502040302020204" pitchFamily="66" charset="0"/>
            </a:endParaRPr>
          </a:p>
          <a:p>
            <a:pPr lvl="0"/>
            <a:r>
              <a:rPr lang="en-IN" sz="2000" dirty="0">
                <a:latin typeface="Cavolini" panose="03000502040302020204" pitchFamily="66" charset="0"/>
                <a:cs typeface="Cavolini" panose="03000502040302020204" pitchFamily="66" charset="0"/>
              </a:rPr>
              <a:t>Insurance Company</a:t>
            </a:r>
            <a:endParaRPr lang="en-US" sz="2000" dirty="0">
              <a:latin typeface="Cavolini" panose="03000502040302020204" pitchFamily="66" charset="0"/>
              <a:cs typeface="Cavolini" panose="03000502040302020204" pitchFamily="66" charset="0"/>
            </a:endParaRPr>
          </a:p>
          <a:p>
            <a:pPr lvl="0"/>
            <a:r>
              <a:rPr lang="en-IN" sz="2000" dirty="0">
                <a:latin typeface="Cavolini" panose="03000502040302020204" pitchFamily="66" charset="0"/>
                <a:cs typeface="Cavolini" panose="03000502040302020204" pitchFamily="66" charset="0"/>
              </a:rPr>
              <a:t>Government</a:t>
            </a:r>
          </a:p>
          <a:p>
            <a:pPr lvl="0"/>
            <a:r>
              <a:rPr lang="en-IN" sz="2000" dirty="0">
                <a:latin typeface="Cavolini" panose="03000502040302020204" pitchFamily="66" charset="0"/>
                <a:cs typeface="Cavolini" panose="03000502040302020204" pitchFamily="66" charset="0"/>
              </a:rPr>
              <a:t>NGO</a:t>
            </a:r>
          </a:p>
        </p:txBody>
      </p:sp>
    </p:spTree>
    <p:extLst>
      <p:ext uri="{BB962C8B-B14F-4D97-AF65-F5344CB8AC3E}">
        <p14:creationId xmlns:p14="http://schemas.microsoft.com/office/powerpoint/2010/main" val="391441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B75C8-925A-834D-B574-FCEB687D6798}"/>
              </a:ext>
            </a:extLst>
          </p:cNvPr>
          <p:cNvSpPr>
            <a:spLocks noGrp="1"/>
          </p:cNvSpPr>
          <p:nvPr>
            <p:ph type="title"/>
          </p:nvPr>
        </p:nvSpPr>
        <p:spPr>
          <a:xfrm>
            <a:off x="466722" y="586855"/>
            <a:ext cx="3201366" cy="3387497"/>
          </a:xfrm>
        </p:spPr>
        <p:txBody>
          <a:bodyPr anchor="b">
            <a:normAutofit/>
          </a:bodyPr>
          <a:lstStyle/>
          <a:p>
            <a:pPr algn="r"/>
            <a:r>
              <a:rPr lang="en-US" sz="2800">
                <a:solidFill>
                  <a:srgbClr val="FFFFFF"/>
                </a:solidFill>
                <a:latin typeface="Cavolini" panose="03000502040302020204" pitchFamily="66" charset="0"/>
                <a:cs typeface="Cavolini" panose="03000502040302020204" pitchFamily="66" charset="0"/>
              </a:rPr>
              <a:t>Organizations</a:t>
            </a:r>
          </a:p>
        </p:txBody>
      </p:sp>
      <p:sp>
        <p:nvSpPr>
          <p:cNvPr id="3" name="Content Placeholder 2">
            <a:extLst>
              <a:ext uri="{FF2B5EF4-FFF2-40B4-BE49-F238E27FC236}">
                <a16:creationId xmlns:a16="http://schemas.microsoft.com/office/drawing/2014/main" id="{606CF13A-21A6-324B-8513-88FD7B2D3C80}"/>
              </a:ext>
            </a:extLst>
          </p:cNvPr>
          <p:cNvSpPr>
            <a:spLocks noGrp="1"/>
          </p:cNvSpPr>
          <p:nvPr>
            <p:ph idx="1"/>
          </p:nvPr>
        </p:nvSpPr>
        <p:spPr>
          <a:xfrm>
            <a:off x="4810259" y="649480"/>
            <a:ext cx="6555347" cy="5546047"/>
          </a:xfrm>
        </p:spPr>
        <p:txBody>
          <a:bodyPr anchor="ctr">
            <a:normAutofit/>
          </a:bodyPr>
          <a:lstStyle/>
          <a:p>
            <a:pPr lvl="0"/>
            <a:r>
              <a:rPr lang="en-IN" sz="2000" dirty="0">
                <a:latin typeface="Cavolini" panose="03000502040302020204" pitchFamily="66" charset="0"/>
                <a:cs typeface="Cavolini" panose="03000502040302020204" pitchFamily="66" charset="0"/>
              </a:rPr>
              <a:t>Accountant</a:t>
            </a:r>
          </a:p>
          <a:p>
            <a:pPr lvl="0"/>
            <a:r>
              <a:rPr lang="en-IN" sz="2000" dirty="0">
                <a:latin typeface="Cavolini" panose="03000502040302020204" pitchFamily="66" charset="0"/>
                <a:cs typeface="Cavolini" panose="03000502040302020204" pitchFamily="66" charset="0"/>
              </a:rPr>
              <a:t>Doctor</a:t>
            </a:r>
            <a:endParaRPr lang="en-US" sz="2000" dirty="0">
              <a:latin typeface="Cavolini" panose="03000502040302020204" pitchFamily="66" charset="0"/>
              <a:cs typeface="Cavolini" panose="03000502040302020204" pitchFamily="66" charset="0"/>
            </a:endParaRPr>
          </a:p>
          <a:p>
            <a:pPr lvl="0"/>
            <a:r>
              <a:rPr lang="en-IN" sz="2000" dirty="0">
                <a:latin typeface="Cavolini" panose="03000502040302020204" pitchFamily="66" charset="0"/>
                <a:cs typeface="Cavolini" panose="03000502040302020204" pitchFamily="66" charset="0"/>
              </a:rPr>
              <a:t>Lab</a:t>
            </a:r>
          </a:p>
          <a:p>
            <a:pPr lvl="0"/>
            <a:r>
              <a:rPr lang="en-US" sz="2000" dirty="0">
                <a:latin typeface="Cavolini" panose="03000502040302020204" pitchFamily="66" charset="0"/>
                <a:cs typeface="Cavolini" panose="03000502040302020204" pitchFamily="66" charset="0"/>
              </a:rPr>
              <a:t>Blood Bank Manager</a:t>
            </a:r>
          </a:p>
          <a:p>
            <a:pPr lvl="0"/>
            <a:r>
              <a:rPr lang="en-IN" sz="2000" dirty="0">
                <a:latin typeface="Cavolini" panose="03000502040302020204" pitchFamily="66" charset="0"/>
                <a:cs typeface="Cavolini" panose="03000502040302020204" pitchFamily="66" charset="0"/>
              </a:rPr>
              <a:t>Insurance Agent</a:t>
            </a:r>
          </a:p>
          <a:p>
            <a:pPr lvl="0"/>
            <a:r>
              <a:rPr lang="en-US" sz="2000" dirty="0">
                <a:latin typeface="Cavolini" panose="03000502040302020204" pitchFamily="66" charset="0"/>
                <a:cs typeface="Cavolini" panose="03000502040302020204" pitchFamily="66" charset="0"/>
              </a:rPr>
              <a:t>Insurance Policy Planner</a:t>
            </a:r>
          </a:p>
          <a:p>
            <a:pPr lvl="0"/>
            <a:r>
              <a:rPr lang="en-IN" sz="2000" dirty="0">
                <a:latin typeface="Cavolini" panose="03000502040302020204" pitchFamily="66" charset="0"/>
                <a:cs typeface="Cavolini" panose="03000502040302020204" pitchFamily="66" charset="0"/>
              </a:rPr>
              <a:t>Insurance Finance</a:t>
            </a:r>
            <a:endParaRPr lang="en-US" sz="2000" dirty="0">
              <a:latin typeface="Cavolini" panose="03000502040302020204" pitchFamily="66" charset="0"/>
              <a:cs typeface="Cavolini" panose="03000502040302020204" pitchFamily="66" charset="0"/>
            </a:endParaRPr>
          </a:p>
          <a:p>
            <a:pPr lvl="0"/>
            <a:r>
              <a:rPr lang="en-US" sz="2000" dirty="0">
                <a:latin typeface="Cavolini" panose="03000502040302020204" pitchFamily="66" charset="0"/>
                <a:cs typeface="Cavolini" panose="03000502040302020204" pitchFamily="66" charset="0"/>
              </a:rPr>
              <a:t>Healthcare Officer</a:t>
            </a:r>
          </a:p>
          <a:p>
            <a:pPr lvl="0"/>
            <a:r>
              <a:rPr lang="en-US" sz="2000" dirty="0">
                <a:latin typeface="Cavolini" panose="03000502040302020204" pitchFamily="66" charset="0"/>
                <a:cs typeface="Cavolini" panose="03000502040302020204" pitchFamily="66" charset="0"/>
              </a:rPr>
              <a:t>Secretary</a:t>
            </a:r>
          </a:p>
          <a:p>
            <a:pPr lvl="0"/>
            <a:r>
              <a:rPr lang="en-US" sz="2000" dirty="0">
                <a:latin typeface="Cavolini" panose="03000502040302020204" pitchFamily="66" charset="0"/>
                <a:cs typeface="Cavolini" panose="03000502040302020204" pitchFamily="66" charset="0"/>
              </a:rPr>
              <a:t>Treasury</a:t>
            </a:r>
          </a:p>
          <a:p>
            <a:pPr lvl="0"/>
            <a:r>
              <a:rPr lang="en-US" sz="2000" dirty="0">
                <a:latin typeface="Cavolini" panose="03000502040302020204" pitchFamily="66" charset="0"/>
                <a:cs typeface="Cavolini" panose="03000502040302020204" pitchFamily="66" charset="0"/>
              </a:rPr>
              <a:t>NGO Administrator</a:t>
            </a:r>
          </a:p>
          <a:p>
            <a:pPr lvl="0"/>
            <a:r>
              <a:rPr lang="en-US" sz="2000" dirty="0">
                <a:latin typeface="Cavolini" panose="03000502040302020204" pitchFamily="66" charset="0"/>
                <a:cs typeface="Cavolini" panose="03000502040302020204" pitchFamily="66" charset="0"/>
              </a:rPr>
              <a:t>NGO Director</a:t>
            </a:r>
          </a:p>
        </p:txBody>
      </p:sp>
    </p:spTree>
    <p:extLst>
      <p:ext uri="{BB962C8B-B14F-4D97-AF65-F5344CB8AC3E}">
        <p14:creationId xmlns:p14="http://schemas.microsoft.com/office/powerpoint/2010/main" val="260626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7698A-E196-7341-9A58-7643A19B96C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Roles</a:t>
            </a:r>
          </a:p>
        </p:txBody>
      </p:sp>
      <p:sp>
        <p:nvSpPr>
          <p:cNvPr id="3" name="Content Placeholder 2">
            <a:extLst>
              <a:ext uri="{FF2B5EF4-FFF2-40B4-BE49-F238E27FC236}">
                <a16:creationId xmlns:a16="http://schemas.microsoft.com/office/drawing/2014/main" id="{31C74FE7-7C20-F341-AB77-32AEE96D822F}"/>
              </a:ext>
            </a:extLst>
          </p:cNvPr>
          <p:cNvSpPr>
            <a:spLocks noGrp="1"/>
          </p:cNvSpPr>
          <p:nvPr>
            <p:ph idx="1"/>
          </p:nvPr>
        </p:nvSpPr>
        <p:spPr>
          <a:xfrm>
            <a:off x="4810259" y="649480"/>
            <a:ext cx="6555347" cy="5546047"/>
          </a:xfrm>
        </p:spPr>
        <p:txBody>
          <a:bodyPr anchor="ctr">
            <a:normAutofit/>
          </a:bodyPr>
          <a:lstStyle/>
          <a:p>
            <a:pPr lvl="0"/>
            <a:r>
              <a:rPr lang="en-IN" sz="2000" dirty="0">
                <a:latin typeface="Cavolini" panose="03000502040302020204" pitchFamily="66" charset="0"/>
                <a:cs typeface="Cavolini" panose="03000502040302020204" pitchFamily="66" charset="0"/>
              </a:rPr>
              <a:t>Accountant</a:t>
            </a:r>
          </a:p>
          <a:p>
            <a:pPr lvl="0"/>
            <a:r>
              <a:rPr lang="en-IN" sz="2000" dirty="0">
                <a:latin typeface="Cavolini" panose="03000502040302020204" pitchFamily="66" charset="0"/>
                <a:cs typeface="Cavolini" panose="03000502040302020204" pitchFamily="66" charset="0"/>
              </a:rPr>
              <a:t>Doctor</a:t>
            </a:r>
            <a:endParaRPr lang="en-US" sz="2000" dirty="0">
              <a:latin typeface="Cavolini" panose="03000502040302020204" pitchFamily="66" charset="0"/>
              <a:cs typeface="Cavolini" panose="03000502040302020204" pitchFamily="66" charset="0"/>
            </a:endParaRPr>
          </a:p>
          <a:p>
            <a:pPr lvl="0"/>
            <a:r>
              <a:rPr lang="en-IN" sz="2000" dirty="0">
                <a:latin typeface="Cavolini" panose="03000502040302020204" pitchFamily="66" charset="0"/>
                <a:cs typeface="Cavolini" panose="03000502040302020204" pitchFamily="66" charset="0"/>
              </a:rPr>
              <a:t>Lab</a:t>
            </a:r>
          </a:p>
          <a:p>
            <a:pPr lvl="0"/>
            <a:r>
              <a:rPr lang="en-US" sz="2000" dirty="0">
                <a:latin typeface="Cavolini" panose="03000502040302020204" pitchFamily="66" charset="0"/>
                <a:cs typeface="Cavolini" panose="03000502040302020204" pitchFamily="66" charset="0"/>
              </a:rPr>
              <a:t>Blood Bank Manager</a:t>
            </a:r>
          </a:p>
          <a:p>
            <a:pPr lvl="0"/>
            <a:r>
              <a:rPr lang="en-IN" sz="2000" dirty="0">
                <a:latin typeface="Cavolini" panose="03000502040302020204" pitchFamily="66" charset="0"/>
                <a:cs typeface="Cavolini" panose="03000502040302020204" pitchFamily="66" charset="0"/>
              </a:rPr>
              <a:t>Insurance Agent</a:t>
            </a:r>
          </a:p>
          <a:p>
            <a:pPr lvl="0"/>
            <a:r>
              <a:rPr lang="en-US" sz="2000" dirty="0">
                <a:latin typeface="Cavolini" panose="03000502040302020204" pitchFamily="66" charset="0"/>
                <a:cs typeface="Cavolini" panose="03000502040302020204" pitchFamily="66" charset="0"/>
              </a:rPr>
              <a:t>Insurance Policy Planner</a:t>
            </a:r>
          </a:p>
          <a:p>
            <a:pPr lvl="0"/>
            <a:r>
              <a:rPr lang="en-IN" sz="2000" dirty="0">
                <a:latin typeface="Cavolini" panose="03000502040302020204" pitchFamily="66" charset="0"/>
                <a:cs typeface="Cavolini" panose="03000502040302020204" pitchFamily="66" charset="0"/>
              </a:rPr>
              <a:t>Insurance Finance</a:t>
            </a:r>
            <a:endParaRPr lang="en-US" sz="2000" dirty="0">
              <a:latin typeface="Cavolini" panose="03000502040302020204" pitchFamily="66" charset="0"/>
              <a:cs typeface="Cavolini" panose="03000502040302020204" pitchFamily="66" charset="0"/>
            </a:endParaRPr>
          </a:p>
          <a:p>
            <a:pPr lvl="0"/>
            <a:r>
              <a:rPr lang="en-US" sz="2000" dirty="0">
                <a:latin typeface="Cavolini" panose="03000502040302020204" pitchFamily="66" charset="0"/>
                <a:cs typeface="Cavolini" panose="03000502040302020204" pitchFamily="66" charset="0"/>
              </a:rPr>
              <a:t>Healthcare Officer</a:t>
            </a:r>
          </a:p>
          <a:p>
            <a:pPr lvl="0"/>
            <a:r>
              <a:rPr lang="en-US" sz="2000" dirty="0">
                <a:latin typeface="Cavolini" panose="03000502040302020204" pitchFamily="66" charset="0"/>
                <a:cs typeface="Cavolini" panose="03000502040302020204" pitchFamily="66" charset="0"/>
              </a:rPr>
              <a:t>Secretary</a:t>
            </a:r>
          </a:p>
          <a:p>
            <a:pPr lvl="0"/>
            <a:r>
              <a:rPr lang="en-US" sz="2000" dirty="0">
                <a:latin typeface="Cavolini" panose="03000502040302020204" pitchFamily="66" charset="0"/>
                <a:cs typeface="Cavolini" panose="03000502040302020204" pitchFamily="66" charset="0"/>
              </a:rPr>
              <a:t>Treasury</a:t>
            </a:r>
          </a:p>
          <a:p>
            <a:pPr lvl="0"/>
            <a:r>
              <a:rPr lang="en-US" sz="2000" dirty="0">
                <a:latin typeface="Cavolini" panose="03000502040302020204" pitchFamily="66" charset="0"/>
                <a:cs typeface="Cavolini" panose="03000502040302020204" pitchFamily="66" charset="0"/>
              </a:rPr>
              <a:t>NGO Administrator</a:t>
            </a:r>
          </a:p>
          <a:p>
            <a:pPr lvl="0"/>
            <a:r>
              <a:rPr lang="en-US" sz="2000" dirty="0">
                <a:latin typeface="Cavolini" panose="03000502040302020204" pitchFamily="66" charset="0"/>
                <a:cs typeface="Cavolini" panose="03000502040302020204" pitchFamily="66" charset="0"/>
              </a:rPr>
              <a:t>NGO Director</a:t>
            </a:r>
          </a:p>
        </p:txBody>
      </p:sp>
    </p:spTree>
    <p:extLst>
      <p:ext uri="{BB962C8B-B14F-4D97-AF65-F5344CB8AC3E}">
        <p14:creationId xmlns:p14="http://schemas.microsoft.com/office/powerpoint/2010/main" val="253505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3FCC5CBA-46AF-EB42-B008-8F5C06FBEBB1}"/>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rgbClr val="FFFFFF"/>
                </a:solidFill>
                <a:latin typeface="+mj-lt"/>
                <a:ea typeface="+mj-ea"/>
                <a:cs typeface="+mj-cs"/>
              </a:rPr>
              <a:t>Block Diagram</a:t>
            </a:r>
          </a:p>
        </p:txBody>
      </p:sp>
      <p:pic>
        <p:nvPicPr>
          <p:cNvPr id="12" name="Content Placeholder 11">
            <a:extLst>
              <a:ext uri="{FF2B5EF4-FFF2-40B4-BE49-F238E27FC236}">
                <a16:creationId xmlns:a16="http://schemas.microsoft.com/office/drawing/2014/main" id="{2B1B0220-5A7A-63FA-BA24-C339D0494934}"/>
              </a:ext>
            </a:extLst>
          </p:cNvPr>
          <p:cNvPicPr>
            <a:picLocks noGrp="1" noChangeAspect="1"/>
          </p:cNvPicPr>
          <p:nvPr>
            <p:ph idx="1"/>
          </p:nvPr>
        </p:nvPicPr>
        <p:blipFill>
          <a:blip r:embed="rId2"/>
          <a:stretch>
            <a:fillRect/>
          </a:stretch>
        </p:blipFill>
        <p:spPr>
          <a:xfrm>
            <a:off x="4681330" y="478712"/>
            <a:ext cx="7146235" cy="5698251"/>
          </a:xfrm>
        </p:spPr>
      </p:pic>
    </p:spTree>
    <p:extLst>
      <p:ext uri="{BB962C8B-B14F-4D97-AF65-F5344CB8AC3E}">
        <p14:creationId xmlns:p14="http://schemas.microsoft.com/office/powerpoint/2010/main" val="341717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D11BD8-8705-6842-BF7B-9370A5DBBE6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UML DIAGRAM</a:t>
            </a:r>
          </a:p>
        </p:txBody>
      </p:sp>
      <p:pic>
        <p:nvPicPr>
          <p:cNvPr id="5" name="Content Placeholder 4">
            <a:extLst>
              <a:ext uri="{FF2B5EF4-FFF2-40B4-BE49-F238E27FC236}">
                <a16:creationId xmlns:a16="http://schemas.microsoft.com/office/drawing/2014/main" id="{9828696A-6638-5399-041C-155B886356FD}"/>
              </a:ext>
            </a:extLst>
          </p:cNvPr>
          <p:cNvPicPr>
            <a:picLocks noGrp="1" noChangeAspect="1"/>
          </p:cNvPicPr>
          <p:nvPr>
            <p:ph idx="1"/>
          </p:nvPr>
        </p:nvPicPr>
        <p:blipFill>
          <a:blip r:embed="rId2"/>
          <a:stretch>
            <a:fillRect/>
          </a:stretch>
        </p:blipFill>
        <p:spPr>
          <a:xfrm>
            <a:off x="4502428" y="972245"/>
            <a:ext cx="7225748" cy="4913509"/>
          </a:xfrm>
          <a:prstGeom prst="rect">
            <a:avLst/>
          </a:prstGeom>
        </p:spPr>
      </p:pic>
    </p:spTree>
    <p:extLst>
      <p:ext uri="{BB962C8B-B14F-4D97-AF65-F5344CB8AC3E}">
        <p14:creationId xmlns:p14="http://schemas.microsoft.com/office/powerpoint/2010/main" val="144521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1554</TotalTime>
  <Words>283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Cavolini</vt:lpstr>
      <vt:lpstr>Office Theme</vt:lpstr>
      <vt:lpstr>Healthcare Automation</vt:lpstr>
      <vt:lpstr>Introduction</vt:lpstr>
      <vt:lpstr>Problem Statement</vt:lpstr>
      <vt:lpstr>Proposed Solution</vt:lpstr>
      <vt:lpstr>Enterprises</vt:lpstr>
      <vt:lpstr>Organizations</vt:lpstr>
      <vt:lpstr>Roles</vt:lpstr>
      <vt:lpstr>PowerPoint Presentation</vt:lpstr>
      <vt:lpstr>UML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 Healthcare Transplant System</dc:title>
  <dc:creator>Ankit Jagtap</dc:creator>
  <cp:lastModifiedBy>Pratik Hasmukh Hariya</cp:lastModifiedBy>
  <cp:revision>28</cp:revision>
  <dcterms:created xsi:type="dcterms:W3CDTF">2021-12-16T07:32:58Z</dcterms:created>
  <dcterms:modified xsi:type="dcterms:W3CDTF">2022-05-02T16:08:34Z</dcterms:modified>
</cp:coreProperties>
</file>