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5C2FC-DC0F-41A5-858F-D127E164F0A8}" v="3" dt="2022-10-02T18:19:12.5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44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th Vohra" userId="e95c085aab4b77c0" providerId="LiveId" clId="{0185C2FC-DC0F-41A5-858F-D127E164F0A8}"/>
    <pc:docChg chg="custSel modSld">
      <pc:chgData name="Parth Vohra" userId="e95c085aab4b77c0" providerId="LiveId" clId="{0185C2FC-DC0F-41A5-858F-D127E164F0A8}" dt="2022-10-02T18:19:12.510" v="3" actId="478"/>
      <pc:docMkLst>
        <pc:docMk/>
      </pc:docMkLst>
      <pc:sldChg chg="modSp mod">
        <pc:chgData name="Parth Vohra" userId="e95c085aab4b77c0" providerId="LiveId" clId="{0185C2FC-DC0F-41A5-858F-D127E164F0A8}" dt="2022-10-01T11:37:39.603" v="0" actId="313"/>
        <pc:sldMkLst>
          <pc:docMk/>
          <pc:sldMk cId="3805468896" sldId="256"/>
        </pc:sldMkLst>
        <pc:spChg chg="mod">
          <ac:chgData name="Parth Vohra" userId="e95c085aab4b77c0" providerId="LiveId" clId="{0185C2FC-DC0F-41A5-858F-D127E164F0A8}" dt="2022-10-01T11:37:39.603" v="0" actId="313"/>
          <ac:spMkLst>
            <pc:docMk/>
            <pc:sldMk cId="3805468896" sldId="256"/>
            <ac:spMk id="3" creationId="{BC4E785D-85CB-4B64-8CD6-E8AA2AB2940E}"/>
          </ac:spMkLst>
        </pc:spChg>
      </pc:sldChg>
      <pc:sldChg chg="delSp modSp">
        <pc:chgData name="Parth Vohra" userId="e95c085aab4b77c0" providerId="LiveId" clId="{0185C2FC-DC0F-41A5-858F-D127E164F0A8}" dt="2022-10-02T18:19:12.510" v="3" actId="478"/>
        <pc:sldMkLst>
          <pc:docMk/>
          <pc:sldMk cId="545961016" sldId="271"/>
        </pc:sldMkLst>
        <pc:picChg chg="del mod">
          <ac:chgData name="Parth Vohra" userId="e95c085aab4b77c0" providerId="LiveId" clId="{0185C2FC-DC0F-41A5-858F-D127E164F0A8}" dt="2022-10-02T18:19:12.510" v="3" actId="478"/>
          <ac:picMkLst>
            <pc:docMk/>
            <pc:sldMk cId="545961016" sldId="271"/>
            <ac:picMk id="5121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66E2-EB10-4E57-B63B-0562632BC923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4956-D178-4666-A90F-6A4C1126987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42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66E2-EB10-4E57-B63B-0562632BC923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4956-D178-4666-A90F-6A4C11269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5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66E2-EB10-4E57-B63B-0562632BC923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4956-D178-4666-A90F-6A4C11269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1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66E2-EB10-4E57-B63B-0562632BC923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4956-D178-4666-A90F-6A4C11269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9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66E2-EB10-4E57-B63B-0562632BC923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4956-D178-4666-A90F-6A4C1126987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08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66E2-EB10-4E57-B63B-0562632BC923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4956-D178-4666-A90F-6A4C11269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66E2-EB10-4E57-B63B-0562632BC923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4956-D178-4666-A90F-6A4C11269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66E2-EB10-4E57-B63B-0562632BC923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4956-D178-4666-A90F-6A4C11269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9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66E2-EB10-4E57-B63B-0562632BC923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4956-D178-4666-A90F-6A4C11269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4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90166E2-EB10-4E57-B63B-0562632BC923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714956-D178-4666-A90F-6A4C11269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0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66E2-EB10-4E57-B63B-0562632BC923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4956-D178-4666-A90F-6A4C11269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0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b="0" i="0" u="non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90166E2-EB10-4E57-B63B-0562632BC923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714956-D178-4666-A90F-6A4C1126987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19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0" i="0" u="none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O_NwpJT-8xGfU_-3llUl2sgPu0xllOrX/view?usp=shar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CCE8-0578-481B-A2BC-BA6D56495E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Lab Session</a:t>
            </a:r>
            <a:br>
              <a:rPr lang="en-US" dirty="0"/>
            </a:br>
            <a:r>
              <a:rPr lang="en-US" dirty="0"/>
              <a:t>Linear Regression</a:t>
            </a:r>
            <a:br>
              <a:rPr lang="en-US" dirty="0"/>
            </a:br>
            <a:r>
              <a:rPr lang="en-US" sz="2400" dirty="0"/>
              <a:t>(Implementing Least Square Error Fit and Gradient Descent)</a:t>
            </a:r>
            <a:br>
              <a:rPr lang="en-US" sz="24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E785D-85CB-4B64-8CD6-E8AA2AB294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US" b="1" cap="none" dirty="0">
                <a:solidFill>
                  <a:schemeClr val="tx1"/>
                </a:solidFill>
              </a:rPr>
              <a:t>Dr</a:t>
            </a:r>
            <a:r>
              <a:rPr lang="en-US" b="1" dirty="0">
                <a:solidFill>
                  <a:schemeClr val="tx1"/>
                </a:solidFill>
              </a:rPr>
              <a:t>. Jasmeet Singh</a:t>
            </a:r>
          </a:p>
          <a:p>
            <a:pPr algn="r"/>
            <a:r>
              <a:rPr lang="en-US" b="1" dirty="0">
                <a:solidFill>
                  <a:schemeClr val="tx1"/>
                </a:solidFill>
              </a:rPr>
              <a:t>Assistant Professor, CSED</a:t>
            </a:r>
          </a:p>
          <a:p>
            <a:pPr algn="r"/>
            <a:r>
              <a:rPr lang="en-US" b="1" dirty="0">
                <a:solidFill>
                  <a:schemeClr val="tx1"/>
                </a:solidFill>
              </a:rPr>
              <a:t>TIET, Patiala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46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75993-B991-48D6-9352-3B4C8A458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Step 5 (LSE): Finding Regression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662FE2-5E9D-4DEA-9247-0DF6851B5D2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the regression coefficients for which mean least square error is minimum.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According to least square error method, the mean square error is minimum when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m:rPr>
                        <m:nor/>
                      </m:rPr>
                      <a: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ˆ</m:t>
                    </m:r>
                    <m:r>
                      <m:rPr>
                        <m:nor/>
                      </m:rPr>
                      <a:rPr lang="en-US" sz="2800" b="1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8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8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662FE2-5E9D-4DEA-9247-0DF6851B5D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325" t="-2115" r="-3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21F66-1DA6-4B54-A72D-F3AA542DC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A=X_train.T.dot(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np.linalg.inv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C=B.dot(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X_train.T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beta=C.dot(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print(beta)</a:t>
            </a:r>
          </a:p>
        </p:txBody>
      </p:sp>
    </p:spTree>
    <p:extLst>
      <p:ext uri="{BB962C8B-B14F-4D97-AF65-F5344CB8AC3E}">
        <p14:creationId xmlns:p14="http://schemas.microsoft.com/office/powerpoint/2010/main" val="2687702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E564-318F-46E8-BED2-A88A2CA9A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 (LSE) : Predicting values on test 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FBFAE9-D874-441B-BE8D-69994DDCD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step, we predict the values of output variable on the test set.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done by multiplying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with optimal Beta matrix 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hown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code below.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y_predict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=X_test.dot(beta)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y_predict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75375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9E7C-9BE3-4377-92E3-A1157DBB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 (LSE): Performance Evaluation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E36AF-D670-4223-AE5D-D8B1DC937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check the performance of the trained model by computing following error between the predicted and actual values: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 Square Error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Root Mean Square Error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R2_score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11A8EF-59E5-48CE-A0EF-AF85CDF1E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y_test-y_predict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square_error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np.power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(error,2)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sum_square_error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np.sum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square_error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mean_square_error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sum_square_error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y_predict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mean_square_error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rms_error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np.sqrt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mean_square_error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rms_error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y_mean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np.mean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total_variance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np.sum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y_test-y_mean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)**2)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print(1-sum_square_error/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total_variance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9649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E5BD1A-5932-4043-81AC-565E5FA6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MLR: Gradient Descent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2428619-F3D6-419C-AEA8-48E42C87AD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2055" y="1893359"/>
                <a:ext cx="10058400" cy="402336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multiple linear regression model with k independent predictor variables x</a:t>
                </a:r>
                <a:r>
                  <a:rPr lang="en-US" sz="1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,x</a:t>
                </a:r>
                <a:r>
                  <a:rPr lang="en-US" sz="1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...,</a:t>
                </a:r>
                <a:r>
                  <a:rPr lang="en-US" sz="1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9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predicts the output variable as: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9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sz="19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ˆ</m:t>
                          </m:r>
                        </m:sup>
                      </m:sSup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+…………..</m:t>
                      </m:r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Initialize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,………………….,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some arbitrary value (usually to 0)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Repeat until convergence or for fixed number of iterations: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𝑓𝑜𝑟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=0,1,2,……..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(1)</a:t>
                </a:r>
              </a:p>
              <a:p>
                <a:pPr marL="0" indent="0" algn="ctr"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:r>
                  <a:rPr lang="el-GR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called learning rate;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𝐽</m:t>
                    </m:r>
                    <m:d>
                      <m:dPr>
                        <m:ctrlP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mean square error given by: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𝐽</m:t>
                    </m:r>
                    <m:d>
                      <m:dPr>
                        <m:ctrlPr>
                          <a:rPr lang="en-US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d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…………..</m:t>
                        </m:r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9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1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9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∓</m:t>
                              </m:r>
                              <m:sSub>
                                <m:sSub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+…………..</m:t>
                              </m:r>
                              <m:sSub>
                                <m:sSub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sz="1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</m:t>
                      </m:r>
                      <m:r>
                        <a:rPr lang="en-US" sz="19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(2)</m:t>
                      </m:r>
                    </m:oMath>
                  </m:oMathPara>
                </a14:m>
                <a:endParaRPr lang="en-US" sz="1900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2428619-F3D6-419C-AEA8-48E42C87AD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055" y="1893359"/>
                <a:ext cx="10058400" cy="4023360"/>
              </a:xfrm>
              <a:blipFill>
                <a:blip r:embed="rId2"/>
                <a:stretch>
                  <a:fillRect l="-133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009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27DEF-FE1B-45A9-B054-E6914D62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Optimization: Step- by-Step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7B6AE-49DC-4D08-A351-DFEA88E59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steps are followed for implementation of gradient descent optimization: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dataset.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noise, outliers and check for feature selection or extraction (if required).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the dataset into X (input/independent variables) and Y (dependent feature). Scale the feature values of X in a fixed range.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dataset into train and test set.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values of regression coefficients to zero and update the coefficients using equations 1 and 2 (in previous slide) for fixed number of iterations and fixed learning rate (simultaneous update). 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the values of the output variable on the test set.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the performance evaluation of the trained model.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Steps 1 to 4 are same as Least Square Error fit (except adding column with all 1’s at the beginning)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49370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3CA7-06D4-44F9-B584-EC00CF53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(Gradient Descent): Update Regression Coefficients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F0B52-A394-40A4-84B5-836BF97F1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3"/>
            <a:ext cx="4937760" cy="437409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beta=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np.zeros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number_of_iterations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=1000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learning_rate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=0.01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number_of_iterations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x0_gradient=0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x1_gradient=0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x2_gradient=0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x3_gradient=0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x4_gradient=0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x5_gradient=0   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j in range(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a=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[j,0]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b=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[j,1]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c=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[j,2]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d=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[j,3]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e=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[j,4]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f=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4728D0-3541-4E58-96B3-53C3B3522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5707380" cy="437409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201168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x0_gradient+=(beta[0]+(beta[1]*a)+(beta[2]*b)+(beta[3]*c)+(beta[4]*d)+(beta[5]*e)-f)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x1_gradient+=((beta[0]+(beta[1]*a)+(beta[2]*b)+(beta[3]*c)+(beta[4]*d)+(beta[5]*e)-f)*a)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x2_gradient+=((beta[0]+(beta[1]*a)+(beta[2]*b)+(beta[3]*c)+(beta[4]*d)+(beta[5]*e)-f)*b)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x3_gradient+=((beta[0]+(beta[1]*a)+(beta[2]*b)+(beta[3]*c)+(beta[4]*d)+(beta[5]*e)-f)*c)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x4_gradient+=((beta[0]+(beta[1]*a)+(beta[2]*b)+(beta[3]*c)+(beta[4]*d)+(beta[5]*e)-f)*d)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x5_gradient+=((beta[0]+(beta[1]*a)+(beta[2]*b)+(beta[3]*c)+(beta[4]*d)+(beta[5]*e)-f)*e)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beta[0]=beta[0]-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learning_rate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/n*x0_gradient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beta[1]=beta[1]-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learning_rate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/n*x1_gradient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beta[2]=beta[2]-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learning_rate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/n*x2_gradient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beta[3]=beta[3]-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learning_rate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/n*x3_gradient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beta[4]=beta[4]-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learning_rate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/n*x4_gradient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beta[5]=beta[5]-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learning_rate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/n*x5_gradient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print(beta)</a:t>
            </a:r>
          </a:p>
        </p:txBody>
      </p:sp>
    </p:spTree>
    <p:extLst>
      <p:ext uri="{BB962C8B-B14F-4D97-AF65-F5344CB8AC3E}">
        <p14:creationId xmlns:p14="http://schemas.microsoft.com/office/powerpoint/2010/main" val="2450821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9C7C-13C5-498C-A858-8CE14841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Predict Values on test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830E9-2415-4AAF-9F98-07B75FCEA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step, we predict the values of output variable on the test set.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done by multiplying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(after adding column with 1 value) with optimal Beta matrix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hown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code below.</a:t>
            </a:r>
          </a:p>
          <a:p>
            <a:pPr marL="0" indent="0" algn="just">
              <a:buNone/>
            </a:pPr>
            <a:r>
              <a:rPr lang="en-US" b="1" dirty="0"/>
              <a:t>Code:</a:t>
            </a:r>
          </a:p>
          <a:p>
            <a:pPr marL="0" indent="0" algn="just">
              <a:buNone/>
            </a:pPr>
            <a:r>
              <a:rPr lang="en-US" dirty="0" err="1"/>
              <a:t>X_test</a:t>
            </a:r>
            <a:r>
              <a:rPr lang="en-US" dirty="0"/>
              <a:t>=</a:t>
            </a:r>
            <a:r>
              <a:rPr lang="en-US" dirty="0" err="1"/>
              <a:t>np.insert</a:t>
            </a:r>
            <a:r>
              <a:rPr lang="en-US" dirty="0"/>
              <a:t>(X_test,0,values=1,axis=1)</a:t>
            </a:r>
          </a:p>
          <a:p>
            <a:pPr marL="0" indent="0" algn="just">
              <a:buNone/>
            </a:pPr>
            <a:r>
              <a:rPr lang="en-US" dirty="0"/>
              <a:t>beta=</a:t>
            </a:r>
            <a:r>
              <a:rPr lang="en-US" dirty="0" err="1"/>
              <a:t>np.array</a:t>
            </a:r>
            <a:r>
              <a:rPr lang="en-US" dirty="0"/>
              <a:t>(beta).reshape(-1,1)</a:t>
            </a:r>
          </a:p>
          <a:p>
            <a:pPr marL="0" indent="0" algn="just">
              <a:buNone/>
            </a:pPr>
            <a:r>
              <a:rPr lang="en-US" dirty="0" err="1"/>
              <a:t>y_predict</a:t>
            </a:r>
            <a:r>
              <a:rPr lang="en-US" dirty="0"/>
              <a:t>=X_test.dot(beta)</a:t>
            </a:r>
          </a:p>
        </p:txBody>
      </p:sp>
    </p:spTree>
    <p:extLst>
      <p:ext uri="{BB962C8B-B14F-4D97-AF65-F5344CB8AC3E}">
        <p14:creationId xmlns:p14="http://schemas.microsoft.com/office/powerpoint/2010/main" val="545961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9E7C-9BE3-4377-92E3-A1157DBB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 (Gradient Descent): Performance Evaluation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E36AF-D670-4223-AE5D-D8B1DC937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check the performance of the trained model by computing following error between the predicted and actual values: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 Square Error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Root Mean Square Error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R2_score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11A8EF-59E5-48CE-A0EF-AF85CDF1E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y_test-y_predict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square_error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np.power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(error,2)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sum_square_error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np.sum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square_error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mean_square_error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sum_square_error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y_predict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mean_square_error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rms_error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np.sqrt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mean_square_error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rms_error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y_mean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np.mean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total_variance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np.sum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y_test-y_mean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)**2)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print(1-sum_square_error/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total_variance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9304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0553CF-AE90-4106-9BE9-415EAA29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MLR: Inbuilt Functions in Python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6611A3-0A2C-428C-8756-F8DBFDEBB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can also use inbuilt, function of Python.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using inbuilt function, steps 1 to 4 are same as for gradient descent optimization.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step 5, we fit and transform on the training data using the following code: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sklearn.linear_model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model.fit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X_train,y_train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Step 6, we predict the values of output variable on test set as follows: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model.predict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Step 7, we perform performance evaluation using following code:</a:t>
            </a:r>
          </a:p>
        </p:txBody>
      </p:sp>
    </p:spTree>
    <p:extLst>
      <p:ext uri="{BB962C8B-B14F-4D97-AF65-F5344CB8AC3E}">
        <p14:creationId xmlns:p14="http://schemas.microsoft.com/office/powerpoint/2010/main" val="3275742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0553CF-AE90-4106-9BE9-415EAA29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MLR: Inbuilt Functions in Python </a:t>
            </a:r>
            <a:r>
              <a:rPr lang="en-US" dirty="0" err="1"/>
              <a:t>Contd</a:t>
            </a:r>
            <a:r>
              <a:rPr lang="en-US" dirty="0"/>
              <a:t>….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6611A3-0A2C-428C-8756-F8DBFDEBB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Step 7, we perform performance evaluation using following code: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metrics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metrics.mean_squared_error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pred,y_test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metrics.mean_absolute_error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pred,y_test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np.sqrt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metrics.mean_squared_error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pred,y_test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print(metrics.r2_score(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68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1E26-290C-4C38-9049-32BB3882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Regression- Least Square Error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43CF72-44D5-438A-BEEE-4106BB3F3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algn="just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multiple linear regression model with k independent predictor variables x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,x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...,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predicts the output variable as: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sz="2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ˆ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+…………..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above equation can be represented in matrix form as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y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eqArr>
                                    <m:eqArr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eqAr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eqAr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β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eqArr>
                                    <m:eqArr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eqAr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2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2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2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According to least square error method, the mean square error is minimum when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m:rPr>
                        <m:nor/>
                      </m:rPr>
                      <a: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ˆ</m:t>
                    </m:r>
                    <m:r>
                      <m:rPr>
                        <m:nor/>
                      </m:rPr>
                      <a:rPr lang="en-US" sz="2400" b="1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43CF72-44D5-438A-BEEE-4106BB3F3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52" r="-1152" b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38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9B0D8-C24F-45A6-A6B9-3606F729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 Error Fit (LSE)- Step by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C41411-480A-4440-9B87-33AE701E1B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Following steps are followed for implementation of least square error fit: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Load the dataset.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Remove noise, outliers and check for feature selection or extraction (if required).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Separate the dataset into X (input/independent variables) and Y (dependent feature). Scale the feature values of X in a fixed range and add a new column (in the beginning) with all values 1.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Split the dataset into train and test set.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the train set to find the optimal value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m:rPr>
                        <m:nor/>
                      </m:rPr>
                      <a: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ˆ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 (regression coefficients) for which mean square error is minimum.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 the values of the output variable on the test set.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Perform the performance evaluation of the trained model.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C41411-480A-4440-9B87-33AE701E1B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3333" r="-1697" b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98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B8B3-D07E-4466-9946-4A8E053D3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(LSE): Load the 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C1DC7-F432-4AA4-B700-1BC410191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implementation of multiple linear regression using least square error fit , we will be using USA housing dataset.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: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pd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('C:/Users/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jasme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/Downloads/USA_Housing.csv’)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download the dataset from the following link:</a:t>
            </a:r>
          </a:p>
          <a:p>
            <a:pPr marL="0" indent="0" algn="just">
              <a:buNone/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https://drive.google.com/file/d/1O_NwpJT-8xGfU_-3llUl2sgPu0xllOrX/view?usp=sharing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67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B8B3-D07E-4466-9946-4A8E053D3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(LSE): Load the Dataset </a:t>
            </a:r>
            <a:r>
              <a:rPr lang="en-US" dirty="0" err="1"/>
              <a:t>Contd</a:t>
            </a:r>
            <a:r>
              <a:rPr lang="en-US" dirty="0"/>
              <a:t>…..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C1DC7-F432-4AA4-B700-1BC410191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can check the information regarding dataset using the following code: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df.info()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&lt;class 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pandas.core.frame.DataFrame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RangeIndex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5000 entries, 0 to 4999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columns (total 6 columns):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  Column                        Non-Null Count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  ------                        --------------  -----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  Avg. Area Income              5000 non-null   float64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  Avg. Area House Age           5000 non-null   float64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  Avg. Area Number of Rooms     5000 non-null   float64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  Avg. Area Number of Bedrooms  5000 non-null   float64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  Area Population               5000 non-null   float64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  Price                         5000 non-null   float64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float64(6)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usage: 234.4 KB</a:t>
            </a:r>
          </a:p>
        </p:txBody>
      </p:sp>
    </p:spTree>
    <p:extLst>
      <p:ext uri="{BB962C8B-B14F-4D97-AF65-F5344CB8AC3E}">
        <p14:creationId xmlns:p14="http://schemas.microsoft.com/office/powerpoint/2010/main" val="663739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4E96-94B9-400D-93C2-85C8B65A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(LSE): Removing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752E6-BFDF-413C-8AA4-AF812EDD3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504266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can check for null values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missingno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as shown below: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missingno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ms.bar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(df)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shown in figure, all columns have 5000 entries. So, there is no missing values.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78904E1-5569-4EEC-8C7E-050940CB0A9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8" y="1845734"/>
            <a:ext cx="5608002" cy="45042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39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4E96-94B9-400D-93C2-85C8B65A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(LSE): Checking Redundancy among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752E6-BFDF-413C-8AA4-AF812EDD3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504266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check redundancy between input features by plotting heatmap of correlation between the input features: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seaborn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sns.heatmap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df.iloc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[:,0:5].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Since correlation between features is less (not greater than 0.7 or 0.8), so feature selection/extraction is not required.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CD745C5-799A-4359-A36B-3574AA2EBCB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8" y="1870855"/>
            <a:ext cx="5567362" cy="45042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097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5727-2EEB-470D-ADFE-D2973562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(LSE): Split Input &amp; Output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E0317-20B9-42A0-B65F-B213D9021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the dataset into X (input/independent variables) and Y (dependent feature).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 the feature values of X in a fixed range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 a new column (in the beginning) with all values 1.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3F5CD-8AB6-43C6-963C-8E3275D78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Code:</a:t>
            </a:r>
          </a:p>
          <a:p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numpy</a:t>
            </a:r>
            <a:r>
              <a:rPr lang="es-ES" dirty="0"/>
              <a:t> as </a:t>
            </a:r>
            <a:r>
              <a:rPr lang="es-ES" dirty="0" err="1"/>
              <a:t>np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X=</a:t>
            </a:r>
            <a:r>
              <a:rPr lang="es-ES" dirty="0" err="1"/>
              <a:t>df.iloc</a:t>
            </a:r>
            <a:r>
              <a:rPr lang="es-ES" dirty="0"/>
              <a:t>[:,0:5]</a:t>
            </a:r>
          </a:p>
          <a:p>
            <a:r>
              <a:rPr lang="es-ES" dirty="0"/>
              <a:t>Y=</a:t>
            </a:r>
            <a:r>
              <a:rPr lang="es-ES" dirty="0" err="1"/>
              <a:t>df.iloc</a:t>
            </a:r>
            <a:r>
              <a:rPr lang="es-ES" dirty="0"/>
              <a:t>[:,5]</a:t>
            </a:r>
          </a:p>
          <a:p>
            <a:r>
              <a:rPr lang="es-ES" dirty="0"/>
              <a:t>Y=</a:t>
            </a:r>
            <a:r>
              <a:rPr lang="es-ES" dirty="0" err="1"/>
              <a:t>np.array</a:t>
            </a:r>
            <a:r>
              <a:rPr lang="es-ES" dirty="0"/>
              <a:t>(Y)</a:t>
            </a:r>
          </a:p>
          <a:p>
            <a:r>
              <a:rPr lang="es-ES" dirty="0"/>
              <a:t>Y=</a:t>
            </a:r>
            <a:r>
              <a:rPr lang="es-ES" dirty="0" err="1"/>
              <a:t>Y.reshape</a:t>
            </a:r>
            <a:r>
              <a:rPr lang="es-ES" dirty="0"/>
              <a:t>(-1,1)</a:t>
            </a:r>
          </a:p>
          <a:p>
            <a:r>
              <a:rPr lang="en-US" dirty="0"/>
              <a:t>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err="1"/>
              <a:t>StandardScaler</a:t>
            </a:r>
            <a:endParaRPr lang="en-US" dirty="0"/>
          </a:p>
          <a:p>
            <a:r>
              <a:rPr lang="en-US" dirty="0"/>
              <a:t>scaler=</a:t>
            </a:r>
            <a:r>
              <a:rPr lang="en-US" dirty="0" err="1"/>
              <a:t>StandardScaler</a:t>
            </a:r>
            <a:r>
              <a:rPr lang="en-US" dirty="0"/>
              <a:t>()</a:t>
            </a:r>
          </a:p>
          <a:p>
            <a:r>
              <a:rPr lang="en-US" dirty="0" err="1"/>
              <a:t>X_scaled</a:t>
            </a:r>
            <a:r>
              <a:rPr lang="en-US" dirty="0"/>
              <a:t>=</a:t>
            </a:r>
            <a:r>
              <a:rPr lang="en-US" dirty="0" err="1"/>
              <a:t>scaler.fit_transform</a:t>
            </a:r>
            <a:r>
              <a:rPr lang="en-US" dirty="0"/>
              <a:t>(X)</a:t>
            </a:r>
          </a:p>
          <a:p>
            <a:r>
              <a:rPr lang="en-US" dirty="0" err="1"/>
              <a:t>X_scaled</a:t>
            </a:r>
            <a:r>
              <a:rPr lang="en-US" dirty="0"/>
              <a:t>= </a:t>
            </a:r>
            <a:r>
              <a:rPr lang="en-US" dirty="0" err="1"/>
              <a:t>np.insert</a:t>
            </a:r>
            <a:r>
              <a:rPr lang="en-US" dirty="0"/>
              <a:t>(</a:t>
            </a:r>
            <a:r>
              <a:rPr lang="en-US" dirty="0" err="1"/>
              <a:t>X_scaled</a:t>
            </a:r>
            <a:r>
              <a:rPr lang="en-US" dirty="0"/>
              <a:t>, 0, values=1, axis=1)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608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27CCBB-8E9E-42BA-851B-529F0DBD3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(LSE): Train/Test Split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ED685E-9A2E-47E3-91E8-5464DAE5A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can split the train and test sets using train/test split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sklearn.model_selection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follows: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sklearn.model_selection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X_scaled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=0.3,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=42)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Parameters: </a:t>
            </a:r>
          </a:p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percentage of test set from the total dataset;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used for initializing the internal </a:t>
            </a:r>
            <a:r>
              <a:rPr lang="en-US" b="1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number generator, which will decide the </a:t>
            </a:r>
            <a:r>
              <a:rPr lang="en-US" b="1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splitting</a:t>
            </a:r>
            <a:r>
              <a:rPr lang="en-US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of data into </a:t>
            </a:r>
            <a:r>
              <a:rPr lang="en-US" b="1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en-US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b="1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indices</a:t>
            </a:r>
          </a:p>
          <a:p>
            <a:pPr algn="l" fontAlgn="base"/>
            <a:r>
              <a:rPr lang="en-US" b="0" i="0" dirty="0">
                <a:solidFill>
                  <a:srgbClr val="535A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b="0" i="0" dirty="0" err="1">
                <a:solidFill>
                  <a:srgbClr val="535A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US" b="0" i="0" dirty="0">
                <a:solidFill>
                  <a:srgbClr val="535A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None or </a:t>
            </a:r>
            <a:r>
              <a:rPr lang="en-US" b="0" i="0" dirty="0" err="1">
                <a:solidFill>
                  <a:srgbClr val="535A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np.random</a:t>
            </a:r>
            <a:r>
              <a:rPr lang="en-US" b="0" i="0" dirty="0">
                <a:solidFill>
                  <a:srgbClr val="535A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then a randomly-initialized </a:t>
            </a:r>
            <a:r>
              <a:rPr lang="en-US" b="0" i="0" dirty="0" err="1">
                <a:solidFill>
                  <a:srgbClr val="535A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RandomState</a:t>
            </a:r>
            <a:r>
              <a:rPr lang="en-US" b="0" i="0" dirty="0">
                <a:solidFill>
                  <a:srgbClr val="535A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object is returned.</a:t>
            </a:r>
          </a:p>
          <a:p>
            <a:pPr algn="l" fontAlgn="base"/>
            <a:r>
              <a:rPr lang="en-US" b="0" i="0" dirty="0">
                <a:solidFill>
                  <a:srgbClr val="535A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b="0" i="0" dirty="0" err="1">
                <a:solidFill>
                  <a:srgbClr val="535A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US" b="0" i="0" dirty="0">
                <a:solidFill>
                  <a:srgbClr val="535A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an integer, then it is used to seed a new </a:t>
            </a:r>
            <a:r>
              <a:rPr lang="en-US" b="0" i="0" dirty="0" err="1">
                <a:solidFill>
                  <a:srgbClr val="535A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RandomState</a:t>
            </a:r>
            <a:r>
              <a:rPr lang="en-US" b="0" i="0" dirty="0">
                <a:solidFill>
                  <a:srgbClr val="535A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object.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6293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8&quot; unique_id=&quot;18548&quot;&gt;&lt;/object&gt;&lt;object type=&quot;2&quot; unique_id=&quot;18549&quot;&gt;&lt;object type=&quot;3&quot; unique_id=&quot;18550&quot;&gt;&lt;property id=&quot;20148&quot; value=&quot;5&quot;/&gt;&lt;property id=&quot;20300&quot; value=&quot;Slide 1 - &amp;quot;Lab Session – II Linear Regression (Implementing Least Square Error Fit and Gradient Descent) &amp;quot;&quot;/&gt;&lt;property id=&quot;20307&quot; value=&quot;256&quot;/&gt;&lt;/object&gt;&lt;object type=&quot;3&quot; unique_id=&quot;20033&quot;&gt;&lt;property id=&quot;20148&quot; value=&quot;5&quot;/&gt;&lt;property id=&quot;20300&quot; value=&quot;Slide 2 - &amp;quot;Multiple Linear Regression- Least Square Error Fit&amp;quot;&quot;/&gt;&lt;property id=&quot;20307&quot; value=&quot;257&quot;/&gt;&lt;/object&gt;&lt;object type=&quot;3&quot; unique_id=&quot;20114&quot;&gt;&lt;property id=&quot;20148&quot; value=&quot;5&quot;/&gt;&lt;property id=&quot;20300&quot; value=&quot;Slide 3 - &amp;quot;Least Square Error Fit (LSE)- Step by Step&amp;quot;&quot;/&gt;&lt;property id=&quot;20307&quot; value=&quot;258&quot;/&gt;&lt;/object&gt;&lt;object type=&quot;3&quot; unique_id=&quot;20300&quot;&gt;&lt;property id=&quot;20148&quot; value=&quot;5&quot;/&gt;&lt;property id=&quot;20300&quot; value=&quot;Slide 4 - &amp;quot;Step 1 (LSE): Load the Dataset&amp;quot;&quot;/&gt;&lt;property id=&quot;20307&quot; value=&quot;259&quot;/&gt;&lt;/object&gt;&lt;object type=&quot;3&quot; unique_id=&quot;20439&quot;&gt;&lt;property id=&quot;20148&quot; value=&quot;5&quot;/&gt;&lt;property id=&quot;20300&quot; value=&quot;Slide 5 - &amp;quot;Step 1 (LSE): Load the Dataset Contd…..&amp;quot;&quot;/&gt;&lt;property id=&quot;20307&quot; value=&quot;260&quot;/&gt;&lt;/object&gt;&lt;object type=&quot;3&quot; unique_id=&quot;20517&quot;&gt;&lt;property id=&quot;20148&quot; value=&quot;5&quot;/&gt;&lt;property id=&quot;20300&quot; value=&quot;Slide 6 - &amp;quot;Step 2 (LSE): Removing noise&amp;quot;&quot;/&gt;&lt;property id=&quot;20307&quot; value=&quot;261&quot;/&gt;&lt;/object&gt;&lt;object type=&quot;3&quot; unique_id=&quot;20622&quot;&gt;&lt;property id=&quot;20148&quot; value=&quot;5&quot;/&gt;&lt;property id=&quot;20300&quot; value=&quot;Slide 7 - &amp;quot;Step 2 (LSE): Checking Redundancy among features&amp;quot;&quot;/&gt;&lt;property id=&quot;20307&quot; value=&quot;262&quot;/&gt;&lt;/object&gt;&lt;object type=&quot;3&quot; unique_id=&quot;20776&quot;&gt;&lt;property id=&quot;20148&quot; value=&quot;5&quot;/&gt;&lt;property id=&quot;20300&quot; value=&quot;Slide 8 - &amp;quot;Step 3 (LSE): Split Input &amp;amp; Output Features&amp;quot;&quot;/&gt;&lt;property id=&quot;20307&quot; value=&quot;263&quot;/&gt;&lt;/object&gt;&lt;object type=&quot;3&quot; unique_id=&quot;20907&quot;&gt;&lt;property id=&quot;20148&quot; value=&quot;5&quot;/&gt;&lt;property id=&quot;20300&quot; value=&quot;Slide 9 - &amp;quot;Step 4 (LSE): Train/Test Split&amp;quot;&quot;/&gt;&lt;property id=&quot;20307&quot; value=&quot;264&quot;/&gt;&lt;/object&gt;&lt;object type=&quot;3&quot; unique_id=&quot;21139&quot;&gt;&lt;property id=&quot;20148&quot; value=&quot;5&quot;/&gt;&lt;property id=&quot;20300&quot; value=&quot;Slide 10 - &amp;quot;Step 5 (LSE): Finding Regression Coefficients&amp;quot;&quot;/&gt;&lt;property id=&quot;20307&quot; value=&quot;265&quot;/&gt;&lt;/object&gt;&lt;object type=&quot;3&quot; unique_id=&quot;21296&quot;&gt;&lt;property id=&quot;20148&quot; value=&quot;5&quot;/&gt;&lt;property id=&quot;20300&quot; value=&quot;Slide 11 - &amp;quot;Step 6 (LSE) : Predicting values on test set&amp;quot;&quot;/&gt;&lt;property id=&quot;20307&quot; value=&quot;266&quot;/&gt;&lt;/object&gt;&lt;object type=&quot;3&quot; unique_id=&quot;21466&quot;&gt;&lt;property id=&quot;20148&quot; value=&quot;5&quot;/&gt;&lt;property id=&quot;20300&quot; value=&quot;Slide 12 - &amp;quot;Step 7 (LSE): Performance Evaluation&amp;quot;&quot;/&gt;&lt;property id=&quot;20307&quot; value=&quot;267&quot;/&gt;&lt;/object&gt;&lt;object type=&quot;3&quot; unique_id=&quot;21733&quot;&gt;&lt;property id=&quot;20148&quot; value=&quot;5&quot;/&gt;&lt;property id=&quot;20300&quot; value=&quot;Slide 13 - &amp;quot;MLR: Gradient Descent Optimization&amp;quot;&quot;/&gt;&lt;property id=&quot;20307&quot; value=&quot;268&quot;/&gt;&lt;/object&gt;&lt;object type=&quot;3&quot; unique_id=&quot;22664&quot;&gt;&lt;property id=&quot;20148&quot; value=&quot;5&quot;/&gt;&lt;property id=&quot;20300&quot; value=&quot;Slide 14 - &amp;quot;Gradient Descent Optimization: Step- by-Step&amp;quot;&quot;/&gt;&lt;property id=&quot;20307&quot; value=&quot;269&quot;/&gt;&lt;/object&gt;&lt;object type=&quot;3&quot; unique_id=&quot;23033&quot;&gt;&lt;property id=&quot;20148&quot; value=&quot;5&quot;/&gt;&lt;property id=&quot;20300&quot; value=&quot;Slide 15 - &amp;quot;Step 5 (Gradient Descent): Update Regression Coefficients&amp;quot;&quot;/&gt;&lt;property id=&quot;20307&quot; value=&quot;270&quot;/&gt;&lt;/object&gt;&lt;object type=&quot;3&quot; unique_id=&quot;23493&quot;&gt;&lt;property id=&quot;20148&quot; value=&quot;5&quot;/&gt;&lt;property id=&quot;20300&quot; value=&quot;Slide 16 - &amp;quot;Step 6: Predict Values on test set&amp;quot;&quot;/&gt;&lt;property id=&quot;20307&quot; value=&quot;271&quot;/&gt;&lt;/object&gt;&lt;object type=&quot;3&quot; unique_id=&quot;23656&quot;&gt;&lt;property id=&quot;20148&quot; value=&quot;5&quot;/&gt;&lt;property id=&quot;20300&quot; value=&quot;Slide 17 - &amp;quot;Step 7 (Gradient Descent): Performance Evaluation&amp;quot;&quot;/&gt;&lt;property id=&quot;20307&quot; value=&quot;272&quot;/&gt;&lt;/object&gt;&lt;object type=&quot;3&quot; unique_id=&quot;23714&quot;&gt;&lt;property id=&quot;20148&quot; value=&quot;5&quot;/&gt;&lt;property id=&quot;20300&quot; value=&quot;Slide 18 - &amp;quot;MLR: Inbuilt Functions in Python&amp;quot;&quot;/&gt;&lt;property id=&quot;20307&quot; value=&quot;273&quot;/&gt;&lt;/object&gt;&lt;object type=&quot;3&quot; unique_id=&quot;24175&quot;&gt;&lt;property id=&quot;20148&quot; value=&quot;5&quot;/&gt;&lt;property id=&quot;20300&quot; value=&quot;Slide 19 - &amp;quot;MLR: Inbuilt Functions in Python Contd….&amp;quot;&quot;/&gt;&lt;property id=&quot;20307&quot; value=&quot;27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202</TotalTime>
  <Words>2487</Words>
  <Application>Microsoft Office PowerPoint</Application>
  <PresentationFormat>Widescreen</PresentationFormat>
  <Paragraphs>200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Calibri Light</vt:lpstr>
      <vt:lpstr>Cambria Math</vt:lpstr>
      <vt:lpstr>Times New Roman</vt:lpstr>
      <vt:lpstr>Wingdings</vt:lpstr>
      <vt:lpstr>Retrospect</vt:lpstr>
      <vt:lpstr>Lab Session Linear Regression (Implementing Least Square Error Fit and Gradient Descent) </vt:lpstr>
      <vt:lpstr>Multiple Linear Regression- Least Square Error Fit</vt:lpstr>
      <vt:lpstr>Least Square Error Fit (LSE)- Step by Step</vt:lpstr>
      <vt:lpstr>Step 1 (LSE): Load the Dataset</vt:lpstr>
      <vt:lpstr>Step 1 (LSE): Load the Dataset Contd…..</vt:lpstr>
      <vt:lpstr>Step 2 (LSE): Removing noise</vt:lpstr>
      <vt:lpstr>Step 2 (LSE): Checking Redundancy among features</vt:lpstr>
      <vt:lpstr>Step 3 (LSE): Split Input &amp; Output Features</vt:lpstr>
      <vt:lpstr>Step 4 (LSE): Train/Test Split</vt:lpstr>
      <vt:lpstr>Step 5 (LSE): Finding Regression Coefficients</vt:lpstr>
      <vt:lpstr>Step 6 (LSE) : Predicting values on test set</vt:lpstr>
      <vt:lpstr>Step 7 (LSE): Performance Evaluation</vt:lpstr>
      <vt:lpstr>MLR: Gradient Descent Optimization</vt:lpstr>
      <vt:lpstr>Gradient Descent Optimization: Step- by-Step</vt:lpstr>
      <vt:lpstr>Step 5 (Gradient Descent): Update Regression Coefficients</vt:lpstr>
      <vt:lpstr>Step 6: Predict Values on test set</vt:lpstr>
      <vt:lpstr>Step 7 (Gradient Descent): Performance Evaluation</vt:lpstr>
      <vt:lpstr>MLR: Inbuilt Functions in Python</vt:lpstr>
      <vt:lpstr>MLR: Inbuilt Functions in Python Contd….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Session – II Linear Regression (Implementing Least Square Error Fit and Gradient Descent)</dc:title>
  <dc:creator>Jasmeet Singh</dc:creator>
  <cp:lastModifiedBy>Parth Vohra</cp:lastModifiedBy>
  <cp:revision>3</cp:revision>
  <dcterms:created xsi:type="dcterms:W3CDTF">2021-03-29T04:45:49Z</dcterms:created>
  <dcterms:modified xsi:type="dcterms:W3CDTF">2022-10-02T18:19:18Z</dcterms:modified>
</cp:coreProperties>
</file>