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4" r:id="rId7"/>
    <p:sldId id="263" r:id="rId8"/>
    <p:sldId id="265" r:id="rId9"/>
    <p:sldId id="268" r:id="rId10"/>
    <p:sldId id="270" r:id="rId11"/>
    <p:sldId id="272" r:id="rId12"/>
    <p:sldId id="273" r:id="rId13"/>
    <p:sldId id="271" r:id="rId14"/>
    <p:sldId id="275" r:id="rId15"/>
    <p:sldId id="280" r:id="rId16"/>
    <p:sldId id="277" r:id="rId17"/>
    <p:sldId id="278" r:id="rId18"/>
    <p:sldId id="274" r:id="rId19"/>
    <p:sldId id="279"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an Shah" initials="RS" lastIdx="3" clrIdx="0">
    <p:extLst>
      <p:ext uri="{19B8F6BF-5375-455C-9EA6-DF929625EA0E}">
        <p15:presenceInfo xmlns:p15="http://schemas.microsoft.com/office/powerpoint/2012/main" userId="Rohan Sha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2" d="100"/>
          <a:sy n="112" d="100"/>
        </p:scale>
        <p:origin x="608" y="1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3EB2-5945-4ECA-A6DB-4D89E9D5A2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0498FA-E885-4D84-96BD-4761DB55E5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166A62-8C33-409B-B44F-11A86B04C42A}"/>
              </a:ext>
            </a:extLst>
          </p:cNvPr>
          <p:cNvSpPr>
            <a:spLocks noGrp="1"/>
          </p:cNvSpPr>
          <p:nvPr>
            <p:ph type="dt" sz="half" idx="10"/>
          </p:nvPr>
        </p:nvSpPr>
        <p:spPr/>
        <p:txBody>
          <a:bodyPr/>
          <a:lstStyle/>
          <a:p>
            <a:fld id="{167C07B2-A6EB-4D20-BB75-8C47BCDD19D6}" type="datetimeFigureOut">
              <a:rPr lang="en-US" smtClean="0"/>
              <a:t>11/3/19</a:t>
            </a:fld>
            <a:endParaRPr lang="en-US"/>
          </a:p>
        </p:txBody>
      </p:sp>
      <p:sp>
        <p:nvSpPr>
          <p:cNvPr id="5" name="Footer Placeholder 4">
            <a:extLst>
              <a:ext uri="{FF2B5EF4-FFF2-40B4-BE49-F238E27FC236}">
                <a16:creationId xmlns:a16="http://schemas.microsoft.com/office/drawing/2014/main" id="{8A7B5E24-6D8A-4D68-A91E-7FBC84D1B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43559-7A05-4248-A533-8FDE9EDD85B7}"/>
              </a:ext>
            </a:extLst>
          </p:cNvPr>
          <p:cNvSpPr>
            <a:spLocks noGrp="1"/>
          </p:cNvSpPr>
          <p:nvPr>
            <p:ph type="sldNum" sz="quarter" idx="12"/>
          </p:nvPr>
        </p:nvSpPr>
        <p:spPr/>
        <p:txBody>
          <a:bodyPr/>
          <a:lstStyle/>
          <a:p>
            <a:fld id="{695A4E15-B167-45CE-B1EF-6D59B60C4CBF}" type="slidenum">
              <a:rPr lang="en-US" smtClean="0"/>
              <a:t>‹#›</a:t>
            </a:fld>
            <a:endParaRPr lang="en-US"/>
          </a:p>
        </p:txBody>
      </p:sp>
    </p:spTree>
    <p:extLst>
      <p:ext uri="{BB962C8B-B14F-4D97-AF65-F5344CB8AC3E}">
        <p14:creationId xmlns:p14="http://schemas.microsoft.com/office/powerpoint/2010/main" val="145262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4DCD-2882-4A57-9647-597BA89096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4E2F2E-3350-4BBC-BDA9-27FF4F8269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471C8-BE4E-4A31-A7D6-8AE110566745}"/>
              </a:ext>
            </a:extLst>
          </p:cNvPr>
          <p:cNvSpPr>
            <a:spLocks noGrp="1"/>
          </p:cNvSpPr>
          <p:nvPr>
            <p:ph type="dt" sz="half" idx="10"/>
          </p:nvPr>
        </p:nvSpPr>
        <p:spPr/>
        <p:txBody>
          <a:bodyPr/>
          <a:lstStyle/>
          <a:p>
            <a:fld id="{167C07B2-A6EB-4D20-BB75-8C47BCDD19D6}" type="datetimeFigureOut">
              <a:rPr lang="en-US" smtClean="0"/>
              <a:t>11/3/19</a:t>
            </a:fld>
            <a:endParaRPr lang="en-US"/>
          </a:p>
        </p:txBody>
      </p:sp>
      <p:sp>
        <p:nvSpPr>
          <p:cNvPr id="5" name="Footer Placeholder 4">
            <a:extLst>
              <a:ext uri="{FF2B5EF4-FFF2-40B4-BE49-F238E27FC236}">
                <a16:creationId xmlns:a16="http://schemas.microsoft.com/office/drawing/2014/main" id="{46B2DBBA-EDF5-4524-B508-53E272035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F8733-4C3C-4F2E-A357-C8D4C3322861}"/>
              </a:ext>
            </a:extLst>
          </p:cNvPr>
          <p:cNvSpPr>
            <a:spLocks noGrp="1"/>
          </p:cNvSpPr>
          <p:nvPr>
            <p:ph type="sldNum" sz="quarter" idx="12"/>
          </p:nvPr>
        </p:nvSpPr>
        <p:spPr/>
        <p:txBody>
          <a:bodyPr/>
          <a:lstStyle/>
          <a:p>
            <a:fld id="{695A4E15-B167-45CE-B1EF-6D59B60C4CBF}" type="slidenum">
              <a:rPr lang="en-US" smtClean="0"/>
              <a:t>‹#›</a:t>
            </a:fld>
            <a:endParaRPr lang="en-US"/>
          </a:p>
        </p:txBody>
      </p:sp>
    </p:spTree>
    <p:extLst>
      <p:ext uri="{BB962C8B-B14F-4D97-AF65-F5344CB8AC3E}">
        <p14:creationId xmlns:p14="http://schemas.microsoft.com/office/powerpoint/2010/main" val="56996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A163FB-D181-4212-87DF-C2DD4B953F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69E3A6-7C2B-4025-96A6-65BBBAC93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3AF63-2AD2-4579-B2E2-F9BB069E3AB5}"/>
              </a:ext>
            </a:extLst>
          </p:cNvPr>
          <p:cNvSpPr>
            <a:spLocks noGrp="1"/>
          </p:cNvSpPr>
          <p:nvPr>
            <p:ph type="dt" sz="half" idx="10"/>
          </p:nvPr>
        </p:nvSpPr>
        <p:spPr/>
        <p:txBody>
          <a:bodyPr/>
          <a:lstStyle/>
          <a:p>
            <a:fld id="{167C07B2-A6EB-4D20-BB75-8C47BCDD19D6}" type="datetimeFigureOut">
              <a:rPr lang="en-US" smtClean="0"/>
              <a:t>11/3/19</a:t>
            </a:fld>
            <a:endParaRPr lang="en-US"/>
          </a:p>
        </p:txBody>
      </p:sp>
      <p:sp>
        <p:nvSpPr>
          <p:cNvPr id="5" name="Footer Placeholder 4">
            <a:extLst>
              <a:ext uri="{FF2B5EF4-FFF2-40B4-BE49-F238E27FC236}">
                <a16:creationId xmlns:a16="http://schemas.microsoft.com/office/drawing/2014/main" id="{1EEB2C3B-9895-46E8-89D1-77AA53CB4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46B91-F432-4557-A491-5D69879103FD}"/>
              </a:ext>
            </a:extLst>
          </p:cNvPr>
          <p:cNvSpPr>
            <a:spLocks noGrp="1"/>
          </p:cNvSpPr>
          <p:nvPr>
            <p:ph type="sldNum" sz="quarter" idx="12"/>
          </p:nvPr>
        </p:nvSpPr>
        <p:spPr/>
        <p:txBody>
          <a:bodyPr/>
          <a:lstStyle/>
          <a:p>
            <a:fld id="{695A4E15-B167-45CE-B1EF-6D59B60C4CBF}" type="slidenum">
              <a:rPr lang="en-US" smtClean="0"/>
              <a:t>‹#›</a:t>
            </a:fld>
            <a:endParaRPr lang="en-US"/>
          </a:p>
        </p:txBody>
      </p:sp>
    </p:spTree>
    <p:extLst>
      <p:ext uri="{BB962C8B-B14F-4D97-AF65-F5344CB8AC3E}">
        <p14:creationId xmlns:p14="http://schemas.microsoft.com/office/powerpoint/2010/main" val="365157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66E8-1961-4A46-9186-E7AD608C9D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D9C4E1-EB45-468F-A3DD-3C16BB33AC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8D5E6-9695-47D1-B40D-2B6A516B5624}"/>
              </a:ext>
            </a:extLst>
          </p:cNvPr>
          <p:cNvSpPr>
            <a:spLocks noGrp="1"/>
          </p:cNvSpPr>
          <p:nvPr>
            <p:ph type="dt" sz="half" idx="10"/>
          </p:nvPr>
        </p:nvSpPr>
        <p:spPr/>
        <p:txBody>
          <a:bodyPr/>
          <a:lstStyle/>
          <a:p>
            <a:fld id="{167C07B2-A6EB-4D20-BB75-8C47BCDD19D6}" type="datetimeFigureOut">
              <a:rPr lang="en-US" smtClean="0"/>
              <a:t>11/3/19</a:t>
            </a:fld>
            <a:endParaRPr lang="en-US"/>
          </a:p>
        </p:txBody>
      </p:sp>
      <p:sp>
        <p:nvSpPr>
          <p:cNvPr id="5" name="Footer Placeholder 4">
            <a:extLst>
              <a:ext uri="{FF2B5EF4-FFF2-40B4-BE49-F238E27FC236}">
                <a16:creationId xmlns:a16="http://schemas.microsoft.com/office/drawing/2014/main" id="{FB8CE1F3-2707-4F3E-96F5-5982BA153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7A46B-8781-4DB3-93D9-6AC2EFD174DF}"/>
              </a:ext>
            </a:extLst>
          </p:cNvPr>
          <p:cNvSpPr>
            <a:spLocks noGrp="1"/>
          </p:cNvSpPr>
          <p:nvPr>
            <p:ph type="sldNum" sz="quarter" idx="12"/>
          </p:nvPr>
        </p:nvSpPr>
        <p:spPr/>
        <p:txBody>
          <a:bodyPr/>
          <a:lstStyle/>
          <a:p>
            <a:fld id="{695A4E15-B167-45CE-B1EF-6D59B60C4CBF}" type="slidenum">
              <a:rPr lang="en-US" smtClean="0"/>
              <a:t>‹#›</a:t>
            </a:fld>
            <a:endParaRPr lang="en-US"/>
          </a:p>
        </p:txBody>
      </p:sp>
    </p:spTree>
    <p:extLst>
      <p:ext uri="{BB962C8B-B14F-4D97-AF65-F5344CB8AC3E}">
        <p14:creationId xmlns:p14="http://schemas.microsoft.com/office/powerpoint/2010/main" val="71470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77C7-03F5-4DDB-8811-55FA92225F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96F73D-ADBE-4CC1-A5B1-1C4D95F8D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61CCC3-C2C1-4ED4-9236-5133C6ADF7B4}"/>
              </a:ext>
            </a:extLst>
          </p:cNvPr>
          <p:cNvSpPr>
            <a:spLocks noGrp="1"/>
          </p:cNvSpPr>
          <p:nvPr>
            <p:ph type="dt" sz="half" idx="10"/>
          </p:nvPr>
        </p:nvSpPr>
        <p:spPr/>
        <p:txBody>
          <a:bodyPr/>
          <a:lstStyle/>
          <a:p>
            <a:fld id="{167C07B2-A6EB-4D20-BB75-8C47BCDD19D6}" type="datetimeFigureOut">
              <a:rPr lang="en-US" smtClean="0"/>
              <a:t>11/3/19</a:t>
            </a:fld>
            <a:endParaRPr lang="en-US"/>
          </a:p>
        </p:txBody>
      </p:sp>
      <p:sp>
        <p:nvSpPr>
          <p:cNvPr id="5" name="Footer Placeholder 4">
            <a:extLst>
              <a:ext uri="{FF2B5EF4-FFF2-40B4-BE49-F238E27FC236}">
                <a16:creationId xmlns:a16="http://schemas.microsoft.com/office/drawing/2014/main" id="{A5D0F485-5466-4461-B6D9-550201B84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3AA49-188B-4DA8-A857-F25154B8DA94}"/>
              </a:ext>
            </a:extLst>
          </p:cNvPr>
          <p:cNvSpPr>
            <a:spLocks noGrp="1"/>
          </p:cNvSpPr>
          <p:nvPr>
            <p:ph type="sldNum" sz="quarter" idx="12"/>
          </p:nvPr>
        </p:nvSpPr>
        <p:spPr/>
        <p:txBody>
          <a:bodyPr/>
          <a:lstStyle/>
          <a:p>
            <a:fld id="{695A4E15-B167-45CE-B1EF-6D59B60C4CBF}" type="slidenum">
              <a:rPr lang="en-US" smtClean="0"/>
              <a:t>‹#›</a:t>
            </a:fld>
            <a:endParaRPr lang="en-US"/>
          </a:p>
        </p:txBody>
      </p:sp>
    </p:spTree>
    <p:extLst>
      <p:ext uri="{BB962C8B-B14F-4D97-AF65-F5344CB8AC3E}">
        <p14:creationId xmlns:p14="http://schemas.microsoft.com/office/powerpoint/2010/main" val="283834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1F34-EC0C-4EED-8A47-BF65A0BEB2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25B67-B646-4B51-9852-CC2179198C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605202-6EF7-4BC2-8665-1CA0E00C5E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080572-904B-4665-ACFB-9CA05F66D745}"/>
              </a:ext>
            </a:extLst>
          </p:cNvPr>
          <p:cNvSpPr>
            <a:spLocks noGrp="1"/>
          </p:cNvSpPr>
          <p:nvPr>
            <p:ph type="dt" sz="half" idx="10"/>
          </p:nvPr>
        </p:nvSpPr>
        <p:spPr/>
        <p:txBody>
          <a:bodyPr/>
          <a:lstStyle/>
          <a:p>
            <a:fld id="{167C07B2-A6EB-4D20-BB75-8C47BCDD19D6}" type="datetimeFigureOut">
              <a:rPr lang="en-US" smtClean="0"/>
              <a:t>11/3/19</a:t>
            </a:fld>
            <a:endParaRPr lang="en-US"/>
          </a:p>
        </p:txBody>
      </p:sp>
      <p:sp>
        <p:nvSpPr>
          <p:cNvPr id="6" name="Footer Placeholder 5">
            <a:extLst>
              <a:ext uri="{FF2B5EF4-FFF2-40B4-BE49-F238E27FC236}">
                <a16:creationId xmlns:a16="http://schemas.microsoft.com/office/drawing/2014/main" id="{FC3C8767-4576-447E-BA9C-ECA11295A4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0A605-6DDD-4240-AD43-BEA1122DD247}"/>
              </a:ext>
            </a:extLst>
          </p:cNvPr>
          <p:cNvSpPr>
            <a:spLocks noGrp="1"/>
          </p:cNvSpPr>
          <p:nvPr>
            <p:ph type="sldNum" sz="quarter" idx="12"/>
          </p:nvPr>
        </p:nvSpPr>
        <p:spPr/>
        <p:txBody>
          <a:bodyPr/>
          <a:lstStyle/>
          <a:p>
            <a:fld id="{695A4E15-B167-45CE-B1EF-6D59B60C4CBF}" type="slidenum">
              <a:rPr lang="en-US" smtClean="0"/>
              <a:t>‹#›</a:t>
            </a:fld>
            <a:endParaRPr lang="en-US"/>
          </a:p>
        </p:txBody>
      </p:sp>
    </p:spTree>
    <p:extLst>
      <p:ext uri="{BB962C8B-B14F-4D97-AF65-F5344CB8AC3E}">
        <p14:creationId xmlns:p14="http://schemas.microsoft.com/office/powerpoint/2010/main" val="103584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9F6AB-3A7A-4696-854B-A78FF38A34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0C441D-96BA-4494-985B-2CF22E50C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09F823-76FB-4D8E-A56C-B4F33D879C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0DFD6-9EBE-4C3A-8258-14C3701CF8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51BA2-456B-4AE3-8A84-FF6D7193D4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4BC88C-77DE-4BC4-B5C7-08E314C04CBE}"/>
              </a:ext>
            </a:extLst>
          </p:cNvPr>
          <p:cNvSpPr>
            <a:spLocks noGrp="1"/>
          </p:cNvSpPr>
          <p:nvPr>
            <p:ph type="dt" sz="half" idx="10"/>
          </p:nvPr>
        </p:nvSpPr>
        <p:spPr/>
        <p:txBody>
          <a:bodyPr/>
          <a:lstStyle/>
          <a:p>
            <a:fld id="{167C07B2-A6EB-4D20-BB75-8C47BCDD19D6}" type="datetimeFigureOut">
              <a:rPr lang="en-US" smtClean="0"/>
              <a:t>11/3/19</a:t>
            </a:fld>
            <a:endParaRPr lang="en-US"/>
          </a:p>
        </p:txBody>
      </p:sp>
      <p:sp>
        <p:nvSpPr>
          <p:cNvPr id="8" name="Footer Placeholder 7">
            <a:extLst>
              <a:ext uri="{FF2B5EF4-FFF2-40B4-BE49-F238E27FC236}">
                <a16:creationId xmlns:a16="http://schemas.microsoft.com/office/drawing/2014/main" id="{3BCDD70F-58B3-4BD2-8DE5-09D32DC8AE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AE8DAD-A61E-4D7C-9981-C1CC053F7025}"/>
              </a:ext>
            </a:extLst>
          </p:cNvPr>
          <p:cNvSpPr>
            <a:spLocks noGrp="1"/>
          </p:cNvSpPr>
          <p:nvPr>
            <p:ph type="sldNum" sz="quarter" idx="12"/>
          </p:nvPr>
        </p:nvSpPr>
        <p:spPr/>
        <p:txBody>
          <a:bodyPr/>
          <a:lstStyle/>
          <a:p>
            <a:fld id="{695A4E15-B167-45CE-B1EF-6D59B60C4CBF}" type="slidenum">
              <a:rPr lang="en-US" smtClean="0"/>
              <a:t>‹#›</a:t>
            </a:fld>
            <a:endParaRPr lang="en-US"/>
          </a:p>
        </p:txBody>
      </p:sp>
    </p:spTree>
    <p:extLst>
      <p:ext uri="{BB962C8B-B14F-4D97-AF65-F5344CB8AC3E}">
        <p14:creationId xmlns:p14="http://schemas.microsoft.com/office/powerpoint/2010/main" val="2703514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DB22-E4ED-4652-AD66-2A7C3D413F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20B-2290-4614-AB51-F007050BA037}"/>
              </a:ext>
            </a:extLst>
          </p:cNvPr>
          <p:cNvSpPr>
            <a:spLocks noGrp="1"/>
          </p:cNvSpPr>
          <p:nvPr>
            <p:ph type="dt" sz="half" idx="10"/>
          </p:nvPr>
        </p:nvSpPr>
        <p:spPr/>
        <p:txBody>
          <a:bodyPr/>
          <a:lstStyle/>
          <a:p>
            <a:fld id="{167C07B2-A6EB-4D20-BB75-8C47BCDD19D6}" type="datetimeFigureOut">
              <a:rPr lang="en-US" smtClean="0"/>
              <a:t>11/3/19</a:t>
            </a:fld>
            <a:endParaRPr lang="en-US"/>
          </a:p>
        </p:txBody>
      </p:sp>
      <p:sp>
        <p:nvSpPr>
          <p:cNvPr id="4" name="Footer Placeholder 3">
            <a:extLst>
              <a:ext uri="{FF2B5EF4-FFF2-40B4-BE49-F238E27FC236}">
                <a16:creationId xmlns:a16="http://schemas.microsoft.com/office/drawing/2014/main" id="{09578552-243F-4245-A772-5225C7247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5CECC-6576-48E2-9BD1-4EEF4F48857A}"/>
              </a:ext>
            </a:extLst>
          </p:cNvPr>
          <p:cNvSpPr>
            <a:spLocks noGrp="1"/>
          </p:cNvSpPr>
          <p:nvPr>
            <p:ph type="sldNum" sz="quarter" idx="12"/>
          </p:nvPr>
        </p:nvSpPr>
        <p:spPr/>
        <p:txBody>
          <a:bodyPr/>
          <a:lstStyle/>
          <a:p>
            <a:fld id="{695A4E15-B167-45CE-B1EF-6D59B60C4CBF}" type="slidenum">
              <a:rPr lang="en-US" smtClean="0"/>
              <a:t>‹#›</a:t>
            </a:fld>
            <a:endParaRPr lang="en-US"/>
          </a:p>
        </p:txBody>
      </p:sp>
    </p:spTree>
    <p:extLst>
      <p:ext uri="{BB962C8B-B14F-4D97-AF65-F5344CB8AC3E}">
        <p14:creationId xmlns:p14="http://schemas.microsoft.com/office/powerpoint/2010/main" val="298881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C19F8-C03F-4A45-B06E-D006E985E1BB}"/>
              </a:ext>
            </a:extLst>
          </p:cNvPr>
          <p:cNvSpPr>
            <a:spLocks noGrp="1"/>
          </p:cNvSpPr>
          <p:nvPr>
            <p:ph type="dt" sz="half" idx="10"/>
          </p:nvPr>
        </p:nvSpPr>
        <p:spPr/>
        <p:txBody>
          <a:bodyPr/>
          <a:lstStyle/>
          <a:p>
            <a:fld id="{167C07B2-A6EB-4D20-BB75-8C47BCDD19D6}" type="datetimeFigureOut">
              <a:rPr lang="en-US" smtClean="0"/>
              <a:t>11/3/19</a:t>
            </a:fld>
            <a:endParaRPr lang="en-US"/>
          </a:p>
        </p:txBody>
      </p:sp>
      <p:sp>
        <p:nvSpPr>
          <p:cNvPr id="3" name="Footer Placeholder 2">
            <a:extLst>
              <a:ext uri="{FF2B5EF4-FFF2-40B4-BE49-F238E27FC236}">
                <a16:creationId xmlns:a16="http://schemas.microsoft.com/office/drawing/2014/main" id="{9F1B5889-5334-443F-878F-B9092D706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1AF146-8D22-4BE3-8C13-A96C1A7D899D}"/>
              </a:ext>
            </a:extLst>
          </p:cNvPr>
          <p:cNvSpPr>
            <a:spLocks noGrp="1"/>
          </p:cNvSpPr>
          <p:nvPr>
            <p:ph type="sldNum" sz="quarter" idx="12"/>
          </p:nvPr>
        </p:nvSpPr>
        <p:spPr/>
        <p:txBody>
          <a:bodyPr/>
          <a:lstStyle/>
          <a:p>
            <a:fld id="{695A4E15-B167-45CE-B1EF-6D59B60C4CBF}" type="slidenum">
              <a:rPr lang="en-US" smtClean="0"/>
              <a:t>‹#›</a:t>
            </a:fld>
            <a:endParaRPr lang="en-US"/>
          </a:p>
        </p:txBody>
      </p:sp>
    </p:spTree>
    <p:extLst>
      <p:ext uri="{BB962C8B-B14F-4D97-AF65-F5344CB8AC3E}">
        <p14:creationId xmlns:p14="http://schemas.microsoft.com/office/powerpoint/2010/main" val="299493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B110-FC34-4BA4-B8FC-3EEAB7663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263C73-5BF6-49F8-88DD-071E3A9F9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D1F882-0205-43F7-ACDC-1CF360A33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F52F4-2991-4EBE-BD16-FF27F5DE911B}"/>
              </a:ext>
            </a:extLst>
          </p:cNvPr>
          <p:cNvSpPr>
            <a:spLocks noGrp="1"/>
          </p:cNvSpPr>
          <p:nvPr>
            <p:ph type="dt" sz="half" idx="10"/>
          </p:nvPr>
        </p:nvSpPr>
        <p:spPr/>
        <p:txBody>
          <a:bodyPr/>
          <a:lstStyle/>
          <a:p>
            <a:fld id="{167C07B2-A6EB-4D20-BB75-8C47BCDD19D6}" type="datetimeFigureOut">
              <a:rPr lang="en-US" smtClean="0"/>
              <a:t>11/3/19</a:t>
            </a:fld>
            <a:endParaRPr lang="en-US"/>
          </a:p>
        </p:txBody>
      </p:sp>
      <p:sp>
        <p:nvSpPr>
          <p:cNvPr id="6" name="Footer Placeholder 5">
            <a:extLst>
              <a:ext uri="{FF2B5EF4-FFF2-40B4-BE49-F238E27FC236}">
                <a16:creationId xmlns:a16="http://schemas.microsoft.com/office/drawing/2014/main" id="{A96805DA-70AE-4E3B-9D01-7CAB9781B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89316-3FA1-4B4C-9500-189F95348568}"/>
              </a:ext>
            </a:extLst>
          </p:cNvPr>
          <p:cNvSpPr>
            <a:spLocks noGrp="1"/>
          </p:cNvSpPr>
          <p:nvPr>
            <p:ph type="sldNum" sz="quarter" idx="12"/>
          </p:nvPr>
        </p:nvSpPr>
        <p:spPr/>
        <p:txBody>
          <a:bodyPr/>
          <a:lstStyle/>
          <a:p>
            <a:fld id="{695A4E15-B167-45CE-B1EF-6D59B60C4CBF}" type="slidenum">
              <a:rPr lang="en-US" smtClean="0"/>
              <a:t>‹#›</a:t>
            </a:fld>
            <a:endParaRPr lang="en-US"/>
          </a:p>
        </p:txBody>
      </p:sp>
    </p:spTree>
    <p:extLst>
      <p:ext uri="{BB962C8B-B14F-4D97-AF65-F5344CB8AC3E}">
        <p14:creationId xmlns:p14="http://schemas.microsoft.com/office/powerpoint/2010/main" val="135736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A5F1-CC16-438F-9FAF-A548394243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C17E8F-47E6-4E5A-8A68-6D3CE3ACE4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AF61BA-94C9-487E-A37C-B39E436E6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971F4-AA49-4621-82C0-1459A252B307}"/>
              </a:ext>
            </a:extLst>
          </p:cNvPr>
          <p:cNvSpPr>
            <a:spLocks noGrp="1"/>
          </p:cNvSpPr>
          <p:nvPr>
            <p:ph type="dt" sz="half" idx="10"/>
          </p:nvPr>
        </p:nvSpPr>
        <p:spPr/>
        <p:txBody>
          <a:bodyPr/>
          <a:lstStyle/>
          <a:p>
            <a:fld id="{167C07B2-A6EB-4D20-BB75-8C47BCDD19D6}" type="datetimeFigureOut">
              <a:rPr lang="en-US" smtClean="0"/>
              <a:t>11/3/19</a:t>
            </a:fld>
            <a:endParaRPr lang="en-US"/>
          </a:p>
        </p:txBody>
      </p:sp>
      <p:sp>
        <p:nvSpPr>
          <p:cNvPr id="6" name="Footer Placeholder 5">
            <a:extLst>
              <a:ext uri="{FF2B5EF4-FFF2-40B4-BE49-F238E27FC236}">
                <a16:creationId xmlns:a16="http://schemas.microsoft.com/office/drawing/2014/main" id="{BD06396F-64A4-40CC-BCD8-671AB2603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60B27E-3615-4A42-B7B7-DA6AC8086F83}"/>
              </a:ext>
            </a:extLst>
          </p:cNvPr>
          <p:cNvSpPr>
            <a:spLocks noGrp="1"/>
          </p:cNvSpPr>
          <p:nvPr>
            <p:ph type="sldNum" sz="quarter" idx="12"/>
          </p:nvPr>
        </p:nvSpPr>
        <p:spPr/>
        <p:txBody>
          <a:bodyPr/>
          <a:lstStyle/>
          <a:p>
            <a:fld id="{695A4E15-B167-45CE-B1EF-6D59B60C4CBF}" type="slidenum">
              <a:rPr lang="en-US" smtClean="0"/>
              <a:t>‹#›</a:t>
            </a:fld>
            <a:endParaRPr lang="en-US"/>
          </a:p>
        </p:txBody>
      </p:sp>
    </p:spTree>
    <p:extLst>
      <p:ext uri="{BB962C8B-B14F-4D97-AF65-F5344CB8AC3E}">
        <p14:creationId xmlns:p14="http://schemas.microsoft.com/office/powerpoint/2010/main" val="151806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704605-FDDF-4F3B-9EAE-3BDF1FD95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23D8FD-56AA-4175-8973-B2BEEB065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CD376-817E-42D3-805D-2273586F5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C07B2-A6EB-4D20-BB75-8C47BCDD19D6}" type="datetimeFigureOut">
              <a:rPr lang="en-US" smtClean="0"/>
              <a:t>11/3/19</a:t>
            </a:fld>
            <a:endParaRPr lang="en-US"/>
          </a:p>
        </p:txBody>
      </p:sp>
      <p:sp>
        <p:nvSpPr>
          <p:cNvPr id="5" name="Footer Placeholder 4">
            <a:extLst>
              <a:ext uri="{FF2B5EF4-FFF2-40B4-BE49-F238E27FC236}">
                <a16:creationId xmlns:a16="http://schemas.microsoft.com/office/drawing/2014/main" id="{421AEB4D-F23F-4911-A66E-D044AC2AAF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B82A62-BF2F-444C-BAFC-C07739C81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A4E15-B167-45CE-B1EF-6D59B60C4CBF}" type="slidenum">
              <a:rPr lang="en-US" smtClean="0"/>
              <a:t>‹#›</a:t>
            </a:fld>
            <a:endParaRPr lang="en-US"/>
          </a:p>
        </p:txBody>
      </p:sp>
    </p:spTree>
    <p:extLst>
      <p:ext uri="{BB962C8B-B14F-4D97-AF65-F5344CB8AC3E}">
        <p14:creationId xmlns:p14="http://schemas.microsoft.com/office/powerpoint/2010/main" val="1502945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FAA1-4BE6-4513-8A58-2145442E3609}"/>
              </a:ext>
            </a:extLst>
          </p:cNvPr>
          <p:cNvSpPr>
            <a:spLocks noGrp="1"/>
          </p:cNvSpPr>
          <p:nvPr>
            <p:ph type="ctrTitle"/>
          </p:nvPr>
        </p:nvSpPr>
        <p:spPr>
          <a:xfrm>
            <a:off x="1524000" y="137624"/>
            <a:ext cx="9144000" cy="2387600"/>
          </a:xfrm>
        </p:spPr>
        <p:txBody>
          <a:bodyPr/>
          <a:lstStyle/>
          <a:p>
            <a:r>
              <a:rPr lang="en-US" dirty="0"/>
              <a:t>Analysis of jobs affected due to Automation</a:t>
            </a:r>
          </a:p>
        </p:txBody>
      </p:sp>
      <p:sp>
        <p:nvSpPr>
          <p:cNvPr id="3" name="Subtitle 2">
            <a:extLst>
              <a:ext uri="{FF2B5EF4-FFF2-40B4-BE49-F238E27FC236}">
                <a16:creationId xmlns:a16="http://schemas.microsoft.com/office/drawing/2014/main" id="{EE4686CA-9CDA-4BB1-AEA3-9F950FCBFFB3}"/>
              </a:ext>
            </a:extLst>
          </p:cNvPr>
          <p:cNvSpPr>
            <a:spLocks noGrp="1"/>
          </p:cNvSpPr>
          <p:nvPr>
            <p:ph type="subTitle" idx="1"/>
          </p:nvPr>
        </p:nvSpPr>
        <p:spPr>
          <a:xfrm>
            <a:off x="1524000" y="3531627"/>
            <a:ext cx="2865120" cy="801150"/>
          </a:xfrm>
        </p:spPr>
        <p:txBody>
          <a:bodyPr/>
          <a:lstStyle/>
          <a:p>
            <a:r>
              <a:rPr lang="en-US" i="1" dirty="0"/>
              <a:t>Instructor: Rong Liu Course: BIA-660-C</a:t>
            </a:r>
          </a:p>
        </p:txBody>
      </p:sp>
    </p:spTree>
    <p:extLst>
      <p:ext uri="{BB962C8B-B14F-4D97-AF65-F5344CB8AC3E}">
        <p14:creationId xmlns:p14="http://schemas.microsoft.com/office/powerpoint/2010/main" val="24116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2719-EB05-4CAC-85FF-EB9EA607D1E4}"/>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6A307B1E-85D0-4DAB-B0AC-934D69581C79}"/>
              </a:ext>
            </a:extLst>
          </p:cNvPr>
          <p:cNvSpPr>
            <a:spLocks noGrp="1"/>
          </p:cNvSpPr>
          <p:nvPr>
            <p:ph idx="1"/>
          </p:nvPr>
        </p:nvSpPr>
        <p:spPr>
          <a:xfrm>
            <a:off x="838200" y="1825625"/>
            <a:ext cx="11035748" cy="4351338"/>
          </a:xfrm>
        </p:spPr>
        <p:txBody>
          <a:bodyPr>
            <a:normAutofit/>
          </a:bodyPr>
          <a:lstStyle/>
          <a:p>
            <a:r>
              <a:rPr lang="en-US" dirty="0"/>
              <a:t>From the data, it can be observed that there are no labels available. Hence, we performed clustering on the existing dataset which is part of Unsupervised learning</a:t>
            </a:r>
          </a:p>
          <a:p>
            <a:r>
              <a:rPr lang="en-US" dirty="0"/>
              <a:t>Clustering is done to group similar skills into same clusters.</a:t>
            </a:r>
          </a:p>
          <a:p>
            <a:r>
              <a:rPr lang="en-US" dirty="0"/>
              <a:t>K-means algorithm is used to perform clustering of skills. It helped summarization, compression and efficiently finding nearest neighbors.</a:t>
            </a:r>
          </a:p>
          <a:p>
            <a:pPr marL="0" indent="0">
              <a:buNone/>
            </a:pPr>
            <a:endParaRPr lang="en-US" dirty="0"/>
          </a:p>
        </p:txBody>
      </p:sp>
    </p:spTree>
    <p:extLst>
      <p:ext uri="{BB962C8B-B14F-4D97-AF65-F5344CB8AC3E}">
        <p14:creationId xmlns:p14="http://schemas.microsoft.com/office/powerpoint/2010/main" val="223384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CF37-1CF7-4C0B-B8B8-28B51868D062}"/>
              </a:ext>
            </a:extLst>
          </p:cNvPr>
          <p:cNvSpPr>
            <a:spLocks noGrp="1"/>
          </p:cNvSpPr>
          <p:nvPr>
            <p:ph type="title"/>
          </p:nvPr>
        </p:nvSpPr>
        <p:spPr/>
        <p:txBody>
          <a:bodyPr/>
          <a:lstStyle/>
          <a:p>
            <a:r>
              <a:rPr lang="en-US" dirty="0"/>
              <a:t>K – means Algorithm</a:t>
            </a:r>
          </a:p>
        </p:txBody>
      </p:sp>
      <p:sp>
        <p:nvSpPr>
          <p:cNvPr id="3" name="Content Placeholder 2">
            <a:extLst>
              <a:ext uri="{FF2B5EF4-FFF2-40B4-BE49-F238E27FC236}">
                <a16:creationId xmlns:a16="http://schemas.microsoft.com/office/drawing/2014/main" id="{963F5095-C1C9-470B-AD1E-33B64B407DCC}"/>
              </a:ext>
            </a:extLst>
          </p:cNvPr>
          <p:cNvSpPr>
            <a:spLocks noGrp="1"/>
          </p:cNvSpPr>
          <p:nvPr>
            <p:ph idx="1"/>
          </p:nvPr>
        </p:nvSpPr>
        <p:spPr>
          <a:xfrm>
            <a:off x="838200" y="1444487"/>
            <a:ext cx="10515600" cy="4732476"/>
          </a:xfrm>
        </p:spPr>
        <p:txBody>
          <a:bodyPr/>
          <a:lstStyle/>
          <a:p>
            <a:pPr marL="0" indent="0">
              <a:buNone/>
            </a:pPr>
            <a:r>
              <a:rPr lang="en-US" dirty="0"/>
              <a:t>Steps for K-means are as follows:</a:t>
            </a:r>
          </a:p>
          <a:p>
            <a:r>
              <a:rPr lang="en-US" dirty="0"/>
              <a:t>Cluster skillsets into K clusters</a:t>
            </a:r>
          </a:p>
          <a:p>
            <a:r>
              <a:rPr lang="en-US" dirty="0"/>
              <a:t>Select a point as initial centroid</a:t>
            </a:r>
          </a:p>
          <a:p>
            <a:r>
              <a:rPr lang="en-US" dirty="0"/>
              <a:t>Create a cluster by assigning each point to its nearest centroid by distance.</a:t>
            </a:r>
          </a:p>
          <a:p>
            <a:r>
              <a:rPr lang="en-US" dirty="0"/>
              <a:t>Most commonly occurring centroids are chosen.</a:t>
            </a:r>
          </a:p>
          <a:p>
            <a:r>
              <a:rPr lang="en-US" dirty="0"/>
              <a:t>The method used for calculating distance is Cosine similarity.</a:t>
            </a:r>
          </a:p>
          <a:p>
            <a:r>
              <a:rPr lang="en-US" dirty="0"/>
              <a:t>Cosine Similarity is highly used for calculating  text similarity among documents.</a:t>
            </a:r>
          </a:p>
        </p:txBody>
      </p:sp>
    </p:spTree>
    <p:extLst>
      <p:ext uri="{BB962C8B-B14F-4D97-AF65-F5344CB8AC3E}">
        <p14:creationId xmlns:p14="http://schemas.microsoft.com/office/powerpoint/2010/main" val="1042462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2682-B41B-49A8-A44E-4BED04B1AAAD}"/>
              </a:ext>
            </a:extLst>
          </p:cNvPr>
          <p:cNvSpPr>
            <a:spLocks noGrp="1"/>
          </p:cNvSpPr>
          <p:nvPr>
            <p:ph type="title"/>
          </p:nvPr>
        </p:nvSpPr>
        <p:spPr>
          <a:xfrm>
            <a:off x="868680" y="0"/>
            <a:ext cx="10515600" cy="1325563"/>
          </a:xfrm>
        </p:spPr>
        <p:txBody>
          <a:bodyPr/>
          <a:lstStyle/>
          <a:p>
            <a:r>
              <a:rPr lang="en-US" dirty="0"/>
              <a:t>Code snippet for K-means of Skills</a:t>
            </a:r>
          </a:p>
        </p:txBody>
      </p:sp>
      <p:pic>
        <p:nvPicPr>
          <p:cNvPr id="4" name="Content Placeholder 3">
            <a:extLst>
              <a:ext uri="{FF2B5EF4-FFF2-40B4-BE49-F238E27FC236}">
                <a16:creationId xmlns:a16="http://schemas.microsoft.com/office/drawing/2014/main" id="{2E245236-02B2-4EF3-BD59-C309BA408681}"/>
              </a:ext>
            </a:extLst>
          </p:cNvPr>
          <p:cNvPicPr>
            <a:picLocks noGrp="1" noChangeAspect="1"/>
          </p:cNvPicPr>
          <p:nvPr>
            <p:ph idx="1"/>
          </p:nvPr>
        </p:nvPicPr>
        <p:blipFill rotWithShape="1">
          <a:blip r:embed="rId2"/>
          <a:srcRect l="6861" t="9448" r="6619" b="8111"/>
          <a:stretch/>
        </p:blipFill>
        <p:spPr>
          <a:xfrm>
            <a:off x="1448972" y="1125415"/>
            <a:ext cx="9355016" cy="5399483"/>
          </a:xfrm>
          <a:prstGeom prst="rect">
            <a:avLst/>
          </a:prstGeom>
        </p:spPr>
      </p:pic>
    </p:spTree>
    <p:extLst>
      <p:ext uri="{BB962C8B-B14F-4D97-AF65-F5344CB8AC3E}">
        <p14:creationId xmlns:p14="http://schemas.microsoft.com/office/powerpoint/2010/main" val="385313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F782-DCF2-41B4-BC89-7EF9BC53F51D}"/>
              </a:ext>
            </a:extLst>
          </p:cNvPr>
          <p:cNvSpPr>
            <a:spLocks noGrp="1"/>
          </p:cNvSpPr>
          <p:nvPr>
            <p:ph type="title"/>
          </p:nvPr>
        </p:nvSpPr>
        <p:spPr>
          <a:xfrm>
            <a:off x="246823" y="255277"/>
            <a:ext cx="11062252" cy="1325563"/>
          </a:xfrm>
        </p:spPr>
        <p:txBody>
          <a:bodyPr/>
          <a:lstStyle/>
          <a:p>
            <a:r>
              <a:rPr lang="en-US" dirty="0"/>
              <a:t> Analysis of Clusters</a:t>
            </a:r>
          </a:p>
        </p:txBody>
      </p:sp>
      <p:sp>
        <p:nvSpPr>
          <p:cNvPr id="3" name="Content Placeholder 2">
            <a:extLst>
              <a:ext uri="{FF2B5EF4-FFF2-40B4-BE49-F238E27FC236}">
                <a16:creationId xmlns:a16="http://schemas.microsoft.com/office/drawing/2014/main" id="{EE99EC03-F634-49EC-8459-B09BC3C04089}"/>
              </a:ext>
            </a:extLst>
          </p:cNvPr>
          <p:cNvSpPr>
            <a:spLocks noGrp="1"/>
          </p:cNvSpPr>
          <p:nvPr>
            <p:ph sz="half" idx="1"/>
          </p:nvPr>
        </p:nvSpPr>
        <p:spPr>
          <a:xfrm>
            <a:off x="397565" y="1580839"/>
            <a:ext cx="6520070" cy="4740447"/>
          </a:xfrm>
        </p:spPr>
        <p:txBody>
          <a:bodyPr>
            <a:normAutofit/>
          </a:bodyPr>
          <a:lstStyle/>
          <a:p>
            <a:endParaRPr lang="en-US" dirty="0"/>
          </a:p>
          <a:p>
            <a:r>
              <a:rPr lang="en-US" dirty="0"/>
              <a:t>Using K-means algorithm 5 clusters were created.</a:t>
            </a:r>
          </a:p>
          <a:p>
            <a:r>
              <a:rPr lang="en-US" dirty="0"/>
              <a:t>Text clustering was performed on skills and there were 5 highly common categories – Basic, Functional, Industrial, Technical and Management skills</a:t>
            </a:r>
          </a:p>
          <a:p>
            <a:r>
              <a:rPr lang="en-US" dirty="0"/>
              <a:t>From the pie chart, it can be observed that category of skills – Basic is highest among all the categories</a:t>
            </a:r>
          </a:p>
          <a:p>
            <a:pPr marL="0" indent="0">
              <a:buNone/>
            </a:pPr>
            <a:endParaRPr lang="en-US" dirty="0"/>
          </a:p>
          <a:p>
            <a:endParaRPr lang="en-US" dirty="0"/>
          </a:p>
        </p:txBody>
      </p:sp>
      <p:pic>
        <p:nvPicPr>
          <p:cNvPr id="5" name="Content Placeholder 3">
            <a:extLst>
              <a:ext uri="{FF2B5EF4-FFF2-40B4-BE49-F238E27FC236}">
                <a16:creationId xmlns:a16="http://schemas.microsoft.com/office/drawing/2014/main" id="{083F6C9C-C454-446C-A930-0934CE68718D}"/>
              </a:ext>
            </a:extLst>
          </p:cNvPr>
          <p:cNvPicPr>
            <a:picLocks noGrp="1" noChangeAspect="1"/>
          </p:cNvPicPr>
          <p:nvPr>
            <p:ph sz="half" idx="2"/>
          </p:nvPr>
        </p:nvPicPr>
        <p:blipFill rotWithShape="1">
          <a:blip r:embed="rId2"/>
          <a:srcRect l="53848" t="33168" r="3646" b="11939"/>
          <a:stretch/>
        </p:blipFill>
        <p:spPr>
          <a:xfrm>
            <a:off x="6414052" y="1470991"/>
            <a:ext cx="5380383" cy="4351338"/>
          </a:xfrm>
          <a:prstGeom prst="rect">
            <a:avLst/>
          </a:prstGeom>
        </p:spPr>
      </p:pic>
      <p:sp>
        <p:nvSpPr>
          <p:cNvPr id="6" name="TextBox 5">
            <a:extLst>
              <a:ext uri="{FF2B5EF4-FFF2-40B4-BE49-F238E27FC236}">
                <a16:creationId xmlns:a16="http://schemas.microsoft.com/office/drawing/2014/main" id="{70D2351E-80BA-4AC3-8728-B25760405497}"/>
              </a:ext>
            </a:extLst>
          </p:cNvPr>
          <p:cNvSpPr txBox="1"/>
          <p:nvPr/>
        </p:nvSpPr>
        <p:spPr>
          <a:xfrm>
            <a:off x="7665780" y="5811894"/>
            <a:ext cx="4128655" cy="307777"/>
          </a:xfrm>
          <a:prstGeom prst="rect">
            <a:avLst/>
          </a:prstGeom>
          <a:noFill/>
        </p:spPr>
        <p:txBody>
          <a:bodyPr wrap="square" rtlCol="0">
            <a:spAutoFit/>
          </a:bodyPr>
          <a:lstStyle/>
          <a:p>
            <a:r>
              <a:rPr lang="en-US" sz="1400" i="1" dirty="0"/>
              <a:t>Fig1 : Pie chart showing all the categories of skills</a:t>
            </a:r>
          </a:p>
        </p:txBody>
      </p:sp>
    </p:spTree>
    <p:extLst>
      <p:ext uri="{BB962C8B-B14F-4D97-AF65-F5344CB8AC3E}">
        <p14:creationId xmlns:p14="http://schemas.microsoft.com/office/powerpoint/2010/main" val="257442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161C-EE4F-4FF8-9906-339D0E1173F3}"/>
              </a:ext>
            </a:extLst>
          </p:cNvPr>
          <p:cNvSpPr>
            <a:spLocks noGrp="1"/>
          </p:cNvSpPr>
          <p:nvPr>
            <p:ph type="title"/>
          </p:nvPr>
        </p:nvSpPr>
        <p:spPr/>
        <p:txBody>
          <a:bodyPr/>
          <a:lstStyle/>
          <a:p>
            <a:r>
              <a:rPr lang="en-US" dirty="0"/>
              <a:t>Top 5 skills in each cluster</a:t>
            </a:r>
          </a:p>
        </p:txBody>
      </p:sp>
      <p:pic>
        <p:nvPicPr>
          <p:cNvPr id="5" name="Content Placeholder 4">
            <a:extLst>
              <a:ext uri="{FF2B5EF4-FFF2-40B4-BE49-F238E27FC236}">
                <a16:creationId xmlns:a16="http://schemas.microsoft.com/office/drawing/2014/main" id="{922A4D35-C3B2-704D-B70C-C3109FB640B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95074"/>
            <a:ext cx="4521200" cy="2671286"/>
          </a:xfrm>
        </p:spPr>
      </p:pic>
      <p:sp>
        <p:nvSpPr>
          <p:cNvPr id="6" name="Content Placeholder 5">
            <a:extLst>
              <a:ext uri="{FF2B5EF4-FFF2-40B4-BE49-F238E27FC236}">
                <a16:creationId xmlns:a16="http://schemas.microsoft.com/office/drawing/2014/main" id="{6C8C073E-A15D-AA4D-870F-557D3859BA91}"/>
              </a:ext>
            </a:extLst>
          </p:cNvPr>
          <p:cNvSpPr>
            <a:spLocks noGrp="1"/>
          </p:cNvSpPr>
          <p:nvPr>
            <p:ph sz="half" idx="2"/>
          </p:nvPr>
        </p:nvSpPr>
        <p:spPr/>
        <p:txBody>
          <a:bodyPr>
            <a:normAutofit/>
          </a:bodyPr>
          <a:lstStyle/>
          <a:p>
            <a:r>
              <a:rPr lang="en-US" dirty="0"/>
              <a:t>We sort the clusters and arrange them with the count of skills in the cluster</a:t>
            </a:r>
          </a:p>
          <a:p>
            <a:r>
              <a:rPr lang="en-US" dirty="0"/>
              <a:t>This graph is generated for all clusters and their </a:t>
            </a:r>
            <a:r>
              <a:rPr lang="en-US"/>
              <a:t>top skills</a:t>
            </a:r>
            <a:endParaRPr lang="en-US" dirty="0"/>
          </a:p>
          <a:p>
            <a:r>
              <a:rPr lang="en-US" dirty="0"/>
              <a:t>From bar pie chart, it can be observed that the top 5 skills in the first cluster is displayed</a:t>
            </a:r>
          </a:p>
          <a:p>
            <a:endParaRPr lang="en-US" dirty="0"/>
          </a:p>
        </p:txBody>
      </p:sp>
      <p:sp>
        <p:nvSpPr>
          <p:cNvPr id="7" name="TextBox 6">
            <a:extLst>
              <a:ext uri="{FF2B5EF4-FFF2-40B4-BE49-F238E27FC236}">
                <a16:creationId xmlns:a16="http://schemas.microsoft.com/office/drawing/2014/main" id="{A4C6072A-C794-764D-A0FC-10D71C5EA71D}"/>
              </a:ext>
            </a:extLst>
          </p:cNvPr>
          <p:cNvSpPr txBox="1"/>
          <p:nvPr/>
        </p:nvSpPr>
        <p:spPr>
          <a:xfrm>
            <a:off x="2593822" y="5601414"/>
            <a:ext cx="1009956" cy="369332"/>
          </a:xfrm>
          <a:prstGeom prst="rect">
            <a:avLst/>
          </a:prstGeom>
          <a:noFill/>
        </p:spPr>
        <p:txBody>
          <a:bodyPr wrap="none" rtlCol="0">
            <a:spAutoFit/>
          </a:bodyPr>
          <a:lstStyle/>
          <a:p>
            <a:r>
              <a:rPr lang="en-US" dirty="0"/>
              <a:t>Cluster 1</a:t>
            </a:r>
          </a:p>
        </p:txBody>
      </p:sp>
    </p:spTree>
    <p:extLst>
      <p:ext uri="{BB962C8B-B14F-4D97-AF65-F5344CB8AC3E}">
        <p14:creationId xmlns:p14="http://schemas.microsoft.com/office/powerpoint/2010/main" val="357322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161C-EE4F-4FF8-9906-339D0E1173F3}"/>
              </a:ext>
            </a:extLst>
          </p:cNvPr>
          <p:cNvSpPr>
            <a:spLocks noGrp="1"/>
          </p:cNvSpPr>
          <p:nvPr>
            <p:ph type="title"/>
          </p:nvPr>
        </p:nvSpPr>
        <p:spPr>
          <a:xfrm>
            <a:off x="838200" y="0"/>
            <a:ext cx="10515600" cy="1230392"/>
          </a:xfrm>
        </p:spPr>
        <p:txBody>
          <a:bodyPr/>
          <a:lstStyle/>
          <a:p>
            <a:r>
              <a:rPr lang="en-US" dirty="0"/>
              <a:t>Top 5 skills in each cluster</a:t>
            </a:r>
          </a:p>
        </p:txBody>
      </p:sp>
      <p:pic>
        <p:nvPicPr>
          <p:cNvPr id="4" name="Content Placeholder 3">
            <a:extLst>
              <a:ext uri="{FF2B5EF4-FFF2-40B4-BE49-F238E27FC236}">
                <a16:creationId xmlns:a16="http://schemas.microsoft.com/office/drawing/2014/main" id="{0A1C04EE-8C59-B949-B6DE-6BAAC5C90C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200" y="1273063"/>
            <a:ext cx="5181600" cy="2155937"/>
          </a:xfrm>
        </p:spPr>
      </p:pic>
      <p:sp>
        <p:nvSpPr>
          <p:cNvPr id="7" name="TextBox 6">
            <a:extLst>
              <a:ext uri="{FF2B5EF4-FFF2-40B4-BE49-F238E27FC236}">
                <a16:creationId xmlns:a16="http://schemas.microsoft.com/office/drawing/2014/main" id="{A4C6072A-C794-764D-A0FC-10D71C5EA71D}"/>
              </a:ext>
            </a:extLst>
          </p:cNvPr>
          <p:cNvSpPr txBox="1"/>
          <p:nvPr/>
        </p:nvSpPr>
        <p:spPr>
          <a:xfrm>
            <a:off x="2924022" y="3537525"/>
            <a:ext cx="1009956" cy="369332"/>
          </a:xfrm>
          <a:prstGeom prst="rect">
            <a:avLst/>
          </a:prstGeom>
          <a:noFill/>
        </p:spPr>
        <p:txBody>
          <a:bodyPr wrap="none" rtlCol="0">
            <a:spAutoFit/>
          </a:bodyPr>
          <a:lstStyle/>
          <a:p>
            <a:r>
              <a:rPr lang="en-US" dirty="0"/>
              <a:t>Cluster 2</a:t>
            </a:r>
          </a:p>
        </p:txBody>
      </p:sp>
      <p:pic>
        <p:nvPicPr>
          <p:cNvPr id="10" name="Picture 9">
            <a:extLst>
              <a:ext uri="{FF2B5EF4-FFF2-40B4-BE49-F238E27FC236}">
                <a16:creationId xmlns:a16="http://schemas.microsoft.com/office/drawing/2014/main" id="{72F6A5AC-1BD0-A54B-87E8-49C06D992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930" y="1273063"/>
            <a:ext cx="4521200" cy="2235200"/>
          </a:xfrm>
          <a:prstGeom prst="rect">
            <a:avLst/>
          </a:prstGeom>
        </p:spPr>
      </p:pic>
      <p:pic>
        <p:nvPicPr>
          <p:cNvPr id="12" name="Picture 11">
            <a:extLst>
              <a:ext uri="{FF2B5EF4-FFF2-40B4-BE49-F238E27FC236}">
                <a16:creationId xmlns:a16="http://schemas.microsoft.com/office/drawing/2014/main" id="{1E930D1B-016E-294D-8387-2E5693FDA2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8400" y="4015383"/>
            <a:ext cx="4521200" cy="2235200"/>
          </a:xfrm>
          <a:prstGeom prst="rect">
            <a:avLst/>
          </a:prstGeom>
        </p:spPr>
      </p:pic>
      <p:pic>
        <p:nvPicPr>
          <p:cNvPr id="16" name="Picture 15">
            <a:extLst>
              <a:ext uri="{FF2B5EF4-FFF2-40B4-BE49-F238E27FC236}">
                <a16:creationId xmlns:a16="http://schemas.microsoft.com/office/drawing/2014/main" id="{36D792C1-009E-B843-9255-5D9501F0EA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490" y="4015383"/>
            <a:ext cx="5422900" cy="2235200"/>
          </a:xfrm>
          <a:prstGeom prst="rect">
            <a:avLst/>
          </a:prstGeom>
        </p:spPr>
      </p:pic>
      <p:sp>
        <p:nvSpPr>
          <p:cNvPr id="17" name="TextBox 16">
            <a:extLst>
              <a:ext uri="{FF2B5EF4-FFF2-40B4-BE49-F238E27FC236}">
                <a16:creationId xmlns:a16="http://schemas.microsoft.com/office/drawing/2014/main" id="{37D056CF-5740-E64B-B4AC-5F4D69A1A98A}"/>
              </a:ext>
            </a:extLst>
          </p:cNvPr>
          <p:cNvSpPr txBox="1"/>
          <p:nvPr/>
        </p:nvSpPr>
        <p:spPr>
          <a:xfrm>
            <a:off x="8763000" y="6293254"/>
            <a:ext cx="1009956" cy="369332"/>
          </a:xfrm>
          <a:prstGeom prst="rect">
            <a:avLst/>
          </a:prstGeom>
          <a:noFill/>
        </p:spPr>
        <p:txBody>
          <a:bodyPr wrap="none" rtlCol="0">
            <a:spAutoFit/>
          </a:bodyPr>
          <a:lstStyle/>
          <a:p>
            <a:r>
              <a:rPr lang="en-US" dirty="0"/>
              <a:t>Cluster 5</a:t>
            </a:r>
          </a:p>
        </p:txBody>
      </p:sp>
      <p:sp>
        <p:nvSpPr>
          <p:cNvPr id="18" name="TextBox 17">
            <a:extLst>
              <a:ext uri="{FF2B5EF4-FFF2-40B4-BE49-F238E27FC236}">
                <a16:creationId xmlns:a16="http://schemas.microsoft.com/office/drawing/2014/main" id="{938B7246-B09D-7047-BBD4-B0B09963B39C}"/>
              </a:ext>
            </a:extLst>
          </p:cNvPr>
          <p:cNvSpPr txBox="1"/>
          <p:nvPr/>
        </p:nvSpPr>
        <p:spPr>
          <a:xfrm>
            <a:off x="2924022" y="6359109"/>
            <a:ext cx="1009956" cy="369332"/>
          </a:xfrm>
          <a:prstGeom prst="rect">
            <a:avLst/>
          </a:prstGeom>
          <a:noFill/>
        </p:spPr>
        <p:txBody>
          <a:bodyPr wrap="none" rtlCol="0">
            <a:spAutoFit/>
          </a:bodyPr>
          <a:lstStyle/>
          <a:p>
            <a:r>
              <a:rPr lang="en-US" dirty="0"/>
              <a:t>Cluster 4</a:t>
            </a:r>
          </a:p>
        </p:txBody>
      </p:sp>
      <p:sp>
        <p:nvSpPr>
          <p:cNvPr id="19" name="TextBox 18">
            <a:extLst>
              <a:ext uri="{FF2B5EF4-FFF2-40B4-BE49-F238E27FC236}">
                <a16:creationId xmlns:a16="http://schemas.microsoft.com/office/drawing/2014/main" id="{9CF398A9-047E-8E4E-8ED4-BB4A1364B2A6}"/>
              </a:ext>
            </a:extLst>
          </p:cNvPr>
          <p:cNvSpPr txBox="1"/>
          <p:nvPr/>
        </p:nvSpPr>
        <p:spPr>
          <a:xfrm>
            <a:off x="8688552" y="3577157"/>
            <a:ext cx="1009956" cy="369332"/>
          </a:xfrm>
          <a:prstGeom prst="rect">
            <a:avLst/>
          </a:prstGeom>
          <a:noFill/>
        </p:spPr>
        <p:txBody>
          <a:bodyPr wrap="none" rtlCol="0">
            <a:spAutoFit/>
          </a:bodyPr>
          <a:lstStyle/>
          <a:p>
            <a:r>
              <a:rPr lang="en-US" dirty="0"/>
              <a:t>Cluster 3</a:t>
            </a:r>
          </a:p>
        </p:txBody>
      </p:sp>
    </p:spTree>
    <p:extLst>
      <p:ext uri="{BB962C8B-B14F-4D97-AF65-F5344CB8AC3E}">
        <p14:creationId xmlns:p14="http://schemas.microsoft.com/office/powerpoint/2010/main" val="1560370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261B-7001-4823-A497-145496A3264F}"/>
              </a:ext>
            </a:extLst>
          </p:cNvPr>
          <p:cNvSpPr>
            <a:spLocks noGrp="1"/>
          </p:cNvSpPr>
          <p:nvPr>
            <p:ph type="title"/>
          </p:nvPr>
        </p:nvSpPr>
        <p:spPr>
          <a:xfrm>
            <a:off x="2542310" y="422595"/>
            <a:ext cx="10515600" cy="1196389"/>
          </a:xfrm>
        </p:spPr>
        <p:txBody>
          <a:bodyPr/>
          <a:lstStyle/>
          <a:p>
            <a:r>
              <a:rPr lang="en-US" dirty="0"/>
              <a:t>Clusterwise Wordcloud</a:t>
            </a:r>
          </a:p>
        </p:txBody>
      </p:sp>
      <p:pic>
        <p:nvPicPr>
          <p:cNvPr id="5" name="Content Placeholder 6" descr="A picture containing sitting, red, track&#10;&#10;Description automatically generated">
            <a:extLst>
              <a:ext uri="{FF2B5EF4-FFF2-40B4-BE49-F238E27FC236}">
                <a16:creationId xmlns:a16="http://schemas.microsoft.com/office/drawing/2014/main" id="{2D4A1F9F-08A3-4AB5-B2F8-BB66246677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81600" cy="2652276"/>
          </a:xfrm>
        </p:spPr>
      </p:pic>
      <p:pic>
        <p:nvPicPr>
          <p:cNvPr id="6" name="Content Placeholder 8" descr="A close up of a newspaper&#10;&#10;Description automatically generated">
            <a:extLst>
              <a:ext uri="{FF2B5EF4-FFF2-40B4-BE49-F238E27FC236}">
                <a16:creationId xmlns:a16="http://schemas.microsoft.com/office/drawing/2014/main" id="{033E5CD4-5E56-48D6-9942-7486D83EF11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9148" y="1825625"/>
            <a:ext cx="5181600" cy="2652276"/>
          </a:xfrm>
        </p:spPr>
      </p:pic>
      <p:sp>
        <p:nvSpPr>
          <p:cNvPr id="7" name="TextBox 6">
            <a:extLst>
              <a:ext uri="{FF2B5EF4-FFF2-40B4-BE49-F238E27FC236}">
                <a16:creationId xmlns:a16="http://schemas.microsoft.com/office/drawing/2014/main" id="{FDB46C57-197D-4127-AEB5-C82A69A287A5}"/>
              </a:ext>
            </a:extLst>
          </p:cNvPr>
          <p:cNvSpPr txBox="1"/>
          <p:nvPr/>
        </p:nvSpPr>
        <p:spPr>
          <a:xfrm>
            <a:off x="2630659" y="4684542"/>
            <a:ext cx="4656406" cy="369332"/>
          </a:xfrm>
          <a:prstGeom prst="rect">
            <a:avLst/>
          </a:prstGeom>
          <a:noFill/>
        </p:spPr>
        <p:txBody>
          <a:bodyPr wrap="square" rtlCol="0">
            <a:spAutoFit/>
          </a:bodyPr>
          <a:lstStyle/>
          <a:p>
            <a:r>
              <a:rPr lang="en-US" b="1" dirty="0"/>
              <a:t>Cluster 1</a:t>
            </a:r>
          </a:p>
        </p:txBody>
      </p:sp>
      <p:sp>
        <p:nvSpPr>
          <p:cNvPr id="8" name="TextBox 7">
            <a:extLst>
              <a:ext uri="{FF2B5EF4-FFF2-40B4-BE49-F238E27FC236}">
                <a16:creationId xmlns:a16="http://schemas.microsoft.com/office/drawing/2014/main" id="{FBD3EEA7-5359-4FB9-A8FD-CFCFBCE1E546}"/>
              </a:ext>
            </a:extLst>
          </p:cNvPr>
          <p:cNvSpPr txBox="1"/>
          <p:nvPr/>
        </p:nvSpPr>
        <p:spPr>
          <a:xfrm>
            <a:off x="7800110" y="4847761"/>
            <a:ext cx="2812472" cy="369332"/>
          </a:xfrm>
          <a:prstGeom prst="rect">
            <a:avLst/>
          </a:prstGeom>
          <a:noFill/>
        </p:spPr>
        <p:txBody>
          <a:bodyPr wrap="square" rtlCol="0">
            <a:spAutoFit/>
          </a:bodyPr>
          <a:lstStyle/>
          <a:p>
            <a:r>
              <a:rPr lang="en-US" b="1" dirty="0"/>
              <a:t>Cluster 2</a:t>
            </a:r>
          </a:p>
        </p:txBody>
      </p:sp>
    </p:spTree>
    <p:extLst>
      <p:ext uri="{BB962C8B-B14F-4D97-AF65-F5344CB8AC3E}">
        <p14:creationId xmlns:p14="http://schemas.microsoft.com/office/powerpoint/2010/main" val="2176128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9B510-5BE8-4B13-89C2-9E7055D8C892}"/>
              </a:ext>
            </a:extLst>
          </p:cNvPr>
          <p:cNvSpPr>
            <a:spLocks noGrp="1"/>
          </p:cNvSpPr>
          <p:nvPr>
            <p:ph sz="half" idx="1"/>
          </p:nvPr>
        </p:nvSpPr>
        <p:spPr/>
        <p:txBody>
          <a:bodyPr/>
          <a:lstStyle/>
          <a:p>
            <a:pPr marL="0" indent="0">
              <a:buNone/>
            </a:pPr>
            <a:r>
              <a:rPr lang="en-US" b="1" dirty="0"/>
              <a:t>Custer 1</a:t>
            </a:r>
          </a:p>
          <a:p>
            <a:pPr marL="0" indent="0">
              <a:buNone/>
            </a:pPr>
            <a:endParaRPr lang="en-US" dirty="0"/>
          </a:p>
        </p:txBody>
      </p:sp>
      <p:pic>
        <p:nvPicPr>
          <p:cNvPr id="5" name="Picture 4" descr="A close up of a newspaper&#10;&#10;Description automatically generated">
            <a:extLst>
              <a:ext uri="{FF2B5EF4-FFF2-40B4-BE49-F238E27FC236}">
                <a16:creationId xmlns:a16="http://schemas.microsoft.com/office/drawing/2014/main" id="{9F7BE261-9749-4EC1-9B2A-2449FA364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413" y="1865312"/>
            <a:ext cx="4945351" cy="3066905"/>
          </a:xfrm>
          <a:prstGeom prst="rect">
            <a:avLst/>
          </a:prstGeom>
        </p:spPr>
      </p:pic>
      <p:sp>
        <p:nvSpPr>
          <p:cNvPr id="6" name="TextBox 5">
            <a:extLst>
              <a:ext uri="{FF2B5EF4-FFF2-40B4-BE49-F238E27FC236}">
                <a16:creationId xmlns:a16="http://schemas.microsoft.com/office/drawing/2014/main" id="{18AF028F-AC4C-4A86-8E39-4D5596F29823}"/>
              </a:ext>
            </a:extLst>
          </p:cNvPr>
          <p:cNvSpPr txBox="1"/>
          <p:nvPr/>
        </p:nvSpPr>
        <p:spPr>
          <a:xfrm>
            <a:off x="2519823" y="5067154"/>
            <a:ext cx="4656406" cy="369332"/>
          </a:xfrm>
          <a:prstGeom prst="rect">
            <a:avLst/>
          </a:prstGeom>
          <a:noFill/>
        </p:spPr>
        <p:txBody>
          <a:bodyPr wrap="square" rtlCol="0">
            <a:spAutoFit/>
          </a:bodyPr>
          <a:lstStyle/>
          <a:p>
            <a:r>
              <a:rPr lang="en-US" b="1" dirty="0"/>
              <a:t>Cluster 3</a:t>
            </a:r>
          </a:p>
        </p:txBody>
      </p:sp>
      <p:pic>
        <p:nvPicPr>
          <p:cNvPr id="7" name="Content Placeholder 6" descr="A picture containing text, newspaper, sitting, table&#10;&#10;Description automatically generated">
            <a:extLst>
              <a:ext uri="{FF2B5EF4-FFF2-40B4-BE49-F238E27FC236}">
                <a16:creationId xmlns:a16="http://schemas.microsoft.com/office/drawing/2014/main" id="{BCD122F8-CF11-4410-972E-5E520A6EBF1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43650" y="1865311"/>
            <a:ext cx="5181600" cy="3066905"/>
          </a:xfrm>
          <a:prstGeom prst="rect">
            <a:avLst/>
          </a:prstGeom>
        </p:spPr>
      </p:pic>
      <p:sp>
        <p:nvSpPr>
          <p:cNvPr id="8" name="TextBox 7">
            <a:extLst>
              <a:ext uri="{FF2B5EF4-FFF2-40B4-BE49-F238E27FC236}">
                <a16:creationId xmlns:a16="http://schemas.microsoft.com/office/drawing/2014/main" id="{F064A649-4B1D-47E9-A11D-6E4B683BDF86}"/>
              </a:ext>
            </a:extLst>
          </p:cNvPr>
          <p:cNvSpPr txBox="1"/>
          <p:nvPr/>
        </p:nvSpPr>
        <p:spPr>
          <a:xfrm>
            <a:off x="7949073" y="5067154"/>
            <a:ext cx="4656406" cy="369332"/>
          </a:xfrm>
          <a:prstGeom prst="rect">
            <a:avLst/>
          </a:prstGeom>
          <a:noFill/>
        </p:spPr>
        <p:txBody>
          <a:bodyPr wrap="square" rtlCol="0">
            <a:spAutoFit/>
          </a:bodyPr>
          <a:lstStyle/>
          <a:p>
            <a:r>
              <a:rPr lang="en-US" b="1" dirty="0"/>
              <a:t>Cluster 4</a:t>
            </a:r>
          </a:p>
        </p:txBody>
      </p:sp>
      <p:sp>
        <p:nvSpPr>
          <p:cNvPr id="9" name="Title 8">
            <a:extLst>
              <a:ext uri="{FF2B5EF4-FFF2-40B4-BE49-F238E27FC236}">
                <a16:creationId xmlns:a16="http://schemas.microsoft.com/office/drawing/2014/main" id="{62B2C3B3-4FA7-412F-986D-9499347CA4DD}"/>
              </a:ext>
            </a:extLst>
          </p:cNvPr>
          <p:cNvSpPr txBox="1">
            <a:spLocks noGrp="1"/>
          </p:cNvSpPr>
          <p:nvPr>
            <p:ph type="title"/>
          </p:nvPr>
        </p:nvSpPr>
        <p:spPr>
          <a:xfrm>
            <a:off x="2691273" y="719783"/>
            <a:ext cx="10515600" cy="701731"/>
          </a:xfrm>
          <a:prstGeom prst="rect">
            <a:avLst/>
          </a:prstGeom>
          <a:noFill/>
        </p:spPr>
        <p:txBody>
          <a:bodyPr wrap="square" rtlCol="0">
            <a:spAutoFit/>
          </a:bodyPr>
          <a:lstStyle/>
          <a:p>
            <a:r>
              <a:rPr lang="en-US" dirty="0"/>
              <a:t>Clusterwise Wordcloud</a:t>
            </a:r>
            <a:endParaRPr lang="en-US" b="1" dirty="0"/>
          </a:p>
        </p:txBody>
      </p:sp>
    </p:spTree>
    <p:extLst>
      <p:ext uri="{BB962C8B-B14F-4D97-AF65-F5344CB8AC3E}">
        <p14:creationId xmlns:p14="http://schemas.microsoft.com/office/powerpoint/2010/main" val="123608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A picture containing sitting, table, green&#10;&#10;Description automatically generated">
            <a:extLst>
              <a:ext uri="{FF2B5EF4-FFF2-40B4-BE49-F238E27FC236}">
                <a16:creationId xmlns:a16="http://schemas.microsoft.com/office/drawing/2014/main" id="{1E617140-289E-45AD-A920-366CEC344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113" y="2165350"/>
            <a:ext cx="5016500" cy="2527300"/>
          </a:xfrm>
          <a:prstGeom prst="rect">
            <a:avLst/>
          </a:prstGeom>
        </p:spPr>
      </p:pic>
      <p:sp>
        <p:nvSpPr>
          <p:cNvPr id="29" name="Title 8">
            <a:extLst>
              <a:ext uri="{FF2B5EF4-FFF2-40B4-BE49-F238E27FC236}">
                <a16:creationId xmlns:a16="http://schemas.microsoft.com/office/drawing/2014/main" id="{54EAC0D0-116A-4FCE-B0AE-BD3C5EFA79E6}"/>
              </a:ext>
            </a:extLst>
          </p:cNvPr>
          <p:cNvSpPr txBox="1">
            <a:spLocks/>
          </p:cNvSpPr>
          <p:nvPr/>
        </p:nvSpPr>
        <p:spPr>
          <a:xfrm>
            <a:off x="2817813" y="802910"/>
            <a:ext cx="10515600" cy="7017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Clusterwise Wordcloud</a:t>
            </a:r>
            <a:endParaRPr lang="en-US" b="1" dirty="0"/>
          </a:p>
        </p:txBody>
      </p:sp>
      <p:sp>
        <p:nvSpPr>
          <p:cNvPr id="31" name="TextBox 30">
            <a:extLst>
              <a:ext uri="{FF2B5EF4-FFF2-40B4-BE49-F238E27FC236}">
                <a16:creationId xmlns:a16="http://schemas.microsoft.com/office/drawing/2014/main" id="{3CD76B08-88DB-478A-AD9D-39FF25C49C86}"/>
              </a:ext>
            </a:extLst>
          </p:cNvPr>
          <p:cNvSpPr txBox="1"/>
          <p:nvPr/>
        </p:nvSpPr>
        <p:spPr>
          <a:xfrm>
            <a:off x="5069060" y="4984027"/>
            <a:ext cx="4656406" cy="369332"/>
          </a:xfrm>
          <a:prstGeom prst="rect">
            <a:avLst/>
          </a:prstGeom>
          <a:noFill/>
        </p:spPr>
        <p:txBody>
          <a:bodyPr wrap="square" rtlCol="0">
            <a:spAutoFit/>
          </a:bodyPr>
          <a:lstStyle/>
          <a:p>
            <a:r>
              <a:rPr lang="en-US" b="1" dirty="0"/>
              <a:t>Cluster 5</a:t>
            </a:r>
          </a:p>
        </p:txBody>
      </p:sp>
    </p:spTree>
    <p:extLst>
      <p:ext uri="{BB962C8B-B14F-4D97-AF65-F5344CB8AC3E}">
        <p14:creationId xmlns:p14="http://schemas.microsoft.com/office/powerpoint/2010/main" val="3004975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1681-9D14-4FE9-8763-EE7CB09E02ED}"/>
              </a:ext>
            </a:extLst>
          </p:cNvPr>
          <p:cNvSpPr>
            <a:spLocks noGrp="1"/>
          </p:cNvSpPr>
          <p:nvPr>
            <p:ph type="title"/>
          </p:nvPr>
        </p:nvSpPr>
        <p:spPr/>
        <p:txBody>
          <a:bodyPr/>
          <a:lstStyle/>
          <a:p>
            <a:r>
              <a:rPr lang="en-US" dirty="0"/>
              <a:t>Steps completed</a:t>
            </a:r>
          </a:p>
        </p:txBody>
      </p:sp>
      <p:graphicFrame>
        <p:nvGraphicFramePr>
          <p:cNvPr id="5" name="Table 5">
            <a:extLst>
              <a:ext uri="{FF2B5EF4-FFF2-40B4-BE49-F238E27FC236}">
                <a16:creationId xmlns:a16="http://schemas.microsoft.com/office/drawing/2014/main" id="{06D068D6-B8D1-4836-B261-8E1E3CA6848F}"/>
              </a:ext>
            </a:extLst>
          </p:cNvPr>
          <p:cNvGraphicFramePr>
            <a:graphicFrameLocks noGrp="1"/>
          </p:cNvGraphicFramePr>
          <p:nvPr>
            <p:extLst>
              <p:ext uri="{D42A27DB-BD31-4B8C-83A1-F6EECF244321}">
                <p14:modId xmlns:p14="http://schemas.microsoft.com/office/powerpoint/2010/main" val="972600176"/>
              </p:ext>
            </p:extLst>
          </p:nvPr>
        </p:nvGraphicFramePr>
        <p:xfrm>
          <a:off x="1893455" y="1859280"/>
          <a:ext cx="8128000" cy="3139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83443112"/>
                    </a:ext>
                  </a:extLst>
                </a:gridCol>
                <a:gridCol w="4064000">
                  <a:extLst>
                    <a:ext uri="{9D8B030D-6E8A-4147-A177-3AD203B41FA5}">
                      <a16:colId xmlns:a16="http://schemas.microsoft.com/office/drawing/2014/main" val="2795647902"/>
                    </a:ext>
                  </a:extLst>
                </a:gridCol>
              </a:tblGrid>
              <a:tr h="370840">
                <a:tc>
                  <a:txBody>
                    <a:bodyPr/>
                    <a:lstStyle/>
                    <a:p>
                      <a:r>
                        <a:rPr lang="en-US" dirty="0"/>
                        <a:t>Steps </a:t>
                      </a:r>
                    </a:p>
                  </a:txBody>
                  <a:tcPr/>
                </a:tc>
                <a:tc>
                  <a:txBody>
                    <a:bodyPr/>
                    <a:lstStyle/>
                    <a:p>
                      <a:r>
                        <a:rPr lang="en-US" dirty="0"/>
                        <a:t>Group Members</a:t>
                      </a:r>
                    </a:p>
                  </a:txBody>
                  <a:tcPr/>
                </a:tc>
                <a:extLst>
                  <a:ext uri="{0D108BD9-81ED-4DB2-BD59-A6C34878D82A}">
                    <a16:rowId xmlns:a16="http://schemas.microsoft.com/office/drawing/2014/main" val="3760748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Scrapping of Careerbuilder website to </a:t>
                      </a:r>
                      <a:r>
                        <a:rPr lang="en-US"/>
                        <a:t>scrape data </a:t>
                      </a:r>
                      <a:r>
                        <a:rPr lang="en-US" dirty="0"/>
                        <a:t>of 2500 Jobs </a:t>
                      </a:r>
                    </a:p>
                    <a:p>
                      <a:endParaRPr lang="en-US" dirty="0"/>
                    </a:p>
                  </a:txBody>
                  <a:tcPr/>
                </a:tc>
                <a:tc>
                  <a:txBody>
                    <a:bodyPr/>
                    <a:lstStyle/>
                    <a:p>
                      <a:r>
                        <a:rPr lang="en-US" dirty="0"/>
                        <a:t>Purva and Bhagyashree</a:t>
                      </a:r>
                    </a:p>
                  </a:txBody>
                  <a:tcPr/>
                </a:tc>
                <a:extLst>
                  <a:ext uri="{0D108BD9-81ED-4DB2-BD59-A6C34878D82A}">
                    <a16:rowId xmlns:a16="http://schemas.microsoft.com/office/drawing/2014/main" val="2503234726"/>
                  </a:ext>
                </a:extLst>
              </a:tr>
              <a:tr h="370840">
                <a:tc>
                  <a:txBody>
                    <a:bodyPr/>
                    <a:lstStyle/>
                    <a:p>
                      <a:r>
                        <a:rPr lang="en-US" dirty="0"/>
                        <a:t>Data cleaning and preprocessing </a:t>
                      </a:r>
                    </a:p>
                  </a:txBody>
                  <a:tcPr/>
                </a:tc>
                <a:tc>
                  <a:txBody>
                    <a:bodyPr/>
                    <a:lstStyle/>
                    <a:p>
                      <a:r>
                        <a:rPr lang="en-US" dirty="0"/>
                        <a:t>Parth</a:t>
                      </a:r>
                    </a:p>
                  </a:txBody>
                  <a:tcPr/>
                </a:tc>
                <a:extLst>
                  <a:ext uri="{0D108BD9-81ED-4DB2-BD59-A6C34878D82A}">
                    <a16:rowId xmlns:a16="http://schemas.microsoft.com/office/drawing/2014/main" val="3593280243"/>
                  </a:ext>
                </a:extLst>
              </a:tr>
              <a:tr h="370840">
                <a:tc>
                  <a:txBody>
                    <a:bodyPr/>
                    <a:lstStyle/>
                    <a:p>
                      <a:r>
                        <a:rPr lang="en-US" dirty="0"/>
                        <a:t>Exploratory Data Analysis</a:t>
                      </a:r>
                    </a:p>
                  </a:txBody>
                  <a:tcPr/>
                </a:tc>
                <a:tc>
                  <a:txBody>
                    <a:bodyPr/>
                    <a:lstStyle/>
                    <a:p>
                      <a:r>
                        <a:rPr lang="en-US" dirty="0"/>
                        <a:t>All members</a:t>
                      </a:r>
                    </a:p>
                  </a:txBody>
                  <a:tcPr/>
                </a:tc>
                <a:extLst>
                  <a:ext uri="{0D108BD9-81ED-4DB2-BD59-A6C34878D82A}">
                    <a16:rowId xmlns:a16="http://schemas.microsoft.com/office/drawing/2014/main" val="696206930"/>
                  </a:ext>
                </a:extLst>
              </a:tr>
              <a:tr h="370840">
                <a:tc>
                  <a:txBody>
                    <a:bodyPr/>
                    <a:lstStyle/>
                    <a:p>
                      <a:r>
                        <a:rPr lang="en-US" dirty="0"/>
                        <a:t>Clustering ( K means)</a:t>
                      </a:r>
                    </a:p>
                  </a:txBody>
                  <a:tcPr/>
                </a:tc>
                <a:tc>
                  <a:txBody>
                    <a:bodyPr/>
                    <a:lstStyle/>
                    <a:p>
                      <a:r>
                        <a:rPr lang="en-US" dirty="0"/>
                        <a:t>Purva and Bhagyashree</a:t>
                      </a:r>
                    </a:p>
                  </a:txBody>
                  <a:tcPr/>
                </a:tc>
                <a:extLst>
                  <a:ext uri="{0D108BD9-81ED-4DB2-BD59-A6C34878D82A}">
                    <a16:rowId xmlns:a16="http://schemas.microsoft.com/office/drawing/2014/main" val="203108428"/>
                  </a:ext>
                </a:extLst>
              </a:tr>
              <a:tr h="370840">
                <a:tc>
                  <a:txBody>
                    <a:bodyPr/>
                    <a:lstStyle/>
                    <a:p>
                      <a:r>
                        <a:rPr lang="en-US" dirty="0"/>
                        <a:t>Report preparation</a:t>
                      </a:r>
                    </a:p>
                  </a:txBody>
                  <a:tcPr/>
                </a:tc>
                <a:tc>
                  <a:txBody>
                    <a:bodyPr/>
                    <a:lstStyle/>
                    <a:p>
                      <a:r>
                        <a:rPr lang="en-US" dirty="0"/>
                        <a:t>Rohan </a:t>
                      </a:r>
                    </a:p>
                  </a:txBody>
                  <a:tcPr/>
                </a:tc>
                <a:extLst>
                  <a:ext uri="{0D108BD9-81ED-4DB2-BD59-A6C34878D82A}">
                    <a16:rowId xmlns:a16="http://schemas.microsoft.com/office/drawing/2014/main" val="44876724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9040314"/>
                  </a:ext>
                </a:extLst>
              </a:tr>
            </a:tbl>
          </a:graphicData>
        </a:graphic>
      </p:graphicFrame>
    </p:spTree>
    <p:extLst>
      <p:ext uri="{BB962C8B-B14F-4D97-AF65-F5344CB8AC3E}">
        <p14:creationId xmlns:p14="http://schemas.microsoft.com/office/powerpoint/2010/main" val="345045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86DE-4FBB-480C-9258-0525289590F1}"/>
              </a:ext>
            </a:extLst>
          </p:cNvPr>
          <p:cNvSpPr>
            <a:spLocks noGrp="1"/>
          </p:cNvSpPr>
          <p:nvPr>
            <p:ph type="title"/>
          </p:nvPr>
        </p:nvSpPr>
        <p:spPr/>
        <p:txBody>
          <a:bodyPr>
            <a:normAutofit/>
          </a:bodyPr>
          <a:lstStyle/>
          <a:p>
            <a:r>
              <a:rPr lang="en-US" sz="6000" dirty="0"/>
              <a:t>Content</a:t>
            </a:r>
          </a:p>
        </p:txBody>
      </p:sp>
      <p:sp>
        <p:nvSpPr>
          <p:cNvPr id="3" name="Content Placeholder 2">
            <a:extLst>
              <a:ext uri="{FF2B5EF4-FFF2-40B4-BE49-F238E27FC236}">
                <a16:creationId xmlns:a16="http://schemas.microsoft.com/office/drawing/2014/main" id="{3B7F916B-DABA-4182-9BFF-4E103EDC2C86}"/>
              </a:ext>
            </a:extLst>
          </p:cNvPr>
          <p:cNvSpPr>
            <a:spLocks noGrp="1"/>
          </p:cNvSpPr>
          <p:nvPr>
            <p:ph idx="1"/>
          </p:nvPr>
        </p:nvSpPr>
        <p:spPr/>
        <p:txBody>
          <a:bodyPr/>
          <a:lstStyle/>
          <a:p>
            <a:r>
              <a:rPr lang="en-US" sz="3600" dirty="0">
                <a:latin typeface="Calibri Light" panose="020F0302020204030204" pitchFamily="34" charset="0"/>
                <a:cs typeface="Calibri Light" panose="020F0302020204030204" pitchFamily="34" charset="0"/>
              </a:rPr>
              <a:t>Introduction</a:t>
            </a:r>
          </a:p>
          <a:p>
            <a:r>
              <a:rPr lang="en-US" sz="3600" dirty="0">
                <a:latin typeface="Calibri Light" panose="020F0302020204030204" pitchFamily="34" charset="0"/>
                <a:cs typeface="Calibri Light" panose="020F0302020204030204" pitchFamily="34" charset="0"/>
              </a:rPr>
              <a:t>Web Scraping </a:t>
            </a:r>
          </a:p>
          <a:p>
            <a:r>
              <a:rPr lang="en-US" sz="3600" dirty="0">
                <a:latin typeface="Calibri Light" panose="020F0302020204030204" pitchFamily="34" charset="0"/>
                <a:cs typeface="Calibri Light" panose="020F0302020204030204" pitchFamily="34" charset="0"/>
              </a:rPr>
              <a:t>Data Preprocessing</a:t>
            </a:r>
          </a:p>
          <a:p>
            <a:r>
              <a:rPr lang="en-US" sz="3600" dirty="0">
                <a:latin typeface="Calibri Light" panose="020F0302020204030204" pitchFamily="34" charset="0"/>
                <a:cs typeface="Calibri Light" panose="020F0302020204030204" pitchFamily="34" charset="0"/>
              </a:rPr>
              <a:t>Exploratory Data Analysis</a:t>
            </a:r>
          </a:p>
          <a:p>
            <a:endParaRPr lang="en-US" dirty="0"/>
          </a:p>
        </p:txBody>
      </p:sp>
    </p:spTree>
    <p:extLst>
      <p:ext uri="{BB962C8B-B14F-4D97-AF65-F5344CB8AC3E}">
        <p14:creationId xmlns:p14="http://schemas.microsoft.com/office/powerpoint/2010/main" val="696954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B1A6-0CB9-4FF1-807E-D588B6FBC109}"/>
              </a:ext>
            </a:extLst>
          </p:cNvPr>
          <p:cNvSpPr>
            <a:spLocks noGrp="1"/>
          </p:cNvSpPr>
          <p:nvPr>
            <p:ph type="title"/>
          </p:nvPr>
        </p:nvSpPr>
        <p:spPr>
          <a:xfrm>
            <a:off x="616527" y="365125"/>
            <a:ext cx="10515600" cy="1325563"/>
          </a:xfrm>
        </p:spPr>
        <p:txBody>
          <a:bodyPr/>
          <a:lstStyle/>
          <a:p>
            <a:r>
              <a:rPr lang="en-US" dirty="0"/>
              <a:t>Action plan</a:t>
            </a:r>
          </a:p>
        </p:txBody>
      </p:sp>
      <p:sp>
        <p:nvSpPr>
          <p:cNvPr id="3" name="Content Placeholder 2">
            <a:extLst>
              <a:ext uri="{FF2B5EF4-FFF2-40B4-BE49-F238E27FC236}">
                <a16:creationId xmlns:a16="http://schemas.microsoft.com/office/drawing/2014/main" id="{C71DB9CC-B06D-488C-975C-C9E5503EC320}"/>
              </a:ext>
            </a:extLst>
          </p:cNvPr>
          <p:cNvSpPr>
            <a:spLocks noGrp="1"/>
          </p:cNvSpPr>
          <p:nvPr>
            <p:ph sz="half" idx="1"/>
          </p:nvPr>
        </p:nvSpPr>
        <p:spPr>
          <a:xfrm>
            <a:off x="443345" y="1690688"/>
            <a:ext cx="11513127" cy="4486275"/>
          </a:xfrm>
        </p:spPr>
        <p:txBody>
          <a:bodyPr/>
          <a:lstStyle/>
          <a:p>
            <a:r>
              <a:rPr lang="en-US" dirty="0"/>
              <a:t>Testing of existing K-mean clustering using Test data to evaluate performance of the model</a:t>
            </a:r>
          </a:p>
          <a:p>
            <a:r>
              <a:rPr lang="en-US" dirty="0"/>
              <a:t>As per evaluation, fine tune the model for entire data set</a:t>
            </a:r>
          </a:p>
          <a:p>
            <a:r>
              <a:rPr lang="en-US" dirty="0"/>
              <a:t>We are planning to perform the clustering on Historical data of Jobs to get the good mix of skills </a:t>
            </a:r>
          </a:p>
          <a:p>
            <a:r>
              <a:rPr lang="en-US" dirty="0"/>
              <a:t>We are also planning to perform Topic modelling using Latent Dirichlet allocation to summarizing the skills </a:t>
            </a:r>
          </a:p>
          <a:p>
            <a:r>
              <a:rPr lang="en-US" dirty="0"/>
              <a:t>We will perform analysis of the clusters for Highly and less likely automatable skills</a:t>
            </a:r>
          </a:p>
          <a:p>
            <a:pPr marL="0" indent="0">
              <a:buNone/>
            </a:pPr>
            <a:endParaRPr lang="en-US" dirty="0"/>
          </a:p>
        </p:txBody>
      </p:sp>
    </p:spTree>
    <p:extLst>
      <p:ext uri="{BB962C8B-B14F-4D97-AF65-F5344CB8AC3E}">
        <p14:creationId xmlns:p14="http://schemas.microsoft.com/office/powerpoint/2010/main" val="141501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4194-06EB-4762-A6C2-1B2D2D89EC0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C866F16-D903-4872-8D80-13DDA28963AD}"/>
              </a:ext>
            </a:extLst>
          </p:cNvPr>
          <p:cNvSpPr>
            <a:spLocks noGrp="1"/>
          </p:cNvSpPr>
          <p:nvPr>
            <p:ph idx="1"/>
          </p:nvPr>
        </p:nvSpPr>
        <p:spPr/>
        <p:txBody>
          <a:bodyPr/>
          <a:lstStyle/>
          <a:p>
            <a:r>
              <a:rPr lang="en-US" dirty="0"/>
              <a:t>Around 7 million people lost their daily wages amid 2004-09.</a:t>
            </a:r>
          </a:p>
          <a:p>
            <a:r>
              <a:rPr lang="en-US" dirty="0"/>
              <a:t>Real reason is automation and lack of skills with the changing times.</a:t>
            </a:r>
          </a:p>
          <a:p>
            <a:r>
              <a:rPr lang="en-US" dirty="0"/>
              <a:t>Hence, we are set to create an analysis which helps the workforce to keep up with the trends around them and develop the skills which cannot be easily replaced by automation.</a:t>
            </a:r>
          </a:p>
          <a:p>
            <a:r>
              <a:rPr lang="en-US" dirty="0"/>
              <a:t>The analysis will recommend skills to laborers to level up with the changing industry standards.</a:t>
            </a:r>
          </a:p>
          <a:p>
            <a:r>
              <a:rPr lang="en-US" dirty="0"/>
              <a:t>All skill sets are to be compared and checked for their relevance in the real world for now and for next few years too.</a:t>
            </a:r>
          </a:p>
        </p:txBody>
      </p:sp>
    </p:spTree>
    <p:extLst>
      <p:ext uri="{BB962C8B-B14F-4D97-AF65-F5344CB8AC3E}">
        <p14:creationId xmlns:p14="http://schemas.microsoft.com/office/powerpoint/2010/main" val="351970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49E9-0EF6-4EC1-BCA6-B7E373330949}"/>
              </a:ext>
            </a:extLst>
          </p:cNvPr>
          <p:cNvSpPr>
            <a:spLocks noGrp="1"/>
          </p:cNvSpPr>
          <p:nvPr>
            <p:ph type="title"/>
          </p:nvPr>
        </p:nvSpPr>
        <p:spPr>
          <a:xfrm>
            <a:off x="838200" y="365125"/>
            <a:ext cx="3606800" cy="1325563"/>
          </a:xfrm>
        </p:spPr>
        <p:txBody>
          <a:bodyPr/>
          <a:lstStyle/>
          <a:p>
            <a:r>
              <a:rPr lang="en-US" dirty="0"/>
              <a:t>Web Scraping</a:t>
            </a:r>
          </a:p>
        </p:txBody>
      </p:sp>
      <p:sp>
        <p:nvSpPr>
          <p:cNvPr id="3" name="Content Placeholder 2">
            <a:extLst>
              <a:ext uri="{FF2B5EF4-FFF2-40B4-BE49-F238E27FC236}">
                <a16:creationId xmlns:a16="http://schemas.microsoft.com/office/drawing/2014/main" id="{78800CA2-68FC-4804-AC5E-1F88CF50AB91}"/>
              </a:ext>
            </a:extLst>
          </p:cNvPr>
          <p:cNvSpPr>
            <a:spLocks noGrp="1"/>
          </p:cNvSpPr>
          <p:nvPr>
            <p:ph idx="1"/>
          </p:nvPr>
        </p:nvSpPr>
        <p:spPr/>
        <p:txBody>
          <a:bodyPr/>
          <a:lstStyle/>
          <a:p>
            <a:r>
              <a:rPr lang="en-US" dirty="0"/>
              <a:t>CareerBuilder is an online employment website for job opportunities and advice. It is one of the leading online employment services in North America and Europe.</a:t>
            </a:r>
          </a:p>
          <a:p>
            <a:r>
              <a:rPr lang="en-US" dirty="0"/>
              <a:t>It uses data science to evolve the human capital management space, with options that assist employers find, employ and manage fantastic people. </a:t>
            </a:r>
          </a:p>
          <a:p>
            <a:r>
              <a:rPr lang="en-US" dirty="0"/>
              <a:t>We scraped 2500 different job positions - job title, location, skills required, date of posting, description and pay per hour.</a:t>
            </a:r>
          </a:p>
          <a:p>
            <a:endParaRPr lang="en-US" dirty="0"/>
          </a:p>
          <a:p>
            <a:endParaRPr lang="en-US" dirty="0"/>
          </a:p>
        </p:txBody>
      </p:sp>
      <p:pic>
        <p:nvPicPr>
          <p:cNvPr id="5" name="Picture 4" descr="A picture containing table&#10;&#10;Description automatically generated">
            <a:extLst>
              <a:ext uri="{FF2B5EF4-FFF2-40B4-BE49-F238E27FC236}">
                <a16:creationId xmlns:a16="http://schemas.microsoft.com/office/drawing/2014/main" id="{37E7BECB-8646-42CE-BCA1-A1FFA4EED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600" y="300037"/>
            <a:ext cx="4191000" cy="1455737"/>
          </a:xfrm>
          <a:prstGeom prst="rect">
            <a:avLst/>
          </a:prstGeom>
        </p:spPr>
      </p:pic>
    </p:spTree>
    <p:extLst>
      <p:ext uri="{BB962C8B-B14F-4D97-AF65-F5344CB8AC3E}">
        <p14:creationId xmlns:p14="http://schemas.microsoft.com/office/powerpoint/2010/main" val="117312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B436-CDB4-49A9-B1D8-257CC73C9E79}"/>
              </a:ext>
            </a:extLst>
          </p:cNvPr>
          <p:cNvSpPr>
            <a:spLocks noGrp="1"/>
          </p:cNvSpPr>
          <p:nvPr>
            <p:ph type="title"/>
          </p:nvPr>
        </p:nvSpPr>
        <p:spPr>
          <a:xfrm>
            <a:off x="258702" y="308697"/>
            <a:ext cx="10515600" cy="523220"/>
          </a:xfrm>
        </p:spPr>
        <p:txBody>
          <a:bodyPr>
            <a:normAutofit fontScale="90000"/>
          </a:bodyPr>
          <a:lstStyle/>
          <a:p>
            <a:r>
              <a:rPr lang="en-US" dirty="0"/>
              <a:t>Career Builder Website</a:t>
            </a:r>
          </a:p>
        </p:txBody>
      </p:sp>
      <p:pic>
        <p:nvPicPr>
          <p:cNvPr id="4" name="Content Placeholder 3">
            <a:extLst>
              <a:ext uri="{FF2B5EF4-FFF2-40B4-BE49-F238E27FC236}">
                <a16:creationId xmlns:a16="http://schemas.microsoft.com/office/drawing/2014/main" id="{3B4DD506-56AD-4675-B7C6-E56A674233F1}"/>
              </a:ext>
            </a:extLst>
          </p:cNvPr>
          <p:cNvPicPr>
            <a:picLocks noGrp="1" noChangeAspect="1"/>
          </p:cNvPicPr>
          <p:nvPr>
            <p:ph idx="1"/>
          </p:nvPr>
        </p:nvPicPr>
        <p:blipFill>
          <a:blip r:embed="rId2"/>
          <a:stretch>
            <a:fillRect/>
          </a:stretch>
        </p:blipFill>
        <p:spPr>
          <a:xfrm>
            <a:off x="1554103" y="1477240"/>
            <a:ext cx="8732897" cy="4909857"/>
          </a:xfrm>
          <a:prstGeom prst="rect">
            <a:avLst/>
          </a:prstGeom>
        </p:spPr>
      </p:pic>
      <p:sp>
        <p:nvSpPr>
          <p:cNvPr id="9" name="Rectangle 8">
            <a:extLst>
              <a:ext uri="{FF2B5EF4-FFF2-40B4-BE49-F238E27FC236}">
                <a16:creationId xmlns:a16="http://schemas.microsoft.com/office/drawing/2014/main" id="{641D747E-06A6-4CF8-B5F5-E747B05290E4}"/>
              </a:ext>
            </a:extLst>
          </p:cNvPr>
          <p:cNvSpPr/>
          <p:nvPr/>
        </p:nvSpPr>
        <p:spPr>
          <a:xfrm>
            <a:off x="4114800" y="5245100"/>
            <a:ext cx="3936999" cy="906030"/>
          </a:xfrm>
          <a:prstGeom prst="rect">
            <a:avLst/>
          </a:prstGeom>
          <a:noFill/>
          <a:ln>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1ACAA9C-89BA-48B9-87A5-863E6B481AC6}"/>
              </a:ext>
            </a:extLst>
          </p:cNvPr>
          <p:cNvSpPr/>
          <p:nvPr/>
        </p:nvSpPr>
        <p:spPr>
          <a:xfrm>
            <a:off x="1706502" y="4406900"/>
            <a:ext cx="2192397" cy="1151660"/>
          </a:xfrm>
          <a:prstGeom prst="rect">
            <a:avLst/>
          </a:prstGeom>
          <a:noFill/>
          <a:ln>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5C91AFA-9E27-492A-996B-650721CD415C}"/>
              </a:ext>
            </a:extLst>
          </p:cNvPr>
          <p:cNvSpPr txBox="1"/>
          <p:nvPr/>
        </p:nvSpPr>
        <p:spPr>
          <a:xfrm>
            <a:off x="258702" y="4173565"/>
            <a:ext cx="1236601" cy="523220"/>
          </a:xfrm>
          <a:prstGeom prst="rect">
            <a:avLst/>
          </a:prstGeom>
          <a:noFill/>
          <a:ln>
            <a:solidFill>
              <a:schemeClr val="tx1"/>
            </a:solidFill>
          </a:ln>
        </p:spPr>
        <p:txBody>
          <a:bodyPr wrap="square" rtlCol="0">
            <a:spAutoFit/>
          </a:bodyPr>
          <a:lstStyle/>
          <a:p>
            <a:r>
              <a:rPr lang="en-US" sz="1400" b="1" dirty="0"/>
              <a:t>Position offered</a:t>
            </a:r>
          </a:p>
        </p:txBody>
      </p:sp>
      <p:sp>
        <p:nvSpPr>
          <p:cNvPr id="12" name="TextBox 11">
            <a:extLst>
              <a:ext uri="{FF2B5EF4-FFF2-40B4-BE49-F238E27FC236}">
                <a16:creationId xmlns:a16="http://schemas.microsoft.com/office/drawing/2014/main" id="{179BBCDF-380E-4D83-960C-80E46EB3D55D}"/>
              </a:ext>
            </a:extLst>
          </p:cNvPr>
          <p:cNvSpPr txBox="1"/>
          <p:nvPr/>
        </p:nvSpPr>
        <p:spPr>
          <a:xfrm>
            <a:off x="6223000" y="4762500"/>
            <a:ext cx="1663700" cy="307777"/>
          </a:xfrm>
          <a:prstGeom prst="rect">
            <a:avLst/>
          </a:prstGeom>
          <a:noFill/>
        </p:spPr>
        <p:txBody>
          <a:bodyPr wrap="square" rtlCol="0">
            <a:spAutoFit/>
          </a:bodyPr>
          <a:lstStyle/>
          <a:p>
            <a:r>
              <a:rPr lang="en-US" sz="1400" b="1" dirty="0"/>
              <a:t>Description</a:t>
            </a:r>
          </a:p>
        </p:txBody>
      </p:sp>
      <p:cxnSp>
        <p:nvCxnSpPr>
          <p:cNvPr id="14" name="Straight Arrow Connector 13">
            <a:extLst>
              <a:ext uri="{FF2B5EF4-FFF2-40B4-BE49-F238E27FC236}">
                <a16:creationId xmlns:a16="http://schemas.microsoft.com/office/drawing/2014/main" id="{74464602-518E-4C01-A67B-3F4F2DFC2CB4}"/>
              </a:ext>
            </a:extLst>
          </p:cNvPr>
          <p:cNvCxnSpPr/>
          <p:nvPr/>
        </p:nvCxnSpPr>
        <p:spPr>
          <a:xfrm>
            <a:off x="1495303" y="4572000"/>
            <a:ext cx="717810" cy="124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6BF6C153-0E5B-4756-913A-D60039A09DBC}"/>
              </a:ext>
            </a:extLst>
          </p:cNvPr>
          <p:cNvSpPr txBox="1"/>
          <p:nvPr/>
        </p:nvSpPr>
        <p:spPr>
          <a:xfrm>
            <a:off x="119270" y="5245100"/>
            <a:ext cx="1434833" cy="307777"/>
          </a:xfrm>
          <a:prstGeom prst="rect">
            <a:avLst/>
          </a:prstGeom>
          <a:noFill/>
          <a:ln>
            <a:solidFill>
              <a:schemeClr val="tx1"/>
            </a:solidFill>
          </a:ln>
        </p:spPr>
        <p:txBody>
          <a:bodyPr wrap="square" rtlCol="0">
            <a:spAutoFit/>
          </a:bodyPr>
          <a:lstStyle/>
          <a:p>
            <a:r>
              <a:rPr lang="en-US" sz="1400" b="1" dirty="0"/>
              <a:t>Company name </a:t>
            </a:r>
          </a:p>
        </p:txBody>
      </p:sp>
      <p:cxnSp>
        <p:nvCxnSpPr>
          <p:cNvPr id="17" name="Straight Arrow Connector 16">
            <a:extLst>
              <a:ext uri="{FF2B5EF4-FFF2-40B4-BE49-F238E27FC236}">
                <a16:creationId xmlns:a16="http://schemas.microsoft.com/office/drawing/2014/main" id="{988124FA-B3CB-4BD2-A425-98818B507980}"/>
              </a:ext>
            </a:extLst>
          </p:cNvPr>
          <p:cNvCxnSpPr/>
          <p:nvPr/>
        </p:nvCxnSpPr>
        <p:spPr>
          <a:xfrm flipV="1">
            <a:off x="1554103" y="4863548"/>
            <a:ext cx="659010" cy="506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BDDA418-8B46-4062-9C41-5738B1A10678}"/>
              </a:ext>
            </a:extLst>
          </p:cNvPr>
          <p:cNvSpPr txBox="1"/>
          <p:nvPr/>
        </p:nvSpPr>
        <p:spPr>
          <a:xfrm>
            <a:off x="119270" y="6015208"/>
            <a:ext cx="1587232" cy="307777"/>
          </a:xfrm>
          <a:prstGeom prst="rect">
            <a:avLst/>
          </a:prstGeom>
          <a:noFill/>
          <a:ln>
            <a:solidFill>
              <a:schemeClr val="tx1"/>
            </a:solidFill>
          </a:ln>
        </p:spPr>
        <p:txBody>
          <a:bodyPr wrap="square" rtlCol="0">
            <a:spAutoFit/>
          </a:bodyPr>
          <a:lstStyle/>
          <a:p>
            <a:r>
              <a:rPr lang="en-US" sz="1400" b="1" dirty="0"/>
              <a:t>Location and pay</a:t>
            </a:r>
          </a:p>
        </p:txBody>
      </p:sp>
      <p:sp>
        <p:nvSpPr>
          <p:cNvPr id="19" name="TextBox 18">
            <a:extLst>
              <a:ext uri="{FF2B5EF4-FFF2-40B4-BE49-F238E27FC236}">
                <a16:creationId xmlns:a16="http://schemas.microsoft.com/office/drawing/2014/main" id="{6AD8BB8B-2CE3-4449-AE01-145B8B3C3B58}"/>
              </a:ext>
            </a:extLst>
          </p:cNvPr>
          <p:cNvSpPr txBox="1"/>
          <p:nvPr/>
        </p:nvSpPr>
        <p:spPr>
          <a:xfrm>
            <a:off x="10495722" y="4529266"/>
            <a:ext cx="1226111" cy="307777"/>
          </a:xfrm>
          <a:prstGeom prst="rect">
            <a:avLst/>
          </a:prstGeom>
          <a:noFill/>
          <a:ln>
            <a:solidFill>
              <a:schemeClr val="tx1"/>
            </a:solidFill>
          </a:ln>
        </p:spPr>
        <p:txBody>
          <a:bodyPr wrap="square" rtlCol="0">
            <a:spAutoFit/>
          </a:bodyPr>
          <a:lstStyle/>
          <a:p>
            <a:r>
              <a:rPr lang="en-US" sz="1400" b="1" dirty="0"/>
              <a:t>Description</a:t>
            </a:r>
          </a:p>
        </p:txBody>
      </p:sp>
      <p:cxnSp>
        <p:nvCxnSpPr>
          <p:cNvPr id="21" name="Straight Arrow Connector 20">
            <a:extLst>
              <a:ext uri="{FF2B5EF4-FFF2-40B4-BE49-F238E27FC236}">
                <a16:creationId xmlns:a16="http://schemas.microsoft.com/office/drawing/2014/main" id="{1E09F8BD-2C8D-4BB6-8451-A69BD3F85FB5}"/>
              </a:ext>
            </a:extLst>
          </p:cNvPr>
          <p:cNvCxnSpPr>
            <a:cxnSpLocks/>
            <a:stCxn id="19" idx="1"/>
          </p:cNvCxnSpPr>
          <p:nvPr/>
        </p:nvCxnSpPr>
        <p:spPr>
          <a:xfrm flipH="1">
            <a:off x="7886700" y="4683155"/>
            <a:ext cx="2609022" cy="561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7D9E203-61F1-4BFC-AE86-BF7D9CADCB93}"/>
              </a:ext>
            </a:extLst>
          </p:cNvPr>
          <p:cNvSpPr txBox="1"/>
          <p:nvPr/>
        </p:nvSpPr>
        <p:spPr>
          <a:xfrm>
            <a:off x="371061" y="927652"/>
            <a:ext cx="10734261" cy="369332"/>
          </a:xfrm>
          <a:prstGeom prst="rect">
            <a:avLst/>
          </a:prstGeom>
          <a:noFill/>
        </p:spPr>
        <p:txBody>
          <a:bodyPr wrap="square" rtlCol="0">
            <a:spAutoFit/>
          </a:bodyPr>
          <a:lstStyle/>
          <a:p>
            <a:r>
              <a:rPr lang="en-US" dirty="0"/>
              <a:t>Attributes of jobs for scraping are :</a:t>
            </a:r>
          </a:p>
        </p:txBody>
      </p:sp>
    </p:spTree>
    <p:extLst>
      <p:ext uri="{BB962C8B-B14F-4D97-AF65-F5344CB8AC3E}">
        <p14:creationId xmlns:p14="http://schemas.microsoft.com/office/powerpoint/2010/main" val="148951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DEE6-140F-49FA-8E5A-539D50A810F9}"/>
              </a:ext>
            </a:extLst>
          </p:cNvPr>
          <p:cNvSpPr>
            <a:spLocks noGrp="1"/>
          </p:cNvSpPr>
          <p:nvPr>
            <p:ph type="title"/>
          </p:nvPr>
        </p:nvSpPr>
        <p:spPr>
          <a:xfrm>
            <a:off x="234751" y="5400"/>
            <a:ext cx="10515600" cy="766448"/>
          </a:xfrm>
        </p:spPr>
        <p:txBody>
          <a:bodyPr>
            <a:normAutofit/>
          </a:bodyPr>
          <a:lstStyle/>
          <a:p>
            <a:r>
              <a:rPr lang="en-US" sz="3200" dirty="0"/>
              <a:t>Code Snippet for scrapping Jobs</a:t>
            </a:r>
          </a:p>
        </p:txBody>
      </p:sp>
      <p:pic>
        <p:nvPicPr>
          <p:cNvPr id="11" name="Content Placeholder 10">
            <a:extLst>
              <a:ext uri="{FF2B5EF4-FFF2-40B4-BE49-F238E27FC236}">
                <a16:creationId xmlns:a16="http://schemas.microsoft.com/office/drawing/2014/main" id="{ACA1256E-2903-402F-95B9-22A5E6F038BD}"/>
              </a:ext>
            </a:extLst>
          </p:cNvPr>
          <p:cNvPicPr>
            <a:picLocks noGrp="1" noChangeAspect="1"/>
          </p:cNvPicPr>
          <p:nvPr>
            <p:ph idx="1"/>
          </p:nvPr>
        </p:nvPicPr>
        <p:blipFill rotWithShape="1">
          <a:blip r:embed="rId2"/>
          <a:srcRect t="10340" r="48685" b="4686"/>
          <a:stretch/>
        </p:blipFill>
        <p:spPr>
          <a:xfrm>
            <a:off x="6429827" y="1211942"/>
            <a:ext cx="5762173" cy="5464629"/>
          </a:xfrm>
          <a:prstGeom prst="rect">
            <a:avLst/>
          </a:prstGeom>
        </p:spPr>
      </p:pic>
      <p:pic>
        <p:nvPicPr>
          <p:cNvPr id="10" name="Picture 9">
            <a:extLst>
              <a:ext uri="{FF2B5EF4-FFF2-40B4-BE49-F238E27FC236}">
                <a16:creationId xmlns:a16="http://schemas.microsoft.com/office/drawing/2014/main" id="{2CE6434D-767F-4180-A452-798647C6B520}"/>
              </a:ext>
            </a:extLst>
          </p:cNvPr>
          <p:cNvPicPr>
            <a:picLocks noChangeAspect="1"/>
          </p:cNvPicPr>
          <p:nvPr/>
        </p:nvPicPr>
        <p:blipFill rotWithShape="1">
          <a:blip r:embed="rId3"/>
          <a:srcRect l="-1" t="10367" r="49406" b="9911"/>
          <a:stretch/>
        </p:blipFill>
        <p:spPr>
          <a:xfrm>
            <a:off x="261257" y="1211942"/>
            <a:ext cx="6168571" cy="5464629"/>
          </a:xfrm>
          <a:prstGeom prst="rect">
            <a:avLst/>
          </a:prstGeom>
        </p:spPr>
      </p:pic>
      <p:sp>
        <p:nvSpPr>
          <p:cNvPr id="13" name="TextBox 12">
            <a:extLst>
              <a:ext uri="{FF2B5EF4-FFF2-40B4-BE49-F238E27FC236}">
                <a16:creationId xmlns:a16="http://schemas.microsoft.com/office/drawing/2014/main" id="{5F858A16-D75F-45AA-94E5-15E0F4BFF4B9}"/>
              </a:ext>
            </a:extLst>
          </p:cNvPr>
          <p:cNvSpPr txBox="1"/>
          <p:nvPr/>
        </p:nvSpPr>
        <p:spPr>
          <a:xfrm>
            <a:off x="261257" y="728870"/>
            <a:ext cx="11695992" cy="369332"/>
          </a:xfrm>
          <a:prstGeom prst="rect">
            <a:avLst/>
          </a:prstGeom>
          <a:noFill/>
        </p:spPr>
        <p:txBody>
          <a:bodyPr wrap="square" rtlCol="0">
            <a:spAutoFit/>
          </a:bodyPr>
          <a:lstStyle/>
          <a:p>
            <a:r>
              <a:rPr lang="en-US" dirty="0"/>
              <a:t>Scrapped first 100 pages of Careerbuilder having 25 jobs each page to get details 2500 Jobs and store the data into file </a:t>
            </a:r>
          </a:p>
        </p:txBody>
      </p:sp>
    </p:spTree>
    <p:extLst>
      <p:ext uri="{BB962C8B-B14F-4D97-AF65-F5344CB8AC3E}">
        <p14:creationId xmlns:p14="http://schemas.microsoft.com/office/powerpoint/2010/main" val="1013099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CFCC26-405F-4C3F-8177-7F4663FF451D}"/>
              </a:ext>
            </a:extLst>
          </p:cNvPr>
          <p:cNvPicPr>
            <a:picLocks noChangeAspect="1"/>
          </p:cNvPicPr>
          <p:nvPr/>
        </p:nvPicPr>
        <p:blipFill rotWithShape="1">
          <a:blip r:embed="rId2"/>
          <a:srcRect t="24847" r="-112" b="6631"/>
          <a:stretch/>
        </p:blipFill>
        <p:spPr>
          <a:xfrm>
            <a:off x="320571" y="1364974"/>
            <a:ext cx="11550858" cy="5238858"/>
          </a:xfrm>
          <a:prstGeom prst="rect">
            <a:avLst/>
          </a:prstGeom>
        </p:spPr>
      </p:pic>
      <p:sp>
        <p:nvSpPr>
          <p:cNvPr id="4" name="TextBox 3">
            <a:extLst>
              <a:ext uri="{FF2B5EF4-FFF2-40B4-BE49-F238E27FC236}">
                <a16:creationId xmlns:a16="http://schemas.microsoft.com/office/drawing/2014/main" id="{2CAE228D-8F98-46AF-A0F0-4CAB8A1353D7}"/>
              </a:ext>
            </a:extLst>
          </p:cNvPr>
          <p:cNvSpPr txBox="1"/>
          <p:nvPr/>
        </p:nvSpPr>
        <p:spPr>
          <a:xfrm>
            <a:off x="320571" y="254168"/>
            <a:ext cx="8966200" cy="1015663"/>
          </a:xfrm>
          <a:prstGeom prst="rect">
            <a:avLst/>
          </a:prstGeom>
          <a:noFill/>
        </p:spPr>
        <p:txBody>
          <a:bodyPr wrap="square" rtlCol="0">
            <a:spAutoFit/>
          </a:bodyPr>
          <a:lstStyle/>
          <a:p>
            <a:r>
              <a:rPr lang="en-US" sz="4400" dirty="0">
                <a:latin typeface="Calibri Light" panose="020F0302020204030204" pitchFamily="34" charset="0"/>
                <a:cs typeface="Calibri Light" panose="020F0302020204030204" pitchFamily="34" charset="0"/>
              </a:rPr>
              <a:t>Scrapped data from Careerbuilder </a:t>
            </a:r>
            <a:r>
              <a:rPr lang="en-US" sz="60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351866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72DA-7544-4924-9F77-AB79E07AA1AF}"/>
              </a:ext>
            </a:extLst>
          </p:cNvPr>
          <p:cNvSpPr>
            <a:spLocks noGrp="1"/>
          </p:cNvSpPr>
          <p:nvPr>
            <p:ph type="title"/>
          </p:nvPr>
        </p:nvSpPr>
        <p:spPr>
          <a:xfrm>
            <a:off x="609600" y="500062"/>
            <a:ext cx="10515600" cy="1325563"/>
          </a:xfrm>
        </p:spPr>
        <p:txBody>
          <a:bodyPr/>
          <a:lstStyle/>
          <a:p>
            <a:r>
              <a:rPr lang="en-US" dirty="0"/>
              <a:t>Data Cleaning and Processing</a:t>
            </a:r>
          </a:p>
        </p:txBody>
      </p:sp>
      <p:sp>
        <p:nvSpPr>
          <p:cNvPr id="3" name="Content Placeholder 2">
            <a:extLst>
              <a:ext uri="{FF2B5EF4-FFF2-40B4-BE49-F238E27FC236}">
                <a16:creationId xmlns:a16="http://schemas.microsoft.com/office/drawing/2014/main" id="{71F5C881-DAE4-4590-9FB5-F22A85C94728}"/>
              </a:ext>
            </a:extLst>
          </p:cNvPr>
          <p:cNvSpPr>
            <a:spLocks noGrp="1"/>
          </p:cNvSpPr>
          <p:nvPr>
            <p:ph idx="1"/>
          </p:nvPr>
        </p:nvSpPr>
        <p:spPr>
          <a:xfrm>
            <a:off x="609600" y="1616765"/>
            <a:ext cx="10744200" cy="4560198"/>
          </a:xfrm>
        </p:spPr>
        <p:txBody>
          <a:bodyPr>
            <a:normAutofit lnSpcReduction="10000"/>
          </a:bodyPr>
          <a:lstStyle/>
          <a:p>
            <a:pPr marL="0" indent="0">
              <a:buNone/>
            </a:pPr>
            <a:r>
              <a:rPr lang="en-US" dirty="0"/>
              <a:t>Cleaned the scrapped data as follows :</a:t>
            </a:r>
          </a:p>
          <a:p>
            <a:r>
              <a:rPr lang="en-US" dirty="0"/>
              <a:t>Changed date format to MM/DD/YYYY </a:t>
            </a:r>
          </a:p>
          <a:p>
            <a:pPr marL="0" indent="0">
              <a:buNone/>
            </a:pPr>
            <a:r>
              <a:rPr lang="en-US" dirty="0"/>
              <a:t>Job posted currently does not show current date but rather shows posting time in the format as “Today” or “1 day ago” etc. We replaced the current date posting format to actual date like mm/dd/yyyy.</a:t>
            </a:r>
          </a:p>
          <a:p>
            <a:r>
              <a:rPr lang="en-US" dirty="0"/>
              <a:t>Removed jobs having missing values of Job Location.</a:t>
            </a:r>
          </a:p>
          <a:p>
            <a:r>
              <a:rPr lang="en-US" dirty="0"/>
              <a:t>Analyzed for probable outliers and removed them from existing data</a:t>
            </a:r>
          </a:p>
          <a:p>
            <a:r>
              <a:rPr lang="en-US" dirty="0"/>
              <a:t>Skills were collected in the form of list for each Job, so created a separate entry of each skill so that further analysis on skill can be perform</a:t>
            </a:r>
          </a:p>
          <a:p>
            <a:pPr marL="0" indent="0">
              <a:buNone/>
            </a:pPr>
            <a:endParaRPr lang="en-US" dirty="0"/>
          </a:p>
          <a:p>
            <a:endParaRPr lang="en-US" dirty="0"/>
          </a:p>
          <a:p>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30381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B373-A722-4D9F-94EE-19C1FC037027}"/>
              </a:ext>
            </a:extLst>
          </p:cNvPr>
          <p:cNvSpPr>
            <a:spLocks noGrp="1"/>
          </p:cNvSpPr>
          <p:nvPr>
            <p:ph type="title"/>
          </p:nvPr>
        </p:nvSpPr>
        <p:spPr>
          <a:xfrm>
            <a:off x="556591" y="365126"/>
            <a:ext cx="10797209" cy="615536"/>
          </a:xfrm>
        </p:spPr>
        <p:txBody>
          <a:bodyPr>
            <a:normAutofit fontScale="90000"/>
          </a:bodyPr>
          <a:lstStyle/>
          <a:p>
            <a:r>
              <a:rPr lang="en-US" dirty="0"/>
              <a:t>Cleaned and processed data</a:t>
            </a:r>
          </a:p>
        </p:txBody>
      </p:sp>
      <p:pic>
        <p:nvPicPr>
          <p:cNvPr id="4" name="Content Placeholder 3">
            <a:extLst>
              <a:ext uri="{FF2B5EF4-FFF2-40B4-BE49-F238E27FC236}">
                <a16:creationId xmlns:a16="http://schemas.microsoft.com/office/drawing/2014/main" id="{F77F3E7B-1D43-4EED-9EBF-6DB9AB11575D}"/>
              </a:ext>
            </a:extLst>
          </p:cNvPr>
          <p:cNvPicPr>
            <a:picLocks noGrp="1" noChangeAspect="1"/>
          </p:cNvPicPr>
          <p:nvPr>
            <p:ph idx="1"/>
          </p:nvPr>
        </p:nvPicPr>
        <p:blipFill rotWithShape="1">
          <a:blip r:embed="rId2"/>
          <a:srcRect t="25835" r="23269" b="5619"/>
          <a:stretch/>
        </p:blipFill>
        <p:spPr>
          <a:xfrm>
            <a:off x="556591" y="1166191"/>
            <a:ext cx="10469218" cy="5010772"/>
          </a:xfrm>
          <a:prstGeom prst="rect">
            <a:avLst/>
          </a:prstGeom>
        </p:spPr>
      </p:pic>
    </p:spTree>
    <p:extLst>
      <p:ext uri="{BB962C8B-B14F-4D97-AF65-F5344CB8AC3E}">
        <p14:creationId xmlns:p14="http://schemas.microsoft.com/office/powerpoint/2010/main" val="3131781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773</Words>
  <Application>Microsoft Macintosh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Analysis of jobs affected due to Automation</vt:lpstr>
      <vt:lpstr>Content</vt:lpstr>
      <vt:lpstr>Introduction</vt:lpstr>
      <vt:lpstr>Web Scraping</vt:lpstr>
      <vt:lpstr>Career Builder Website</vt:lpstr>
      <vt:lpstr>Code Snippet for scrapping Jobs</vt:lpstr>
      <vt:lpstr>PowerPoint Presentation</vt:lpstr>
      <vt:lpstr>Data Cleaning and Processing</vt:lpstr>
      <vt:lpstr>Cleaned and processed data</vt:lpstr>
      <vt:lpstr>Exploratory data analysis</vt:lpstr>
      <vt:lpstr>K – means Algorithm</vt:lpstr>
      <vt:lpstr>Code snippet for K-means of Skills</vt:lpstr>
      <vt:lpstr> Analysis of Clusters</vt:lpstr>
      <vt:lpstr>Top 5 skills in each cluster</vt:lpstr>
      <vt:lpstr>Top 5 skills in each cluster</vt:lpstr>
      <vt:lpstr>Clusterwise Wordcloud</vt:lpstr>
      <vt:lpstr>Clusterwise Wordcloud</vt:lpstr>
      <vt:lpstr>PowerPoint Presentation</vt:lpstr>
      <vt:lpstr>Steps completed</vt:lpstr>
      <vt:lpstr>Action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jobs affected due to Automation</dc:title>
  <dc:creator>rohan</dc:creator>
  <cp:lastModifiedBy>Parth Parab</cp:lastModifiedBy>
  <cp:revision>36</cp:revision>
  <dcterms:created xsi:type="dcterms:W3CDTF">2019-11-02T16:29:53Z</dcterms:created>
  <dcterms:modified xsi:type="dcterms:W3CDTF">2019-11-03T07:17:44Z</dcterms:modified>
</cp:coreProperties>
</file>