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Nunito"/>
      <p:regular r:id="rId43"/>
      <p:bold r:id="rId44"/>
      <p:italic r:id="rId45"/>
      <p:boldItalic r:id="rId46"/>
    </p:embeddedFont>
    <p:embeddedFont>
      <p:font typeface="Maven Pro"/>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Nunito-bold.fntdata"/><Relationship Id="rId21" Type="http://schemas.openxmlformats.org/officeDocument/2006/relationships/slide" Target="slides/slide16.xml"/><Relationship Id="rId43" Type="http://schemas.openxmlformats.org/officeDocument/2006/relationships/font" Target="fonts/Nunito-regular.fntdata"/><Relationship Id="rId24" Type="http://schemas.openxmlformats.org/officeDocument/2006/relationships/slide" Target="slides/slide19.xml"/><Relationship Id="rId46" Type="http://schemas.openxmlformats.org/officeDocument/2006/relationships/font" Target="fonts/Nunito-boldItalic.fntdata"/><Relationship Id="rId23" Type="http://schemas.openxmlformats.org/officeDocument/2006/relationships/slide" Target="slides/slide18.xml"/><Relationship Id="rId45"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MavenPro-bold.fntdata"/><Relationship Id="rId25" Type="http://schemas.openxmlformats.org/officeDocument/2006/relationships/slide" Target="slides/slide20.xml"/><Relationship Id="rId47" Type="http://schemas.openxmlformats.org/officeDocument/2006/relationships/font" Target="fonts/MavenPro-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36169256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36169256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36169256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a36169256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a36169256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a36169256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a36169256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a36169256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36169256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a36169256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a36169256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a36169256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a36169256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a36169256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a36169256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a36169256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a36169256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a36169256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36169256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a36169256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d35699b0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ad35699b0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aef31fde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aef31fde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aef31fde7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aef31fde7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aef31fde7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aef31fde7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aef31fde7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aef31fde7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aef31fde7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aef31fde7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aef31fde7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aef31fde7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aef31fde7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aef31fde7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aef31fde7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aef31fde7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aef31fde7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aef31fde7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aef31fde7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aef31fde7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d98a256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ad98a256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aef31fde7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aef31fde7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aef31fde7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aef31fde7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aef31fde7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aef31fde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aef31fde7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aef31fde7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aef31fde7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aef31fde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aef31fde7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aef31fde7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aef31fde7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aef31fde7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aef31fde7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aef31fde7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dbfe613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dbfe613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dbfe6133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adbfe6133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36169256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36169256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36169256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36169256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36169256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36169256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36169256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a36169256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github.com/parthxparab/CS-545-Project" TargetMode="External"/><Relationship Id="rId4" Type="http://schemas.openxmlformats.org/officeDocument/2006/relationships/image" Target="../media/image2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www.boia.org/blog/5-quick-ways-to-self-check-the-accessibility-of-a-website" TargetMode="External"/><Relationship Id="rId4" Type="http://schemas.openxmlformats.org/officeDocument/2006/relationships/hyperlink" Target="https://www.toodledo.com/info/whyuse.php#:~:text=One%20of%20the%20most%20important,organized%20and%20stay%20mentally%20focused." TargetMode="External"/><Relationship Id="rId10" Type="http://schemas.openxmlformats.org/officeDocument/2006/relationships/hyperlink" Target="https://forms.gle/bFJQKG3FfjuK2zfy6" TargetMode="External"/><Relationship Id="rId9" Type="http://schemas.openxmlformats.org/officeDocument/2006/relationships/hyperlink" Target="https://codesandbox.io/s/blissful-beaver-vv5jo?file=/src/Card.jsx" TargetMode="External"/><Relationship Id="rId5" Type="http://schemas.openxmlformats.org/officeDocument/2006/relationships/hyperlink" Target="https://www.nngroup.com/articles/ten-usability-heuristics/" TargetMode="External"/><Relationship Id="rId6" Type="http://schemas.openxmlformats.org/officeDocument/2006/relationships/hyperlink" Target="https://github.com/atlassian/react-beautiful-dnd" TargetMode="External"/><Relationship Id="rId7" Type="http://schemas.openxmlformats.org/officeDocument/2006/relationships/hyperlink" Target="https://medium.com/better-programming/creating-a-simple-app-with-react-js-f6aa88998952" TargetMode="External"/><Relationship Id="rId8" Type="http://schemas.openxmlformats.org/officeDocument/2006/relationships/hyperlink" Target="https://www.w3.org/WAI/test-evaluate/preliminary/"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22150" y="428388"/>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Job Tracker Application</a:t>
            </a:r>
            <a:endParaRPr/>
          </a:p>
        </p:txBody>
      </p:sp>
      <p:sp>
        <p:nvSpPr>
          <p:cNvPr id="278" name="Google Shape;278;p13"/>
          <p:cNvSpPr txBox="1"/>
          <p:nvPr>
            <p:ph idx="1" type="subTitle"/>
          </p:nvPr>
        </p:nvSpPr>
        <p:spPr>
          <a:xfrm>
            <a:off x="462350" y="210952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CS-545-WS </a:t>
            </a:r>
            <a:endParaRPr/>
          </a:p>
          <a:p>
            <a:pPr indent="0" lvl="0" marL="0" rtl="0" algn="l">
              <a:spcBef>
                <a:spcPts val="0"/>
              </a:spcBef>
              <a:spcAft>
                <a:spcPts val="0"/>
              </a:spcAft>
              <a:buNone/>
            </a:pPr>
            <a:r>
              <a:rPr lang="en"/>
              <a:t>Final Project Presentation</a:t>
            </a:r>
            <a:endParaRPr/>
          </a:p>
        </p:txBody>
      </p:sp>
      <p:sp>
        <p:nvSpPr>
          <p:cNvPr id="279" name="Google Shape;279;p13"/>
          <p:cNvSpPr txBox="1"/>
          <p:nvPr/>
        </p:nvSpPr>
        <p:spPr>
          <a:xfrm>
            <a:off x="1466700" y="4078625"/>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0" name="Google Shape;280;p13"/>
          <p:cNvSpPr txBox="1"/>
          <p:nvPr/>
        </p:nvSpPr>
        <p:spPr>
          <a:xfrm>
            <a:off x="301375" y="3526100"/>
            <a:ext cx="3395400" cy="12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1" name="Google Shape;281;p13"/>
          <p:cNvSpPr txBox="1"/>
          <p:nvPr>
            <p:ph idx="1" type="subTitle"/>
          </p:nvPr>
        </p:nvSpPr>
        <p:spPr>
          <a:xfrm>
            <a:off x="508275" y="2961325"/>
            <a:ext cx="2780700" cy="16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Parth Parab</a:t>
            </a:r>
            <a:endParaRPr/>
          </a:p>
          <a:p>
            <a:pPr indent="0" lvl="0" marL="0" rtl="0" algn="l">
              <a:spcBef>
                <a:spcPts val="0"/>
              </a:spcBef>
              <a:spcAft>
                <a:spcPts val="0"/>
              </a:spcAft>
              <a:buNone/>
            </a:pPr>
            <a:r>
              <a:rPr lang="en"/>
              <a:t>Varsha Raghavendra</a:t>
            </a:r>
            <a:endParaRPr/>
          </a:p>
          <a:p>
            <a:pPr indent="0" lvl="0" marL="0" rtl="0" algn="l">
              <a:spcBef>
                <a:spcPts val="0"/>
              </a:spcBef>
              <a:spcAft>
                <a:spcPts val="0"/>
              </a:spcAft>
              <a:buNone/>
            </a:pPr>
            <a:r>
              <a:rPr lang="en"/>
              <a:t>Prateek Jani</a:t>
            </a:r>
            <a:endParaRPr/>
          </a:p>
          <a:p>
            <a:pPr indent="0" lvl="0" marL="0" rtl="0" algn="l">
              <a:spcBef>
                <a:spcPts val="0"/>
              </a:spcBef>
              <a:spcAft>
                <a:spcPts val="0"/>
              </a:spcAft>
              <a:buNone/>
            </a:pPr>
            <a:r>
              <a:rPr lang="en"/>
              <a:t>Sanket Patidar</a:t>
            </a:r>
            <a:endParaRPr/>
          </a:p>
          <a:p>
            <a:pPr indent="0" lvl="0" marL="0" rtl="0" algn="l">
              <a:spcBef>
                <a:spcPts val="0"/>
              </a:spcBef>
              <a:spcAft>
                <a:spcPts val="0"/>
              </a:spcAft>
              <a:buNone/>
            </a:pPr>
            <a:r>
              <a:rPr lang="en"/>
              <a:t>Manas Kulkarni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Industry Overview and Competition</a:t>
            </a:r>
            <a:endParaRPr/>
          </a:p>
        </p:txBody>
      </p:sp>
      <p:sp>
        <p:nvSpPr>
          <p:cNvPr id="345" name="Google Shape;345;p22"/>
          <p:cNvSpPr txBox="1"/>
          <p:nvPr>
            <p:ph idx="1" type="body"/>
          </p:nvPr>
        </p:nvSpPr>
        <p:spPr>
          <a:xfrm>
            <a:off x="1303800" y="1214350"/>
            <a:ext cx="7030500" cy="15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our major competitions and inspirations for the idea was Huntr.co, a one page job </a:t>
            </a:r>
            <a:r>
              <a:rPr lang="en"/>
              <a:t>tracker</a:t>
            </a:r>
            <a:r>
              <a:rPr lang="en"/>
              <a:t> that helps job seekers view and track all their applications in one place. But even though it provides an almost perfect UI with drag and drop features, wishlists and links to job applications, mappings of where the job is located and company logos, it is a paid service. It also bores the user by providing much too many features than necessary. Simplicity is the key here. </a:t>
            </a:r>
            <a:endParaRPr/>
          </a:p>
          <a:p>
            <a:pPr indent="0" lvl="0" marL="0" rtl="0" algn="l">
              <a:spcBef>
                <a:spcPts val="1600"/>
              </a:spcBef>
              <a:spcAft>
                <a:spcPts val="1600"/>
              </a:spcAft>
              <a:buNone/>
            </a:pPr>
            <a:r>
              <a:t/>
            </a:r>
            <a:endParaRPr/>
          </a:p>
        </p:txBody>
      </p:sp>
      <p:pic>
        <p:nvPicPr>
          <p:cNvPr id="346" name="Google Shape;346;p22"/>
          <p:cNvPicPr preferRelativeResize="0"/>
          <p:nvPr/>
        </p:nvPicPr>
        <p:blipFill>
          <a:blip r:embed="rId3">
            <a:alphaModFix/>
          </a:blip>
          <a:stretch>
            <a:fillRect/>
          </a:stretch>
        </p:blipFill>
        <p:spPr>
          <a:xfrm>
            <a:off x="1303800" y="2695825"/>
            <a:ext cx="6614474" cy="2447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Industry Data</a:t>
            </a:r>
            <a:endParaRPr/>
          </a:p>
        </p:txBody>
      </p:sp>
      <p:sp>
        <p:nvSpPr>
          <p:cNvPr id="352" name="Google Shape;352;p23"/>
          <p:cNvSpPr txBox="1"/>
          <p:nvPr>
            <p:ph idx="1" type="body"/>
          </p:nvPr>
        </p:nvSpPr>
        <p:spPr>
          <a:xfrm>
            <a:off x="191750" y="1376100"/>
            <a:ext cx="4850100" cy="19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Data from industry research we conducted proved that there is a high demand for to-do lists and trackers for everyday human activities. When it comes to HCI concepts like Laws of Simplicity for such applications, ORGANIZE plays a huge role. Hence to summarize, industry data as seen from various to-do list type single page applications like Huntr.co, todoist, to-do.microsoft.com, jobtrackable.com tells us the benefits and the reasons for the need of more such simple </a:t>
            </a:r>
            <a:r>
              <a:rPr lang="en" sz="1100"/>
              <a:t>organized</a:t>
            </a:r>
            <a:r>
              <a:rPr lang="en" sz="1100"/>
              <a:t> </a:t>
            </a:r>
            <a:r>
              <a:rPr lang="en" sz="1100"/>
              <a:t>applications</a:t>
            </a:r>
            <a:r>
              <a:rPr lang="en" sz="1100"/>
              <a:t>:</a:t>
            </a:r>
            <a:endParaRPr sz="1100"/>
          </a:p>
          <a:p>
            <a:pPr indent="0" lvl="0" marL="0" rtl="0" algn="l">
              <a:spcBef>
                <a:spcPts val="1600"/>
              </a:spcBef>
              <a:spcAft>
                <a:spcPts val="0"/>
              </a:spcAft>
              <a:buNone/>
            </a:pPr>
            <a:r>
              <a:rPr lang="en" sz="1100"/>
              <a:t>1. Organization - Having a list of all your tasks will allow you to sit down and make a plan. One study showed that fifteen minutes spent planning could save an hour of execution time!</a:t>
            </a:r>
            <a:endParaRPr sz="1100"/>
          </a:p>
          <a:p>
            <a:pPr indent="0" lvl="0" marL="0" rtl="0" algn="l">
              <a:spcBef>
                <a:spcPts val="1600"/>
              </a:spcBef>
              <a:spcAft>
                <a:spcPts val="0"/>
              </a:spcAft>
              <a:buNone/>
            </a:pPr>
            <a:r>
              <a:rPr lang="en" sz="1100"/>
              <a:t>2. Improved Memory - Act as useful external memory aid that give you permission to forget. The average person's short-term memory can only hold 7 pieces of information for about 30 seconds.</a:t>
            </a:r>
            <a:endParaRPr sz="1100"/>
          </a:p>
          <a:p>
            <a:pPr indent="0" lvl="0" marL="0" rtl="0" algn="l">
              <a:spcBef>
                <a:spcPts val="1600"/>
              </a:spcBef>
              <a:spcAft>
                <a:spcPts val="0"/>
              </a:spcAft>
              <a:buNone/>
            </a:pPr>
            <a:r>
              <a:rPr lang="en" sz="1100"/>
              <a:t>3. Productivity - Will help you focus your attention on the most important task of the moment </a:t>
            </a:r>
            <a:endParaRPr sz="1100"/>
          </a:p>
          <a:p>
            <a:pPr indent="0" lvl="0" marL="0" rtl="0" algn="l">
              <a:spcBef>
                <a:spcPts val="1600"/>
              </a:spcBef>
              <a:spcAft>
                <a:spcPts val="1600"/>
              </a:spcAft>
              <a:buNone/>
            </a:pPr>
            <a:r>
              <a:t/>
            </a:r>
            <a:endParaRPr sz="1100"/>
          </a:p>
        </p:txBody>
      </p:sp>
      <p:pic>
        <p:nvPicPr>
          <p:cNvPr id="353" name="Google Shape;353;p23"/>
          <p:cNvPicPr preferRelativeResize="0"/>
          <p:nvPr/>
        </p:nvPicPr>
        <p:blipFill>
          <a:blip r:embed="rId3">
            <a:alphaModFix/>
          </a:blip>
          <a:stretch>
            <a:fillRect/>
          </a:stretch>
        </p:blipFill>
        <p:spPr>
          <a:xfrm>
            <a:off x="5041975" y="1240750"/>
            <a:ext cx="4102026" cy="390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Persona</a:t>
            </a:r>
            <a:endParaRPr/>
          </a:p>
        </p:txBody>
      </p:sp>
      <p:pic>
        <p:nvPicPr>
          <p:cNvPr id="359" name="Google Shape;359;p24"/>
          <p:cNvPicPr preferRelativeResize="0"/>
          <p:nvPr/>
        </p:nvPicPr>
        <p:blipFill rotWithShape="1">
          <a:blip r:embed="rId3">
            <a:alphaModFix/>
          </a:blip>
          <a:srcRect b="10055" l="4954" r="4954" t="0"/>
          <a:stretch/>
        </p:blipFill>
        <p:spPr>
          <a:xfrm>
            <a:off x="0" y="1275825"/>
            <a:ext cx="4510599" cy="3827476"/>
          </a:xfrm>
          <a:prstGeom prst="rect">
            <a:avLst/>
          </a:prstGeom>
          <a:noFill/>
          <a:ln>
            <a:noFill/>
          </a:ln>
        </p:spPr>
      </p:pic>
      <p:sp>
        <p:nvSpPr>
          <p:cNvPr id="360" name="Google Shape;360;p24"/>
          <p:cNvSpPr txBox="1"/>
          <p:nvPr/>
        </p:nvSpPr>
        <p:spPr>
          <a:xfrm>
            <a:off x="4492800" y="1275825"/>
            <a:ext cx="4651200" cy="35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00">
                <a:latin typeface="Nunito"/>
                <a:ea typeface="Nunito"/>
                <a:cs typeface="Nunito"/>
                <a:sym typeface="Nunito"/>
              </a:rPr>
              <a:t>John Cardona is a graduate student pursuing a degree in computer science from Columbia University in New York City. He is aspiring to become a software engineer and work in a technology company on challenging projects. He is in his final year and has started applying to full time jobs actively for after graduation. He is also however working two jobs part-time. He applies on both LinkedIn and his university job portal Handshake but often loses track of the progress of his applications given his busy schedule. John creates an account on Jist and starts to add incomplete jobs, applied jobs and details for applications that have gone to the first stage, deadlines to submit his hackerrank assessments and interviews lined up on the dashboard and the easy navigation and detailed information stored helps him track his progress. This now helps him relax and focus on his other work while still applying rigorously. He never forgets deadlines or upcoming assessments as well. Time and resources are spared, and he is now soon hoping to land a job in his dream city of New York and be able to make an impact in the world of AI, Software and Machine Learning.</a:t>
            </a:r>
            <a:endParaRPr sz="1100">
              <a:latin typeface="Nunito"/>
              <a:ea typeface="Nunito"/>
              <a:cs typeface="Nunito"/>
              <a:sym typeface="Nunito"/>
            </a:endParaRPr>
          </a:p>
          <a:p>
            <a:pPr indent="0" lvl="0" marL="0" rtl="0" algn="l">
              <a:spcBef>
                <a:spcPts val="1200"/>
              </a:spcBef>
              <a:spcAft>
                <a:spcPts val="0"/>
              </a:spcAft>
              <a:buNone/>
            </a:pPr>
            <a:r>
              <a:t/>
            </a:r>
            <a:endParaRPr b="1" sz="11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Design (On Paper)</a:t>
            </a:r>
            <a:endParaRPr/>
          </a:p>
        </p:txBody>
      </p:sp>
      <p:sp>
        <p:nvSpPr>
          <p:cNvPr id="366" name="Google Shape;366;p25"/>
          <p:cNvSpPr txBox="1"/>
          <p:nvPr/>
        </p:nvSpPr>
        <p:spPr>
          <a:xfrm>
            <a:off x="6185875" y="1299000"/>
            <a:ext cx="3003300" cy="3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Our first paper design was very basic with 5 columns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It had just edit and delete buttons at the footer of the card and had no header information.</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We also had the rest of the job details on notes and had thought of customizing detail presented in every job status column like assessment deadline or interview dates would be an added field while editing the job card. We also had drag and drop as a feature planned initially to move the job cards</a:t>
            </a:r>
            <a:endParaRPr>
              <a:latin typeface="Nunito"/>
              <a:ea typeface="Nunito"/>
              <a:cs typeface="Nunito"/>
              <a:sym typeface="Nunito"/>
            </a:endParaRPr>
          </a:p>
        </p:txBody>
      </p:sp>
      <p:pic>
        <p:nvPicPr>
          <p:cNvPr id="367" name="Google Shape;367;p25"/>
          <p:cNvPicPr preferRelativeResize="0"/>
          <p:nvPr/>
        </p:nvPicPr>
        <p:blipFill>
          <a:blip r:embed="rId3">
            <a:alphaModFix/>
          </a:blip>
          <a:stretch>
            <a:fillRect/>
          </a:stretch>
        </p:blipFill>
        <p:spPr>
          <a:xfrm>
            <a:off x="152400" y="1597875"/>
            <a:ext cx="5881075" cy="29420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Feedback - First Design </a:t>
            </a:r>
            <a:endParaRPr/>
          </a:p>
        </p:txBody>
      </p:sp>
      <p:sp>
        <p:nvSpPr>
          <p:cNvPr id="373" name="Google Shape;373;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No need for separate assessment and interview columns as both information could be squeezed into a single all-stage interview process that makes it easier to track</a:t>
            </a:r>
            <a:endParaRPr/>
          </a:p>
          <a:p>
            <a:pPr indent="-311150" lvl="0" marL="457200" rtl="0" algn="l">
              <a:spcBef>
                <a:spcPts val="0"/>
              </a:spcBef>
              <a:spcAft>
                <a:spcPts val="0"/>
              </a:spcAft>
              <a:buSzPts val="1300"/>
              <a:buAutoNum type="arabicPeriod"/>
            </a:pPr>
            <a:r>
              <a:rPr lang="en"/>
              <a:t>Using drag and drop features would result in slower time to reach target thus causing frustration </a:t>
            </a:r>
            <a:endParaRPr/>
          </a:p>
          <a:p>
            <a:pPr indent="-311150" lvl="0" marL="457200" rtl="0" algn="l">
              <a:spcBef>
                <a:spcPts val="0"/>
              </a:spcBef>
              <a:spcAft>
                <a:spcPts val="0"/>
              </a:spcAft>
              <a:buSzPts val="1300"/>
              <a:buAutoNum type="arabicPeriod"/>
            </a:pPr>
            <a:r>
              <a:rPr lang="en"/>
              <a:t>Editable notes and details to concisely store all application related information</a:t>
            </a:r>
            <a:endParaRPr/>
          </a:p>
          <a:p>
            <a:pPr indent="-311150" lvl="0" marL="457200" rtl="0" algn="l">
              <a:spcBef>
                <a:spcPts val="0"/>
              </a:spcBef>
              <a:spcAft>
                <a:spcPts val="0"/>
              </a:spcAft>
              <a:buSzPts val="1300"/>
              <a:buAutoNum type="arabicPeriod"/>
            </a:pPr>
            <a:r>
              <a:rPr lang="en"/>
              <a:t>Color coded columns (Reject with red)</a:t>
            </a:r>
            <a:endParaRPr/>
          </a:p>
          <a:p>
            <a:pPr indent="-311150" lvl="0" marL="457200" rtl="0" algn="l">
              <a:spcBef>
                <a:spcPts val="0"/>
              </a:spcBef>
              <a:spcAft>
                <a:spcPts val="0"/>
              </a:spcAft>
              <a:buSzPts val="1300"/>
              <a:buAutoNum type="arabicPeriod"/>
            </a:pPr>
            <a:r>
              <a:rPr lang="en"/>
              <a:t>Add about us and help sections so users will not have any problem navigating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Design (On Wireframe)</a:t>
            </a:r>
            <a:endParaRPr/>
          </a:p>
        </p:txBody>
      </p:sp>
      <p:sp>
        <p:nvSpPr>
          <p:cNvPr id="379" name="Google Shape;379;p27"/>
          <p:cNvSpPr txBox="1"/>
          <p:nvPr>
            <p:ph idx="1" type="body"/>
          </p:nvPr>
        </p:nvSpPr>
        <p:spPr>
          <a:xfrm>
            <a:off x="6429375" y="1525550"/>
            <a:ext cx="2714400" cy="36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second medium fidelity design was a wireframe representation of our application. </a:t>
            </a:r>
            <a:endParaRPr/>
          </a:p>
          <a:p>
            <a:pPr indent="0" lvl="0" marL="0" rtl="0" algn="l">
              <a:spcBef>
                <a:spcPts val="1600"/>
              </a:spcBef>
              <a:spcAft>
                <a:spcPts val="0"/>
              </a:spcAft>
              <a:buNone/>
            </a:pPr>
            <a:r>
              <a:rPr lang="en"/>
              <a:t>Our wireframe model still did not incorporate color codes but did heed to the rest of the ideas </a:t>
            </a:r>
            <a:endParaRPr/>
          </a:p>
          <a:p>
            <a:pPr indent="0" lvl="0" marL="0" rtl="0" algn="l">
              <a:spcBef>
                <a:spcPts val="1600"/>
              </a:spcBef>
              <a:spcAft>
                <a:spcPts val="1600"/>
              </a:spcAft>
              <a:buNone/>
            </a:pPr>
            <a:r>
              <a:rPr lang="en"/>
              <a:t>It also had corrected Applied, Interview, Accept and Reject columns with concise and small job cards with like, share and delete buttons</a:t>
            </a:r>
            <a:endParaRPr/>
          </a:p>
        </p:txBody>
      </p:sp>
      <p:pic>
        <p:nvPicPr>
          <p:cNvPr id="380" name="Google Shape;380;p27"/>
          <p:cNvPicPr preferRelativeResize="0"/>
          <p:nvPr/>
        </p:nvPicPr>
        <p:blipFill rotWithShape="1">
          <a:blip r:embed="rId3">
            <a:alphaModFix/>
          </a:blip>
          <a:srcRect b="0" l="0" r="0" t="7715"/>
          <a:stretch/>
        </p:blipFill>
        <p:spPr>
          <a:xfrm>
            <a:off x="0" y="1477625"/>
            <a:ext cx="6316576" cy="3665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Feedback - Second Design</a:t>
            </a:r>
            <a:endParaRPr/>
          </a:p>
        </p:txBody>
      </p:sp>
      <p:sp>
        <p:nvSpPr>
          <p:cNvPr id="386" name="Google Shape;386;p28"/>
          <p:cNvSpPr txBox="1"/>
          <p:nvPr>
            <p:ph idx="1" type="body"/>
          </p:nvPr>
        </p:nvSpPr>
        <p:spPr>
          <a:xfrm>
            <a:off x="1233475" y="16384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The like and share are redundant and would not benefit job seekers as the portal is personalized and is mostly accessed by one person who would prefer to keep details such as number of applied jobs, accepts and rejects confidential. </a:t>
            </a:r>
            <a:endParaRPr/>
          </a:p>
          <a:p>
            <a:pPr indent="-311150" lvl="0" marL="457200" rtl="0" algn="l">
              <a:spcBef>
                <a:spcPts val="0"/>
              </a:spcBef>
              <a:spcAft>
                <a:spcPts val="0"/>
              </a:spcAft>
              <a:buSzPts val="1300"/>
              <a:buAutoNum type="arabicPeriod"/>
            </a:pPr>
            <a:r>
              <a:rPr lang="en"/>
              <a:t>The edit was missed out and that was clearly notified to us</a:t>
            </a:r>
            <a:endParaRPr/>
          </a:p>
          <a:p>
            <a:pPr indent="-311150" lvl="0" marL="457200" rtl="0" algn="l">
              <a:spcBef>
                <a:spcPts val="0"/>
              </a:spcBef>
              <a:spcAft>
                <a:spcPts val="0"/>
              </a:spcAft>
              <a:buSzPts val="1300"/>
              <a:buAutoNum type="arabicPeriod"/>
            </a:pPr>
            <a:r>
              <a:rPr lang="en"/>
              <a:t> The delete and edit could be placed together for better accessibility</a:t>
            </a:r>
            <a:endParaRPr/>
          </a:p>
          <a:p>
            <a:pPr indent="-311150" lvl="0" marL="457200" rtl="0" algn="l">
              <a:spcBef>
                <a:spcPts val="0"/>
              </a:spcBef>
              <a:spcAft>
                <a:spcPts val="0"/>
              </a:spcAft>
              <a:buSzPts val="1300"/>
              <a:buAutoNum type="arabicPeriod"/>
            </a:pPr>
            <a:r>
              <a:rPr lang="en"/>
              <a:t>The drag and drop feature was dropped but however it was suggested that we could still make it possible for users to move their job cards to another column by buttons which were missing in this design</a:t>
            </a:r>
            <a:endParaRPr/>
          </a:p>
          <a:p>
            <a:pPr indent="-311150" lvl="0" marL="457200" rtl="0" algn="l">
              <a:spcBef>
                <a:spcPts val="0"/>
              </a:spcBef>
              <a:spcAft>
                <a:spcPts val="0"/>
              </a:spcAft>
              <a:buSzPts val="1300"/>
              <a:buAutoNum type="arabicPeriod"/>
            </a:pPr>
            <a:r>
              <a:rPr lang="en"/>
              <a:t>Add about us and help sections so users will not have any problem navigating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Third Design (1st Iteration high-fidelity)</a:t>
            </a:r>
            <a:endParaRPr/>
          </a:p>
        </p:txBody>
      </p:sp>
      <p:sp>
        <p:nvSpPr>
          <p:cNvPr id="392" name="Google Shape;392;p29"/>
          <p:cNvSpPr txBox="1"/>
          <p:nvPr>
            <p:ph idx="1" type="body"/>
          </p:nvPr>
        </p:nvSpPr>
        <p:spPr>
          <a:xfrm>
            <a:off x="5977300" y="1920350"/>
            <a:ext cx="3166800" cy="26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design we started code Implementation of initial frame by defining the basic format</a:t>
            </a:r>
            <a:endParaRPr/>
          </a:p>
          <a:p>
            <a:pPr indent="0" lvl="0" marL="0" rtl="0" algn="l">
              <a:spcBef>
                <a:spcPts val="1600"/>
              </a:spcBef>
              <a:spcAft>
                <a:spcPts val="0"/>
              </a:spcAft>
              <a:buNone/>
            </a:pPr>
            <a:r>
              <a:rPr lang="en"/>
              <a:t>Also built the Implementation of one card that fits all criteria </a:t>
            </a:r>
            <a:endParaRPr/>
          </a:p>
          <a:p>
            <a:pPr indent="0" lvl="0" marL="0" rtl="0" algn="l">
              <a:spcBef>
                <a:spcPts val="1600"/>
              </a:spcBef>
              <a:spcAft>
                <a:spcPts val="0"/>
              </a:spcAft>
              <a:buNone/>
            </a:pPr>
            <a:r>
              <a:rPr lang="en"/>
              <a:t>We had four columns with same name initially and features with just + that adds a job card</a:t>
            </a:r>
            <a:endParaRPr/>
          </a:p>
          <a:p>
            <a:pPr indent="0" lvl="0" marL="0" rtl="0" algn="l">
              <a:spcBef>
                <a:spcPts val="1600"/>
              </a:spcBef>
              <a:spcAft>
                <a:spcPts val="1600"/>
              </a:spcAft>
              <a:buNone/>
            </a:pPr>
            <a:r>
              <a:rPr lang="en"/>
              <a:t>This was done using basic HTML (No CSS)</a:t>
            </a:r>
            <a:endParaRPr/>
          </a:p>
        </p:txBody>
      </p:sp>
      <p:pic>
        <p:nvPicPr>
          <p:cNvPr id="393" name="Google Shape;393;p29"/>
          <p:cNvPicPr preferRelativeResize="0"/>
          <p:nvPr/>
        </p:nvPicPr>
        <p:blipFill>
          <a:blip r:embed="rId3">
            <a:alphaModFix/>
          </a:blip>
          <a:stretch>
            <a:fillRect/>
          </a:stretch>
        </p:blipFill>
        <p:spPr>
          <a:xfrm>
            <a:off x="0" y="1920350"/>
            <a:ext cx="5786448" cy="3223150"/>
          </a:xfrm>
          <a:prstGeom prst="rect">
            <a:avLst/>
          </a:prstGeom>
          <a:noFill/>
          <a:ln cap="flat" cmpd="sng" w="9525">
            <a:solidFill>
              <a:srgbClr val="000000"/>
            </a:solidFill>
            <a:prstDash val="solid"/>
            <a:round/>
            <a:headEnd len="sm" w="sm" type="none"/>
            <a:tailEnd len="sm" w="sm" type="none"/>
          </a:ln>
        </p:spPr>
      </p:pic>
      <p:sp>
        <p:nvSpPr>
          <p:cNvPr id="394" name="Google Shape;394;p29"/>
          <p:cNvSpPr/>
          <p:nvPr/>
        </p:nvSpPr>
        <p:spPr>
          <a:xfrm>
            <a:off x="1015175" y="3498100"/>
            <a:ext cx="214326" cy="67662"/>
          </a:xfrm>
          <a:prstGeom prst="flowChartTerminator">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Feedback - Third Design</a:t>
            </a:r>
            <a:endParaRPr/>
          </a:p>
        </p:txBody>
      </p:sp>
      <p:sp>
        <p:nvSpPr>
          <p:cNvPr id="400" name="Google Shape;400;p30"/>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The structure is perfect for user interaction with UI</a:t>
            </a:r>
            <a:endParaRPr/>
          </a:p>
          <a:p>
            <a:pPr indent="-311150" lvl="0" marL="457200" rtl="0" algn="l">
              <a:spcBef>
                <a:spcPts val="0"/>
              </a:spcBef>
              <a:spcAft>
                <a:spcPts val="0"/>
              </a:spcAft>
              <a:buSzPts val="1300"/>
              <a:buAutoNum type="arabicPeriod"/>
            </a:pPr>
            <a:r>
              <a:rPr lang="en"/>
              <a:t>Seamlessly presented all information in one page with a good font size</a:t>
            </a:r>
            <a:endParaRPr/>
          </a:p>
          <a:p>
            <a:pPr indent="-311150" lvl="0" marL="457200" rtl="0" algn="l">
              <a:spcBef>
                <a:spcPts val="0"/>
              </a:spcBef>
              <a:spcAft>
                <a:spcPts val="0"/>
              </a:spcAft>
              <a:buSzPts val="1300"/>
              <a:buAutoNum type="arabicPeriod"/>
            </a:pPr>
            <a:r>
              <a:rPr lang="en"/>
              <a:t>Same card sizes makes it easier to access same and all information together in every column</a:t>
            </a:r>
            <a:endParaRPr/>
          </a:p>
          <a:p>
            <a:pPr indent="-311150" lvl="0" marL="457200" rtl="0" algn="l">
              <a:spcBef>
                <a:spcPts val="0"/>
              </a:spcBef>
              <a:spcAft>
                <a:spcPts val="0"/>
              </a:spcAft>
              <a:buSzPts val="1300"/>
              <a:buAutoNum type="arabicPeriod"/>
            </a:pPr>
            <a:r>
              <a:rPr lang="en"/>
              <a:t>Good start but a long way to go</a:t>
            </a:r>
            <a:endParaRPr/>
          </a:p>
          <a:p>
            <a:pPr indent="-311150" lvl="0" marL="457200" rtl="0" algn="l">
              <a:spcBef>
                <a:spcPts val="0"/>
              </a:spcBef>
              <a:spcAft>
                <a:spcPts val="0"/>
              </a:spcAft>
              <a:buSzPts val="1300"/>
              <a:buAutoNum type="arabicPeriod"/>
            </a:pPr>
            <a:r>
              <a:rPr lang="en"/>
              <a:t>Needs a header and help options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Fourth Design (2nd iteration)</a:t>
            </a:r>
            <a:endParaRPr/>
          </a:p>
        </p:txBody>
      </p:sp>
      <p:sp>
        <p:nvSpPr>
          <p:cNvPr id="406" name="Google Shape;406;p31"/>
          <p:cNvSpPr txBox="1"/>
          <p:nvPr>
            <p:ph idx="1" type="body"/>
          </p:nvPr>
        </p:nvSpPr>
        <p:spPr>
          <a:xfrm>
            <a:off x="6542175" y="1429800"/>
            <a:ext cx="2423700" cy="34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design, we completed a lot of what our users had asked us to work on</a:t>
            </a:r>
            <a:endParaRPr/>
          </a:p>
          <a:p>
            <a:pPr indent="-311150" lvl="0" marL="457200" rtl="0" algn="l">
              <a:spcBef>
                <a:spcPts val="1600"/>
              </a:spcBef>
              <a:spcAft>
                <a:spcPts val="0"/>
              </a:spcAft>
              <a:buSzPts val="1300"/>
              <a:buChar char="-"/>
            </a:pPr>
            <a:r>
              <a:rPr lang="en"/>
              <a:t>The edit button on top</a:t>
            </a:r>
            <a:endParaRPr/>
          </a:p>
          <a:p>
            <a:pPr indent="-311150" lvl="0" marL="457200" rtl="0" algn="l">
              <a:spcBef>
                <a:spcPts val="0"/>
              </a:spcBef>
              <a:spcAft>
                <a:spcPts val="0"/>
              </a:spcAft>
              <a:buSzPts val="1300"/>
              <a:buChar char="-"/>
            </a:pPr>
            <a:r>
              <a:rPr lang="en"/>
              <a:t>The applied date</a:t>
            </a:r>
            <a:endParaRPr/>
          </a:p>
          <a:p>
            <a:pPr indent="-311150" lvl="0" marL="457200" rtl="0" algn="l">
              <a:spcBef>
                <a:spcPts val="0"/>
              </a:spcBef>
              <a:spcAft>
                <a:spcPts val="0"/>
              </a:spcAft>
              <a:buSzPts val="1300"/>
              <a:buChar char="-"/>
            </a:pPr>
            <a:r>
              <a:rPr lang="en"/>
              <a:t>The header with our title</a:t>
            </a:r>
            <a:endParaRPr/>
          </a:p>
          <a:p>
            <a:pPr indent="-311150" lvl="0" marL="457200" rtl="0" algn="l">
              <a:spcBef>
                <a:spcPts val="0"/>
              </a:spcBef>
              <a:spcAft>
                <a:spcPts val="0"/>
              </a:spcAft>
              <a:buSzPts val="1300"/>
              <a:buChar char="-"/>
            </a:pPr>
            <a:r>
              <a:rPr lang="en"/>
              <a:t>Color codes </a:t>
            </a:r>
            <a:endParaRPr/>
          </a:p>
          <a:p>
            <a:pPr indent="-311150" lvl="0" marL="457200" rtl="0" algn="l">
              <a:spcBef>
                <a:spcPts val="0"/>
              </a:spcBef>
              <a:spcAft>
                <a:spcPts val="0"/>
              </a:spcAft>
              <a:buSzPts val="1300"/>
              <a:buChar char="-"/>
            </a:pPr>
            <a:r>
              <a:rPr lang="en"/>
              <a:t>Circular slot that inserts automatically the first letter of the company name</a:t>
            </a:r>
            <a:endParaRPr/>
          </a:p>
        </p:txBody>
      </p:sp>
      <p:pic>
        <p:nvPicPr>
          <p:cNvPr id="407" name="Google Shape;407;p31"/>
          <p:cNvPicPr preferRelativeResize="0"/>
          <p:nvPr/>
        </p:nvPicPr>
        <p:blipFill>
          <a:blip r:embed="rId3">
            <a:alphaModFix/>
          </a:blip>
          <a:stretch>
            <a:fillRect/>
          </a:stretch>
        </p:blipFill>
        <p:spPr>
          <a:xfrm>
            <a:off x="152400" y="1429801"/>
            <a:ext cx="6175448" cy="3473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our application?</a:t>
            </a:r>
            <a:endParaRPr/>
          </a:p>
        </p:txBody>
      </p:sp>
      <p:sp>
        <p:nvSpPr>
          <p:cNvPr id="287" name="Google Shape;287;p14"/>
          <p:cNvSpPr txBox="1"/>
          <p:nvPr>
            <p:ph idx="1" type="body"/>
          </p:nvPr>
        </p:nvSpPr>
        <p:spPr>
          <a:xfrm>
            <a:off x="1303800" y="16886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today’s ever changing environment, applying for relevant jobs and internships has become an everyday task for students and recent graduates. Most application and interview processes are now online thus making it very essential to keep track and note of the various updates to the applications sent via email. According to a survey we conducted, students almost apply to 10+ jobs in a single day. We thought it would be helpful to build an app that caters to these needs.</a:t>
            </a:r>
            <a:endParaRPr/>
          </a:p>
          <a:p>
            <a:pPr indent="0" lvl="0" marL="0" rtl="0" algn="l">
              <a:spcBef>
                <a:spcPts val="1600"/>
              </a:spcBef>
              <a:spcAft>
                <a:spcPts val="1600"/>
              </a:spcAft>
              <a:buNone/>
            </a:pPr>
            <a:r>
              <a:rPr lang="en"/>
              <a:t>We have created an application that lets users track their job applications while it’s in the various stages of process namely after the user has “applied”, it moves on to “interview” stage that might either be Hackerrank assessments, HireVues, 30min phone interviews or an invite to the superday. The application is then moved to either a “reject” or “accept” column where the final offers or rejection emails are sent.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Feedback - Fourth Design</a:t>
            </a:r>
            <a:endParaRPr/>
          </a:p>
        </p:txBody>
      </p:sp>
      <p:sp>
        <p:nvSpPr>
          <p:cNvPr id="413" name="Google Shape;413;p3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Perfect look and feel of the application comes into life</a:t>
            </a:r>
            <a:endParaRPr/>
          </a:p>
          <a:p>
            <a:pPr indent="-311150" lvl="0" marL="457200" rtl="0" algn="l">
              <a:spcBef>
                <a:spcPts val="0"/>
              </a:spcBef>
              <a:spcAft>
                <a:spcPts val="0"/>
              </a:spcAft>
              <a:buSzPts val="1300"/>
              <a:buAutoNum type="arabicPeriod"/>
            </a:pPr>
            <a:r>
              <a:rPr lang="en"/>
              <a:t>The color codes are accurate even with respect to accessibility</a:t>
            </a:r>
            <a:endParaRPr/>
          </a:p>
          <a:p>
            <a:pPr indent="-311150" lvl="0" marL="457200" rtl="0" algn="l">
              <a:spcBef>
                <a:spcPts val="0"/>
              </a:spcBef>
              <a:spcAft>
                <a:spcPts val="0"/>
              </a:spcAft>
              <a:buSzPts val="1300"/>
              <a:buAutoNum type="arabicPeriod"/>
            </a:pPr>
            <a:r>
              <a:rPr lang="en"/>
              <a:t>The like, share and delete should still go and be replaced with the buttons to move the cards. Delete moves next to edit</a:t>
            </a:r>
            <a:endParaRPr/>
          </a:p>
          <a:p>
            <a:pPr indent="-311150" lvl="0" marL="457200" rtl="0" algn="l">
              <a:spcBef>
                <a:spcPts val="0"/>
              </a:spcBef>
              <a:spcAft>
                <a:spcPts val="0"/>
              </a:spcAft>
              <a:buSzPts val="1300"/>
              <a:buAutoNum type="arabicPeriod"/>
            </a:pPr>
            <a:r>
              <a:rPr lang="en"/>
              <a:t>Edit field Job application link should be able to accomodate all types of links (even ones to assessments or Zoom interviews)</a:t>
            </a:r>
            <a:endParaRPr/>
          </a:p>
          <a:p>
            <a:pPr indent="-311150" lvl="0" marL="457200" rtl="0" algn="l">
              <a:spcBef>
                <a:spcPts val="0"/>
              </a:spcBef>
              <a:spcAft>
                <a:spcPts val="0"/>
              </a:spcAft>
              <a:buSzPts val="1300"/>
              <a:buAutoNum type="arabicPeriod"/>
            </a:pPr>
            <a:r>
              <a:rPr lang="en"/>
              <a:t>Nicer looking font on header</a:t>
            </a:r>
            <a:endParaRPr/>
          </a:p>
          <a:p>
            <a:pPr indent="-311150" lvl="0" marL="457200" rtl="0" algn="l">
              <a:spcBef>
                <a:spcPts val="0"/>
              </a:spcBef>
              <a:spcAft>
                <a:spcPts val="0"/>
              </a:spcAft>
              <a:buSzPts val="1300"/>
              <a:buAutoNum type="arabicPeriod"/>
            </a:pPr>
            <a:r>
              <a:rPr lang="en"/>
              <a:t>Give application a nice attractive name! </a:t>
            </a:r>
            <a:endParaRPr/>
          </a:p>
          <a:p>
            <a:pPr indent="-311150" lvl="0" marL="457200" rtl="0" algn="l">
              <a:spcBef>
                <a:spcPts val="0"/>
              </a:spcBef>
              <a:spcAft>
                <a:spcPts val="0"/>
              </a:spcAft>
              <a:buSzPts val="1300"/>
              <a:buAutoNum type="arabicPeriod"/>
            </a:pPr>
            <a:r>
              <a:rPr lang="en"/>
              <a:t>About us and help page still missing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Design</a:t>
            </a:r>
            <a:endParaRPr/>
          </a:p>
        </p:txBody>
      </p:sp>
      <p:pic>
        <p:nvPicPr>
          <p:cNvPr id="419" name="Google Shape;419;p33"/>
          <p:cNvPicPr preferRelativeResize="0"/>
          <p:nvPr/>
        </p:nvPicPr>
        <p:blipFill>
          <a:blip r:embed="rId3">
            <a:alphaModFix/>
          </a:blip>
          <a:stretch>
            <a:fillRect/>
          </a:stretch>
        </p:blipFill>
        <p:spPr>
          <a:xfrm>
            <a:off x="1303800" y="1258750"/>
            <a:ext cx="7162552" cy="38847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 Landing Page </a:t>
            </a:r>
            <a:endParaRPr/>
          </a:p>
        </p:txBody>
      </p:sp>
      <p:sp>
        <p:nvSpPr>
          <p:cNvPr id="425" name="Google Shape;425;p34"/>
          <p:cNvSpPr txBox="1"/>
          <p:nvPr>
            <p:ph idx="1" type="body"/>
          </p:nvPr>
        </p:nvSpPr>
        <p:spPr>
          <a:xfrm>
            <a:off x="1303800" y="1203125"/>
            <a:ext cx="7030500" cy="4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https://github.com/parthxparab/CS-545-Project</a:t>
            </a:r>
            <a:endParaRPr/>
          </a:p>
          <a:p>
            <a:pPr indent="0" lvl="0" marL="0" rtl="0" algn="l">
              <a:spcBef>
                <a:spcPts val="1600"/>
              </a:spcBef>
              <a:spcAft>
                <a:spcPts val="1600"/>
              </a:spcAft>
              <a:buNone/>
            </a:pPr>
            <a:r>
              <a:t/>
            </a:r>
            <a:endParaRPr/>
          </a:p>
        </p:txBody>
      </p:sp>
      <p:pic>
        <p:nvPicPr>
          <p:cNvPr id="426" name="Google Shape;426;p34"/>
          <p:cNvPicPr preferRelativeResize="0"/>
          <p:nvPr/>
        </p:nvPicPr>
        <p:blipFill>
          <a:blip r:embed="rId4">
            <a:alphaModFix/>
          </a:blip>
          <a:stretch>
            <a:fillRect/>
          </a:stretch>
        </p:blipFill>
        <p:spPr>
          <a:xfrm>
            <a:off x="1303800" y="1584450"/>
            <a:ext cx="6327196" cy="3559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 Help Section </a:t>
            </a:r>
            <a:endParaRPr/>
          </a:p>
        </p:txBody>
      </p:sp>
      <p:pic>
        <p:nvPicPr>
          <p:cNvPr id="432" name="Google Shape;432;p35"/>
          <p:cNvPicPr preferRelativeResize="0"/>
          <p:nvPr/>
        </p:nvPicPr>
        <p:blipFill>
          <a:blip r:embed="rId3">
            <a:alphaModFix/>
          </a:blip>
          <a:stretch>
            <a:fillRect/>
          </a:stretch>
        </p:blipFill>
        <p:spPr>
          <a:xfrm>
            <a:off x="96000" y="1432500"/>
            <a:ext cx="7769476" cy="37109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 About Us</a:t>
            </a:r>
            <a:endParaRPr/>
          </a:p>
        </p:txBody>
      </p:sp>
      <p:pic>
        <p:nvPicPr>
          <p:cNvPr id="438" name="Google Shape;438;p36"/>
          <p:cNvPicPr preferRelativeResize="0"/>
          <p:nvPr/>
        </p:nvPicPr>
        <p:blipFill>
          <a:blip r:embed="rId3">
            <a:alphaModFix/>
          </a:blip>
          <a:stretch>
            <a:fillRect/>
          </a:stretch>
        </p:blipFill>
        <p:spPr>
          <a:xfrm>
            <a:off x="1298163" y="1308025"/>
            <a:ext cx="6547676" cy="3683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 Main Page </a:t>
            </a:r>
            <a:endParaRPr/>
          </a:p>
        </p:txBody>
      </p:sp>
      <p:pic>
        <p:nvPicPr>
          <p:cNvPr id="444" name="Google Shape;444;p37"/>
          <p:cNvPicPr preferRelativeResize="0"/>
          <p:nvPr/>
        </p:nvPicPr>
        <p:blipFill>
          <a:blip r:embed="rId3">
            <a:alphaModFix/>
          </a:blip>
          <a:stretch>
            <a:fillRect/>
          </a:stretch>
        </p:blipFill>
        <p:spPr>
          <a:xfrm>
            <a:off x="1477525" y="1299550"/>
            <a:ext cx="6683048" cy="37592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 Add new job</a:t>
            </a:r>
            <a:endParaRPr/>
          </a:p>
        </p:txBody>
      </p:sp>
      <p:pic>
        <p:nvPicPr>
          <p:cNvPr id="450" name="Google Shape;450;p38"/>
          <p:cNvPicPr preferRelativeResize="0"/>
          <p:nvPr/>
        </p:nvPicPr>
        <p:blipFill>
          <a:blip r:embed="rId3">
            <a:alphaModFix/>
          </a:blip>
          <a:stretch>
            <a:fillRect/>
          </a:stretch>
        </p:blipFill>
        <p:spPr>
          <a:xfrm>
            <a:off x="868525" y="1477600"/>
            <a:ext cx="7030500" cy="3586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 Edit Job Details</a:t>
            </a:r>
            <a:endParaRPr/>
          </a:p>
        </p:txBody>
      </p:sp>
      <p:pic>
        <p:nvPicPr>
          <p:cNvPr id="456" name="Google Shape;456;p39"/>
          <p:cNvPicPr preferRelativeResize="0"/>
          <p:nvPr/>
        </p:nvPicPr>
        <p:blipFill>
          <a:blip r:embed="rId3">
            <a:alphaModFix/>
          </a:blip>
          <a:stretch>
            <a:fillRect/>
          </a:stretch>
        </p:blipFill>
        <p:spPr>
          <a:xfrm>
            <a:off x="1506900" y="1329275"/>
            <a:ext cx="6590100" cy="37069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 More Details Drop Down</a:t>
            </a:r>
            <a:endParaRPr/>
          </a:p>
        </p:txBody>
      </p:sp>
      <p:pic>
        <p:nvPicPr>
          <p:cNvPr id="462" name="Google Shape;462;p40"/>
          <p:cNvPicPr preferRelativeResize="0"/>
          <p:nvPr/>
        </p:nvPicPr>
        <p:blipFill>
          <a:blip r:embed="rId3">
            <a:alphaModFix/>
          </a:blip>
          <a:stretch>
            <a:fillRect/>
          </a:stretch>
        </p:blipFill>
        <p:spPr>
          <a:xfrm>
            <a:off x="1414487" y="1313375"/>
            <a:ext cx="6809124" cy="3830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 to PAR? - YES!</a:t>
            </a:r>
            <a:endParaRPr/>
          </a:p>
        </p:txBody>
      </p:sp>
      <p:sp>
        <p:nvSpPr>
          <p:cNvPr id="468" name="Google Shape;468;p41"/>
          <p:cNvSpPr txBox="1"/>
          <p:nvPr>
            <p:ph idx="1" type="body"/>
          </p:nvPr>
        </p:nvSpPr>
        <p:spPr>
          <a:xfrm>
            <a:off x="1303800" y="1300950"/>
            <a:ext cx="7030500" cy="37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PAR stands for Perception, Attention, and Retention. PAR focuses on psychological issues of the interface like how the user perceives and interacts with the interface (Perception), how the user notices existing features in the interface (Attention), and how well the user retains whatever he/she has learned from the interaction with the system (Retention). Our Job Application Tracker is up to PAR as we have designed a very intuitive user interface that the user can perceive easily and can clearly distinguish between all the functionalities of the interface. I also believe that due to such a clear and simple design the user will be able to retain most of the interactions with our project.</a:t>
            </a:r>
            <a:endParaRPr sz="1200"/>
          </a:p>
          <a:p>
            <a:pPr indent="0" lvl="0" marL="0" rtl="0" algn="l">
              <a:spcBef>
                <a:spcPts val="1600"/>
              </a:spcBef>
              <a:spcAft>
                <a:spcPts val="0"/>
              </a:spcAft>
              <a:buNone/>
            </a:pPr>
            <a:r>
              <a:rPr lang="en" sz="1200"/>
              <a:t>Perception - The user interface would be seamless with job card move button features, ability to edit and delete and keep track of all their applications on a one page portal, ability to view all important information as a drop down and edit on the same page and also to add links to the portal. </a:t>
            </a:r>
            <a:endParaRPr sz="1200"/>
          </a:p>
          <a:p>
            <a:pPr indent="0" lvl="0" marL="0" rtl="0" algn="l">
              <a:spcBef>
                <a:spcPts val="1600"/>
              </a:spcBef>
              <a:spcAft>
                <a:spcPts val="0"/>
              </a:spcAft>
              <a:buNone/>
            </a:pPr>
            <a:r>
              <a:rPr lang="en" sz="1200"/>
              <a:t>Attention - We have a notes section that lets users customize what they need to remember along with color coded job sections (red for reject and green for the rest)</a:t>
            </a:r>
            <a:endParaRPr sz="1200"/>
          </a:p>
          <a:p>
            <a:pPr indent="0" lvl="0" marL="0" rtl="0" algn="l">
              <a:spcBef>
                <a:spcPts val="1600"/>
              </a:spcBef>
              <a:spcAft>
                <a:spcPts val="0"/>
              </a:spcAft>
              <a:buNone/>
            </a:pPr>
            <a:r>
              <a:rPr lang="en" sz="1200"/>
              <a:t>Retention - The color codes and font style helps users retain the information and easy one page access lets them get back to it in a jiffy (no account creation or log in)</a:t>
            </a:r>
            <a:endParaRPr sz="1200"/>
          </a:p>
          <a:p>
            <a:pPr indent="0" lvl="0" marL="0" rtl="0" algn="l">
              <a:spcBef>
                <a:spcPts val="1600"/>
              </a:spcBef>
              <a:spcAft>
                <a:spcPts val="160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Targeted E - Efficiency</a:t>
            </a:r>
            <a:endParaRPr/>
          </a:p>
        </p:txBody>
      </p:sp>
      <p:sp>
        <p:nvSpPr>
          <p:cNvPr id="293" name="Google Shape;293;p15"/>
          <p:cNvSpPr txBox="1"/>
          <p:nvPr>
            <p:ph idx="1" type="body"/>
          </p:nvPr>
        </p:nvSpPr>
        <p:spPr>
          <a:xfrm>
            <a:off x="1303800" y="1597875"/>
            <a:ext cx="7030500" cy="3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Present only most important information. Work on smooth direct navigation. Interaction style should minimize actions required. </a:t>
            </a:r>
            <a:endParaRPr/>
          </a:p>
          <a:p>
            <a:pPr indent="0" lvl="0" marL="0" rtl="0" algn="l">
              <a:spcBef>
                <a:spcPts val="1600"/>
              </a:spcBef>
              <a:spcAft>
                <a:spcPts val="0"/>
              </a:spcAft>
              <a:buNone/>
            </a:pPr>
            <a:r>
              <a:rPr lang="en"/>
              <a:t>The primary E we are focusing on improving is “efficient”. The idea is to present only the most important information in an efficient concise manner.</a:t>
            </a:r>
            <a:endParaRPr/>
          </a:p>
          <a:p>
            <a:pPr indent="0" lvl="0" marL="0" rtl="0" algn="l">
              <a:spcBef>
                <a:spcPts val="1600"/>
              </a:spcBef>
              <a:spcAft>
                <a:spcPts val="0"/>
              </a:spcAft>
              <a:buNone/>
            </a:pPr>
            <a:r>
              <a:rPr lang="en"/>
              <a:t>For example speed to do the task, higher satisfaction, less errors</a:t>
            </a:r>
            <a:endParaRPr/>
          </a:p>
          <a:p>
            <a:pPr indent="0" lvl="0" marL="0" rtl="0" algn="l">
              <a:spcBef>
                <a:spcPts val="1600"/>
              </a:spcBef>
              <a:spcAft>
                <a:spcPts val="0"/>
              </a:spcAft>
              <a:buNone/>
            </a:pPr>
            <a:r>
              <a:rPr lang="en"/>
              <a:t>Our efficiency is measured using a simple comparison of popular apps like notes/Excel used to track applications vs our UI with respect to these parameter:</a:t>
            </a:r>
            <a:endParaRPr/>
          </a:p>
          <a:p>
            <a:pPr indent="-311150" lvl="0" marL="457200" rtl="0" algn="l">
              <a:spcBef>
                <a:spcPts val="1600"/>
              </a:spcBef>
              <a:spcAft>
                <a:spcPts val="0"/>
              </a:spcAft>
              <a:buSzPts val="1300"/>
              <a:buAutoNum type="arabicPeriod"/>
            </a:pPr>
            <a:r>
              <a:rPr lang="en"/>
              <a:t>Speed of operation</a:t>
            </a:r>
            <a:endParaRPr/>
          </a:p>
          <a:p>
            <a:pPr indent="-311150" lvl="0" marL="457200" rtl="0" algn="l">
              <a:spcBef>
                <a:spcPts val="0"/>
              </a:spcBef>
              <a:spcAft>
                <a:spcPts val="0"/>
              </a:spcAft>
              <a:buSzPts val="1300"/>
              <a:buAutoNum type="arabicPeriod"/>
            </a:pPr>
            <a:r>
              <a:rPr lang="en"/>
              <a:t>Ease of navigation and interactivity</a:t>
            </a:r>
            <a:endParaRPr/>
          </a:p>
          <a:p>
            <a:pPr indent="-311150" lvl="0" marL="457200" rtl="0" algn="l">
              <a:spcBef>
                <a:spcPts val="0"/>
              </a:spcBef>
              <a:spcAft>
                <a:spcPts val="0"/>
              </a:spcAft>
              <a:buSzPts val="1300"/>
              <a:buAutoNum type="arabicPeriod"/>
            </a:pPr>
            <a:r>
              <a:rPr lang="en"/>
              <a:t>Organization of user data in the design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Laws of Simplicity Review</a:t>
            </a:r>
            <a:endParaRPr/>
          </a:p>
        </p:txBody>
      </p:sp>
      <p:sp>
        <p:nvSpPr>
          <p:cNvPr id="474" name="Google Shape;474;p42"/>
          <p:cNvSpPr txBox="1"/>
          <p:nvPr>
            <p:ph idx="1" type="body"/>
          </p:nvPr>
        </p:nvSpPr>
        <p:spPr>
          <a:xfrm>
            <a:off x="1253575" y="1457600"/>
            <a:ext cx="70305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ORGANIZE </a:t>
            </a:r>
            <a:endParaRPr/>
          </a:p>
          <a:p>
            <a:pPr indent="0" lvl="0" marL="0" rtl="0" algn="l">
              <a:spcBef>
                <a:spcPts val="1600"/>
              </a:spcBef>
              <a:spcAft>
                <a:spcPts val="0"/>
              </a:spcAft>
              <a:buNone/>
            </a:pPr>
            <a:r>
              <a:rPr lang="en"/>
              <a:t>From before we started our goal was to organize information concisely in a way that lets users access all information in a smaller space. The features catering to this are:</a:t>
            </a:r>
            <a:endParaRPr/>
          </a:p>
          <a:p>
            <a:pPr indent="-311150" lvl="0" marL="457200" rtl="0" algn="l">
              <a:spcBef>
                <a:spcPts val="1600"/>
              </a:spcBef>
              <a:spcAft>
                <a:spcPts val="0"/>
              </a:spcAft>
              <a:buSzPts val="1300"/>
              <a:buAutoNum type="arabicPeriod"/>
            </a:pPr>
            <a:r>
              <a:rPr lang="en"/>
              <a:t>Separate job status columns for various stages of application</a:t>
            </a:r>
            <a:endParaRPr/>
          </a:p>
          <a:p>
            <a:pPr indent="-311150" lvl="0" marL="457200" rtl="0" algn="l">
              <a:spcBef>
                <a:spcPts val="0"/>
              </a:spcBef>
              <a:spcAft>
                <a:spcPts val="0"/>
              </a:spcAft>
              <a:buSzPts val="1300"/>
              <a:buAutoNum type="arabicPeriod"/>
            </a:pPr>
            <a:r>
              <a:rPr lang="en"/>
              <a:t>Easy switch to another column when job status changes</a:t>
            </a:r>
            <a:endParaRPr/>
          </a:p>
          <a:p>
            <a:pPr indent="-311150" lvl="0" marL="457200" rtl="0" algn="l">
              <a:spcBef>
                <a:spcPts val="0"/>
              </a:spcBef>
              <a:spcAft>
                <a:spcPts val="0"/>
              </a:spcAft>
              <a:buSzPts val="1300"/>
              <a:buAutoNum type="arabicPeriod"/>
            </a:pPr>
            <a:r>
              <a:rPr lang="en"/>
              <a:t>Everything in one page!</a:t>
            </a:r>
            <a:endParaRPr/>
          </a:p>
          <a:p>
            <a:pPr indent="0" lvl="0" marL="0" rtl="0" algn="l">
              <a:spcBef>
                <a:spcPts val="1600"/>
              </a:spcBef>
              <a:spcAft>
                <a:spcPts val="0"/>
              </a:spcAft>
              <a:buNone/>
            </a:pPr>
            <a:r>
              <a:rPr lang="en"/>
              <a:t>Because of our goal of concise organization, we also end up adhering to REDUCE Law of Simplicity by:</a:t>
            </a:r>
            <a:endParaRPr/>
          </a:p>
          <a:p>
            <a:pPr indent="-311150" lvl="0" marL="457200" rtl="0" algn="l">
              <a:spcBef>
                <a:spcPts val="1600"/>
              </a:spcBef>
              <a:spcAft>
                <a:spcPts val="0"/>
              </a:spcAft>
              <a:buSzPts val="1300"/>
              <a:buAutoNum type="arabicPeriod"/>
            </a:pPr>
            <a:r>
              <a:rPr lang="en"/>
              <a:t>Drop down with more information in each job card</a:t>
            </a:r>
            <a:endParaRPr/>
          </a:p>
          <a:p>
            <a:pPr indent="-311150" lvl="0" marL="457200" rtl="0" algn="l">
              <a:spcBef>
                <a:spcPts val="0"/>
              </a:spcBef>
              <a:spcAft>
                <a:spcPts val="0"/>
              </a:spcAft>
              <a:buSzPts val="1300"/>
              <a:buAutoNum type="arabicPeriod"/>
            </a:pPr>
            <a:r>
              <a:rPr lang="en"/>
              <a:t>Symbols to represent certain actions and sections</a:t>
            </a:r>
            <a:endParaRPr/>
          </a:p>
          <a:p>
            <a:pPr indent="-311150" lvl="0" marL="457200" rtl="0" algn="l">
              <a:spcBef>
                <a:spcPts val="0"/>
              </a:spcBef>
              <a:spcAft>
                <a:spcPts val="0"/>
              </a:spcAft>
              <a:buSzPts val="1300"/>
              <a:buAutoNum type="arabicPeriod"/>
            </a:pPr>
            <a:r>
              <a:rPr lang="en"/>
              <a:t>Hover feature that lets users learn what these buttons do</a:t>
            </a: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Accessibility Evaluation</a:t>
            </a:r>
            <a:endParaRPr/>
          </a:p>
        </p:txBody>
      </p:sp>
      <p:sp>
        <p:nvSpPr>
          <p:cNvPr id="480" name="Google Shape;480;p43"/>
          <p:cNvSpPr txBox="1"/>
          <p:nvPr>
            <p:ph idx="1" type="body"/>
          </p:nvPr>
        </p:nvSpPr>
        <p:spPr>
          <a:xfrm>
            <a:off x="1303800" y="151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Following a few accessibility self check pointers from WCAG we saw that our website was mostly accessible:</a:t>
            </a:r>
            <a:endParaRPr/>
          </a:p>
          <a:p>
            <a:pPr indent="-311150" lvl="0" marL="457200" rtl="0" algn="l">
              <a:spcBef>
                <a:spcPts val="1600"/>
              </a:spcBef>
              <a:spcAft>
                <a:spcPts val="0"/>
              </a:spcAft>
              <a:buSzPts val="1300"/>
              <a:buAutoNum type="arabicPeriod"/>
            </a:pPr>
            <a:r>
              <a:rPr lang="en"/>
              <a:t>The “v” drop down helps unclutter the page also making non-essential details still easily accessible</a:t>
            </a:r>
            <a:endParaRPr/>
          </a:p>
          <a:p>
            <a:pPr indent="-311150" lvl="0" marL="457200" rtl="0" algn="l">
              <a:spcBef>
                <a:spcPts val="0"/>
              </a:spcBef>
              <a:spcAft>
                <a:spcPts val="0"/>
              </a:spcAft>
              <a:buSzPts val="1300"/>
              <a:buAutoNum type="arabicPeriod"/>
            </a:pPr>
            <a:r>
              <a:rPr lang="en"/>
              <a:t>One header and header tab that also has access to the “About Us” and “Help” sections</a:t>
            </a:r>
            <a:endParaRPr/>
          </a:p>
          <a:p>
            <a:pPr indent="-311150" lvl="0" marL="457200" rtl="0" algn="l">
              <a:spcBef>
                <a:spcPts val="0"/>
              </a:spcBef>
              <a:spcAft>
                <a:spcPts val="0"/>
              </a:spcAft>
              <a:buSzPts val="1300"/>
              <a:buAutoNum type="arabicPeriod"/>
            </a:pPr>
            <a:r>
              <a:rPr lang="en"/>
              <a:t>Font Size - The page already has a reasonable font size as recommended</a:t>
            </a:r>
            <a:endParaRPr/>
          </a:p>
          <a:p>
            <a:pPr indent="-311150" lvl="0" marL="457200" rtl="0" algn="l">
              <a:spcBef>
                <a:spcPts val="0"/>
              </a:spcBef>
              <a:spcAft>
                <a:spcPts val="0"/>
              </a:spcAft>
              <a:buSzPts val="1300"/>
              <a:buAutoNum type="arabicPeriod"/>
            </a:pPr>
            <a:r>
              <a:rPr lang="en"/>
              <a:t>We simplified and kept a text-only platform with no images, flashy content or videos</a:t>
            </a:r>
            <a:endParaRPr/>
          </a:p>
          <a:p>
            <a:pPr indent="0" lvl="0" marL="0" rtl="0" algn="l">
              <a:spcBef>
                <a:spcPts val="1600"/>
              </a:spcBef>
              <a:spcAft>
                <a:spcPts val="0"/>
              </a:spcAft>
              <a:buNone/>
            </a:pPr>
            <a:r>
              <a:rPr lang="en"/>
              <a:t>We also sent our app through an accessibility test by Tota11y and it passed all parameters with flying colors  </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Heuristic Evaluation</a:t>
            </a:r>
            <a:endParaRPr/>
          </a:p>
        </p:txBody>
      </p:sp>
      <p:sp>
        <p:nvSpPr>
          <p:cNvPr id="486" name="Google Shape;486;p44"/>
          <p:cNvSpPr txBox="1"/>
          <p:nvPr>
            <p:ph idx="1" type="body"/>
          </p:nvPr>
        </p:nvSpPr>
        <p:spPr>
          <a:xfrm>
            <a:off x="1303800" y="173890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User control and freedom - Edit, delete and move buttons ensure user control of data</a:t>
            </a:r>
            <a:endParaRPr/>
          </a:p>
          <a:p>
            <a:pPr indent="-311150" lvl="0" marL="457200" rtl="0" algn="l">
              <a:spcBef>
                <a:spcPts val="0"/>
              </a:spcBef>
              <a:spcAft>
                <a:spcPts val="0"/>
              </a:spcAft>
              <a:buSzPts val="1300"/>
              <a:buAutoNum type="arabicPeriod"/>
            </a:pPr>
            <a:r>
              <a:rPr lang="en"/>
              <a:t>Recognition rather than recall - Ability to access all information about each job application in one job card </a:t>
            </a:r>
            <a:endParaRPr/>
          </a:p>
          <a:p>
            <a:pPr indent="-311150" lvl="0" marL="457200" rtl="0" algn="l">
              <a:spcBef>
                <a:spcPts val="0"/>
              </a:spcBef>
              <a:spcAft>
                <a:spcPts val="0"/>
              </a:spcAft>
              <a:buSzPts val="1300"/>
              <a:buAutoNum type="arabicPeriod"/>
            </a:pPr>
            <a:r>
              <a:rPr lang="en"/>
              <a:t>Match between system and the real world - Most terms used like applied, interview, accept/reject with simple edit fields </a:t>
            </a:r>
            <a:endParaRPr/>
          </a:p>
          <a:p>
            <a:pPr indent="-311150" lvl="0" marL="457200" rtl="0" algn="l">
              <a:spcBef>
                <a:spcPts val="0"/>
              </a:spcBef>
              <a:spcAft>
                <a:spcPts val="0"/>
              </a:spcAft>
              <a:buSzPts val="1300"/>
              <a:buAutoNum type="arabicPeriod"/>
            </a:pPr>
            <a:r>
              <a:rPr lang="en"/>
              <a:t>Flexibility and efficiency of use - Buttons to move job cards and notes section for flexibility to add information of any format</a:t>
            </a:r>
            <a:endParaRPr/>
          </a:p>
          <a:p>
            <a:pPr indent="-311150" lvl="0" marL="457200" rtl="0" algn="l">
              <a:spcBef>
                <a:spcPts val="0"/>
              </a:spcBef>
              <a:spcAft>
                <a:spcPts val="0"/>
              </a:spcAft>
              <a:buSzPts val="1300"/>
              <a:buAutoNum type="arabicPeriod"/>
            </a:pPr>
            <a:r>
              <a:rPr lang="en"/>
              <a:t>Aesthetic and minimalist design - One page application with same edit and column features</a:t>
            </a:r>
            <a:endParaRPr/>
          </a:p>
          <a:p>
            <a:pPr indent="-311150" lvl="0" marL="457200" rtl="0" algn="l">
              <a:spcBef>
                <a:spcPts val="0"/>
              </a:spcBef>
              <a:spcAft>
                <a:spcPts val="0"/>
              </a:spcAft>
              <a:buSzPts val="1300"/>
              <a:buAutoNum type="arabicPeriod"/>
            </a:pPr>
            <a:r>
              <a:rPr lang="en"/>
              <a:t>Help and documentation - help and about us sections along with hover that tells users what they’re looking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Feedback - Final Design </a:t>
            </a:r>
            <a:endParaRPr/>
          </a:p>
        </p:txBody>
      </p:sp>
      <p:sp>
        <p:nvSpPr>
          <p:cNvPr id="492" name="Google Shape;492;p45"/>
          <p:cNvSpPr txBox="1"/>
          <p:nvPr>
            <p:ph idx="1" type="body"/>
          </p:nvPr>
        </p:nvSpPr>
        <p:spPr>
          <a:xfrm>
            <a:off x="1303800" y="16686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users were very happy with our final design and said that they would definitely use it to track their job applications</a:t>
            </a:r>
            <a:endParaRPr/>
          </a:p>
          <a:p>
            <a:pPr indent="-311150" lvl="0" marL="457200" rtl="0" algn="l">
              <a:spcBef>
                <a:spcPts val="1600"/>
              </a:spcBef>
              <a:spcAft>
                <a:spcPts val="0"/>
              </a:spcAft>
              <a:buSzPts val="1300"/>
              <a:buAutoNum type="arabicPeriod"/>
            </a:pPr>
            <a:r>
              <a:rPr lang="en"/>
              <a:t>Very organized data and easier navigation (not too many features)</a:t>
            </a:r>
            <a:endParaRPr/>
          </a:p>
          <a:p>
            <a:pPr indent="-311150" lvl="0" marL="457200" rtl="0" algn="l">
              <a:spcBef>
                <a:spcPts val="0"/>
              </a:spcBef>
              <a:spcAft>
                <a:spcPts val="0"/>
              </a:spcAft>
              <a:buSzPts val="1300"/>
              <a:buAutoNum type="arabicPeriod"/>
            </a:pPr>
            <a:r>
              <a:rPr lang="en"/>
              <a:t>Buttons &gt;&gt; drag and drop of job cards </a:t>
            </a:r>
            <a:endParaRPr/>
          </a:p>
          <a:p>
            <a:pPr indent="-311150" lvl="0" marL="457200" rtl="0" algn="l">
              <a:spcBef>
                <a:spcPts val="0"/>
              </a:spcBef>
              <a:spcAft>
                <a:spcPts val="0"/>
              </a:spcAft>
              <a:buSzPts val="1300"/>
              <a:buAutoNum type="arabicPeriod"/>
            </a:pPr>
            <a:r>
              <a:rPr lang="en"/>
              <a:t>Color coded and presented well</a:t>
            </a:r>
            <a:endParaRPr/>
          </a:p>
          <a:p>
            <a:pPr indent="-311150" lvl="0" marL="457200" rtl="0" algn="l">
              <a:spcBef>
                <a:spcPts val="0"/>
              </a:spcBef>
              <a:spcAft>
                <a:spcPts val="0"/>
              </a:spcAft>
              <a:buSzPts val="1300"/>
              <a:buAutoNum type="arabicPeriod"/>
            </a:pPr>
            <a:r>
              <a:rPr lang="en"/>
              <a:t>Could have been more engaging (reminders of upcoming assessments/interviews, company logos, prioritizing with respect to deadline or choice, etc)</a:t>
            </a:r>
            <a:endParaRPr/>
          </a:p>
          <a:p>
            <a:pPr indent="0" lvl="0" marL="0" rtl="0" algn="l">
              <a:spcBef>
                <a:spcPts val="1600"/>
              </a:spcBef>
              <a:spcAft>
                <a:spcPts val="1600"/>
              </a:spcAft>
              <a:buNone/>
            </a:pPr>
            <a:r>
              <a:rPr lang="en"/>
              <a:t>The inputs we could add are plenty and hence the final user review gave us a lot of insight into our future scope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Target E - Did we hit it?</a:t>
            </a:r>
            <a:endParaRPr/>
          </a:p>
        </p:txBody>
      </p:sp>
      <p:sp>
        <p:nvSpPr>
          <p:cNvPr id="498" name="Google Shape;498;p46"/>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start, our goal was to make changes to the presentation and increase the overall efficiency of the application. With the features given below I believe we did manage to reach our target E - efficiency</a:t>
            </a:r>
            <a:endParaRPr/>
          </a:p>
          <a:p>
            <a:pPr indent="-311150" lvl="0" marL="457200" rtl="0" algn="l">
              <a:spcBef>
                <a:spcPts val="1600"/>
              </a:spcBef>
              <a:spcAft>
                <a:spcPts val="0"/>
              </a:spcAft>
              <a:buSzPts val="1300"/>
              <a:buAutoNum type="arabicPeriod"/>
            </a:pPr>
            <a:r>
              <a:rPr lang="en"/>
              <a:t>Speed of operation - We increased our speed of operation by using buttons to move job cards over drag and drop features in most other job application trackers</a:t>
            </a:r>
            <a:endParaRPr/>
          </a:p>
          <a:p>
            <a:pPr indent="-311150" lvl="0" marL="457200" rtl="0" algn="l">
              <a:spcBef>
                <a:spcPts val="0"/>
              </a:spcBef>
              <a:spcAft>
                <a:spcPts val="0"/>
              </a:spcAft>
              <a:buSzPts val="1300"/>
              <a:buAutoNum type="arabicPeriod"/>
            </a:pPr>
            <a:r>
              <a:rPr lang="en"/>
              <a:t>Ease of navigation and interactivity - The simple edit and delete buttons help users put all information in one card, use a drop down to view more details about their application and also choose to delete eventually when needed </a:t>
            </a:r>
            <a:endParaRPr/>
          </a:p>
          <a:p>
            <a:pPr indent="-311150" lvl="0" marL="457200" rtl="0" algn="l">
              <a:spcBef>
                <a:spcPts val="0"/>
              </a:spcBef>
              <a:spcAft>
                <a:spcPts val="0"/>
              </a:spcAft>
              <a:buSzPts val="1300"/>
              <a:buAutoNum type="arabicPeriod"/>
            </a:pPr>
            <a:r>
              <a:rPr lang="en"/>
              <a:t>Organization of user data in the design - The data is organized concisely in the job card with the most important information like company name, position and date applied is at the top and the rest of the information is available at the click of a drop down button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504" name="Google Shape;504;p47"/>
          <p:cNvSpPr txBox="1"/>
          <p:nvPr>
            <p:ph idx="1" type="body"/>
          </p:nvPr>
        </p:nvSpPr>
        <p:spPr>
          <a:xfrm>
            <a:off x="1243525"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understand that given more time and resources a lot more features could have been added</a:t>
            </a:r>
            <a:endParaRPr/>
          </a:p>
          <a:p>
            <a:pPr indent="-311150" lvl="0" marL="457200" rtl="0" algn="l">
              <a:spcBef>
                <a:spcPts val="1600"/>
              </a:spcBef>
              <a:spcAft>
                <a:spcPts val="0"/>
              </a:spcAft>
              <a:buSzPts val="1300"/>
              <a:buAutoNum type="arabicPeriod"/>
            </a:pPr>
            <a:r>
              <a:rPr lang="en"/>
              <a:t>Edit fields for each column different than the rest</a:t>
            </a:r>
            <a:endParaRPr/>
          </a:p>
          <a:p>
            <a:pPr indent="-311150" lvl="0" marL="457200" rtl="0" algn="l">
              <a:spcBef>
                <a:spcPts val="0"/>
              </a:spcBef>
              <a:spcAft>
                <a:spcPts val="0"/>
              </a:spcAft>
              <a:buSzPts val="1300"/>
              <a:buAutoNum type="arabicPeriod"/>
            </a:pPr>
            <a:r>
              <a:rPr lang="en"/>
              <a:t>Automatic upload of company logo after user chooses company name from dropdown list. Keep first letter of name if not in list</a:t>
            </a:r>
            <a:endParaRPr/>
          </a:p>
          <a:p>
            <a:pPr indent="-311150" lvl="0" marL="457200" rtl="0" algn="l">
              <a:spcBef>
                <a:spcPts val="0"/>
              </a:spcBef>
              <a:spcAft>
                <a:spcPts val="0"/>
              </a:spcAft>
              <a:buSzPts val="1300"/>
              <a:buAutoNum type="arabicPeriod"/>
            </a:pPr>
            <a:r>
              <a:rPr lang="en"/>
              <a:t>Mapping of the job location on a separate map tab on the header</a:t>
            </a:r>
            <a:endParaRPr/>
          </a:p>
          <a:p>
            <a:pPr indent="-311150" lvl="0" marL="457200" rtl="0" algn="l">
              <a:spcBef>
                <a:spcPts val="0"/>
              </a:spcBef>
              <a:spcAft>
                <a:spcPts val="0"/>
              </a:spcAft>
              <a:buSzPts val="1300"/>
              <a:buAutoNum type="arabicPeriod"/>
            </a:pPr>
            <a:r>
              <a:rPr lang="en"/>
              <a:t>Set reminders for upcoming deadlines of assessments or interviews </a:t>
            </a:r>
            <a:endParaRPr/>
          </a:p>
          <a:p>
            <a:pPr indent="-311150" lvl="0" marL="457200" rtl="0" algn="l">
              <a:spcBef>
                <a:spcPts val="0"/>
              </a:spcBef>
              <a:spcAft>
                <a:spcPts val="0"/>
              </a:spcAft>
              <a:buSzPts val="1300"/>
              <a:buAutoNum type="arabicPeriod"/>
            </a:pPr>
            <a:r>
              <a:rPr lang="en"/>
              <a:t>A separate field to add recruiter/manager/employee names, numbers and emails (other than notes)</a:t>
            </a:r>
            <a:endParaRPr/>
          </a:p>
          <a:p>
            <a:pPr indent="-311150" lvl="0" marL="457200" rtl="0" algn="l">
              <a:spcBef>
                <a:spcPts val="0"/>
              </a:spcBef>
              <a:spcAft>
                <a:spcPts val="0"/>
              </a:spcAft>
              <a:buSzPts val="1300"/>
              <a:buAutoNum type="arabicPeriod"/>
            </a:pPr>
            <a:r>
              <a:rPr lang="en"/>
              <a:t>Have account creation that signs in with Gmail/Facebook</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510" name="Google Shape;510;p48"/>
          <p:cNvSpPr txBox="1"/>
          <p:nvPr>
            <p:ph idx="1" type="body"/>
          </p:nvPr>
        </p:nvSpPr>
        <p:spPr>
          <a:xfrm>
            <a:off x="100450" y="1597875"/>
            <a:ext cx="8961000" cy="35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u="sng">
                <a:solidFill>
                  <a:schemeClr val="hlink"/>
                </a:solidFill>
                <a:hlinkClick r:id="rId3"/>
              </a:rPr>
              <a:t>https://www.boia.org/blog/5-quick-ways-to-self-check-the-accessibility-of-a-website</a:t>
            </a:r>
            <a:endParaRPr/>
          </a:p>
          <a:p>
            <a:pPr indent="0" lvl="0" marL="0" rtl="0" algn="l">
              <a:spcBef>
                <a:spcPts val="1600"/>
              </a:spcBef>
              <a:spcAft>
                <a:spcPts val="0"/>
              </a:spcAft>
              <a:buNone/>
            </a:pPr>
            <a:r>
              <a:rPr lang="en"/>
              <a:t>[2] </a:t>
            </a:r>
            <a:r>
              <a:rPr lang="en" u="sng">
                <a:solidFill>
                  <a:schemeClr val="hlink"/>
                </a:solidFill>
                <a:hlinkClick r:id="rId4"/>
              </a:rPr>
              <a:t>Benefits of an Online to-do list and Task Manager</a:t>
            </a:r>
            <a:endParaRPr/>
          </a:p>
          <a:p>
            <a:pPr indent="0" lvl="0" marL="0" rtl="0" algn="l">
              <a:spcBef>
                <a:spcPts val="1600"/>
              </a:spcBef>
              <a:spcAft>
                <a:spcPts val="0"/>
              </a:spcAft>
              <a:buNone/>
            </a:pPr>
            <a:r>
              <a:rPr lang="en"/>
              <a:t>[3] </a:t>
            </a:r>
            <a:r>
              <a:rPr lang="en" u="sng">
                <a:solidFill>
                  <a:schemeClr val="hlink"/>
                </a:solidFill>
                <a:hlinkClick r:id="rId5"/>
              </a:rPr>
              <a:t>https://www.nngroup.com/articles/ten-usability-heuristics/</a:t>
            </a:r>
            <a:endParaRPr/>
          </a:p>
          <a:p>
            <a:pPr indent="0" lvl="0" marL="0" rtl="0" algn="l">
              <a:spcBef>
                <a:spcPts val="1600"/>
              </a:spcBef>
              <a:spcAft>
                <a:spcPts val="0"/>
              </a:spcAft>
              <a:buNone/>
            </a:pPr>
            <a:r>
              <a:rPr lang="en"/>
              <a:t>[4]</a:t>
            </a:r>
            <a:r>
              <a:rPr lang="en"/>
              <a:t> </a:t>
            </a:r>
            <a:r>
              <a:rPr lang="en" u="sng">
                <a:solidFill>
                  <a:schemeClr val="hlink"/>
                </a:solidFill>
                <a:hlinkClick r:id="rId6"/>
              </a:rPr>
              <a:t>https://github.com/atlassian/react-beautiful-dnd</a:t>
            </a:r>
            <a:endParaRPr/>
          </a:p>
          <a:p>
            <a:pPr indent="0" lvl="0" marL="0" rtl="0" algn="l">
              <a:spcBef>
                <a:spcPts val="1600"/>
              </a:spcBef>
              <a:spcAft>
                <a:spcPts val="0"/>
              </a:spcAft>
              <a:buNone/>
            </a:pPr>
            <a:r>
              <a:rPr lang="en"/>
              <a:t>[5] </a:t>
            </a:r>
            <a:r>
              <a:rPr lang="en" u="sng">
                <a:solidFill>
                  <a:schemeClr val="hlink"/>
                </a:solidFill>
                <a:hlinkClick r:id="rId7"/>
              </a:rPr>
              <a:t>https://medium.com/better-programming/creating-a-simple-app-with-react-js-f6aa88998952</a:t>
            </a:r>
            <a:endParaRPr/>
          </a:p>
          <a:p>
            <a:pPr indent="0" lvl="0" marL="0" rtl="0" algn="l">
              <a:spcBef>
                <a:spcPts val="1600"/>
              </a:spcBef>
              <a:spcAft>
                <a:spcPts val="0"/>
              </a:spcAft>
              <a:buNone/>
            </a:pPr>
            <a:r>
              <a:rPr lang="en"/>
              <a:t>[6] </a:t>
            </a:r>
            <a:r>
              <a:rPr lang="en" u="sng">
                <a:solidFill>
                  <a:schemeClr val="hlink"/>
                </a:solidFill>
                <a:hlinkClick r:id="rId8"/>
              </a:rPr>
              <a:t>https://www.w3.org/WAI/test-evaluate/preliminary/</a:t>
            </a:r>
            <a:endParaRPr/>
          </a:p>
          <a:p>
            <a:pPr indent="0" lvl="0" marL="0" rtl="0" algn="l">
              <a:spcBef>
                <a:spcPts val="1600"/>
              </a:spcBef>
              <a:spcAft>
                <a:spcPts val="0"/>
              </a:spcAft>
              <a:buNone/>
            </a:pPr>
            <a:r>
              <a:rPr lang="en"/>
              <a:t>[7] </a:t>
            </a:r>
            <a:r>
              <a:rPr lang="en" u="sng">
                <a:solidFill>
                  <a:schemeClr val="accent5"/>
                </a:solidFill>
                <a:hlinkClick r:id="rId9">
                  <a:extLst>
                    <a:ext uri="{A12FA001-AC4F-418D-AE19-62706E023703}">
                      <ahyp:hlinkClr val="tx"/>
                    </a:ext>
                  </a:extLst>
                </a:hlinkClick>
              </a:rPr>
              <a:t>https://codesandbox.io/s/blissful-beaver-vv5jo?file=/src/Card.jsx</a:t>
            </a:r>
            <a:endParaRPr/>
          </a:p>
          <a:p>
            <a:pPr indent="0" lvl="0" marL="0" rtl="0" algn="l">
              <a:spcBef>
                <a:spcPts val="1600"/>
              </a:spcBef>
              <a:spcAft>
                <a:spcPts val="0"/>
              </a:spcAft>
              <a:buNone/>
            </a:pPr>
            <a:r>
              <a:rPr lang="en"/>
              <a:t>[8] Our Google Form: </a:t>
            </a:r>
            <a:r>
              <a:rPr lang="en" u="sng">
                <a:solidFill>
                  <a:schemeClr val="hlink"/>
                </a:solidFill>
                <a:hlinkClick r:id="rId10"/>
              </a:rPr>
              <a:t>https://forms.gle/bFJQKG3FfjuK2zfy6</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9"/>
          <p:cNvSpPr txBox="1"/>
          <p:nvPr>
            <p:ph type="title"/>
          </p:nvPr>
        </p:nvSpPr>
        <p:spPr>
          <a:xfrm>
            <a:off x="1354025" y="227625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Population</a:t>
            </a:r>
            <a:endParaRPr/>
          </a:p>
        </p:txBody>
      </p:sp>
      <p:sp>
        <p:nvSpPr>
          <p:cNvPr id="299" name="Google Shape;299;p16"/>
          <p:cNvSpPr txBox="1"/>
          <p:nvPr>
            <p:ph idx="1" type="body"/>
          </p:nvPr>
        </p:nvSpPr>
        <p:spPr>
          <a:xfrm>
            <a:off x="1247400" y="14260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Students, recent Graduates and anybody applying rigorously to land that dream job or internship</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00" name="Google Shape;300;p16"/>
          <p:cNvPicPr preferRelativeResize="0"/>
          <p:nvPr/>
        </p:nvPicPr>
        <p:blipFill>
          <a:blip r:embed="rId3">
            <a:alphaModFix/>
          </a:blip>
          <a:stretch>
            <a:fillRect/>
          </a:stretch>
        </p:blipFill>
        <p:spPr>
          <a:xfrm>
            <a:off x="823388" y="2755000"/>
            <a:ext cx="2447925" cy="1866900"/>
          </a:xfrm>
          <a:prstGeom prst="rect">
            <a:avLst/>
          </a:prstGeom>
          <a:noFill/>
          <a:ln>
            <a:noFill/>
          </a:ln>
        </p:spPr>
      </p:pic>
      <p:pic>
        <p:nvPicPr>
          <p:cNvPr id="301" name="Google Shape;301;p16"/>
          <p:cNvPicPr preferRelativeResize="0"/>
          <p:nvPr/>
        </p:nvPicPr>
        <p:blipFill>
          <a:blip r:embed="rId4">
            <a:alphaModFix/>
          </a:blip>
          <a:stretch>
            <a:fillRect/>
          </a:stretch>
        </p:blipFill>
        <p:spPr>
          <a:xfrm>
            <a:off x="3744838" y="2326100"/>
            <a:ext cx="5286375" cy="247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User Survey Data </a:t>
            </a:r>
            <a:endParaRPr/>
          </a:p>
        </p:txBody>
      </p:sp>
      <p:sp>
        <p:nvSpPr>
          <p:cNvPr id="307" name="Google Shape;307;p17"/>
          <p:cNvSpPr txBox="1"/>
          <p:nvPr>
            <p:ph idx="1" type="body"/>
          </p:nvPr>
        </p:nvSpPr>
        <p:spPr>
          <a:xfrm>
            <a:off x="1303800" y="1300950"/>
            <a:ext cx="7030500" cy="8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conducted a survey with a Google form to fetch data and gain insights into user need for our solution. We collected information from 12 people. We saw the following results:</a:t>
            </a:r>
            <a:endParaRPr/>
          </a:p>
          <a:p>
            <a:pPr indent="0" lvl="0" marL="0" rtl="0" algn="l">
              <a:spcBef>
                <a:spcPts val="1600"/>
              </a:spcBef>
              <a:spcAft>
                <a:spcPts val="1600"/>
              </a:spcAft>
              <a:buNone/>
            </a:pPr>
            <a:r>
              <a:t/>
            </a:r>
            <a:endParaRPr/>
          </a:p>
        </p:txBody>
      </p:sp>
      <p:pic>
        <p:nvPicPr>
          <p:cNvPr descr="Forms response chart. Question title: Are you a student or a working professional. Number of responses: 12 responses." id="308" name="Google Shape;308;p17"/>
          <p:cNvPicPr preferRelativeResize="0"/>
          <p:nvPr/>
        </p:nvPicPr>
        <p:blipFill>
          <a:blip r:embed="rId3">
            <a:alphaModFix/>
          </a:blip>
          <a:stretch>
            <a:fillRect/>
          </a:stretch>
        </p:blipFill>
        <p:spPr>
          <a:xfrm>
            <a:off x="0" y="1938850"/>
            <a:ext cx="5002850" cy="3204650"/>
          </a:xfrm>
          <a:prstGeom prst="rect">
            <a:avLst/>
          </a:prstGeom>
          <a:noFill/>
          <a:ln>
            <a:noFill/>
          </a:ln>
        </p:spPr>
      </p:pic>
      <p:pic>
        <p:nvPicPr>
          <p:cNvPr descr="Forms response chart. Question title: Are you actively applying for upcoming job listings?. Number of responses: 12 responses." id="309" name="Google Shape;309;p17"/>
          <p:cNvPicPr preferRelativeResize="0"/>
          <p:nvPr/>
        </p:nvPicPr>
        <p:blipFill>
          <a:blip r:embed="rId4">
            <a:alphaModFix/>
          </a:blip>
          <a:stretch>
            <a:fillRect/>
          </a:stretch>
        </p:blipFill>
        <p:spPr>
          <a:xfrm>
            <a:off x="4420200" y="1890850"/>
            <a:ext cx="4723800" cy="3204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User Survey Data </a:t>
            </a:r>
            <a:endParaRPr/>
          </a:p>
        </p:txBody>
      </p:sp>
      <p:pic>
        <p:nvPicPr>
          <p:cNvPr descr="Forms response chart. Question title: How many job applications do you apply on a daily basis?. Number of responses: 12 responses." id="315" name="Google Shape;315;p18"/>
          <p:cNvPicPr preferRelativeResize="0"/>
          <p:nvPr/>
        </p:nvPicPr>
        <p:blipFill>
          <a:blip r:embed="rId3">
            <a:alphaModFix/>
          </a:blip>
          <a:stretch>
            <a:fillRect/>
          </a:stretch>
        </p:blipFill>
        <p:spPr>
          <a:xfrm>
            <a:off x="0" y="1326050"/>
            <a:ext cx="4952626" cy="1888625"/>
          </a:xfrm>
          <a:prstGeom prst="rect">
            <a:avLst/>
          </a:prstGeom>
          <a:noFill/>
          <a:ln>
            <a:noFill/>
          </a:ln>
        </p:spPr>
      </p:pic>
      <p:pic>
        <p:nvPicPr>
          <p:cNvPr descr="Forms response chart. Question title: How important is it for you to track your application?. Number of responses: 12 responses." id="316" name="Google Shape;316;p18"/>
          <p:cNvPicPr preferRelativeResize="0"/>
          <p:nvPr/>
        </p:nvPicPr>
        <p:blipFill>
          <a:blip r:embed="rId4">
            <a:alphaModFix/>
          </a:blip>
          <a:stretch>
            <a:fillRect/>
          </a:stretch>
        </p:blipFill>
        <p:spPr>
          <a:xfrm>
            <a:off x="0" y="3204650"/>
            <a:ext cx="5012899" cy="1888625"/>
          </a:xfrm>
          <a:prstGeom prst="rect">
            <a:avLst/>
          </a:prstGeom>
          <a:noFill/>
          <a:ln>
            <a:noFill/>
          </a:ln>
        </p:spPr>
      </p:pic>
      <p:pic>
        <p:nvPicPr>
          <p:cNvPr descr="Forms response chart. Question title: Which of the Job portals do you prefer when you apply for a job?. Number of responses: 12 responses." id="317" name="Google Shape;317;p18"/>
          <p:cNvPicPr preferRelativeResize="0"/>
          <p:nvPr/>
        </p:nvPicPr>
        <p:blipFill>
          <a:blip r:embed="rId5">
            <a:alphaModFix/>
          </a:blip>
          <a:stretch>
            <a:fillRect/>
          </a:stretch>
        </p:blipFill>
        <p:spPr>
          <a:xfrm>
            <a:off x="5143475" y="1436550"/>
            <a:ext cx="3950275" cy="3264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User Survey Data </a:t>
            </a:r>
            <a:endParaRPr/>
          </a:p>
        </p:txBody>
      </p:sp>
      <p:pic>
        <p:nvPicPr>
          <p:cNvPr descr="Forms response chart. Question title: Which of the following methods do you use to track your application. Number of responses: 12 responses." id="323" name="Google Shape;323;p19"/>
          <p:cNvPicPr preferRelativeResize="0"/>
          <p:nvPr/>
        </p:nvPicPr>
        <p:blipFill>
          <a:blip r:embed="rId3">
            <a:alphaModFix/>
          </a:blip>
          <a:stretch>
            <a:fillRect/>
          </a:stretch>
        </p:blipFill>
        <p:spPr>
          <a:xfrm>
            <a:off x="0" y="1396375"/>
            <a:ext cx="4249426" cy="3747125"/>
          </a:xfrm>
          <a:prstGeom prst="rect">
            <a:avLst/>
          </a:prstGeom>
          <a:noFill/>
          <a:ln>
            <a:noFill/>
          </a:ln>
        </p:spPr>
      </p:pic>
      <p:pic>
        <p:nvPicPr>
          <p:cNvPr descr="Forms response chart. Question title: Would you be interested in an interactive dashboard to track your applications?. Number of responses: 12 responses." id="324" name="Google Shape;324;p19"/>
          <p:cNvPicPr preferRelativeResize="0"/>
          <p:nvPr/>
        </p:nvPicPr>
        <p:blipFill rotWithShape="1">
          <a:blip r:embed="rId4">
            <a:alphaModFix/>
          </a:blip>
          <a:srcRect b="0" l="0" r="0" t="0"/>
          <a:stretch/>
        </p:blipFill>
        <p:spPr>
          <a:xfrm>
            <a:off x="4249425" y="1476750"/>
            <a:ext cx="4894574" cy="3666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User Survey Data </a:t>
            </a:r>
            <a:endParaRPr/>
          </a:p>
        </p:txBody>
      </p:sp>
      <p:pic>
        <p:nvPicPr>
          <p:cNvPr id="330" name="Google Shape;330;p20"/>
          <p:cNvPicPr preferRelativeResize="0"/>
          <p:nvPr/>
        </p:nvPicPr>
        <p:blipFill>
          <a:blip r:embed="rId3">
            <a:alphaModFix/>
          </a:blip>
          <a:stretch>
            <a:fillRect/>
          </a:stretch>
        </p:blipFill>
        <p:spPr>
          <a:xfrm>
            <a:off x="0" y="1737950"/>
            <a:ext cx="4492750" cy="3405550"/>
          </a:xfrm>
          <a:prstGeom prst="rect">
            <a:avLst/>
          </a:prstGeom>
          <a:noFill/>
          <a:ln>
            <a:noFill/>
          </a:ln>
        </p:spPr>
      </p:pic>
      <p:sp>
        <p:nvSpPr>
          <p:cNvPr id="331" name="Google Shape;331;p20"/>
          <p:cNvSpPr txBox="1"/>
          <p:nvPr/>
        </p:nvSpPr>
        <p:spPr>
          <a:xfrm>
            <a:off x="70325" y="1436575"/>
            <a:ext cx="88503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To decide on necessary features, we asked our potential users this question and got the following responses:</a:t>
            </a:r>
            <a:endParaRPr>
              <a:latin typeface="Nunito"/>
              <a:ea typeface="Nunito"/>
              <a:cs typeface="Nunito"/>
              <a:sym typeface="Nunito"/>
            </a:endParaRPr>
          </a:p>
        </p:txBody>
      </p:sp>
      <p:pic>
        <p:nvPicPr>
          <p:cNvPr descr="Forms response chart. Question title: Which of the following features do you want to have in your job application tracker?. Number of responses: 12 responses." id="332" name="Google Shape;332;p20"/>
          <p:cNvPicPr preferRelativeResize="0"/>
          <p:nvPr/>
        </p:nvPicPr>
        <p:blipFill>
          <a:blip r:embed="rId4">
            <a:alphaModFix/>
          </a:blip>
          <a:stretch>
            <a:fillRect/>
          </a:stretch>
        </p:blipFill>
        <p:spPr>
          <a:xfrm>
            <a:off x="4651250" y="1737950"/>
            <a:ext cx="4492750" cy="34055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User Survey Data </a:t>
            </a:r>
            <a:endParaRPr/>
          </a:p>
        </p:txBody>
      </p:sp>
      <p:sp>
        <p:nvSpPr>
          <p:cNvPr id="338" name="Google Shape;338;p21"/>
          <p:cNvSpPr txBox="1"/>
          <p:nvPr/>
        </p:nvSpPr>
        <p:spPr>
          <a:xfrm>
            <a:off x="70325" y="1436575"/>
            <a:ext cx="9073800" cy="5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Even those that said weren’t applying at the moment still said they’d want an application like this in the future</a:t>
            </a:r>
            <a:endParaRPr>
              <a:latin typeface="Nunito"/>
              <a:ea typeface="Nunito"/>
              <a:cs typeface="Nunito"/>
              <a:sym typeface="Nunito"/>
            </a:endParaRPr>
          </a:p>
        </p:txBody>
      </p:sp>
      <p:pic>
        <p:nvPicPr>
          <p:cNvPr descr="Forms response chart. Question title: Would you require an interactive dashboard to track your applications in future?. Number of responses: 1 response." id="339" name="Google Shape;339;p21"/>
          <p:cNvPicPr preferRelativeResize="0"/>
          <p:nvPr/>
        </p:nvPicPr>
        <p:blipFill>
          <a:blip r:embed="rId3">
            <a:alphaModFix/>
          </a:blip>
          <a:stretch>
            <a:fillRect/>
          </a:stretch>
        </p:blipFill>
        <p:spPr>
          <a:xfrm>
            <a:off x="152400" y="2101375"/>
            <a:ext cx="6866674" cy="2889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