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ce5e69b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ce5e69b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ce5e69b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ce5e69b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ce5e69b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ce5e69b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ce5e69b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ce5e69b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ce5e69b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ce5e69b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ce5e69b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ce5e69b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8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Guided Capstone Project</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rPr>
              <a:t>Big Mountain Resort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Problem Identification</a:t>
            </a:r>
            <a:r>
              <a:rPr lang="en"/>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666666"/>
                </a:solidFill>
              </a:rPr>
              <a:t>Problem Statement- </a:t>
            </a:r>
            <a:r>
              <a:rPr lang="en" sz="1400">
                <a:solidFill>
                  <a:srgbClr val="666666"/>
                </a:solidFill>
              </a:rPr>
              <a:t>How can we accurately adjust the price of tickets this season to maximize the profits for Big Mountain Resort accounting for facilities provided by them?</a:t>
            </a:r>
            <a:endParaRPr sz="1400">
              <a:solidFill>
                <a:srgbClr val="666666"/>
              </a:solidFill>
            </a:endParaRPr>
          </a:p>
          <a:p>
            <a:pPr indent="0" lvl="0" marL="0" rtl="0" algn="l">
              <a:spcBef>
                <a:spcPts val="1600"/>
              </a:spcBef>
              <a:spcAft>
                <a:spcPts val="0"/>
              </a:spcAft>
              <a:buNone/>
            </a:pPr>
            <a:r>
              <a:t/>
            </a:r>
            <a:endParaRPr sz="1400">
              <a:solidFill>
                <a:srgbClr val="666666"/>
              </a:solidFill>
            </a:endParaRPr>
          </a:p>
          <a:p>
            <a:pPr indent="0" lvl="0" marL="0" rtl="0" algn="l">
              <a:spcBef>
                <a:spcPts val="1600"/>
              </a:spcBef>
              <a:spcAft>
                <a:spcPts val="0"/>
              </a:spcAft>
              <a:buNone/>
            </a:pPr>
            <a:r>
              <a:t/>
            </a:r>
            <a:endParaRPr sz="1400">
              <a:solidFill>
                <a:srgbClr val="666666"/>
              </a:solidFill>
            </a:endParaRPr>
          </a:p>
          <a:p>
            <a:pPr indent="0" lvl="0" marL="0" rtl="0" algn="l">
              <a:lnSpc>
                <a:spcPct val="100000"/>
              </a:lnSpc>
              <a:spcBef>
                <a:spcPts val="1600"/>
              </a:spcBef>
              <a:spcAft>
                <a:spcPts val="0"/>
              </a:spcAft>
              <a:buClr>
                <a:schemeClr val="dk1"/>
              </a:buClr>
              <a:buSzPts val="1100"/>
              <a:buFont typeface="Arial"/>
              <a:buNone/>
            </a:pPr>
            <a:r>
              <a:rPr lang="en" sz="1400">
                <a:solidFill>
                  <a:schemeClr val="dk1"/>
                </a:solidFill>
              </a:rPr>
              <a:t>Big Mountain Resort, a ski resort located in Montana. The resort's pricing strategy has been to charge a premium above the average price of resorts in its market segment. They are not capitalizing on its facilities as much as it could.Basing their pricing on just the market average does not provide the business with a good sense of how important some facilities are compared to others. This hampers investment strategy.How to select a better value for their ticket price.</a:t>
            </a:r>
            <a:endParaRPr sz="21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00000"/>
                </a:solidFill>
              </a:rPr>
              <a:t>Recommendation and key findings</a:t>
            </a:r>
            <a:endParaRPr sz="3000">
              <a:solidFill>
                <a:srgbClr val="000000"/>
              </a:solidFill>
            </a:endParaRPr>
          </a:p>
        </p:txBody>
      </p:sp>
      <p:sp>
        <p:nvSpPr>
          <p:cNvPr id="67" name="Google Shape;67;p1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en" sz="1400">
                <a:solidFill>
                  <a:schemeClr val="dk1"/>
                </a:solidFill>
              </a:rPr>
              <a:t>Based on the modeling outcome, we can increase the cost of a ticket by </a:t>
            </a:r>
            <a:r>
              <a:rPr b="1" lang="en" sz="1400">
                <a:solidFill>
                  <a:schemeClr val="dk1"/>
                </a:solidFill>
              </a:rPr>
              <a:t>$1.99</a:t>
            </a:r>
            <a:r>
              <a:rPr lang="en" sz="1400">
                <a:solidFill>
                  <a:schemeClr val="dk1"/>
                </a:solidFill>
              </a:rPr>
              <a:t> by increasing the vertical drop by 150 feet, adding 2 acres of snow making and installing an additional chair lift. Business can use the finding of this model for increasing the profit  by </a:t>
            </a:r>
            <a:r>
              <a:rPr b="1" lang="en" sz="1400">
                <a:solidFill>
                  <a:schemeClr val="dk1"/>
                </a:solidFill>
              </a:rPr>
              <a:t>$3474638</a:t>
            </a:r>
            <a:r>
              <a:rPr lang="en" sz="1700">
                <a:solidFill>
                  <a:schemeClr val="dk1"/>
                </a:solidFill>
              </a:rPr>
              <a: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Modeling results and analysis:</a:t>
            </a:r>
            <a:endParaRPr sz="3000"/>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Key feature: Vertical Drop</a:t>
            </a:r>
            <a:endParaRPr/>
          </a:p>
          <a:p>
            <a:pPr indent="0" lvl="0" marL="0" rtl="0" algn="l">
              <a:spcBef>
                <a:spcPts val="1600"/>
              </a:spcBef>
              <a:spcAft>
                <a:spcPts val="0"/>
              </a:spcAft>
              <a:buClr>
                <a:schemeClr val="dk1"/>
              </a:buClr>
              <a:buSzPts val="1100"/>
              <a:buFont typeface="Arial"/>
              <a:buNone/>
            </a:pPr>
            <a:r>
              <a:rPr lang="en"/>
              <a:t>Big Mountain is doing well for vertical drop, but there are still quite a few resorts with a greater drop.</a:t>
            </a:r>
            <a:endParaRPr/>
          </a:p>
          <a:p>
            <a:pPr indent="0" lvl="0" marL="0" rtl="0" algn="l">
              <a:spcBef>
                <a:spcPts val="1600"/>
              </a:spcBef>
              <a:spcAft>
                <a:spcPts val="0"/>
              </a:spcAft>
              <a:buClr>
                <a:schemeClr val="dk1"/>
              </a:buClr>
              <a:buSzPts val="1100"/>
              <a:buFont typeface="Arial"/>
              <a:buNone/>
            </a:pPr>
            <a:r>
              <a:rPr lang="en"/>
              <a:t>Result: Increasing the vertical drop by 150 feet, supports the price increase by $1.99</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50">
              <a:solidFill>
                <a:schemeClr val="dk1"/>
              </a:solidFill>
              <a:highlight>
                <a:srgbClr val="FFFFFF"/>
              </a:highlight>
            </a:endParaRPr>
          </a:p>
          <a:p>
            <a:pPr indent="0" lvl="0" marL="0" rtl="0" algn="l">
              <a:spcBef>
                <a:spcPts val="1600"/>
              </a:spcBef>
              <a:spcAft>
                <a:spcPts val="1600"/>
              </a:spcAft>
              <a:buNone/>
            </a:pPr>
            <a:r>
              <a:t/>
            </a:r>
            <a:endParaRPr sz="1250">
              <a:solidFill>
                <a:schemeClr val="dk1"/>
              </a:solidFill>
              <a:highlight>
                <a:srgbClr val="FFFFFF"/>
              </a:highlight>
            </a:endParaRPr>
          </a:p>
        </p:txBody>
      </p:sp>
      <p:sp>
        <p:nvSpPr>
          <p:cNvPr id="75" name="Google Shape;75;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4832400" y="1152475"/>
            <a:ext cx="3999901"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Modeling results and analysis(2)</a:t>
            </a:r>
            <a:endParaRPr sz="3000"/>
          </a:p>
        </p:txBody>
      </p:sp>
      <p:sp>
        <p:nvSpPr>
          <p:cNvPr id="82" name="Google Shape;82;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Key Feature:Snow making area</a:t>
            </a:r>
            <a:endParaRPr/>
          </a:p>
          <a:p>
            <a:pPr indent="0" lvl="0" marL="0" rtl="0" algn="l">
              <a:spcBef>
                <a:spcPts val="1600"/>
              </a:spcBef>
              <a:spcAft>
                <a:spcPts val="0"/>
              </a:spcAft>
              <a:buClr>
                <a:schemeClr val="dk1"/>
              </a:buClr>
              <a:buSzPts val="1100"/>
              <a:buFont typeface="Arial"/>
              <a:buNone/>
            </a:pPr>
            <a:r>
              <a:rPr lang="en"/>
              <a:t>Big Mountain is very high up the league table of snow making area</a:t>
            </a:r>
            <a:endParaRPr/>
          </a:p>
          <a:p>
            <a:pPr indent="0" lvl="0" marL="0" rtl="0" algn="l">
              <a:spcBef>
                <a:spcPts val="1600"/>
              </a:spcBef>
              <a:spcAft>
                <a:spcPts val="0"/>
              </a:spcAft>
              <a:buClr>
                <a:schemeClr val="dk1"/>
              </a:buClr>
              <a:buSzPts val="1100"/>
              <a:buFont typeface="Arial"/>
              <a:buNone/>
            </a:pPr>
            <a:r>
              <a:rPr lang="en"/>
              <a:t>Result : adding 2 acres of snow making, supports the price increase by $1.99 </a:t>
            </a:r>
            <a:endParaRPr/>
          </a:p>
          <a:p>
            <a:pPr indent="0" lvl="0" marL="0" rtl="0" algn="l">
              <a:spcBef>
                <a:spcPts val="1600"/>
              </a:spcBef>
              <a:spcAft>
                <a:spcPts val="1600"/>
              </a:spcAft>
              <a:buNone/>
            </a:pPr>
            <a:r>
              <a:t/>
            </a:r>
            <a:endParaRPr/>
          </a:p>
        </p:txBody>
      </p:sp>
      <p:sp>
        <p:nvSpPr>
          <p:cNvPr id="83" name="Google Shape;83;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4832400" y="1152475"/>
            <a:ext cx="3999900" cy="3416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Modeling results and analysis(3)</a:t>
            </a:r>
            <a:endParaRPr b="1" sz="3000"/>
          </a:p>
        </p:txBody>
      </p:sp>
      <p:sp>
        <p:nvSpPr>
          <p:cNvPr id="90" name="Google Shape;90;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  Chairs</a:t>
            </a:r>
            <a:endParaRPr/>
          </a:p>
          <a:p>
            <a:pPr indent="0" lvl="0" marL="0" rtl="0" algn="l">
              <a:spcBef>
                <a:spcPts val="1600"/>
              </a:spcBef>
              <a:spcAft>
                <a:spcPts val="0"/>
              </a:spcAft>
              <a:buNone/>
            </a:pPr>
            <a:r>
              <a:rPr lang="en"/>
              <a:t>Big Mountain has amongst the highest number of total chairs, resorts with more appear to be outliers.</a:t>
            </a:r>
            <a:endParaRPr/>
          </a:p>
          <a:p>
            <a:pPr indent="0" lvl="0" marL="0" rtl="0" algn="l">
              <a:spcBef>
                <a:spcPts val="1600"/>
              </a:spcBef>
              <a:spcAft>
                <a:spcPts val="0"/>
              </a:spcAft>
              <a:buNone/>
            </a:pPr>
            <a:r>
              <a:rPr lang="en"/>
              <a:t>Result : installing an additional chair lift, supports the price increase by $1.99 </a:t>
            </a:r>
            <a:endParaRPr/>
          </a:p>
          <a:p>
            <a:pPr indent="0" lvl="0" marL="0" rtl="0" algn="l">
              <a:spcBef>
                <a:spcPts val="1600"/>
              </a:spcBef>
              <a:spcAft>
                <a:spcPts val="1600"/>
              </a:spcAft>
              <a:buClr>
                <a:schemeClr val="dk1"/>
              </a:buClr>
              <a:buSzPts val="1100"/>
              <a:buFont typeface="Arial"/>
              <a:buNone/>
            </a:pPr>
            <a:r>
              <a:t/>
            </a:r>
            <a:endParaRPr/>
          </a:p>
        </p:txBody>
      </p:sp>
      <p:sp>
        <p:nvSpPr>
          <p:cNvPr id="91" name="Google Shape;91;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4832400" y="1140300"/>
            <a:ext cx="399990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Summary and conclusion</a:t>
            </a:r>
            <a:endParaRPr b="1" sz="3000"/>
          </a:p>
          <a:p>
            <a:pPr indent="0" lvl="0" marL="0" rtl="0" algn="l">
              <a:spcBef>
                <a:spcPts val="0"/>
              </a:spcBef>
              <a:spcAft>
                <a:spcPts val="0"/>
              </a:spcAft>
              <a:buNone/>
            </a:pPr>
            <a:r>
              <a:t/>
            </a:r>
            <a:endParaRPr b="1" sz="3000"/>
          </a:p>
          <a:p>
            <a:pPr indent="0" lvl="0" marL="0" rtl="0" algn="l">
              <a:spcBef>
                <a:spcPts val="0"/>
              </a:spcBef>
              <a:spcAft>
                <a:spcPts val="0"/>
              </a:spcAft>
              <a:buClr>
                <a:schemeClr val="dk1"/>
              </a:buClr>
              <a:buSzPts val="1100"/>
              <a:buFont typeface="Arial"/>
              <a:buNone/>
            </a:pPr>
            <a:r>
              <a:t/>
            </a:r>
            <a:endParaRPr b="1" sz="3000"/>
          </a:p>
          <a:p>
            <a:pPr indent="0" lvl="0" marL="0" rtl="0" algn="l">
              <a:spcBef>
                <a:spcPts val="0"/>
              </a:spcBef>
              <a:spcAft>
                <a:spcPts val="0"/>
              </a:spcAft>
              <a:buNone/>
            </a:pPr>
            <a:r>
              <a:t/>
            </a:r>
            <a:endParaRPr b="1" sz="3000"/>
          </a:p>
        </p:txBody>
      </p:sp>
      <p:sp>
        <p:nvSpPr>
          <p:cNvPr id="98" name="Google Shape;98;p19"/>
          <p:cNvSpPr txBox="1"/>
          <p:nvPr>
            <p:ph idx="1" type="body"/>
          </p:nvPr>
        </p:nvSpPr>
        <p:spPr>
          <a:xfrm>
            <a:off x="311700" y="1238025"/>
            <a:ext cx="8520600" cy="3330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 sz="1400">
                <a:solidFill>
                  <a:schemeClr val="dk1"/>
                </a:solidFill>
              </a:rPr>
              <a:t>Based on the model, we can increase the cost of a ticket by $1.99. </a:t>
            </a:r>
            <a:endParaRPr sz="1400">
              <a:solidFill>
                <a:schemeClr val="dk1"/>
              </a:solidFill>
            </a:endParaRPr>
          </a:p>
          <a:p>
            <a:pPr indent="0" lvl="0" marL="457200" rtl="0" algn="just">
              <a:spcBef>
                <a:spcPts val="1600"/>
              </a:spcBef>
              <a:spcAft>
                <a:spcPts val="0"/>
              </a:spcAft>
              <a:buNone/>
            </a:pPr>
            <a:r>
              <a:t/>
            </a:r>
            <a:endParaRPr sz="1400">
              <a:solidFill>
                <a:schemeClr val="dk1"/>
              </a:solidFill>
            </a:endParaRPr>
          </a:p>
          <a:p>
            <a:pPr indent="-317500" lvl="0" marL="457200" rtl="0" algn="just">
              <a:spcBef>
                <a:spcPts val="1600"/>
              </a:spcBef>
              <a:spcAft>
                <a:spcPts val="0"/>
              </a:spcAft>
              <a:buClr>
                <a:schemeClr val="dk1"/>
              </a:buClr>
              <a:buSzPts val="1400"/>
              <a:buChar char="-"/>
            </a:pPr>
            <a:r>
              <a:rPr lang="en" sz="1400">
                <a:solidFill>
                  <a:schemeClr val="dk1"/>
                </a:solidFill>
              </a:rPr>
              <a:t>Business can use the finding of this model for increasing the profit  by $3474638.</a:t>
            </a:r>
            <a:endParaRPr sz="14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