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sldIdLst>
    <p:sldId id="256" r:id="rId2"/>
    <p:sldId id="257" r:id="rId3"/>
    <p:sldId id="269" r:id="rId4"/>
    <p:sldId id="268" r:id="rId5"/>
    <p:sldId id="272" r:id="rId6"/>
    <p:sldId id="263" r:id="rId7"/>
    <p:sldId id="261" r:id="rId8"/>
    <p:sldId id="270" r:id="rId9"/>
    <p:sldId id="271" r:id="rId10"/>
    <p:sldId id="273" r:id="rId11"/>
    <p:sldId id="274" r:id="rId12"/>
    <p:sldId id="275" r:id="rId13"/>
    <p:sldId id="277" r:id="rId14"/>
    <p:sldId id="276" r:id="rId15"/>
    <p:sldId id="278" r:id="rId16"/>
    <p:sldId id="267" r:id="rId17"/>
    <p:sldId id="281" r:id="rId18"/>
    <p:sldId id="258" r:id="rId19"/>
    <p:sldId id="28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70" d="100"/>
          <a:sy n="70" d="100"/>
        </p:scale>
        <p:origin x="536" y="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700B27-DE4C-4B9E-BB11-B9027034A00F}" type="datetimeFigureOut">
              <a:rPr lang="en-US" smtClean="0"/>
              <a:pPr/>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3912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0F4739-9812-4A9F-890D-2AD6BA5F6EE8}"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1581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845AC5-A3F8-44AA-BA8F-596CDCC976D3}"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97960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E0D914D-B099-4142-A885-11F276715148}"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4242975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D01B4-0AA5-45E6-B2E6-5FA4078AEBCF}"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770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147335C-0450-40D7-8612-B3203BED4F28}" type="datetimeFigureOut">
              <a:rPr lang="en-US" smtClean="0"/>
              <a:t>7/28/2025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21417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46A105-2A1C-4284-B4EA-07CF89B1A393}" type="datetimeFigureOut">
              <a:rPr lang="en-US" smtClean="0"/>
              <a:t>7/28/2025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0333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DBE609-F3F2-45E6-BD6A-E03A8C86C1AE}"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663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24AD68-089C-4467-A8F3-EA2BBCA6B44E}"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585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C51FCE-E4BB-4680-8E50-3C0E348D2609}"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4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AA073D-A903-47F8-8D16-77642FB0DF1F}"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1147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1FA40-626B-4CA1-85D0-7A9016E395BA}"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9220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F425EA-B9DC-48A7-991E-9A82573B1B21}" type="datetimeFigureOut">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088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CB97F8-6CEB-469B-AFCC-889F2A2B1D5A}" type="datetimeFigureOut">
              <a:rPr lang="en-US" smtClean="0"/>
              <a:t>7/28/2025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263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FA9179F-009E-4FA5-B091-7EBB82A185BD}" type="datetimeFigureOut">
              <a:rPr lang="en-US" smtClean="0"/>
              <a:t>7/28/2025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8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E665CEB-0076-4E37-B880-BCEA9784DE0A}" type="datetimeFigureOut">
              <a:rPr lang="en-US" smtClean="0"/>
              <a:t>7/28/2025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630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149E5E-3896-4118-99A7-7B85668F1C5E}"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7585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E0D914D-B099-4142-A885-11F276715148}" type="datetimeFigureOut">
              <a:rPr lang="en-US" smtClean="0"/>
              <a:t>7/28/2025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028650"/>
      </p:ext>
    </p:extLst>
  </p:cSld>
  <p:clrMap bg1="dk1" tx1="lt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74A44953-4E30-84DB-0469-E110DEC268C4}"/>
              </a:ext>
            </a:extLst>
          </p:cNvPr>
          <p:cNvSpPr>
            <a:spLocks noGrp="1"/>
          </p:cNvSpPr>
          <p:nvPr>
            <p:ph type="subTitle" idx="1"/>
          </p:nvPr>
        </p:nvSpPr>
        <p:spPr>
          <a:xfrm>
            <a:off x="292607" y="4777380"/>
            <a:ext cx="7837259" cy="861420"/>
          </a:xfrm>
        </p:spPr>
        <p:txBody>
          <a:bodyPr>
            <a:normAutofit/>
          </a:bodyPr>
          <a:lstStyle/>
          <a:p>
            <a:r>
              <a:rPr lang="hu-HU" dirty="0" err="1">
                <a:solidFill>
                  <a:schemeClr val="tx1">
                    <a:lumMod val="85000"/>
                    <a:lumOff val="15000"/>
                  </a:schemeClr>
                </a:solidFill>
              </a:rPr>
              <a:t>Intro</a:t>
            </a:r>
            <a:endParaRPr lang="hu-HU" dirty="0">
              <a:solidFill>
                <a:schemeClr val="tx1">
                  <a:lumMod val="85000"/>
                  <a:lumOff val="15000"/>
                </a:schemeClr>
              </a:solidFill>
            </a:endParaRPr>
          </a:p>
        </p:txBody>
      </p:sp>
      <p:sp>
        <p:nvSpPr>
          <p:cNvPr id="2" name="Title 1">
            <a:extLst>
              <a:ext uri="{FF2B5EF4-FFF2-40B4-BE49-F238E27FC236}">
                <a16:creationId xmlns:a16="http://schemas.microsoft.com/office/drawing/2014/main" id="{9B4EA4BC-07B0-5F86-EA61-564035AA04CC}"/>
              </a:ext>
            </a:extLst>
          </p:cNvPr>
          <p:cNvSpPr>
            <a:spLocks noGrp="1"/>
          </p:cNvSpPr>
          <p:nvPr>
            <p:ph type="ctrTitle"/>
          </p:nvPr>
        </p:nvSpPr>
        <p:spPr>
          <a:xfrm>
            <a:off x="292608" y="557784"/>
            <a:ext cx="9404675" cy="4219597"/>
          </a:xfrm>
        </p:spPr>
        <p:txBody>
          <a:bodyPr>
            <a:normAutofit fontScale="90000"/>
          </a:bodyPr>
          <a:lstStyle/>
          <a:p>
            <a:r>
              <a:rPr lang="hu-HU" b="1" dirty="0" err="1"/>
              <a:t>Hungarian</a:t>
            </a:r>
            <a:r>
              <a:rPr lang="hu-HU" b="1" dirty="0"/>
              <a:t> </a:t>
            </a:r>
            <a:br>
              <a:rPr lang="en-US" b="1" dirty="0"/>
            </a:br>
            <a:br>
              <a:rPr lang="en-US" b="1" dirty="0"/>
            </a:br>
            <a:r>
              <a:rPr lang="en-US" dirty="0"/>
              <a:t>Self-paced reading+ </a:t>
            </a:r>
            <a:br>
              <a:rPr lang="en-US" dirty="0"/>
            </a:br>
            <a:r>
              <a:rPr lang="en-US" dirty="0"/>
              <a:t>Visual world paradigm</a:t>
            </a:r>
            <a:endParaRPr lang="hu-HU"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hu-HU"/>
          </a:p>
        </p:txBody>
      </p:sp>
    </p:spTree>
    <p:extLst>
      <p:ext uri="{BB962C8B-B14F-4D97-AF65-F5344CB8AC3E}">
        <p14:creationId xmlns:p14="http://schemas.microsoft.com/office/powerpoint/2010/main" val="334049639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CDE47-3E18-2BD4-C49C-CB86F2761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34C9C3-A105-63D6-ED45-A4522A371755}"/>
              </a:ext>
            </a:extLst>
          </p:cNvPr>
          <p:cNvSpPr>
            <a:spLocks noGrp="1"/>
          </p:cNvSpPr>
          <p:nvPr>
            <p:ph type="title"/>
          </p:nvPr>
        </p:nvSpPr>
        <p:spPr/>
        <p:txBody>
          <a:bodyPr/>
          <a:lstStyle/>
          <a:p>
            <a:r>
              <a:rPr lang="en-US" dirty="0"/>
              <a:t>Two experiments: 2A</a:t>
            </a:r>
            <a:endParaRPr lang="hu-HU" dirty="0"/>
          </a:p>
        </p:txBody>
      </p:sp>
      <p:sp>
        <p:nvSpPr>
          <p:cNvPr id="3" name="Content Placeholder 2">
            <a:extLst>
              <a:ext uri="{FF2B5EF4-FFF2-40B4-BE49-F238E27FC236}">
                <a16:creationId xmlns:a16="http://schemas.microsoft.com/office/drawing/2014/main" id="{17A7D9BF-D5FE-1ED5-5562-CE09B86059E5}"/>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0F1B379C-E466-4242-AAAA-C2DDEAD3D38F}"/>
              </a:ext>
            </a:extLst>
          </p:cNvPr>
          <p:cNvSpPr txBox="1"/>
          <p:nvPr/>
        </p:nvSpPr>
        <p:spPr>
          <a:xfrm>
            <a:off x="1764792" y="1853248"/>
            <a:ext cx="10011188" cy="3416320"/>
          </a:xfrm>
          <a:prstGeom prst="rect">
            <a:avLst/>
          </a:prstGeom>
          <a:noFill/>
        </p:spPr>
        <p:txBody>
          <a:bodyPr wrap="square">
            <a:spAutoFit/>
          </a:bodyPr>
          <a:lstStyle/>
          <a:p>
            <a:r>
              <a:rPr lang="hu-HU" b="1" dirty="0"/>
              <a:t>A szakács	említette	hogy	a dolgozó	kérkedett		a főzőtudásával.</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szakács	említette	hogy	a dolgozó	megdicsérte	a főzőtudását.</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praised</a:t>
            </a:r>
            <a:r>
              <a:rPr lang="hu-HU" dirty="0"/>
              <a:t>	</a:t>
            </a:r>
            <a:r>
              <a:rPr lang="en-US" dirty="0"/>
              <a:t>		</a:t>
            </a:r>
            <a:r>
              <a:rPr lang="hu-HU" dirty="0" err="1"/>
              <a:t>the</a:t>
            </a:r>
            <a:r>
              <a:rPr lang="hu-HU" dirty="0"/>
              <a:t> </a:t>
            </a:r>
            <a:r>
              <a:rPr lang="hu-HU" dirty="0" err="1"/>
              <a:t>cooking</a:t>
            </a:r>
            <a:r>
              <a:rPr lang="hu-HU" dirty="0"/>
              <a:t> skill-3SG-DAT</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praised</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dolgozó	említette	hogy	a szakács	kérkedett		a főzőtudásával.</a:t>
            </a:r>
          </a:p>
          <a:p>
            <a:r>
              <a:rPr lang="hu-HU" dirty="0" err="1"/>
              <a:t>the</a:t>
            </a:r>
            <a:r>
              <a:rPr lang="hu-HU" dirty="0"/>
              <a:t> </a:t>
            </a:r>
            <a:r>
              <a:rPr lang="hu-HU" dirty="0" err="1"/>
              <a:t>worker</a:t>
            </a:r>
            <a:r>
              <a:rPr lang="hu-HU" dirty="0"/>
              <a:t>	</a:t>
            </a:r>
            <a:r>
              <a:rPr lang="hu-HU" dirty="0" err="1"/>
              <a:t>mentioned</a:t>
            </a:r>
            <a:r>
              <a:rPr lang="hu-HU" dirty="0"/>
              <a:t>	</a:t>
            </a:r>
            <a:r>
              <a:rPr lang="hu-HU" dirty="0" err="1"/>
              <a:t>that</a:t>
            </a:r>
            <a:r>
              <a:rPr lang="hu-HU" dirty="0"/>
              <a:t>	</a:t>
            </a:r>
            <a:r>
              <a:rPr lang="en-US" dirty="0"/>
              <a:t>	</a:t>
            </a:r>
            <a:r>
              <a:rPr lang="hu-HU" dirty="0" err="1"/>
              <a:t>the</a:t>
            </a:r>
            <a:r>
              <a:rPr lang="hu-HU" dirty="0"/>
              <a:t> chef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a:t>
            </a:r>
            <a:r>
              <a:rPr lang="hu-HU" i="1" dirty="0" err="1"/>
              <a:t>worker</a:t>
            </a:r>
            <a:r>
              <a:rPr lang="hu-HU" i="1" dirty="0"/>
              <a:t> </a:t>
            </a:r>
            <a:r>
              <a:rPr lang="hu-HU" i="1" dirty="0" err="1"/>
              <a:t>mentioned</a:t>
            </a:r>
            <a:r>
              <a:rPr lang="hu-HU" i="1" dirty="0"/>
              <a:t> </a:t>
            </a:r>
            <a:r>
              <a:rPr lang="hu-HU" i="1" dirty="0" err="1"/>
              <a:t>that</a:t>
            </a:r>
            <a:r>
              <a:rPr lang="hu-HU" i="1" dirty="0"/>
              <a:t> </a:t>
            </a:r>
            <a:r>
              <a:rPr lang="hu-HU" i="1" dirty="0" err="1"/>
              <a:t>the</a:t>
            </a:r>
            <a:r>
              <a:rPr lang="hu-HU" i="1" dirty="0"/>
              <a:t> chef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p>
        </p:txBody>
      </p:sp>
      <p:sp>
        <p:nvSpPr>
          <p:cNvPr id="12" name="TextBox 11">
            <a:extLst>
              <a:ext uri="{FF2B5EF4-FFF2-40B4-BE49-F238E27FC236}">
                <a16:creationId xmlns:a16="http://schemas.microsoft.com/office/drawing/2014/main" id="{0A38779B-1F7B-7D50-472D-B4DEB702AB9A}"/>
              </a:ext>
            </a:extLst>
          </p:cNvPr>
          <p:cNvSpPr txBox="1"/>
          <p:nvPr/>
        </p:nvSpPr>
        <p:spPr>
          <a:xfrm>
            <a:off x="0" y="1853248"/>
            <a:ext cx="6094476" cy="2585323"/>
          </a:xfrm>
          <a:prstGeom prst="rect">
            <a:avLst/>
          </a:prstGeom>
          <a:noFill/>
        </p:spPr>
        <p:txBody>
          <a:bodyPr wrap="square">
            <a:spAutoFit/>
          </a:bodyPr>
          <a:lstStyle/>
          <a:p>
            <a:r>
              <a:rPr lang="hu-HU" b="1" dirty="0" err="1">
                <a:solidFill>
                  <a:srgbClr val="FF0000"/>
                </a:solidFill>
              </a:rPr>
              <a:t>self-directed</a:t>
            </a:r>
            <a:endParaRPr lang="hu-HU" b="1" dirty="0">
              <a:solidFill>
                <a:srgbClr val="FF0000"/>
              </a:solidFill>
            </a:endParaRPr>
          </a:p>
          <a:p>
            <a:endParaRPr lang="en-US" b="1" dirty="0">
              <a:solidFill>
                <a:srgbClr val="FF0000"/>
              </a:solidFill>
            </a:endParaRPr>
          </a:p>
          <a:p>
            <a:endParaRPr lang="hu-HU" b="1" dirty="0">
              <a:solidFill>
                <a:srgbClr val="FF0000"/>
              </a:solidFill>
            </a:endParaRPr>
          </a:p>
          <a:p>
            <a:endParaRPr lang="hu-HU" b="1" dirty="0">
              <a:solidFill>
                <a:srgbClr val="FF0000"/>
              </a:solidFill>
            </a:endParaRPr>
          </a:p>
          <a:p>
            <a:r>
              <a:rPr lang="hu-HU" b="1" dirty="0" err="1">
                <a:solidFill>
                  <a:srgbClr val="FF0000"/>
                </a:solidFill>
              </a:rPr>
              <a:t>other-directed</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self</a:t>
            </a:r>
            <a:r>
              <a:rPr lang="hu-HU" b="1" dirty="0">
                <a:solidFill>
                  <a:srgbClr val="FF0000"/>
                </a:solidFill>
              </a:rPr>
              <a:t>-</a:t>
            </a:r>
            <a:r>
              <a:rPr lang="hu-HU" b="1" dirty="0" err="1">
                <a:solidFill>
                  <a:srgbClr val="FF0000"/>
                </a:solidFill>
              </a:rPr>
              <a:t>directed</a:t>
            </a:r>
            <a:r>
              <a:rPr lang="hu-HU" b="1" dirty="0">
                <a:solidFill>
                  <a:srgbClr val="FF0000"/>
                </a:solidFill>
              </a:rPr>
              <a:t>-x</a:t>
            </a:r>
          </a:p>
        </p:txBody>
      </p:sp>
    </p:spTree>
    <p:extLst>
      <p:ext uri="{BB962C8B-B14F-4D97-AF65-F5344CB8AC3E}">
        <p14:creationId xmlns:p14="http://schemas.microsoft.com/office/powerpoint/2010/main" val="252358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3117E-2E0B-8A49-6D21-A79321C38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A73CFA-5462-0169-220C-FA433C74C36C}"/>
              </a:ext>
            </a:extLst>
          </p:cNvPr>
          <p:cNvSpPr>
            <a:spLocks noGrp="1"/>
          </p:cNvSpPr>
          <p:nvPr>
            <p:ph type="title"/>
          </p:nvPr>
        </p:nvSpPr>
        <p:spPr/>
        <p:txBody>
          <a:bodyPr/>
          <a:lstStyle/>
          <a:p>
            <a:r>
              <a:rPr lang="en-US" dirty="0"/>
              <a:t>Two experiments: 2A - verb</a:t>
            </a:r>
            <a:endParaRPr lang="hu-HU" dirty="0"/>
          </a:p>
        </p:txBody>
      </p:sp>
      <p:sp>
        <p:nvSpPr>
          <p:cNvPr id="3" name="Content Placeholder 2">
            <a:extLst>
              <a:ext uri="{FF2B5EF4-FFF2-40B4-BE49-F238E27FC236}">
                <a16:creationId xmlns:a16="http://schemas.microsoft.com/office/drawing/2014/main" id="{3C499743-B60C-2D6D-F060-80F117715EFE}"/>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77FA5D25-98F4-221F-BD6C-15ED4D322EB1}"/>
              </a:ext>
            </a:extLst>
          </p:cNvPr>
          <p:cNvSpPr txBox="1"/>
          <p:nvPr/>
        </p:nvSpPr>
        <p:spPr>
          <a:xfrm>
            <a:off x="1764792" y="1853248"/>
            <a:ext cx="10011188" cy="3416320"/>
          </a:xfrm>
          <a:prstGeom prst="rect">
            <a:avLst/>
          </a:prstGeom>
          <a:noFill/>
        </p:spPr>
        <p:txBody>
          <a:bodyPr wrap="square">
            <a:spAutoFit/>
          </a:bodyPr>
          <a:lstStyle/>
          <a:p>
            <a:r>
              <a:rPr lang="hu-HU" b="1" dirty="0"/>
              <a:t>A szakács	említette	hogy	a dolgozó	</a:t>
            </a:r>
            <a:r>
              <a:rPr lang="hu-HU" b="1" dirty="0">
                <a:solidFill>
                  <a:srgbClr val="92D050"/>
                </a:solidFill>
              </a:rPr>
              <a:t>kérkedett</a:t>
            </a:r>
            <a:r>
              <a:rPr lang="hu-HU" b="1" dirty="0"/>
              <a:t>		a főzőtudásával.</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szakács	említette	hogy	a dolgozó	</a:t>
            </a:r>
            <a:r>
              <a:rPr lang="hu-HU" b="1" dirty="0">
                <a:solidFill>
                  <a:srgbClr val="92D050"/>
                </a:solidFill>
              </a:rPr>
              <a:t>megdicsérte</a:t>
            </a:r>
            <a:r>
              <a:rPr lang="hu-HU" b="1" dirty="0"/>
              <a:t>	a főzőtudását.</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praised</a:t>
            </a:r>
            <a:r>
              <a:rPr lang="hu-HU" dirty="0"/>
              <a:t>	</a:t>
            </a:r>
            <a:r>
              <a:rPr lang="en-US" dirty="0"/>
              <a:t>		</a:t>
            </a:r>
            <a:r>
              <a:rPr lang="hu-HU" dirty="0" err="1"/>
              <a:t>the</a:t>
            </a:r>
            <a:r>
              <a:rPr lang="hu-HU" dirty="0"/>
              <a:t> </a:t>
            </a:r>
            <a:r>
              <a:rPr lang="hu-HU" dirty="0" err="1"/>
              <a:t>cooking</a:t>
            </a:r>
            <a:r>
              <a:rPr lang="hu-HU" dirty="0"/>
              <a:t> skill-3SG-DAT</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praised</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dolgozó	említette	hogy	a szakács	</a:t>
            </a:r>
            <a:r>
              <a:rPr lang="hu-HU" b="1" dirty="0">
                <a:solidFill>
                  <a:srgbClr val="92D050"/>
                </a:solidFill>
              </a:rPr>
              <a:t>kérkedett</a:t>
            </a:r>
            <a:r>
              <a:rPr lang="hu-HU" b="1" dirty="0"/>
              <a:t>		a főzőtudásával.</a:t>
            </a:r>
          </a:p>
          <a:p>
            <a:r>
              <a:rPr lang="hu-HU" dirty="0" err="1"/>
              <a:t>the</a:t>
            </a:r>
            <a:r>
              <a:rPr lang="hu-HU" dirty="0"/>
              <a:t> </a:t>
            </a:r>
            <a:r>
              <a:rPr lang="hu-HU" dirty="0" err="1"/>
              <a:t>worker</a:t>
            </a:r>
            <a:r>
              <a:rPr lang="hu-HU" dirty="0"/>
              <a:t>	</a:t>
            </a:r>
            <a:r>
              <a:rPr lang="hu-HU" dirty="0" err="1"/>
              <a:t>mentioned</a:t>
            </a:r>
            <a:r>
              <a:rPr lang="hu-HU" dirty="0"/>
              <a:t>	</a:t>
            </a:r>
            <a:r>
              <a:rPr lang="hu-HU" dirty="0" err="1"/>
              <a:t>that</a:t>
            </a:r>
            <a:r>
              <a:rPr lang="hu-HU" dirty="0"/>
              <a:t>	</a:t>
            </a:r>
            <a:r>
              <a:rPr lang="en-US" dirty="0"/>
              <a:t>	</a:t>
            </a:r>
            <a:r>
              <a:rPr lang="hu-HU" dirty="0" err="1"/>
              <a:t>the</a:t>
            </a:r>
            <a:r>
              <a:rPr lang="hu-HU" dirty="0"/>
              <a:t> chef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a:t>
            </a:r>
            <a:r>
              <a:rPr lang="hu-HU" i="1" dirty="0" err="1"/>
              <a:t>worker</a:t>
            </a:r>
            <a:r>
              <a:rPr lang="hu-HU" i="1" dirty="0"/>
              <a:t> </a:t>
            </a:r>
            <a:r>
              <a:rPr lang="hu-HU" i="1" dirty="0" err="1"/>
              <a:t>mentioned</a:t>
            </a:r>
            <a:r>
              <a:rPr lang="hu-HU" i="1" dirty="0"/>
              <a:t> </a:t>
            </a:r>
            <a:r>
              <a:rPr lang="hu-HU" i="1" dirty="0" err="1"/>
              <a:t>that</a:t>
            </a:r>
            <a:r>
              <a:rPr lang="hu-HU" i="1" dirty="0"/>
              <a:t> </a:t>
            </a:r>
            <a:r>
              <a:rPr lang="hu-HU" i="1" dirty="0" err="1"/>
              <a:t>the</a:t>
            </a:r>
            <a:r>
              <a:rPr lang="hu-HU" i="1" dirty="0"/>
              <a:t> chef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p>
        </p:txBody>
      </p:sp>
      <p:sp>
        <p:nvSpPr>
          <p:cNvPr id="12" name="TextBox 11">
            <a:extLst>
              <a:ext uri="{FF2B5EF4-FFF2-40B4-BE49-F238E27FC236}">
                <a16:creationId xmlns:a16="http://schemas.microsoft.com/office/drawing/2014/main" id="{54B15585-BDE7-BE0C-A376-7054332D6793}"/>
              </a:ext>
            </a:extLst>
          </p:cNvPr>
          <p:cNvSpPr txBox="1"/>
          <p:nvPr/>
        </p:nvSpPr>
        <p:spPr>
          <a:xfrm>
            <a:off x="0" y="1853248"/>
            <a:ext cx="6094476" cy="3416320"/>
          </a:xfrm>
          <a:prstGeom prst="rect">
            <a:avLst/>
          </a:prstGeom>
          <a:noFill/>
        </p:spPr>
        <p:txBody>
          <a:bodyPr wrap="square">
            <a:spAutoFit/>
          </a:bodyPr>
          <a:lstStyle/>
          <a:p>
            <a:r>
              <a:rPr lang="hu-HU" b="1" dirty="0" err="1">
                <a:solidFill>
                  <a:srgbClr val="FF0000"/>
                </a:solidFill>
              </a:rPr>
              <a:t>self-directed</a:t>
            </a:r>
            <a:endParaRPr lang="hu-HU" b="1" dirty="0">
              <a:solidFill>
                <a:srgbClr val="FF0000"/>
              </a:solidFill>
            </a:endParaRPr>
          </a:p>
          <a:p>
            <a:endParaRPr lang="en-US" b="1" dirty="0">
              <a:solidFill>
                <a:srgbClr val="FF0000"/>
              </a:solidFill>
            </a:endParaRPr>
          </a:p>
          <a:p>
            <a:endParaRPr lang="hu-HU" b="1" dirty="0">
              <a:solidFill>
                <a:srgbClr val="FF0000"/>
              </a:solidFill>
            </a:endParaRPr>
          </a:p>
          <a:p>
            <a:endParaRPr lang="hu-HU" b="1" dirty="0">
              <a:solidFill>
                <a:srgbClr val="FF0000"/>
              </a:solidFill>
            </a:endParaRPr>
          </a:p>
          <a:p>
            <a:r>
              <a:rPr lang="hu-HU" b="1" dirty="0" err="1">
                <a:solidFill>
                  <a:srgbClr val="FF0000"/>
                </a:solidFill>
              </a:rPr>
              <a:t>other-directed</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self</a:t>
            </a:r>
            <a:r>
              <a:rPr lang="hu-HU" b="1" dirty="0">
                <a:solidFill>
                  <a:srgbClr val="FF0000"/>
                </a:solidFill>
              </a:rPr>
              <a:t>-</a:t>
            </a:r>
            <a:r>
              <a:rPr lang="hu-HU" b="1" dirty="0" err="1">
                <a:solidFill>
                  <a:srgbClr val="FF0000"/>
                </a:solidFill>
              </a:rPr>
              <a:t>directed</a:t>
            </a:r>
            <a:r>
              <a:rPr lang="hu-HU" b="1" dirty="0">
                <a:solidFill>
                  <a:srgbClr val="FF0000"/>
                </a:solidFill>
              </a:rPr>
              <a:t>-x</a:t>
            </a:r>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solidFill>
                  <a:srgbClr val="FF0000"/>
                </a:solidFill>
              </a:rPr>
              <a:t>other-directed-x</a:t>
            </a:r>
            <a:endParaRPr lang="hu-HU" b="1" dirty="0">
              <a:solidFill>
                <a:srgbClr val="FF0000"/>
              </a:solidFill>
            </a:endParaRPr>
          </a:p>
        </p:txBody>
      </p:sp>
    </p:spTree>
    <p:extLst>
      <p:ext uri="{BB962C8B-B14F-4D97-AF65-F5344CB8AC3E}">
        <p14:creationId xmlns:p14="http://schemas.microsoft.com/office/powerpoint/2010/main" val="2674086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B541-694F-1F0F-C6B4-12F78338D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4D5DD2-33DA-4850-B1B1-A2DC25E4E9A8}"/>
              </a:ext>
            </a:extLst>
          </p:cNvPr>
          <p:cNvSpPr>
            <a:spLocks noGrp="1"/>
          </p:cNvSpPr>
          <p:nvPr>
            <p:ph type="title"/>
          </p:nvPr>
        </p:nvSpPr>
        <p:spPr/>
        <p:txBody>
          <a:bodyPr/>
          <a:lstStyle/>
          <a:p>
            <a:r>
              <a:rPr lang="en-US" dirty="0"/>
              <a:t>Two experiments: 2B - gender</a:t>
            </a:r>
            <a:endParaRPr lang="hu-HU" dirty="0"/>
          </a:p>
        </p:txBody>
      </p:sp>
      <p:sp>
        <p:nvSpPr>
          <p:cNvPr id="3" name="Content Placeholder 2">
            <a:extLst>
              <a:ext uri="{FF2B5EF4-FFF2-40B4-BE49-F238E27FC236}">
                <a16:creationId xmlns:a16="http://schemas.microsoft.com/office/drawing/2014/main" id="{37CE1976-2287-E37A-F088-2C00EC3E2F3F}"/>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FEC201E8-C1F6-ACD2-8042-FDC8C7E67428}"/>
              </a:ext>
            </a:extLst>
          </p:cNvPr>
          <p:cNvSpPr txBox="1"/>
          <p:nvPr/>
        </p:nvSpPr>
        <p:spPr>
          <a:xfrm>
            <a:off x="1508760" y="1853248"/>
            <a:ext cx="10267220" cy="3416320"/>
          </a:xfrm>
          <a:prstGeom prst="rect">
            <a:avLst/>
          </a:prstGeom>
          <a:noFill/>
        </p:spPr>
        <p:txBody>
          <a:bodyPr wrap="square">
            <a:spAutoFit/>
          </a:bodyPr>
          <a:lstStyle/>
          <a:p>
            <a:r>
              <a:rPr lang="en-US" b="1" dirty="0"/>
              <a:t>A </a:t>
            </a:r>
            <a:r>
              <a:rPr lang="en-US" b="1" dirty="0" err="1"/>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professzor</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professor	boasted		the connections-3SG-INS</a:t>
            </a:r>
          </a:p>
          <a:p>
            <a:r>
              <a:rPr lang="en-US" i="1" dirty="0"/>
              <a:t>The pilot believed that the professor had boasted about his/her connections.	</a:t>
            </a:r>
            <a:r>
              <a:rPr lang="en-US" dirty="0"/>
              <a:t>					</a:t>
            </a:r>
          </a:p>
          <a:p>
            <a:r>
              <a:rPr lang="en-US" b="1" dirty="0"/>
              <a:t>A </a:t>
            </a:r>
            <a:r>
              <a:rPr lang="en-US" b="1" dirty="0" err="1"/>
              <a:t>modell</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professzor</a:t>
            </a:r>
            <a:r>
              <a:rPr lang="en-US" b="1" dirty="0"/>
              <a:t>		</a:t>
            </a:r>
            <a:r>
              <a:rPr lang="en-US" b="1" dirty="0" err="1"/>
              <a:t>dicsekedett</a:t>
            </a:r>
            <a:r>
              <a:rPr lang="en-US" b="1" dirty="0"/>
              <a:t>		a </a:t>
            </a:r>
            <a:r>
              <a:rPr lang="en-US" b="1" dirty="0" err="1"/>
              <a:t>kapcsolataival</a:t>
            </a:r>
            <a:r>
              <a:rPr lang="en-US" b="1" dirty="0"/>
              <a:t>.</a:t>
            </a:r>
          </a:p>
          <a:p>
            <a:r>
              <a:rPr lang="en-US" dirty="0"/>
              <a:t>the model	</a:t>
            </a:r>
            <a:r>
              <a:rPr lang="en-US" dirty="0" err="1"/>
              <a:t>beleived</a:t>
            </a:r>
            <a:r>
              <a:rPr lang="en-US" dirty="0"/>
              <a:t>	that		the professor	boasted		the connections-3SG-INS</a:t>
            </a:r>
          </a:p>
          <a:p>
            <a:r>
              <a:rPr lang="en-US" i="1" dirty="0"/>
              <a:t>The model believed that the professor had boasted about his/her connections.</a:t>
            </a:r>
            <a:r>
              <a:rPr lang="en-US" dirty="0"/>
              <a:t>						</a:t>
            </a:r>
          </a:p>
          <a:p>
            <a:r>
              <a:rPr lang="en-US" b="1" dirty="0"/>
              <a:t>A </a:t>
            </a:r>
            <a:r>
              <a:rPr lang="en-US" b="1" dirty="0" err="1"/>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modell</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model	boasted		the connections-3SG-INS</a:t>
            </a:r>
          </a:p>
          <a:p>
            <a:r>
              <a:rPr lang="en-US" i="1" dirty="0"/>
              <a:t>The pilot believed that the model had boasted about his/her connections.	</a:t>
            </a:r>
            <a:r>
              <a:rPr lang="en-US" dirty="0"/>
              <a:t>					</a:t>
            </a:r>
          </a:p>
        </p:txBody>
      </p:sp>
    </p:spTree>
    <p:extLst>
      <p:ext uri="{BB962C8B-B14F-4D97-AF65-F5344CB8AC3E}">
        <p14:creationId xmlns:p14="http://schemas.microsoft.com/office/powerpoint/2010/main" val="275574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63721-0F0E-C26F-C518-FA38271C9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7B822-64FC-FD7F-7F53-C8CDD5969315}"/>
              </a:ext>
            </a:extLst>
          </p:cNvPr>
          <p:cNvSpPr>
            <a:spLocks noGrp="1"/>
          </p:cNvSpPr>
          <p:nvPr>
            <p:ph type="title"/>
          </p:nvPr>
        </p:nvSpPr>
        <p:spPr/>
        <p:txBody>
          <a:bodyPr/>
          <a:lstStyle/>
          <a:p>
            <a:r>
              <a:rPr lang="en-US" dirty="0"/>
              <a:t>Two experiments: 2B - gender</a:t>
            </a:r>
            <a:endParaRPr lang="hu-HU" dirty="0"/>
          </a:p>
        </p:txBody>
      </p:sp>
      <p:sp>
        <p:nvSpPr>
          <p:cNvPr id="3" name="Content Placeholder 2">
            <a:extLst>
              <a:ext uri="{FF2B5EF4-FFF2-40B4-BE49-F238E27FC236}">
                <a16:creationId xmlns:a16="http://schemas.microsoft.com/office/drawing/2014/main" id="{D92A3A91-220A-93D3-E15B-2F42EF184E48}"/>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B9658AA8-D26B-922B-1EFB-BD2ECE5C235E}"/>
              </a:ext>
            </a:extLst>
          </p:cNvPr>
          <p:cNvSpPr txBox="1"/>
          <p:nvPr/>
        </p:nvSpPr>
        <p:spPr>
          <a:xfrm>
            <a:off x="1508760" y="1853248"/>
            <a:ext cx="10267220" cy="3416320"/>
          </a:xfrm>
          <a:prstGeom prst="rect">
            <a:avLst/>
          </a:prstGeom>
          <a:noFill/>
        </p:spPr>
        <p:txBody>
          <a:bodyPr wrap="square">
            <a:spAutoFit/>
          </a:bodyPr>
          <a:lstStyle/>
          <a:p>
            <a:r>
              <a:rPr lang="en-US" b="1" dirty="0"/>
              <a:t>A </a:t>
            </a:r>
            <a:r>
              <a:rPr lang="en-US" b="1" dirty="0" err="1"/>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professzor</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professor	boasted		the connections-3SG-INS</a:t>
            </a:r>
          </a:p>
          <a:p>
            <a:r>
              <a:rPr lang="en-US" i="1" dirty="0"/>
              <a:t>The pilot believed that the professor had boasted about his/her connections.	</a:t>
            </a:r>
            <a:r>
              <a:rPr lang="en-US" dirty="0"/>
              <a:t>					</a:t>
            </a:r>
          </a:p>
          <a:p>
            <a:r>
              <a:rPr lang="en-US" b="1" dirty="0"/>
              <a:t>A </a:t>
            </a:r>
            <a:r>
              <a:rPr lang="en-US" b="1" dirty="0" err="1"/>
              <a:t>modell</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professzor</a:t>
            </a:r>
            <a:r>
              <a:rPr lang="en-US" b="1" dirty="0"/>
              <a:t>		</a:t>
            </a:r>
            <a:r>
              <a:rPr lang="en-US" b="1" dirty="0" err="1"/>
              <a:t>dicsekedett</a:t>
            </a:r>
            <a:r>
              <a:rPr lang="en-US" b="1" dirty="0"/>
              <a:t>		a </a:t>
            </a:r>
            <a:r>
              <a:rPr lang="en-US" b="1" dirty="0" err="1"/>
              <a:t>kapcsolataival</a:t>
            </a:r>
            <a:r>
              <a:rPr lang="en-US" b="1" dirty="0"/>
              <a:t>.</a:t>
            </a:r>
          </a:p>
          <a:p>
            <a:r>
              <a:rPr lang="en-US" dirty="0"/>
              <a:t>the model	</a:t>
            </a:r>
            <a:r>
              <a:rPr lang="en-US" dirty="0" err="1"/>
              <a:t>beleived</a:t>
            </a:r>
            <a:r>
              <a:rPr lang="en-US" dirty="0"/>
              <a:t>	that		the professor	boasted		the connections-3SG-INS</a:t>
            </a:r>
          </a:p>
          <a:p>
            <a:r>
              <a:rPr lang="en-US" i="1" dirty="0"/>
              <a:t>The model believed that the professor had boasted about his/her connections.</a:t>
            </a:r>
            <a:r>
              <a:rPr lang="en-US" dirty="0"/>
              <a:t>						</a:t>
            </a:r>
          </a:p>
          <a:p>
            <a:r>
              <a:rPr lang="en-US" b="1" dirty="0"/>
              <a:t>A </a:t>
            </a:r>
            <a:r>
              <a:rPr lang="en-US" b="1" dirty="0" err="1"/>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t>modell</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model	boasted		the connections-3SG-INS</a:t>
            </a:r>
          </a:p>
          <a:p>
            <a:r>
              <a:rPr lang="en-US" i="1" dirty="0"/>
              <a:t>The pilot believed that the model had boasted about his/her connections.	</a:t>
            </a:r>
            <a:r>
              <a:rPr lang="en-US" dirty="0"/>
              <a:t>					</a:t>
            </a:r>
          </a:p>
        </p:txBody>
      </p:sp>
      <p:sp>
        <p:nvSpPr>
          <p:cNvPr id="6" name="TextBox 5">
            <a:extLst>
              <a:ext uri="{FF2B5EF4-FFF2-40B4-BE49-F238E27FC236}">
                <a16:creationId xmlns:a16="http://schemas.microsoft.com/office/drawing/2014/main" id="{89A4062C-BFC3-65E9-621F-92FD6D93B822}"/>
              </a:ext>
            </a:extLst>
          </p:cNvPr>
          <p:cNvSpPr txBox="1"/>
          <p:nvPr/>
        </p:nvSpPr>
        <p:spPr>
          <a:xfrm>
            <a:off x="1524" y="1853248"/>
            <a:ext cx="6094476" cy="2585323"/>
          </a:xfrm>
          <a:prstGeom prst="rect">
            <a:avLst/>
          </a:prstGeom>
          <a:noFill/>
        </p:spPr>
        <p:txBody>
          <a:bodyPr wrap="square">
            <a:spAutoFit/>
          </a:bodyPr>
          <a:lstStyle/>
          <a:p>
            <a:r>
              <a:rPr lang="hu-HU" b="1" dirty="0" err="1">
                <a:solidFill>
                  <a:srgbClr val="FF0000"/>
                </a:solidFill>
              </a:rPr>
              <a:t>male-male</a:t>
            </a:r>
            <a:endParaRPr lang="hu-HU" b="1" dirty="0">
              <a:solidFill>
                <a:srgbClr val="FF0000"/>
              </a:solidFill>
            </a:endParaRPr>
          </a:p>
          <a:p>
            <a:endParaRPr lang="en-US" b="1" dirty="0">
              <a:solidFill>
                <a:srgbClr val="FF0000"/>
              </a:solidFill>
            </a:endParaRPr>
          </a:p>
          <a:p>
            <a:endParaRPr lang="hu-HU" b="1" dirty="0">
              <a:solidFill>
                <a:srgbClr val="FF0000"/>
              </a:solidFill>
            </a:endParaRPr>
          </a:p>
          <a:p>
            <a:endParaRPr lang="hu-HU" b="1" dirty="0">
              <a:solidFill>
                <a:srgbClr val="FF0000"/>
              </a:solidFill>
            </a:endParaRPr>
          </a:p>
          <a:p>
            <a:r>
              <a:rPr lang="hu-HU" b="1" dirty="0" err="1">
                <a:solidFill>
                  <a:srgbClr val="FF0000"/>
                </a:solidFill>
              </a:rPr>
              <a:t>female-male</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male-female</a:t>
            </a:r>
            <a:endParaRPr lang="hu-HU" b="1" dirty="0">
              <a:solidFill>
                <a:srgbClr val="FF0000"/>
              </a:solidFill>
            </a:endParaRPr>
          </a:p>
        </p:txBody>
      </p:sp>
    </p:spTree>
    <p:extLst>
      <p:ext uri="{BB962C8B-B14F-4D97-AF65-F5344CB8AC3E}">
        <p14:creationId xmlns:p14="http://schemas.microsoft.com/office/powerpoint/2010/main" val="17380108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4FDF-F8A9-F280-6E91-E3C383A0FC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66D45-2F57-1FF5-7484-452B4FDC67C0}"/>
              </a:ext>
            </a:extLst>
          </p:cNvPr>
          <p:cNvSpPr>
            <a:spLocks noGrp="1"/>
          </p:cNvSpPr>
          <p:nvPr>
            <p:ph type="title"/>
          </p:nvPr>
        </p:nvSpPr>
        <p:spPr/>
        <p:txBody>
          <a:bodyPr/>
          <a:lstStyle/>
          <a:p>
            <a:r>
              <a:rPr lang="en-US" dirty="0"/>
              <a:t>Two experiments: 2B - gender</a:t>
            </a:r>
            <a:endParaRPr lang="hu-HU" dirty="0"/>
          </a:p>
        </p:txBody>
      </p:sp>
      <p:sp>
        <p:nvSpPr>
          <p:cNvPr id="3" name="Content Placeholder 2">
            <a:extLst>
              <a:ext uri="{FF2B5EF4-FFF2-40B4-BE49-F238E27FC236}">
                <a16:creationId xmlns:a16="http://schemas.microsoft.com/office/drawing/2014/main" id="{630D1BFE-9879-39EE-0427-68242672865F}"/>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564253DA-AB1A-2874-244E-22FB07B6B2EB}"/>
              </a:ext>
            </a:extLst>
          </p:cNvPr>
          <p:cNvSpPr txBox="1"/>
          <p:nvPr/>
        </p:nvSpPr>
        <p:spPr>
          <a:xfrm>
            <a:off x="1508760" y="1853248"/>
            <a:ext cx="10267220" cy="3416320"/>
          </a:xfrm>
          <a:prstGeom prst="rect">
            <a:avLst/>
          </a:prstGeom>
          <a:noFill/>
        </p:spPr>
        <p:txBody>
          <a:bodyPr wrap="square">
            <a:spAutoFit/>
          </a:bodyPr>
          <a:lstStyle/>
          <a:p>
            <a:r>
              <a:rPr lang="en-US" b="1" dirty="0"/>
              <a:t>A </a:t>
            </a:r>
            <a:r>
              <a:rPr lang="en-US" b="1" dirty="0" err="1">
                <a:solidFill>
                  <a:srgbClr val="00B0F0"/>
                </a:solidFill>
              </a:rPr>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solidFill>
                  <a:srgbClr val="00B0F0"/>
                </a:solidFill>
              </a:rPr>
              <a:t>professzor</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professor	boasted		the connections-3SG-INS</a:t>
            </a:r>
          </a:p>
          <a:p>
            <a:r>
              <a:rPr lang="en-US" i="1" dirty="0"/>
              <a:t>The pilot believed that the professor had boasted about his/her connections.	</a:t>
            </a:r>
            <a:r>
              <a:rPr lang="en-US" dirty="0"/>
              <a:t>					</a:t>
            </a:r>
          </a:p>
          <a:p>
            <a:r>
              <a:rPr lang="en-US" b="1" dirty="0"/>
              <a:t>A </a:t>
            </a:r>
            <a:r>
              <a:rPr lang="en-US" b="1" dirty="0" err="1">
                <a:solidFill>
                  <a:schemeClr val="accent6">
                    <a:lumMod val="60000"/>
                    <a:lumOff val="40000"/>
                  </a:schemeClr>
                </a:solidFill>
              </a:rPr>
              <a:t>modell</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solidFill>
                  <a:srgbClr val="00B0F0"/>
                </a:solidFill>
              </a:rPr>
              <a:t>professzor</a:t>
            </a:r>
            <a:r>
              <a:rPr lang="en-US" b="1" dirty="0"/>
              <a:t>		</a:t>
            </a:r>
            <a:r>
              <a:rPr lang="en-US" b="1" dirty="0" err="1"/>
              <a:t>dicsekedett</a:t>
            </a:r>
            <a:r>
              <a:rPr lang="en-US" b="1" dirty="0"/>
              <a:t>		a </a:t>
            </a:r>
            <a:r>
              <a:rPr lang="en-US" b="1" dirty="0" err="1"/>
              <a:t>kapcsolataival</a:t>
            </a:r>
            <a:r>
              <a:rPr lang="en-US" b="1" dirty="0"/>
              <a:t>.</a:t>
            </a:r>
          </a:p>
          <a:p>
            <a:r>
              <a:rPr lang="en-US" dirty="0"/>
              <a:t>the model	</a:t>
            </a:r>
            <a:r>
              <a:rPr lang="en-US" dirty="0" err="1"/>
              <a:t>beleived</a:t>
            </a:r>
            <a:r>
              <a:rPr lang="en-US" dirty="0"/>
              <a:t>	that		the professor	boasted		the connections-3SG-INS</a:t>
            </a:r>
          </a:p>
          <a:p>
            <a:r>
              <a:rPr lang="en-US" i="1" dirty="0"/>
              <a:t>The model believed that the professor had boasted about his/her connections.</a:t>
            </a:r>
            <a:r>
              <a:rPr lang="en-US" dirty="0"/>
              <a:t>						</a:t>
            </a:r>
          </a:p>
          <a:p>
            <a:r>
              <a:rPr lang="en-US" b="1" dirty="0"/>
              <a:t>A </a:t>
            </a:r>
            <a:r>
              <a:rPr lang="en-US" b="1" dirty="0" err="1">
                <a:solidFill>
                  <a:srgbClr val="00B0F0"/>
                </a:solidFill>
              </a:rPr>
              <a:t>pilóta</a:t>
            </a:r>
            <a:r>
              <a:rPr lang="en-US" b="1" dirty="0"/>
              <a:t>		</a:t>
            </a:r>
            <a:r>
              <a:rPr lang="en-US" b="1" dirty="0" err="1"/>
              <a:t>úgy</a:t>
            </a:r>
            <a:r>
              <a:rPr lang="en-US" b="1" dirty="0"/>
              <a:t> </a:t>
            </a:r>
            <a:r>
              <a:rPr lang="en-US" b="1" dirty="0" err="1"/>
              <a:t>vélte</a:t>
            </a:r>
            <a:r>
              <a:rPr lang="en-US" b="1" dirty="0"/>
              <a:t>	</a:t>
            </a:r>
            <a:r>
              <a:rPr lang="en-US" b="1" dirty="0" err="1"/>
              <a:t>hogy</a:t>
            </a:r>
            <a:r>
              <a:rPr lang="en-US" b="1" dirty="0"/>
              <a:t>	a </a:t>
            </a:r>
            <a:r>
              <a:rPr lang="en-US" b="1" dirty="0" err="1">
                <a:solidFill>
                  <a:schemeClr val="accent6">
                    <a:lumMod val="60000"/>
                    <a:lumOff val="40000"/>
                  </a:schemeClr>
                </a:solidFill>
              </a:rPr>
              <a:t>modell</a:t>
            </a:r>
            <a:r>
              <a:rPr lang="en-US" b="1" dirty="0"/>
              <a:t>	</a:t>
            </a:r>
            <a:r>
              <a:rPr lang="en-US" b="1" dirty="0" err="1"/>
              <a:t>dicsekedett</a:t>
            </a:r>
            <a:r>
              <a:rPr lang="en-US" b="1" dirty="0"/>
              <a:t>		a </a:t>
            </a:r>
            <a:r>
              <a:rPr lang="en-US" b="1" dirty="0" err="1"/>
              <a:t>kapcsolataival</a:t>
            </a:r>
            <a:r>
              <a:rPr lang="en-US" b="1" dirty="0"/>
              <a:t>.</a:t>
            </a:r>
          </a:p>
          <a:p>
            <a:r>
              <a:rPr lang="en-US" dirty="0"/>
              <a:t>the pilot		</a:t>
            </a:r>
            <a:r>
              <a:rPr lang="en-US" dirty="0" err="1"/>
              <a:t>beleived</a:t>
            </a:r>
            <a:r>
              <a:rPr lang="en-US" dirty="0"/>
              <a:t>	that		the model	boasted		the connections-3SG-INS</a:t>
            </a:r>
          </a:p>
          <a:p>
            <a:r>
              <a:rPr lang="en-US" i="1" dirty="0"/>
              <a:t>The pilot believed that the model had boasted about his/her connections.	</a:t>
            </a:r>
            <a:r>
              <a:rPr lang="en-US" dirty="0"/>
              <a:t>					</a:t>
            </a:r>
          </a:p>
        </p:txBody>
      </p:sp>
      <p:sp>
        <p:nvSpPr>
          <p:cNvPr id="6" name="TextBox 5">
            <a:extLst>
              <a:ext uri="{FF2B5EF4-FFF2-40B4-BE49-F238E27FC236}">
                <a16:creationId xmlns:a16="http://schemas.microsoft.com/office/drawing/2014/main" id="{18777000-E4B1-C9BD-6301-F30EEFB2D265}"/>
              </a:ext>
            </a:extLst>
          </p:cNvPr>
          <p:cNvSpPr txBox="1"/>
          <p:nvPr/>
        </p:nvSpPr>
        <p:spPr>
          <a:xfrm>
            <a:off x="1524" y="1853248"/>
            <a:ext cx="1662684" cy="2585323"/>
          </a:xfrm>
          <a:prstGeom prst="rect">
            <a:avLst/>
          </a:prstGeom>
          <a:noFill/>
        </p:spPr>
        <p:txBody>
          <a:bodyPr wrap="square">
            <a:spAutoFit/>
          </a:bodyPr>
          <a:lstStyle/>
          <a:p>
            <a:r>
              <a:rPr lang="hu-HU" b="1" dirty="0" err="1">
                <a:solidFill>
                  <a:srgbClr val="FF0000"/>
                </a:solidFill>
              </a:rPr>
              <a:t>male-male</a:t>
            </a:r>
            <a:endParaRPr lang="hu-HU" b="1" dirty="0">
              <a:solidFill>
                <a:srgbClr val="FF0000"/>
              </a:solidFill>
            </a:endParaRPr>
          </a:p>
          <a:p>
            <a:endParaRPr lang="en-US" b="1" dirty="0">
              <a:solidFill>
                <a:srgbClr val="FF0000"/>
              </a:solidFill>
            </a:endParaRPr>
          </a:p>
          <a:p>
            <a:endParaRPr lang="hu-HU" b="1" dirty="0">
              <a:solidFill>
                <a:srgbClr val="FF0000"/>
              </a:solidFill>
            </a:endParaRPr>
          </a:p>
          <a:p>
            <a:endParaRPr lang="hu-HU" b="1" dirty="0">
              <a:solidFill>
                <a:srgbClr val="FF0000"/>
              </a:solidFill>
            </a:endParaRPr>
          </a:p>
          <a:p>
            <a:r>
              <a:rPr lang="hu-HU" b="1" dirty="0" err="1">
                <a:solidFill>
                  <a:srgbClr val="FF0000"/>
                </a:solidFill>
              </a:rPr>
              <a:t>female-male</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male-female</a:t>
            </a:r>
            <a:endParaRPr lang="hu-HU" b="1" dirty="0">
              <a:solidFill>
                <a:srgbClr val="FF0000"/>
              </a:solidFill>
            </a:endParaRPr>
          </a:p>
        </p:txBody>
      </p:sp>
    </p:spTree>
    <p:extLst>
      <p:ext uri="{BB962C8B-B14F-4D97-AF65-F5344CB8AC3E}">
        <p14:creationId xmlns:p14="http://schemas.microsoft.com/office/powerpoint/2010/main" val="275486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5AD13-20C4-49BA-B6F2-1F1D29948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6E5384-7F2F-1802-F140-ED2F1AF64F85}"/>
              </a:ext>
            </a:extLst>
          </p:cNvPr>
          <p:cNvSpPr>
            <a:spLocks noGrp="1"/>
          </p:cNvSpPr>
          <p:nvPr>
            <p:ph type="title"/>
          </p:nvPr>
        </p:nvSpPr>
        <p:spPr/>
        <p:txBody>
          <a:bodyPr/>
          <a:lstStyle/>
          <a:p>
            <a:r>
              <a:rPr lang="en-US" dirty="0"/>
              <a:t>Two experiments: 2</a:t>
            </a:r>
            <a:endParaRPr lang="hu-HU" dirty="0"/>
          </a:p>
        </p:txBody>
      </p:sp>
      <p:sp>
        <p:nvSpPr>
          <p:cNvPr id="3" name="Content Placeholder 2">
            <a:extLst>
              <a:ext uri="{FF2B5EF4-FFF2-40B4-BE49-F238E27FC236}">
                <a16:creationId xmlns:a16="http://schemas.microsoft.com/office/drawing/2014/main" id="{3D921E8D-55E4-EE48-FD30-F01B4EA07AA4}"/>
              </a:ext>
            </a:extLst>
          </p:cNvPr>
          <p:cNvSpPr>
            <a:spLocks noGrp="1"/>
          </p:cNvSpPr>
          <p:nvPr>
            <p:ph idx="1"/>
          </p:nvPr>
        </p:nvSpPr>
        <p:spPr>
          <a:xfrm>
            <a:off x="1103312" y="2052918"/>
            <a:ext cx="8946541" cy="4677066"/>
          </a:xfrm>
        </p:spPr>
        <p:txBody>
          <a:bodyPr>
            <a:normAutofit/>
          </a:bodyPr>
          <a:lstStyle/>
          <a:p>
            <a:pPr marL="457200" indent="-457200">
              <a:buFont typeface="+mj-lt"/>
              <a:buAutoNum type="arabicPeriod"/>
            </a:pPr>
            <a:r>
              <a:rPr lang="en-US" dirty="0">
                <a:solidFill>
                  <a:schemeClr val="tx1">
                    <a:lumMod val="75000"/>
                  </a:schemeClr>
                </a:solidFill>
              </a:rPr>
              <a:t>Hungarian focus constructions – exclusivity vs. </a:t>
            </a:r>
            <a:r>
              <a:rPr lang="en-US" dirty="0" err="1">
                <a:solidFill>
                  <a:schemeClr val="tx1">
                    <a:lumMod val="75000"/>
                  </a:schemeClr>
                </a:solidFill>
              </a:rPr>
              <a:t>contrastivity</a:t>
            </a:r>
            <a:endParaRPr lang="en-US" dirty="0">
              <a:solidFill>
                <a:schemeClr val="tx1">
                  <a:lumMod val="75000"/>
                </a:schemeClr>
              </a:solidFill>
            </a:endParaRPr>
          </a:p>
          <a:p>
            <a:pPr marL="857250" lvl="1" indent="-457200"/>
            <a:r>
              <a:rPr lang="en-US" dirty="0">
                <a:solidFill>
                  <a:schemeClr val="tx1">
                    <a:lumMod val="75000"/>
                  </a:schemeClr>
                </a:solidFill>
              </a:rPr>
              <a:t>Testing if Hungarian focus is exhaustive by default, or if it can be contrastive.</a:t>
            </a:r>
          </a:p>
          <a:p>
            <a:pPr marL="857250" lvl="1" indent="-457200"/>
            <a:endParaRPr lang="en-US" dirty="0">
              <a:solidFill>
                <a:schemeClr val="tx1">
                  <a:lumMod val="75000"/>
                </a:schemeClr>
              </a:solidFill>
            </a:endParaRPr>
          </a:p>
          <a:p>
            <a:pPr marL="857250" lvl="1" indent="-457200"/>
            <a:endParaRPr lang="en-US" dirty="0">
              <a:solidFill>
                <a:schemeClr val="tx1">
                  <a:lumMod val="75000"/>
                </a:schemeClr>
              </a:solidFill>
            </a:endParaRPr>
          </a:p>
          <a:p>
            <a:pPr marL="857250" lvl="1" indent="-457200"/>
            <a:endParaRPr lang="en-US" dirty="0">
              <a:solidFill>
                <a:schemeClr val="tx1">
                  <a:lumMod val="75000"/>
                </a:schemeClr>
              </a:solidFill>
            </a:endParaRPr>
          </a:p>
          <a:p>
            <a:pPr marL="857250" lvl="1" indent="-457200"/>
            <a:endParaRPr lang="en-US" dirty="0">
              <a:solidFill>
                <a:schemeClr val="tx1">
                  <a:lumMod val="75000"/>
                </a:schemeClr>
              </a:solidFill>
            </a:endParaRPr>
          </a:p>
          <a:p>
            <a:pPr marL="857250" lvl="1" indent="-457200"/>
            <a:endParaRPr lang="en-US" dirty="0">
              <a:solidFill>
                <a:schemeClr val="tx1">
                  <a:lumMod val="75000"/>
                </a:schemeClr>
              </a:solidFill>
            </a:endParaRPr>
          </a:p>
          <a:p>
            <a:pPr marL="457200" indent="-457200">
              <a:buFont typeface="+mj-lt"/>
              <a:buAutoNum type="arabicPeriod"/>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p:txBody>
      </p:sp>
      <p:sp>
        <p:nvSpPr>
          <p:cNvPr id="4" name="TextBox 3">
            <a:extLst>
              <a:ext uri="{FF2B5EF4-FFF2-40B4-BE49-F238E27FC236}">
                <a16:creationId xmlns:a16="http://schemas.microsoft.com/office/drawing/2014/main" id="{F4A02650-B80E-3B90-8E70-7742D298E8AA}"/>
              </a:ext>
            </a:extLst>
          </p:cNvPr>
          <p:cNvSpPr txBox="1"/>
          <p:nvPr/>
        </p:nvSpPr>
        <p:spPr>
          <a:xfrm>
            <a:off x="2670047" y="3429000"/>
            <a:ext cx="7379805" cy="1384995"/>
          </a:xfrm>
          <a:prstGeom prst="rect">
            <a:avLst/>
          </a:prstGeom>
          <a:noFill/>
        </p:spPr>
        <p:txBody>
          <a:bodyPr wrap="square">
            <a:spAutoFit/>
          </a:bodyPr>
          <a:lstStyle/>
          <a:p>
            <a:r>
              <a:rPr lang="en-US" sz="2800" dirty="0"/>
              <a:t>The two will serve as each other’s fillers.</a:t>
            </a:r>
          </a:p>
          <a:p>
            <a:endParaRPr lang="en-US" sz="2800" dirty="0"/>
          </a:p>
          <a:p>
            <a:r>
              <a:rPr lang="en-US" sz="2800" dirty="0"/>
              <a:t>Stimuli is ready but needs checking.</a:t>
            </a:r>
          </a:p>
        </p:txBody>
      </p:sp>
    </p:spTree>
    <p:extLst>
      <p:ext uri="{BB962C8B-B14F-4D97-AF65-F5344CB8AC3E}">
        <p14:creationId xmlns:p14="http://schemas.microsoft.com/office/powerpoint/2010/main" val="8929445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F9AA-6F57-1254-0EF0-7DC6B201CF5B}"/>
              </a:ext>
            </a:extLst>
          </p:cNvPr>
          <p:cNvSpPr>
            <a:spLocks noGrp="1"/>
          </p:cNvSpPr>
          <p:nvPr>
            <p:ph type="title"/>
          </p:nvPr>
        </p:nvSpPr>
        <p:spPr/>
        <p:txBody>
          <a:bodyPr/>
          <a:lstStyle/>
          <a:p>
            <a:r>
              <a:rPr lang="en-US" dirty="0"/>
              <a:t>Experiment design</a:t>
            </a:r>
            <a:endParaRPr lang="hu-HU" dirty="0"/>
          </a:p>
        </p:txBody>
      </p:sp>
      <p:sp>
        <p:nvSpPr>
          <p:cNvPr id="3" name="Content Placeholder 2">
            <a:extLst>
              <a:ext uri="{FF2B5EF4-FFF2-40B4-BE49-F238E27FC236}">
                <a16:creationId xmlns:a16="http://schemas.microsoft.com/office/drawing/2014/main" id="{2868C5BE-4602-155B-77CD-F051F5464F10}"/>
              </a:ext>
            </a:extLst>
          </p:cNvPr>
          <p:cNvSpPr>
            <a:spLocks noGrp="1"/>
          </p:cNvSpPr>
          <p:nvPr>
            <p:ph idx="1"/>
          </p:nvPr>
        </p:nvSpPr>
        <p:spPr>
          <a:xfrm>
            <a:off x="1103313" y="2052918"/>
            <a:ext cx="4209352" cy="4195481"/>
          </a:xfrm>
        </p:spPr>
        <p:txBody>
          <a:bodyPr/>
          <a:lstStyle/>
          <a:p>
            <a:pPr marL="0" indent="0">
              <a:buNone/>
            </a:pPr>
            <a:r>
              <a:rPr lang="en-US" sz="3600" dirty="0"/>
              <a:t>1</a:t>
            </a:r>
            <a:endParaRPr lang="en-US" sz="3200" dirty="0"/>
          </a:p>
          <a:p>
            <a:r>
              <a:rPr lang="en-US" dirty="0"/>
              <a:t>Preview of image pair</a:t>
            </a:r>
          </a:p>
          <a:p>
            <a:r>
              <a:rPr lang="en-US" dirty="0"/>
              <a:t>+</a:t>
            </a:r>
          </a:p>
          <a:p>
            <a:r>
              <a:rPr lang="en-US" dirty="0"/>
              <a:t>Self-paced reading of sentence in fixed window</a:t>
            </a:r>
          </a:p>
          <a:p>
            <a:r>
              <a:rPr lang="en-US" dirty="0"/>
              <a:t>+</a:t>
            </a:r>
          </a:p>
          <a:p>
            <a:r>
              <a:rPr lang="en-US" dirty="0"/>
              <a:t>Choice from image pair</a:t>
            </a:r>
          </a:p>
          <a:p>
            <a:endParaRPr lang="hu-HU" dirty="0"/>
          </a:p>
        </p:txBody>
      </p:sp>
      <p:sp>
        <p:nvSpPr>
          <p:cNvPr id="4" name="Right Brace 3">
            <a:extLst>
              <a:ext uri="{FF2B5EF4-FFF2-40B4-BE49-F238E27FC236}">
                <a16:creationId xmlns:a16="http://schemas.microsoft.com/office/drawing/2014/main" id="{6389A1B4-87D2-0B9D-9E18-FEED5246742F}"/>
              </a:ext>
            </a:extLst>
          </p:cNvPr>
          <p:cNvSpPr/>
          <p:nvPr/>
        </p:nvSpPr>
        <p:spPr>
          <a:xfrm>
            <a:off x="4854593" y="4694355"/>
            <a:ext cx="229036" cy="43542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5" name="Rectangle: Rounded Corners 4">
            <a:extLst>
              <a:ext uri="{FF2B5EF4-FFF2-40B4-BE49-F238E27FC236}">
                <a16:creationId xmlns:a16="http://schemas.microsoft.com/office/drawing/2014/main" id="{E6668652-35AF-EA75-B2A3-1F9387A998C7}"/>
              </a:ext>
            </a:extLst>
          </p:cNvPr>
          <p:cNvSpPr/>
          <p:nvPr/>
        </p:nvSpPr>
        <p:spPr>
          <a:xfrm>
            <a:off x="5312665" y="4636008"/>
            <a:ext cx="604272" cy="512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ET</a:t>
            </a:r>
            <a:endParaRPr lang="hu-HU" dirty="0"/>
          </a:p>
        </p:txBody>
      </p:sp>
      <p:sp>
        <p:nvSpPr>
          <p:cNvPr id="6" name="Content Placeholder 2">
            <a:extLst>
              <a:ext uri="{FF2B5EF4-FFF2-40B4-BE49-F238E27FC236}">
                <a16:creationId xmlns:a16="http://schemas.microsoft.com/office/drawing/2014/main" id="{DAA79554-0DF1-3A99-66C4-CD47F3F677AC}"/>
              </a:ext>
            </a:extLst>
          </p:cNvPr>
          <p:cNvSpPr txBox="1">
            <a:spLocks/>
          </p:cNvSpPr>
          <p:nvPr/>
        </p:nvSpPr>
        <p:spPr>
          <a:xfrm>
            <a:off x="6586665" y="2052918"/>
            <a:ext cx="4209352"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Font typeface="Wingdings 3" charset="2"/>
              <a:buNone/>
            </a:pPr>
            <a:r>
              <a:rPr lang="en-US" sz="3600" dirty="0"/>
              <a:t>2</a:t>
            </a:r>
          </a:p>
          <a:p>
            <a:r>
              <a:rPr lang="en-US" dirty="0"/>
              <a:t>Preview of word pair</a:t>
            </a:r>
          </a:p>
          <a:p>
            <a:r>
              <a:rPr lang="en-US" dirty="0"/>
              <a:t>+</a:t>
            </a:r>
          </a:p>
          <a:p>
            <a:r>
              <a:rPr lang="en-US" dirty="0"/>
              <a:t>Self-paced reading of sentence in fixed window</a:t>
            </a:r>
          </a:p>
          <a:p>
            <a:r>
              <a:rPr lang="en-US" b="1" dirty="0"/>
              <a:t>Question</a:t>
            </a:r>
          </a:p>
          <a:p>
            <a:r>
              <a:rPr lang="en-US" dirty="0"/>
              <a:t>+</a:t>
            </a:r>
          </a:p>
          <a:p>
            <a:r>
              <a:rPr lang="en-US" dirty="0"/>
              <a:t>Choice from word pair</a:t>
            </a:r>
          </a:p>
          <a:p>
            <a:endParaRPr lang="hu-HU" dirty="0"/>
          </a:p>
        </p:txBody>
      </p:sp>
      <p:sp>
        <p:nvSpPr>
          <p:cNvPr id="7" name="Right Brace 6">
            <a:extLst>
              <a:ext uri="{FF2B5EF4-FFF2-40B4-BE49-F238E27FC236}">
                <a16:creationId xmlns:a16="http://schemas.microsoft.com/office/drawing/2014/main" id="{4B4D6ADF-472D-D6B2-755B-CE7B46030945}"/>
              </a:ext>
            </a:extLst>
          </p:cNvPr>
          <p:cNvSpPr/>
          <p:nvPr/>
        </p:nvSpPr>
        <p:spPr>
          <a:xfrm>
            <a:off x="10310513" y="5114979"/>
            <a:ext cx="229036" cy="43542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hu-HU"/>
          </a:p>
        </p:txBody>
      </p:sp>
      <p:sp>
        <p:nvSpPr>
          <p:cNvPr id="8" name="Rectangle: Rounded Corners 7">
            <a:extLst>
              <a:ext uri="{FF2B5EF4-FFF2-40B4-BE49-F238E27FC236}">
                <a16:creationId xmlns:a16="http://schemas.microsoft.com/office/drawing/2014/main" id="{14DAE624-173C-D3E4-BF6F-AC6CD5478F5C}"/>
              </a:ext>
            </a:extLst>
          </p:cNvPr>
          <p:cNvSpPr/>
          <p:nvPr/>
        </p:nvSpPr>
        <p:spPr>
          <a:xfrm>
            <a:off x="10768585" y="5056632"/>
            <a:ext cx="604272" cy="512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ET</a:t>
            </a:r>
            <a:endParaRPr lang="hu-HU" dirty="0"/>
          </a:p>
        </p:txBody>
      </p:sp>
    </p:spTree>
    <p:extLst>
      <p:ext uri="{BB962C8B-B14F-4D97-AF65-F5344CB8AC3E}">
        <p14:creationId xmlns:p14="http://schemas.microsoft.com/office/powerpoint/2010/main" val="413397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1D35E-F906-4B31-4C4C-FDC5F9A56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435BFF-A762-E712-5411-5A3F6FA0514A}"/>
              </a:ext>
            </a:extLst>
          </p:cNvPr>
          <p:cNvSpPr>
            <a:spLocks noGrp="1"/>
          </p:cNvSpPr>
          <p:nvPr>
            <p:ph type="title"/>
          </p:nvPr>
        </p:nvSpPr>
        <p:spPr/>
        <p:txBody>
          <a:bodyPr/>
          <a:lstStyle/>
          <a:p>
            <a:r>
              <a:rPr lang="en-US" dirty="0"/>
              <a:t>Experiment design</a:t>
            </a:r>
            <a:endParaRPr lang="hu-HU" dirty="0"/>
          </a:p>
        </p:txBody>
      </p:sp>
      <p:sp>
        <p:nvSpPr>
          <p:cNvPr id="3" name="Content Placeholder 2">
            <a:extLst>
              <a:ext uri="{FF2B5EF4-FFF2-40B4-BE49-F238E27FC236}">
                <a16:creationId xmlns:a16="http://schemas.microsoft.com/office/drawing/2014/main" id="{E7DFFF39-00DB-CF93-4EC4-834FB06A2257}"/>
              </a:ext>
            </a:extLst>
          </p:cNvPr>
          <p:cNvSpPr>
            <a:spLocks noGrp="1"/>
          </p:cNvSpPr>
          <p:nvPr>
            <p:ph idx="1"/>
          </p:nvPr>
        </p:nvSpPr>
        <p:spPr>
          <a:xfrm>
            <a:off x="1103313" y="2052919"/>
            <a:ext cx="10269544" cy="2436786"/>
          </a:xfrm>
        </p:spPr>
        <p:txBody>
          <a:bodyPr/>
          <a:lstStyle/>
          <a:p>
            <a:pPr marL="0" indent="0">
              <a:buNone/>
            </a:pPr>
            <a:r>
              <a:rPr lang="en-US" sz="3600" dirty="0"/>
              <a:t>36 items x 3 conditions =108</a:t>
            </a:r>
          </a:p>
          <a:p>
            <a:pPr marL="0" indent="0">
              <a:buNone/>
            </a:pPr>
            <a:r>
              <a:rPr lang="en-US" sz="3600" dirty="0"/>
              <a:t>108/3 groups = 36 items per pax</a:t>
            </a:r>
          </a:p>
          <a:p>
            <a:pPr marL="0" indent="0">
              <a:buNone/>
            </a:pPr>
            <a:r>
              <a:rPr lang="en-US" sz="3600" dirty="0"/>
              <a:t>+ attention checks? Maybe 4?</a:t>
            </a:r>
            <a:endParaRPr lang="hu-HU" dirty="0"/>
          </a:p>
        </p:txBody>
      </p:sp>
    </p:spTree>
    <p:extLst>
      <p:ext uri="{BB962C8B-B14F-4D97-AF65-F5344CB8AC3E}">
        <p14:creationId xmlns:p14="http://schemas.microsoft.com/office/powerpoint/2010/main" val="410979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CD16A-0C78-C41D-28BF-C7196830A885}"/>
              </a:ext>
            </a:extLst>
          </p:cNvPr>
          <p:cNvSpPr>
            <a:spLocks noGrp="1"/>
          </p:cNvSpPr>
          <p:nvPr>
            <p:ph type="title"/>
          </p:nvPr>
        </p:nvSpPr>
        <p:spPr/>
        <p:txBody>
          <a:bodyPr/>
          <a:lstStyle/>
          <a:p>
            <a:r>
              <a:rPr lang="hu-HU" dirty="0" err="1"/>
              <a:t>Problems</a:t>
            </a:r>
            <a:endParaRPr lang="hu-HU" dirty="0"/>
          </a:p>
        </p:txBody>
      </p:sp>
      <p:sp>
        <p:nvSpPr>
          <p:cNvPr id="3" name="Content Placeholder 2">
            <a:extLst>
              <a:ext uri="{FF2B5EF4-FFF2-40B4-BE49-F238E27FC236}">
                <a16:creationId xmlns:a16="http://schemas.microsoft.com/office/drawing/2014/main" id="{78464E3D-8563-8598-B1F9-F67BF77FE33B}"/>
              </a:ext>
            </a:extLst>
          </p:cNvPr>
          <p:cNvSpPr>
            <a:spLocks noGrp="1"/>
          </p:cNvSpPr>
          <p:nvPr>
            <p:ph idx="1"/>
          </p:nvPr>
        </p:nvSpPr>
        <p:spPr>
          <a:xfrm>
            <a:off x="1103312" y="1262744"/>
            <a:ext cx="10527856" cy="4985656"/>
          </a:xfrm>
        </p:spPr>
        <p:txBody>
          <a:bodyPr>
            <a:normAutofit/>
          </a:bodyPr>
          <a:lstStyle/>
          <a:p>
            <a:r>
              <a:rPr lang="en-US" dirty="0"/>
              <a:t>After around 60-80 hours of PCIbex and 200-300 test runs, I can say that</a:t>
            </a:r>
          </a:p>
          <a:p>
            <a:r>
              <a:rPr lang="hu-HU" dirty="0" err="1"/>
              <a:t>PCIBex</a:t>
            </a:r>
            <a:r>
              <a:rPr lang="hu-HU" dirty="0"/>
              <a:t> is a </a:t>
            </a:r>
            <a:r>
              <a:rPr lang="hu-HU" dirty="0" err="1"/>
              <a:t>broken</a:t>
            </a:r>
            <a:r>
              <a:rPr lang="hu-HU" dirty="0"/>
              <a:t>, </a:t>
            </a:r>
            <a:r>
              <a:rPr lang="hu-HU" dirty="0" err="1"/>
              <a:t>unfinished</a:t>
            </a:r>
            <a:r>
              <a:rPr lang="hu-HU" dirty="0"/>
              <a:t>, and </a:t>
            </a:r>
            <a:r>
              <a:rPr lang="hu-HU" dirty="0" err="1"/>
              <a:t>unstable</a:t>
            </a:r>
            <a:r>
              <a:rPr lang="hu-HU" dirty="0"/>
              <a:t> software.</a:t>
            </a:r>
            <a:endParaRPr lang="en-US" dirty="0"/>
          </a:p>
          <a:p>
            <a:r>
              <a:rPr lang="en-US" dirty="0"/>
              <a:t>Support is minimal, error messages are non-existent, documentation is porous.</a:t>
            </a:r>
          </a:p>
          <a:p>
            <a:r>
              <a:rPr lang="en-US" dirty="0"/>
              <a:t>Besides this, eye-tracking results have 0s, in every browser, every lighting, with or without glasses. Will try to dig in code more, but the tracker works and records time but not fixations. The problem is somewhere in my setup.</a:t>
            </a:r>
          </a:p>
          <a:p>
            <a:r>
              <a:rPr lang="en-US" dirty="0"/>
              <a:t>Eye-tracking testing is miserable. (You must calibrate every time to even try), but you cannot see what is going on, there are no logs or explanations, it’s in the background running on their servers.</a:t>
            </a:r>
          </a:p>
          <a:p>
            <a:endParaRPr lang="en-US" dirty="0"/>
          </a:p>
          <a:p>
            <a:endParaRPr lang="hu-HU" dirty="0"/>
          </a:p>
          <a:p>
            <a:endParaRPr lang="hu-HU" dirty="0"/>
          </a:p>
        </p:txBody>
      </p:sp>
    </p:spTree>
    <p:extLst>
      <p:ext uri="{BB962C8B-B14F-4D97-AF65-F5344CB8AC3E}">
        <p14:creationId xmlns:p14="http://schemas.microsoft.com/office/powerpoint/2010/main" val="1803289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anana on a white surface&#10;&#10;AI-generated content may be incorrect.">
            <a:extLst>
              <a:ext uri="{FF2B5EF4-FFF2-40B4-BE49-F238E27FC236}">
                <a16:creationId xmlns:a16="http://schemas.microsoft.com/office/drawing/2014/main" id="{28E9F65D-3A41-5AF7-7B29-5162D40B46CD}"/>
              </a:ext>
            </a:extLst>
          </p:cNvPr>
          <p:cNvPicPr>
            <a:picLocks noGrp="1" noChangeAspect="1"/>
          </p:cNvPicPr>
          <p:nvPr>
            <p:ph idx="1"/>
          </p:nvPr>
        </p:nvPicPr>
        <p:blipFill>
          <a:blip r:embed="rId2"/>
          <a:srcRect t="4291" b="13356"/>
          <a:stretch>
            <a:fillRect/>
          </a:stretch>
        </p:blipFill>
        <p:spPr>
          <a:xfrm>
            <a:off x="1" y="-5"/>
            <a:ext cx="6095999" cy="5323119"/>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7" name="Picture 6" descr="A banana and grapes next to a red apple&#10;&#10;AI-generated content may be incorrect.">
            <a:extLst>
              <a:ext uri="{FF2B5EF4-FFF2-40B4-BE49-F238E27FC236}">
                <a16:creationId xmlns:a16="http://schemas.microsoft.com/office/drawing/2014/main" id="{6ED21B80-1F7D-E930-CC12-F404E289582A}"/>
              </a:ext>
            </a:extLst>
          </p:cNvPr>
          <p:cNvPicPr>
            <a:picLocks noChangeAspect="1"/>
          </p:cNvPicPr>
          <p:nvPr/>
        </p:nvPicPr>
        <p:blipFill>
          <a:blip r:embed="rId3"/>
          <a:srcRect t="10329" r="-2" b="14484"/>
          <a:stretch>
            <a:fillRect/>
          </a:stretch>
        </p:blipFill>
        <p:spPr>
          <a:xfrm>
            <a:off x="6096000" y="9404"/>
            <a:ext cx="6095696" cy="4844942"/>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2" name="Title 1">
            <a:extLst>
              <a:ext uri="{FF2B5EF4-FFF2-40B4-BE49-F238E27FC236}">
                <a16:creationId xmlns:a16="http://schemas.microsoft.com/office/drawing/2014/main" id="{66F63319-B987-40B0-3DBF-D520397AAAA1}"/>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sz="4800" dirty="0">
                <a:solidFill>
                  <a:srgbClr val="EBEBEB"/>
                </a:solidFill>
              </a:rPr>
              <a:t>Thank you!</a:t>
            </a:r>
          </a:p>
        </p:txBody>
      </p:sp>
    </p:spTree>
    <p:extLst>
      <p:ext uri="{BB962C8B-B14F-4D97-AF65-F5344CB8AC3E}">
        <p14:creationId xmlns:p14="http://schemas.microsoft.com/office/powerpoint/2010/main" val="138920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60146-A04E-7C75-312D-CEF9DF697CB6}"/>
              </a:ext>
            </a:extLst>
          </p:cNvPr>
          <p:cNvSpPr>
            <a:spLocks noGrp="1"/>
          </p:cNvSpPr>
          <p:nvPr>
            <p:ph type="title"/>
          </p:nvPr>
        </p:nvSpPr>
        <p:spPr/>
        <p:txBody>
          <a:bodyPr/>
          <a:lstStyle/>
          <a:p>
            <a:r>
              <a:rPr lang="en-US" dirty="0"/>
              <a:t>Two experiments</a:t>
            </a:r>
            <a:endParaRPr lang="hu-HU" dirty="0"/>
          </a:p>
        </p:txBody>
      </p:sp>
      <p:sp>
        <p:nvSpPr>
          <p:cNvPr id="3" name="Content Placeholder 2">
            <a:extLst>
              <a:ext uri="{FF2B5EF4-FFF2-40B4-BE49-F238E27FC236}">
                <a16:creationId xmlns:a16="http://schemas.microsoft.com/office/drawing/2014/main" id="{04AB75DE-FF2B-28BD-5AEA-EFAA0D1301EA}"/>
              </a:ext>
            </a:extLst>
          </p:cNvPr>
          <p:cNvSpPr>
            <a:spLocks noGrp="1"/>
          </p:cNvSpPr>
          <p:nvPr>
            <p:ph idx="1"/>
          </p:nvPr>
        </p:nvSpPr>
        <p:spPr/>
        <p:txBody>
          <a:bodyPr/>
          <a:lstStyle/>
          <a:p>
            <a:pPr marL="457200" indent="-457200">
              <a:buFont typeface="+mj-lt"/>
              <a:buAutoNum type="arabicPeriod"/>
            </a:pPr>
            <a:r>
              <a:rPr lang="en-US" dirty="0"/>
              <a:t>Hungarian focus constructions – exclusivity vs. </a:t>
            </a:r>
            <a:r>
              <a:rPr lang="en-US" dirty="0" err="1"/>
              <a:t>contrastivity</a:t>
            </a:r>
            <a:endParaRPr lang="en-US" dirty="0"/>
          </a:p>
          <a:p>
            <a:pPr marL="857250" lvl="1" indent="-457200"/>
            <a:r>
              <a:rPr lang="en-US" dirty="0"/>
              <a:t>Testing if Hungarian focus is exhaustive by default, or if it can be contrastive.</a:t>
            </a:r>
          </a:p>
        </p:txBody>
      </p:sp>
    </p:spTree>
    <p:extLst>
      <p:ext uri="{BB962C8B-B14F-4D97-AF65-F5344CB8AC3E}">
        <p14:creationId xmlns:p14="http://schemas.microsoft.com/office/powerpoint/2010/main" val="382910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06836-928A-9AFA-2579-A783C3790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AC8EE-623F-6CBB-81CF-368A1C059F67}"/>
              </a:ext>
            </a:extLst>
          </p:cNvPr>
          <p:cNvSpPr>
            <a:spLocks noGrp="1"/>
          </p:cNvSpPr>
          <p:nvPr>
            <p:ph type="title"/>
          </p:nvPr>
        </p:nvSpPr>
        <p:spPr/>
        <p:txBody>
          <a:bodyPr/>
          <a:lstStyle/>
          <a:p>
            <a:r>
              <a:rPr lang="en-US" dirty="0"/>
              <a:t>Two experiments: 1</a:t>
            </a:r>
            <a:endParaRPr lang="hu-HU" dirty="0"/>
          </a:p>
        </p:txBody>
      </p:sp>
      <p:sp>
        <p:nvSpPr>
          <p:cNvPr id="3" name="Content Placeholder 2">
            <a:extLst>
              <a:ext uri="{FF2B5EF4-FFF2-40B4-BE49-F238E27FC236}">
                <a16:creationId xmlns:a16="http://schemas.microsoft.com/office/drawing/2014/main" id="{9A072D59-537B-DCAA-426A-FD250A64A97C}"/>
              </a:ext>
            </a:extLst>
          </p:cNvPr>
          <p:cNvSpPr>
            <a:spLocks noGrp="1"/>
          </p:cNvSpPr>
          <p:nvPr>
            <p:ph idx="1"/>
          </p:nvPr>
        </p:nvSpPr>
        <p:spPr/>
        <p:txBody>
          <a:bodyPr/>
          <a:lstStyle/>
          <a:p>
            <a:pPr marL="457200" indent="-457200">
              <a:buFont typeface="+mj-lt"/>
              <a:buAutoNum type="arabicPeriod"/>
            </a:pPr>
            <a:r>
              <a:rPr lang="en-US" dirty="0"/>
              <a:t>Hungarian focus constructions – exclusivity vs. </a:t>
            </a:r>
            <a:r>
              <a:rPr lang="en-US" dirty="0" err="1"/>
              <a:t>contrastivity</a:t>
            </a:r>
            <a:endParaRPr lang="en-US" dirty="0"/>
          </a:p>
          <a:p>
            <a:pPr marL="857250" lvl="1" indent="-457200"/>
            <a:r>
              <a:rPr lang="en-US" dirty="0"/>
              <a:t>Testing if Hungarian focus is exhaustive by default, or if it can be contrastive.</a:t>
            </a:r>
          </a:p>
          <a:p>
            <a:pPr marL="857250" lvl="1" indent="-457200"/>
            <a:r>
              <a:rPr lang="en-US" dirty="0"/>
              <a:t>3 conditions, 18 items</a:t>
            </a:r>
          </a:p>
          <a:p>
            <a:pPr marL="0" indent="0">
              <a:buNone/>
            </a:pPr>
            <a:endParaRPr lang="en-US" dirty="0"/>
          </a:p>
        </p:txBody>
      </p:sp>
    </p:spTree>
    <p:extLst>
      <p:ext uri="{BB962C8B-B14F-4D97-AF65-F5344CB8AC3E}">
        <p14:creationId xmlns:p14="http://schemas.microsoft.com/office/powerpoint/2010/main" val="95656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1510D-D186-4066-F6D9-7D88362D10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51C770-3FE6-EDFC-38FD-01611FFA728E}"/>
              </a:ext>
            </a:extLst>
          </p:cNvPr>
          <p:cNvSpPr>
            <a:spLocks noGrp="1"/>
          </p:cNvSpPr>
          <p:nvPr>
            <p:ph type="title"/>
          </p:nvPr>
        </p:nvSpPr>
        <p:spPr/>
        <p:txBody>
          <a:bodyPr/>
          <a:lstStyle/>
          <a:p>
            <a:r>
              <a:rPr lang="en-US" dirty="0"/>
              <a:t>Two experiments: 1</a:t>
            </a:r>
            <a:endParaRPr lang="hu-HU" dirty="0"/>
          </a:p>
        </p:txBody>
      </p:sp>
      <p:sp>
        <p:nvSpPr>
          <p:cNvPr id="3" name="Content Placeholder 2">
            <a:extLst>
              <a:ext uri="{FF2B5EF4-FFF2-40B4-BE49-F238E27FC236}">
                <a16:creationId xmlns:a16="http://schemas.microsoft.com/office/drawing/2014/main" id="{487C6A88-E1FA-2BDC-C527-96F17541BDA5}"/>
              </a:ext>
            </a:extLst>
          </p:cNvPr>
          <p:cNvSpPr>
            <a:spLocks noGrp="1"/>
          </p:cNvSpPr>
          <p:nvPr>
            <p:ph idx="1"/>
          </p:nvPr>
        </p:nvSpPr>
        <p:spPr/>
        <p:txBody>
          <a:bodyPr/>
          <a:lstStyle/>
          <a:p>
            <a:pPr marL="457200" indent="-457200">
              <a:buFont typeface="+mj-lt"/>
              <a:buAutoNum type="arabicPeriod"/>
            </a:pPr>
            <a:r>
              <a:rPr lang="en-US" dirty="0">
                <a:solidFill>
                  <a:schemeClr val="tx1">
                    <a:lumMod val="75000"/>
                  </a:schemeClr>
                </a:solidFill>
              </a:rPr>
              <a:t>Hungarian focus constructions – exclusivity vs. </a:t>
            </a:r>
            <a:r>
              <a:rPr lang="en-US" dirty="0" err="1">
                <a:solidFill>
                  <a:schemeClr val="tx1">
                    <a:lumMod val="75000"/>
                  </a:schemeClr>
                </a:solidFill>
              </a:rPr>
              <a:t>contrastivity</a:t>
            </a:r>
            <a:endParaRPr lang="en-US" dirty="0">
              <a:solidFill>
                <a:schemeClr val="tx1">
                  <a:lumMod val="75000"/>
                </a:schemeClr>
              </a:solidFill>
            </a:endParaRPr>
          </a:p>
          <a:p>
            <a:pPr marL="857250" lvl="1" indent="-457200"/>
            <a:r>
              <a:rPr lang="en-US" dirty="0">
                <a:solidFill>
                  <a:schemeClr val="tx1">
                    <a:lumMod val="75000"/>
                  </a:schemeClr>
                </a:solidFill>
              </a:rPr>
              <a:t>Testing if Hungarian focus is exhaustive by default, or if it can be contrastive.</a:t>
            </a:r>
          </a:p>
          <a:p>
            <a:pPr marL="0" indent="0">
              <a:buNone/>
            </a:pPr>
            <a:endParaRPr lang="en-US" dirty="0"/>
          </a:p>
        </p:txBody>
      </p:sp>
      <p:sp>
        <p:nvSpPr>
          <p:cNvPr id="9" name="TextBox 8">
            <a:extLst>
              <a:ext uri="{FF2B5EF4-FFF2-40B4-BE49-F238E27FC236}">
                <a16:creationId xmlns:a16="http://schemas.microsoft.com/office/drawing/2014/main" id="{035205F9-966B-109A-E3AD-F4A0589CB086}"/>
              </a:ext>
            </a:extLst>
          </p:cNvPr>
          <p:cNvSpPr txBox="1"/>
          <p:nvPr/>
        </p:nvSpPr>
        <p:spPr>
          <a:xfrm>
            <a:off x="1773936" y="3429000"/>
            <a:ext cx="10055287" cy="3139321"/>
          </a:xfrm>
          <a:prstGeom prst="rect">
            <a:avLst/>
          </a:prstGeom>
          <a:noFill/>
        </p:spPr>
        <p:txBody>
          <a:bodyPr wrap="square">
            <a:spAutoFit/>
          </a:bodyPr>
          <a:lstStyle/>
          <a:p>
            <a:r>
              <a:rPr lang="hu-HU" b="1" dirty="0"/>
              <a:t>Ami	</a:t>
            </a:r>
            <a:r>
              <a:rPr lang="en-US" b="1" dirty="0"/>
              <a:t>		</a:t>
            </a:r>
            <a:r>
              <a:rPr lang="hu-HU" b="1" dirty="0"/>
              <a:t>a gyümölcsöket	</a:t>
            </a:r>
            <a:r>
              <a:rPr lang="en-US" b="1" dirty="0"/>
              <a:t>	</a:t>
            </a:r>
            <a:r>
              <a:rPr lang="hu-HU" b="1" dirty="0"/>
              <a:t>illeti	</a:t>
            </a:r>
            <a:r>
              <a:rPr lang="en-US" b="1" dirty="0"/>
              <a:t>	</a:t>
            </a:r>
            <a:r>
              <a:rPr lang="hu-HU" b="1" dirty="0"/>
              <a:t>Anna	csak	</a:t>
            </a:r>
            <a:r>
              <a:rPr lang="en-US" b="1" dirty="0"/>
              <a:t>	</a:t>
            </a:r>
            <a:r>
              <a:rPr lang="hu-HU" b="1" u="sng" dirty="0"/>
              <a:t>egy banánt</a:t>
            </a:r>
            <a:r>
              <a:rPr lang="hu-HU" b="1" dirty="0"/>
              <a:t>	</a:t>
            </a:r>
            <a:r>
              <a:rPr lang="en-US" b="1" dirty="0"/>
              <a:t>	</a:t>
            </a:r>
            <a:r>
              <a:rPr lang="hu-HU" b="1" dirty="0"/>
              <a:t>evett.</a:t>
            </a:r>
          </a:p>
          <a:p>
            <a:r>
              <a:rPr lang="hu-HU" dirty="0" err="1"/>
              <a:t>which</a:t>
            </a:r>
            <a:r>
              <a:rPr lang="hu-HU" dirty="0"/>
              <a:t> (</a:t>
            </a:r>
            <a:r>
              <a:rPr lang="hu-HU" dirty="0" err="1"/>
              <a:t>relative</a:t>
            </a:r>
            <a:r>
              <a:rPr lang="hu-HU" dirty="0"/>
              <a:t>)	</a:t>
            </a:r>
            <a:r>
              <a:rPr lang="hu-HU" dirty="0" err="1"/>
              <a:t>the</a:t>
            </a:r>
            <a:r>
              <a:rPr lang="hu-HU" dirty="0"/>
              <a:t> </a:t>
            </a:r>
            <a:r>
              <a:rPr lang="hu-HU" dirty="0" err="1"/>
              <a:t>fruits</a:t>
            </a:r>
            <a:r>
              <a:rPr lang="hu-HU" dirty="0"/>
              <a:t>-ACC	</a:t>
            </a:r>
            <a:r>
              <a:rPr lang="hu-HU" dirty="0" err="1"/>
              <a:t>regards</a:t>
            </a:r>
            <a:r>
              <a:rPr lang="hu-HU" dirty="0"/>
              <a:t>	Anna	</a:t>
            </a:r>
            <a:r>
              <a:rPr lang="hu-HU" dirty="0" err="1"/>
              <a:t>only</a:t>
            </a:r>
            <a:r>
              <a:rPr lang="hu-HU" dirty="0"/>
              <a:t>	</a:t>
            </a:r>
            <a:r>
              <a:rPr lang="en-US" dirty="0"/>
              <a:t>	</a:t>
            </a:r>
            <a:r>
              <a:rPr lang="hu-HU" dirty="0"/>
              <a:t>a </a:t>
            </a:r>
            <a:r>
              <a:rPr lang="hu-HU" dirty="0" err="1"/>
              <a:t>banana</a:t>
            </a:r>
            <a:r>
              <a:rPr lang="hu-HU" dirty="0"/>
              <a:t>-ACC	ate-3SG</a:t>
            </a:r>
          </a:p>
          <a:p>
            <a:r>
              <a:rPr lang="hu-HU" i="1" dirty="0" err="1"/>
              <a:t>Regarding</a:t>
            </a:r>
            <a:r>
              <a:rPr lang="hu-HU" i="1" dirty="0"/>
              <a:t> </a:t>
            </a:r>
            <a:r>
              <a:rPr lang="hu-HU" i="1" dirty="0" err="1"/>
              <a:t>fruits</a:t>
            </a:r>
            <a:r>
              <a:rPr lang="hu-HU" i="1" dirty="0"/>
              <a:t>, Anna </a:t>
            </a:r>
            <a:r>
              <a:rPr lang="hu-HU" i="1" dirty="0" err="1"/>
              <a:t>ate</a:t>
            </a:r>
            <a:r>
              <a:rPr lang="hu-HU" i="1" dirty="0"/>
              <a:t> </a:t>
            </a:r>
            <a:r>
              <a:rPr lang="hu-HU" i="1" dirty="0" err="1"/>
              <a:t>only</a:t>
            </a:r>
            <a:r>
              <a:rPr lang="hu-HU" i="1" dirty="0"/>
              <a:t> a </a:t>
            </a:r>
            <a:r>
              <a:rPr lang="hu-HU" i="1" dirty="0" err="1"/>
              <a:t>banana</a:t>
            </a:r>
            <a:r>
              <a:rPr lang="hu-HU" i="1" dirty="0"/>
              <a:t>.	</a:t>
            </a:r>
            <a:r>
              <a:rPr lang="hu-HU" dirty="0"/>
              <a:t>	</a:t>
            </a:r>
            <a:endParaRPr lang="en-US" dirty="0"/>
          </a:p>
          <a:p>
            <a:r>
              <a:rPr lang="hu-HU" dirty="0"/>
              <a:t>				</a:t>
            </a:r>
          </a:p>
          <a:p>
            <a:r>
              <a:rPr lang="hu-HU" b="1" dirty="0">
                <a:effectLst>
                  <a:outerShdw blurRad="38100" dist="38100" dir="2700000" algn="tl">
                    <a:srgbClr val="000000">
                      <a:alpha val="43137"/>
                    </a:srgbClr>
                  </a:outerShdw>
                </a:effectLst>
              </a:rPr>
              <a:t>Ami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 gyümölcsöket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illeti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Anna	tegnap</a:t>
            </a:r>
            <a:r>
              <a:rPr lang="en-US" b="1" dirty="0">
                <a:effectLst>
                  <a:outerShdw blurRad="38100" dist="38100" dir="2700000" algn="tl">
                    <a:srgbClr val="000000">
                      <a:alpha val="43137"/>
                    </a:srgbClr>
                  </a:outerShdw>
                </a:effectLst>
              </a:rPr>
              <a:t>		</a:t>
            </a:r>
            <a:r>
              <a:rPr lang="hu-HU" b="1" u="sng" dirty="0">
                <a:effectLst>
                  <a:outerShdw blurRad="38100" dist="38100" dir="2700000" algn="tl">
                    <a:srgbClr val="000000">
                      <a:alpha val="43137"/>
                    </a:srgbClr>
                  </a:outerShdw>
                </a:effectLst>
              </a:rPr>
              <a:t>egy banánt</a:t>
            </a:r>
            <a:r>
              <a:rPr lang="hu-HU"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evett.</a:t>
            </a:r>
          </a:p>
          <a:p>
            <a:r>
              <a:rPr lang="hu-HU" dirty="0" err="1">
                <a:effectLst>
                  <a:outerShdw blurRad="38100" dist="38100" dir="2700000" algn="tl">
                    <a:srgbClr val="000000">
                      <a:alpha val="43137"/>
                    </a:srgbClr>
                  </a:outerShdw>
                </a:effectLst>
              </a:rPr>
              <a:t>which</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relative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the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fruits</a:t>
            </a:r>
            <a:r>
              <a:rPr lang="hu-HU" dirty="0">
                <a:effectLst>
                  <a:outerShdw blurRad="38100" dist="38100" dir="2700000" algn="tl">
                    <a:srgbClr val="000000">
                      <a:alpha val="43137"/>
                    </a:srgbClr>
                  </a:outerShdw>
                </a:effectLst>
              </a:rPr>
              <a:t>-ACC	</a:t>
            </a:r>
            <a:r>
              <a:rPr lang="hu-HU" dirty="0" err="1">
                <a:effectLst>
                  <a:outerShdw blurRad="38100" dist="38100" dir="2700000" algn="tl">
                    <a:srgbClr val="000000">
                      <a:alpha val="43137"/>
                    </a:srgbClr>
                  </a:outerShdw>
                </a:effectLst>
              </a:rPr>
              <a:t>regards</a:t>
            </a:r>
            <a:r>
              <a:rPr lang="hu-HU" dirty="0">
                <a:effectLst>
                  <a:outerShdw blurRad="38100" dist="38100" dir="2700000" algn="tl">
                    <a:srgbClr val="000000">
                      <a:alpha val="43137"/>
                    </a:srgbClr>
                  </a:outerShdw>
                </a:effectLst>
              </a:rPr>
              <a:t>	Anna	</a:t>
            </a:r>
            <a:r>
              <a:rPr lang="hu-HU" dirty="0" err="1">
                <a:effectLst>
                  <a:outerShdw blurRad="38100" dist="38100" dir="2700000" algn="tl">
                    <a:srgbClr val="000000">
                      <a:alpha val="43137"/>
                    </a:srgbClr>
                  </a:outerShdw>
                </a:effectLst>
              </a:rPr>
              <a:t>yesterday</a:t>
            </a:r>
            <a:r>
              <a:rPr lang="en-US" dirty="0">
                <a:effectLst>
                  <a:outerShdw blurRad="38100" dist="38100" dir="2700000" algn="tl">
                    <a:srgbClr val="000000">
                      <a:alpha val="43137"/>
                    </a:srgbClr>
                  </a:outerShdw>
                </a:effectLst>
              </a:rPr>
              <a:t>	</a:t>
            </a:r>
            <a:r>
              <a:rPr lang="hu-HU" dirty="0">
                <a:effectLst>
                  <a:outerShdw blurRad="38100" dist="38100" dir="2700000" algn="tl">
                    <a:srgbClr val="000000">
                      <a:alpha val="43137"/>
                    </a:srgbClr>
                  </a:outerShdw>
                </a:effectLst>
              </a:rPr>
              <a:t>a </a:t>
            </a:r>
            <a:r>
              <a:rPr lang="hu-HU" dirty="0" err="1">
                <a:effectLst>
                  <a:outerShdw blurRad="38100" dist="38100" dir="2700000" algn="tl">
                    <a:srgbClr val="000000">
                      <a:alpha val="43137"/>
                    </a:srgbClr>
                  </a:outerShdw>
                </a:effectLst>
              </a:rPr>
              <a:t>banana</a:t>
            </a:r>
            <a:r>
              <a:rPr lang="hu-HU" dirty="0">
                <a:effectLst>
                  <a:outerShdw blurRad="38100" dist="38100" dir="2700000" algn="tl">
                    <a:srgbClr val="000000">
                      <a:alpha val="43137"/>
                    </a:srgbClr>
                  </a:outerShdw>
                </a:effectLst>
              </a:rPr>
              <a:t>-ACC	ate-3SG</a:t>
            </a:r>
          </a:p>
          <a:p>
            <a:r>
              <a:rPr lang="hu-HU" i="1" dirty="0" err="1">
                <a:effectLst>
                  <a:outerShdw blurRad="38100" dist="38100" dir="2700000" algn="tl">
                    <a:srgbClr val="000000">
                      <a:alpha val="43137"/>
                    </a:srgbClr>
                  </a:outerShdw>
                </a:effectLst>
              </a:rPr>
              <a:t>Regarding</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fruits</a:t>
            </a:r>
            <a:r>
              <a:rPr lang="hu-HU" i="1" dirty="0">
                <a:effectLst>
                  <a:outerShdw blurRad="38100" dist="38100" dir="2700000" algn="tl">
                    <a:srgbClr val="000000">
                      <a:alpha val="43137"/>
                    </a:srgbClr>
                  </a:outerShdw>
                </a:effectLst>
              </a:rPr>
              <a:t>, Anna </a:t>
            </a:r>
            <a:r>
              <a:rPr lang="hu-HU" i="1" dirty="0" err="1">
                <a:effectLst>
                  <a:outerShdw blurRad="38100" dist="38100" dir="2700000" algn="tl">
                    <a:srgbClr val="000000">
                      <a:alpha val="43137"/>
                    </a:srgbClr>
                  </a:outerShdw>
                </a:effectLst>
              </a:rPr>
              <a:t>ate</a:t>
            </a:r>
            <a:r>
              <a:rPr lang="hu-HU" i="1" dirty="0">
                <a:effectLst>
                  <a:outerShdw blurRad="38100" dist="38100" dir="2700000" algn="tl">
                    <a:srgbClr val="000000">
                      <a:alpha val="43137"/>
                    </a:srgbClr>
                  </a:outerShdw>
                </a:effectLst>
              </a:rPr>
              <a:t> a </a:t>
            </a:r>
            <a:r>
              <a:rPr lang="hu-HU" i="1" dirty="0" err="1">
                <a:effectLst>
                  <a:outerShdw blurRad="38100" dist="38100" dir="2700000" algn="tl">
                    <a:srgbClr val="000000">
                      <a:alpha val="43137"/>
                    </a:srgbClr>
                  </a:outerShdw>
                </a:effectLst>
              </a:rPr>
              <a:t>banana</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yesterday</a:t>
            </a:r>
            <a:r>
              <a:rPr lang="hu-HU" i="1" dirty="0">
                <a:effectLst>
                  <a:outerShdw blurRad="38100" dist="38100" dir="2700000" algn="tl">
                    <a:srgbClr val="000000">
                      <a:alpha val="43137"/>
                    </a:srgbClr>
                  </a:outerShdw>
                </a:effectLst>
              </a:rPr>
              <a:t>.</a:t>
            </a:r>
            <a:r>
              <a:rPr lang="hu-HU" i="1" dirty="0"/>
              <a:t>	</a:t>
            </a:r>
            <a:r>
              <a:rPr lang="hu-HU" dirty="0"/>
              <a:t>			</a:t>
            </a:r>
            <a:endParaRPr lang="en-US" dirty="0"/>
          </a:p>
          <a:p>
            <a:r>
              <a:rPr lang="hu-HU" dirty="0"/>
              <a:t>		</a:t>
            </a:r>
          </a:p>
          <a:p>
            <a:r>
              <a:rPr lang="hu-HU" b="1" dirty="0"/>
              <a:t>Tegnap	</a:t>
            </a:r>
            <a:r>
              <a:rPr lang="en-US" b="1" dirty="0"/>
              <a:t>	</a:t>
            </a:r>
            <a:r>
              <a:rPr lang="hu-HU" b="1" dirty="0"/>
              <a:t>reggel	</a:t>
            </a:r>
            <a:r>
              <a:rPr lang="en-US" b="1" dirty="0"/>
              <a:t>			</a:t>
            </a:r>
            <a:r>
              <a:rPr lang="hu-HU" b="1" dirty="0"/>
              <a:t>Anna	többek	között	</a:t>
            </a:r>
            <a:r>
              <a:rPr lang="en-US" b="1" dirty="0"/>
              <a:t>	</a:t>
            </a:r>
            <a:r>
              <a:rPr lang="hu-HU" b="1" u="sng" dirty="0"/>
              <a:t>egy banánt</a:t>
            </a:r>
            <a:r>
              <a:rPr lang="hu-HU" b="1" dirty="0"/>
              <a:t>	</a:t>
            </a:r>
            <a:r>
              <a:rPr lang="en-US" b="1" dirty="0"/>
              <a:t>	</a:t>
            </a:r>
            <a:r>
              <a:rPr lang="hu-HU" b="1" dirty="0"/>
              <a:t>evett.</a:t>
            </a:r>
          </a:p>
          <a:p>
            <a:r>
              <a:rPr lang="hu-HU" dirty="0" err="1"/>
              <a:t>yesterday</a:t>
            </a:r>
            <a:r>
              <a:rPr lang="hu-HU" dirty="0"/>
              <a:t>	</a:t>
            </a:r>
            <a:r>
              <a:rPr lang="hu-HU" dirty="0" err="1"/>
              <a:t>morning</a:t>
            </a:r>
            <a:r>
              <a:rPr lang="hu-HU" dirty="0"/>
              <a:t>	</a:t>
            </a:r>
            <a:r>
              <a:rPr lang="en-US" dirty="0"/>
              <a:t>			</a:t>
            </a:r>
            <a:r>
              <a:rPr lang="hu-HU" dirty="0"/>
              <a:t>Anna	</a:t>
            </a:r>
            <a:r>
              <a:rPr lang="hu-HU" dirty="0" err="1"/>
              <a:t>others</a:t>
            </a:r>
            <a:r>
              <a:rPr lang="hu-HU" dirty="0"/>
              <a:t>	</a:t>
            </a:r>
            <a:r>
              <a:rPr lang="hu-HU" dirty="0" err="1"/>
              <a:t>among</a:t>
            </a:r>
            <a:r>
              <a:rPr lang="hu-HU" dirty="0"/>
              <a:t>	</a:t>
            </a:r>
            <a:r>
              <a:rPr lang="en-US" dirty="0"/>
              <a:t>	</a:t>
            </a:r>
            <a:r>
              <a:rPr lang="hu-HU" dirty="0"/>
              <a:t>a </a:t>
            </a:r>
            <a:r>
              <a:rPr lang="hu-HU" dirty="0" err="1"/>
              <a:t>banana</a:t>
            </a:r>
            <a:r>
              <a:rPr lang="hu-HU" dirty="0"/>
              <a:t>-ACC	ate-3SG</a:t>
            </a:r>
          </a:p>
          <a:p>
            <a:r>
              <a:rPr lang="hu-HU" i="1" dirty="0" err="1"/>
              <a:t>Yesterday</a:t>
            </a:r>
            <a:r>
              <a:rPr lang="hu-HU" i="1" dirty="0"/>
              <a:t> </a:t>
            </a:r>
            <a:r>
              <a:rPr lang="hu-HU" i="1" dirty="0" err="1"/>
              <a:t>morning</a:t>
            </a:r>
            <a:r>
              <a:rPr lang="hu-HU" i="1" dirty="0"/>
              <a:t> Anna </a:t>
            </a:r>
            <a:r>
              <a:rPr lang="hu-HU" i="1" dirty="0" err="1"/>
              <a:t>ate</a:t>
            </a:r>
            <a:r>
              <a:rPr lang="hu-HU" i="1" dirty="0"/>
              <a:t>, </a:t>
            </a:r>
            <a:r>
              <a:rPr lang="hu-HU" i="1" dirty="0" err="1"/>
              <a:t>among</a:t>
            </a:r>
            <a:r>
              <a:rPr lang="hu-HU" i="1" dirty="0"/>
              <a:t> </a:t>
            </a:r>
            <a:r>
              <a:rPr lang="hu-HU" i="1" dirty="0" err="1"/>
              <a:t>other</a:t>
            </a:r>
            <a:r>
              <a:rPr lang="hu-HU" i="1" dirty="0"/>
              <a:t> </a:t>
            </a:r>
            <a:r>
              <a:rPr lang="hu-HU" i="1" dirty="0" err="1"/>
              <a:t>things</a:t>
            </a:r>
            <a:r>
              <a:rPr lang="hu-HU" i="1" dirty="0"/>
              <a:t>, a </a:t>
            </a:r>
            <a:r>
              <a:rPr lang="hu-HU" i="1" dirty="0" err="1"/>
              <a:t>banana</a:t>
            </a:r>
            <a:r>
              <a:rPr lang="hu-HU" i="1" dirty="0"/>
              <a:t>.		</a:t>
            </a:r>
            <a:r>
              <a:rPr lang="hu-HU" dirty="0"/>
              <a:t>				</a:t>
            </a:r>
          </a:p>
        </p:txBody>
      </p:sp>
    </p:spTree>
    <p:extLst>
      <p:ext uri="{BB962C8B-B14F-4D97-AF65-F5344CB8AC3E}">
        <p14:creationId xmlns:p14="http://schemas.microsoft.com/office/powerpoint/2010/main" val="384313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EE918-BFEB-BE06-B083-994013DA7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B67B23-B3DC-7258-3E3C-6C30C4A4C84E}"/>
              </a:ext>
            </a:extLst>
          </p:cNvPr>
          <p:cNvSpPr>
            <a:spLocks noGrp="1"/>
          </p:cNvSpPr>
          <p:nvPr>
            <p:ph type="title"/>
          </p:nvPr>
        </p:nvSpPr>
        <p:spPr/>
        <p:txBody>
          <a:bodyPr/>
          <a:lstStyle/>
          <a:p>
            <a:r>
              <a:rPr lang="en-US" dirty="0"/>
              <a:t>Two experiments: 1</a:t>
            </a:r>
            <a:endParaRPr lang="hu-HU" dirty="0"/>
          </a:p>
        </p:txBody>
      </p:sp>
      <p:sp>
        <p:nvSpPr>
          <p:cNvPr id="3" name="Content Placeholder 2">
            <a:extLst>
              <a:ext uri="{FF2B5EF4-FFF2-40B4-BE49-F238E27FC236}">
                <a16:creationId xmlns:a16="http://schemas.microsoft.com/office/drawing/2014/main" id="{A0E1A5EA-CB53-0BAC-7447-B86778F8D4FD}"/>
              </a:ext>
            </a:extLst>
          </p:cNvPr>
          <p:cNvSpPr>
            <a:spLocks noGrp="1"/>
          </p:cNvSpPr>
          <p:nvPr>
            <p:ph idx="1"/>
          </p:nvPr>
        </p:nvSpPr>
        <p:spPr/>
        <p:txBody>
          <a:bodyPr/>
          <a:lstStyle/>
          <a:p>
            <a:pPr marL="457200" indent="-457200">
              <a:buFont typeface="+mj-lt"/>
              <a:buAutoNum type="arabicPeriod"/>
            </a:pPr>
            <a:r>
              <a:rPr lang="en-US" dirty="0">
                <a:solidFill>
                  <a:schemeClr val="tx1">
                    <a:lumMod val="75000"/>
                  </a:schemeClr>
                </a:solidFill>
              </a:rPr>
              <a:t>Hungarian focus constructions – exclusivity vs. </a:t>
            </a:r>
            <a:r>
              <a:rPr lang="en-US" dirty="0" err="1">
                <a:solidFill>
                  <a:schemeClr val="tx1">
                    <a:lumMod val="75000"/>
                  </a:schemeClr>
                </a:solidFill>
              </a:rPr>
              <a:t>contrastivity</a:t>
            </a:r>
            <a:endParaRPr lang="en-US" dirty="0">
              <a:solidFill>
                <a:schemeClr val="tx1">
                  <a:lumMod val="75000"/>
                </a:schemeClr>
              </a:solidFill>
            </a:endParaRPr>
          </a:p>
          <a:p>
            <a:pPr marL="857250" lvl="1" indent="-457200"/>
            <a:r>
              <a:rPr lang="en-US" dirty="0">
                <a:solidFill>
                  <a:schemeClr val="tx1">
                    <a:lumMod val="75000"/>
                  </a:schemeClr>
                </a:solidFill>
              </a:rPr>
              <a:t>Testing if Hungarian focus is exhaustive by default, or if it can be contrastive.</a:t>
            </a:r>
          </a:p>
          <a:p>
            <a:pPr marL="0" indent="0">
              <a:buNone/>
            </a:pPr>
            <a:endParaRPr lang="en-US" dirty="0"/>
          </a:p>
        </p:txBody>
      </p:sp>
      <p:sp>
        <p:nvSpPr>
          <p:cNvPr id="6" name="TextBox 5">
            <a:extLst>
              <a:ext uri="{FF2B5EF4-FFF2-40B4-BE49-F238E27FC236}">
                <a16:creationId xmlns:a16="http://schemas.microsoft.com/office/drawing/2014/main" id="{6C10E39C-B11B-0DCB-140C-EC53A7084A5B}"/>
              </a:ext>
            </a:extLst>
          </p:cNvPr>
          <p:cNvSpPr txBox="1"/>
          <p:nvPr/>
        </p:nvSpPr>
        <p:spPr>
          <a:xfrm>
            <a:off x="362777" y="3429000"/>
            <a:ext cx="1411159" cy="2585323"/>
          </a:xfrm>
          <a:prstGeom prst="rect">
            <a:avLst/>
          </a:prstGeom>
          <a:noFill/>
        </p:spPr>
        <p:txBody>
          <a:bodyPr wrap="square">
            <a:spAutoFit/>
          </a:bodyPr>
          <a:lstStyle/>
          <a:p>
            <a:r>
              <a:rPr lang="hu-HU" b="1" dirty="0" err="1">
                <a:solidFill>
                  <a:srgbClr val="FF0000"/>
                </a:solidFill>
              </a:rPr>
              <a:t>exclusive</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focus</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contrastive</a:t>
            </a:r>
            <a:endParaRPr lang="hu-HU" b="1" dirty="0">
              <a:solidFill>
                <a:srgbClr val="FF0000"/>
              </a:solidFill>
            </a:endParaRPr>
          </a:p>
        </p:txBody>
      </p:sp>
      <p:sp>
        <p:nvSpPr>
          <p:cNvPr id="7" name="TextBox 6">
            <a:extLst>
              <a:ext uri="{FF2B5EF4-FFF2-40B4-BE49-F238E27FC236}">
                <a16:creationId xmlns:a16="http://schemas.microsoft.com/office/drawing/2014/main" id="{564851BE-B2D3-79EB-083A-61E369C3AA7A}"/>
              </a:ext>
            </a:extLst>
          </p:cNvPr>
          <p:cNvSpPr txBox="1"/>
          <p:nvPr/>
        </p:nvSpPr>
        <p:spPr>
          <a:xfrm>
            <a:off x="1773936" y="3429000"/>
            <a:ext cx="10055287" cy="3139321"/>
          </a:xfrm>
          <a:prstGeom prst="rect">
            <a:avLst/>
          </a:prstGeom>
          <a:noFill/>
        </p:spPr>
        <p:txBody>
          <a:bodyPr wrap="square">
            <a:spAutoFit/>
          </a:bodyPr>
          <a:lstStyle/>
          <a:p>
            <a:r>
              <a:rPr lang="hu-HU" b="1" dirty="0"/>
              <a:t>Ami	</a:t>
            </a:r>
            <a:r>
              <a:rPr lang="en-US" b="1" dirty="0"/>
              <a:t>		</a:t>
            </a:r>
            <a:r>
              <a:rPr lang="hu-HU" b="1" dirty="0"/>
              <a:t>a gyümölcsöket	</a:t>
            </a:r>
            <a:r>
              <a:rPr lang="en-US" b="1" dirty="0"/>
              <a:t>	</a:t>
            </a:r>
            <a:r>
              <a:rPr lang="hu-HU" b="1" dirty="0"/>
              <a:t>illeti	</a:t>
            </a:r>
            <a:r>
              <a:rPr lang="en-US" b="1" dirty="0"/>
              <a:t>	</a:t>
            </a:r>
            <a:r>
              <a:rPr lang="hu-HU" b="1" dirty="0"/>
              <a:t>Anna	csak	</a:t>
            </a:r>
            <a:r>
              <a:rPr lang="en-US" b="1" dirty="0"/>
              <a:t>	</a:t>
            </a:r>
            <a:r>
              <a:rPr lang="hu-HU" b="1" u="sng" dirty="0"/>
              <a:t>egy banánt</a:t>
            </a:r>
            <a:r>
              <a:rPr lang="hu-HU" b="1" dirty="0"/>
              <a:t>	</a:t>
            </a:r>
            <a:r>
              <a:rPr lang="en-US" b="1" dirty="0"/>
              <a:t>	</a:t>
            </a:r>
            <a:r>
              <a:rPr lang="hu-HU" b="1" dirty="0"/>
              <a:t>evett.</a:t>
            </a:r>
          </a:p>
          <a:p>
            <a:r>
              <a:rPr lang="hu-HU" dirty="0" err="1"/>
              <a:t>which</a:t>
            </a:r>
            <a:r>
              <a:rPr lang="hu-HU" dirty="0"/>
              <a:t> (</a:t>
            </a:r>
            <a:r>
              <a:rPr lang="hu-HU" dirty="0" err="1"/>
              <a:t>relative</a:t>
            </a:r>
            <a:r>
              <a:rPr lang="hu-HU" dirty="0"/>
              <a:t>)	</a:t>
            </a:r>
            <a:r>
              <a:rPr lang="hu-HU" dirty="0" err="1"/>
              <a:t>the</a:t>
            </a:r>
            <a:r>
              <a:rPr lang="hu-HU" dirty="0"/>
              <a:t> </a:t>
            </a:r>
            <a:r>
              <a:rPr lang="hu-HU" dirty="0" err="1"/>
              <a:t>fruits</a:t>
            </a:r>
            <a:r>
              <a:rPr lang="hu-HU" dirty="0"/>
              <a:t>-ACC	</a:t>
            </a:r>
            <a:r>
              <a:rPr lang="hu-HU" dirty="0" err="1"/>
              <a:t>regards</a:t>
            </a:r>
            <a:r>
              <a:rPr lang="hu-HU" dirty="0"/>
              <a:t>	Anna	</a:t>
            </a:r>
            <a:r>
              <a:rPr lang="hu-HU" dirty="0" err="1"/>
              <a:t>only</a:t>
            </a:r>
            <a:r>
              <a:rPr lang="hu-HU" dirty="0"/>
              <a:t>	</a:t>
            </a:r>
            <a:r>
              <a:rPr lang="en-US" dirty="0"/>
              <a:t>	</a:t>
            </a:r>
            <a:r>
              <a:rPr lang="hu-HU" dirty="0"/>
              <a:t>a </a:t>
            </a:r>
            <a:r>
              <a:rPr lang="hu-HU" dirty="0" err="1"/>
              <a:t>banana</a:t>
            </a:r>
            <a:r>
              <a:rPr lang="hu-HU" dirty="0"/>
              <a:t>-ACC	ate-3SG</a:t>
            </a:r>
          </a:p>
          <a:p>
            <a:r>
              <a:rPr lang="hu-HU" i="1" dirty="0" err="1"/>
              <a:t>Regarding</a:t>
            </a:r>
            <a:r>
              <a:rPr lang="hu-HU" i="1" dirty="0"/>
              <a:t> </a:t>
            </a:r>
            <a:r>
              <a:rPr lang="hu-HU" i="1" dirty="0" err="1"/>
              <a:t>fruits</a:t>
            </a:r>
            <a:r>
              <a:rPr lang="hu-HU" i="1" dirty="0"/>
              <a:t>, Anna </a:t>
            </a:r>
            <a:r>
              <a:rPr lang="hu-HU" i="1" dirty="0" err="1"/>
              <a:t>ate</a:t>
            </a:r>
            <a:r>
              <a:rPr lang="hu-HU" i="1" dirty="0"/>
              <a:t> </a:t>
            </a:r>
            <a:r>
              <a:rPr lang="hu-HU" i="1" dirty="0" err="1"/>
              <a:t>only</a:t>
            </a:r>
            <a:r>
              <a:rPr lang="hu-HU" i="1" dirty="0"/>
              <a:t> a </a:t>
            </a:r>
            <a:r>
              <a:rPr lang="hu-HU" i="1" dirty="0" err="1"/>
              <a:t>banana</a:t>
            </a:r>
            <a:r>
              <a:rPr lang="hu-HU" i="1" dirty="0"/>
              <a:t>.	</a:t>
            </a:r>
            <a:r>
              <a:rPr lang="hu-HU" dirty="0"/>
              <a:t>	</a:t>
            </a:r>
            <a:endParaRPr lang="en-US" dirty="0"/>
          </a:p>
          <a:p>
            <a:r>
              <a:rPr lang="hu-HU" dirty="0"/>
              <a:t>				</a:t>
            </a:r>
          </a:p>
          <a:p>
            <a:r>
              <a:rPr lang="hu-HU" b="1" dirty="0">
                <a:effectLst>
                  <a:outerShdw blurRad="38100" dist="38100" dir="2700000" algn="tl">
                    <a:srgbClr val="000000">
                      <a:alpha val="43137"/>
                    </a:srgbClr>
                  </a:outerShdw>
                </a:effectLst>
              </a:rPr>
              <a:t>Ami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 gyümölcsöket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illeti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Anna	tegnap</a:t>
            </a:r>
            <a:r>
              <a:rPr lang="en-US" b="1" dirty="0">
                <a:effectLst>
                  <a:outerShdw blurRad="38100" dist="38100" dir="2700000" algn="tl">
                    <a:srgbClr val="000000">
                      <a:alpha val="43137"/>
                    </a:srgbClr>
                  </a:outerShdw>
                </a:effectLst>
              </a:rPr>
              <a:t>		</a:t>
            </a:r>
            <a:r>
              <a:rPr lang="hu-HU" b="1" u="sng" dirty="0">
                <a:effectLst>
                  <a:outerShdw blurRad="38100" dist="38100" dir="2700000" algn="tl">
                    <a:srgbClr val="000000">
                      <a:alpha val="43137"/>
                    </a:srgbClr>
                  </a:outerShdw>
                </a:effectLst>
              </a:rPr>
              <a:t>egy banánt</a:t>
            </a:r>
            <a:r>
              <a:rPr lang="hu-HU"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evett.</a:t>
            </a:r>
          </a:p>
          <a:p>
            <a:r>
              <a:rPr lang="hu-HU" dirty="0" err="1">
                <a:effectLst>
                  <a:outerShdw blurRad="38100" dist="38100" dir="2700000" algn="tl">
                    <a:srgbClr val="000000">
                      <a:alpha val="43137"/>
                    </a:srgbClr>
                  </a:outerShdw>
                </a:effectLst>
              </a:rPr>
              <a:t>which</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relative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the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fruits</a:t>
            </a:r>
            <a:r>
              <a:rPr lang="hu-HU" dirty="0">
                <a:effectLst>
                  <a:outerShdw blurRad="38100" dist="38100" dir="2700000" algn="tl">
                    <a:srgbClr val="000000">
                      <a:alpha val="43137"/>
                    </a:srgbClr>
                  </a:outerShdw>
                </a:effectLst>
              </a:rPr>
              <a:t>-ACC	</a:t>
            </a:r>
            <a:r>
              <a:rPr lang="hu-HU" dirty="0" err="1">
                <a:effectLst>
                  <a:outerShdw blurRad="38100" dist="38100" dir="2700000" algn="tl">
                    <a:srgbClr val="000000">
                      <a:alpha val="43137"/>
                    </a:srgbClr>
                  </a:outerShdw>
                </a:effectLst>
              </a:rPr>
              <a:t>regards</a:t>
            </a:r>
            <a:r>
              <a:rPr lang="hu-HU" dirty="0">
                <a:effectLst>
                  <a:outerShdw blurRad="38100" dist="38100" dir="2700000" algn="tl">
                    <a:srgbClr val="000000">
                      <a:alpha val="43137"/>
                    </a:srgbClr>
                  </a:outerShdw>
                </a:effectLst>
              </a:rPr>
              <a:t>	Anna	</a:t>
            </a:r>
            <a:r>
              <a:rPr lang="hu-HU" dirty="0" err="1">
                <a:effectLst>
                  <a:outerShdw blurRad="38100" dist="38100" dir="2700000" algn="tl">
                    <a:srgbClr val="000000">
                      <a:alpha val="43137"/>
                    </a:srgbClr>
                  </a:outerShdw>
                </a:effectLst>
              </a:rPr>
              <a:t>yesterday</a:t>
            </a:r>
            <a:r>
              <a:rPr lang="en-US" dirty="0">
                <a:effectLst>
                  <a:outerShdw blurRad="38100" dist="38100" dir="2700000" algn="tl">
                    <a:srgbClr val="000000">
                      <a:alpha val="43137"/>
                    </a:srgbClr>
                  </a:outerShdw>
                </a:effectLst>
              </a:rPr>
              <a:t>	</a:t>
            </a:r>
            <a:r>
              <a:rPr lang="hu-HU" dirty="0">
                <a:effectLst>
                  <a:outerShdw blurRad="38100" dist="38100" dir="2700000" algn="tl">
                    <a:srgbClr val="000000">
                      <a:alpha val="43137"/>
                    </a:srgbClr>
                  </a:outerShdw>
                </a:effectLst>
              </a:rPr>
              <a:t>a </a:t>
            </a:r>
            <a:r>
              <a:rPr lang="hu-HU" dirty="0" err="1">
                <a:effectLst>
                  <a:outerShdw blurRad="38100" dist="38100" dir="2700000" algn="tl">
                    <a:srgbClr val="000000">
                      <a:alpha val="43137"/>
                    </a:srgbClr>
                  </a:outerShdw>
                </a:effectLst>
              </a:rPr>
              <a:t>banana</a:t>
            </a:r>
            <a:r>
              <a:rPr lang="hu-HU" dirty="0">
                <a:effectLst>
                  <a:outerShdw blurRad="38100" dist="38100" dir="2700000" algn="tl">
                    <a:srgbClr val="000000">
                      <a:alpha val="43137"/>
                    </a:srgbClr>
                  </a:outerShdw>
                </a:effectLst>
              </a:rPr>
              <a:t>-ACC	ate-3SG</a:t>
            </a:r>
          </a:p>
          <a:p>
            <a:r>
              <a:rPr lang="hu-HU" i="1" dirty="0" err="1">
                <a:effectLst>
                  <a:outerShdw blurRad="38100" dist="38100" dir="2700000" algn="tl">
                    <a:srgbClr val="000000">
                      <a:alpha val="43137"/>
                    </a:srgbClr>
                  </a:outerShdw>
                </a:effectLst>
              </a:rPr>
              <a:t>Regarding</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fruits</a:t>
            </a:r>
            <a:r>
              <a:rPr lang="hu-HU" i="1" dirty="0">
                <a:effectLst>
                  <a:outerShdw blurRad="38100" dist="38100" dir="2700000" algn="tl">
                    <a:srgbClr val="000000">
                      <a:alpha val="43137"/>
                    </a:srgbClr>
                  </a:outerShdw>
                </a:effectLst>
              </a:rPr>
              <a:t>, Anna </a:t>
            </a:r>
            <a:r>
              <a:rPr lang="hu-HU" i="1" dirty="0" err="1">
                <a:effectLst>
                  <a:outerShdw blurRad="38100" dist="38100" dir="2700000" algn="tl">
                    <a:srgbClr val="000000">
                      <a:alpha val="43137"/>
                    </a:srgbClr>
                  </a:outerShdw>
                </a:effectLst>
              </a:rPr>
              <a:t>ate</a:t>
            </a:r>
            <a:r>
              <a:rPr lang="hu-HU" i="1" dirty="0">
                <a:effectLst>
                  <a:outerShdw blurRad="38100" dist="38100" dir="2700000" algn="tl">
                    <a:srgbClr val="000000">
                      <a:alpha val="43137"/>
                    </a:srgbClr>
                  </a:outerShdw>
                </a:effectLst>
              </a:rPr>
              <a:t> a </a:t>
            </a:r>
            <a:r>
              <a:rPr lang="hu-HU" i="1" dirty="0" err="1">
                <a:effectLst>
                  <a:outerShdw blurRad="38100" dist="38100" dir="2700000" algn="tl">
                    <a:srgbClr val="000000">
                      <a:alpha val="43137"/>
                    </a:srgbClr>
                  </a:outerShdw>
                </a:effectLst>
              </a:rPr>
              <a:t>banana</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yesterday</a:t>
            </a:r>
            <a:r>
              <a:rPr lang="hu-HU" i="1" dirty="0">
                <a:effectLst>
                  <a:outerShdw blurRad="38100" dist="38100" dir="2700000" algn="tl">
                    <a:srgbClr val="000000">
                      <a:alpha val="43137"/>
                    </a:srgbClr>
                  </a:outerShdw>
                </a:effectLst>
              </a:rPr>
              <a:t>.</a:t>
            </a:r>
            <a:r>
              <a:rPr lang="hu-HU" i="1" dirty="0"/>
              <a:t>	</a:t>
            </a:r>
            <a:r>
              <a:rPr lang="hu-HU" dirty="0"/>
              <a:t>			</a:t>
            </a:r>
            <a:endParaRPr lang="en-US" dirty="0"/>
          </a:p>
          <a:p>
            <a:r>
              <a:rPr lang="hu-HU" dirty="0"/>
              <a:t>		</a:t>
            </a:r>
          </a:p>
          <a:p>
            <a:r>
              <a:rPr lang="hu-HU" b="1" dirty="0"/>
              <a:t>Tegnap	</a:t>
            </a:r>
            <a:r>
              <a:rPr lang="en-US" b="1" dirty="0"/>
              <a:t>	</a:t>
            </a:r>
            <a:r>
              <a:rPr lang="hu-HU" b="1" dirty="0"/>
              <a:t>reggel	</a:t>
            </a:r>
            <a:r>
              <a:rPr lang="en-US" b="1" dirty="0"/>
              <a:t>			</a:t>
            </a:r>
            <a:r>
              <a:rPr lang="hu-HU" b="1" dirty="0"/>
              <a:t>Anna	többek	között	</a:t>
            </a:r>
            <a:r>
              <a:rPr lang="en-US" b="1" dirty="0"/>
              <a:t>	</a:t>
            </a:r>
            <a:r>
              <a:rPr lang="hu-HU" b="1" u="sng" dirty="0"/>
              <a:t>egy banánt</a:t>
            </a:r>
            <a:r>
              <a:rPr lang="hu-HU" b="1" dirty="0"/>
              <a:t>	</a:t>
            </a:r>
            <a:r>
              <a:rPr lang="en-US" b="1" dirty="0"/>
              <a:t>	</a:t>
            </a:r>
            <a:r>
              <a:rPr lang="hu-HU" b="1" dirty="0"/>
              <a:t>evett.</a:t>
            </a:r>
          </a:p>
          <a:p>
            <a:r>
              <a:rPr lang="hu-HU" dirty="0" err="1"/>
              <a:t>yesterday</a:t>
            </a:r>
            <a:r>
              <a:rPr lang="hu-HU" dirty="0"/>
              <a:t>	</a:t>
            </a:r>
            <a:r>
              <a:rPr lang="hu-HU" dirty="0" err="1"/>
              <a:t>morning</a:t>
            </a:r>
            <a:r>
              <a:rPr lang="hu-HU" dirty="0"/>
              <a:t>	</a:t>
            </a:r>
            <a:r>
              <a:rPr lang="en-US" dirty="0"/>
              <a:t>			</a:t>
            </a:r>
            <a:r>
              <a:rPr lang="hu-HU" dirty="0"/>
              <a:t>Anna	</a:t>
            </a:r>
            <a:r>
              <a:rPr lang="hu-HU" dirty="0" err="1"/>
              <a:t>others</a:t>
            </a:r>
            <a:r>
              <a:rPr lang="hu-HU" dirty="0"/>
              <a:t>	</a:t>
            </a:r>
            <a:r>
              <a:rPr lang="hu-HU" dirty="0" err="1"/>
              <a:t>among</a:t>
            </a:r>
            <a:r>
              <a:rPr lang="hu-HU" dirty="0"/>
              <a:t>	</a:t>
            </a:r>
            <a:r>
              <a:rPr lang="en-US" dirty="0"/>
              <a:t>	</a:t>
            </a:r>
            <a:r>
              <a:rPr lang="hu-HU" dirty="0"/>
              <a:t>a </a:t>
            </a:r>
            <a:r>
              <a:rPr lang="hu-HU" dirty="0" err="1"/>
              <a:t>banana</a:t>
            </a:r>
            <a:r>
              <a:rPr lang="hu-HU" dirty="0"/>
              <a:t>-ACC	ate-3SG</a:t>
            </a:r>
          </a:p>
          <a:p>
            <a:r>
              <a:rPr lang="hu-HU" i="1" dirty="0" err="1"/>
              <a:t>Yesterday</a:t>
            </a:r>
            <a:r>
              <a:rPr lang="hu-HU" i="1" dirty="0"/>
              <a:t> </a:t>
            </a:r>
            <a:r>
              <a:rPr lang="hu-HU" i="1" dirty="0" err="1"/>
              <a:t>morning</a:t>
            </a:r>
            <a:r>
              <a:rPr lang="hu-HU" i="1" dirty="0"/>
              <a:t> Anna </a:t>
            </a:r>
            <a:r>
              <a:rPr lang="hu-HU" i="1" dirty="0" err="1"/>
              <a:t>ate</a:t>
            </a:r>
            <a:r>
              <a:rPr lang="hu-HU" i="1" dirty="0"/>
              <a:t>, </a:t>
            </a:r>
            <a:r>
              <a:rPr lang="hu-HU" i="1" dirty="0" err="1"/>
              <a:t>among</a:t>
            </a:r>
            <a:r>
              <a:rPr lang="hu-HU" i="1" dirty="0"/>
              <a:t> </a:t>
            </a:r>
            <a:r>
              <a:rPr lang="hu-HU" i="1" dirty="0" err="1"/>
              <a:t>other</a:t>
            </a:r>
            <a:r>
              <a:rPr lang="hu-HU" i="1" dirty="0"/>
              <a:t> </a:t>
            </a:r>
            <a:r>
              <a:rPr lang="hu-HU" i="1" dirty="0" err="1"/>
              <a:t>things</a:t>
            </a:r>
            <a:r>
              <a:rPr lang="hu-HU" i="1" dirty="0"/>
              <a:t>, a </a:t>
            </a:r>
            <a:r>
              <a:rPr lang="hu-HU" i="1" dirty="0" err="1"/>
              <a:t>banana</a:t>
            </a:r>
            <a:r>
              <a:rPr lang="hu-HU" i="1" dirty="0"/>
              <a:t>.		</a:t>
            </a:r>
            <a:r>
              <a:rPr lang="hu-HU" dirty="0"/>
              <a:t>				</a:t>
            </a:r>
          </a:p>
        </p:txBody>
      </p:sp>
    </p:spTree>
    <p:extLst>
      <p:ext uri="{BB962C8B-B14F-4D97-AF65-F5344CB8AC3E}">
        <p14:creationId xmlns:p14="http://schemas.microsoft.com/office/powerpoint/2010/main" val="2368331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7B5-FE59-2387-B8F3-BB88676FE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62901C-7866-21FF-F61F-AB4EC4A063BC}"/>
              </a:ext>
            </a:extLst>
          </p:cNvPr>
          <p:cNvSpPr>
            <a:spLocks noGrp="1"/>
          </p:cNvSpPr>
          <p:nvPr>
            <p:ph type="title"/>
          </p:nvPr>
        </p:nvSpPr>
        <p:spPr/>
        <p:txBody>
          <a:bodyPr/>
          <a:lstStyle/>
          <a:p>
            <a:r>
              <a:rPr lang="en-US" dirty="0"/>
              <a:t>Two experiments: 1</a:t>
            </a:r>
            <a:endParaRPr lang="hu-HU" dirty="0"/>
          </a:p>
        </p:txBody>
      </p:sp>
      <p:sp>
        <p:nvSpPr>
          <p:cNvPr id="3" name="Content Placeholder 2">
            <a:extLst>
              <a:ext uri="{FF2B5EF4-FFF2-40B4-BE49-F238E27FC236}">
                <a16:creationId xmlns:a16="http://schemas.microsoft.com/office/drawing/2014/main" id="{CC6F53DE-FECB-F7E9-4B4E-01BFA489ADD3}"/>
              </a:ext>
            </a:extLst>
          </p:cNvPr>
          <p:cNvSpPr>
            <a:spLocks noGrp="1"/>
          </p:cNvSpPr>
          <p:nvPr>
            <p:ph idx="1"/>
          </p:nvPr>
        </p:nvSpPr>
        <p:spPr/>
        <p:txBody>
          <a:bodyPr/>
          <a:lstStyle/>
          <a:p>
            <a:pPr marL="457200" indent="-457200">
              <a:buFont typeface="+mj-lt"/>
              <a:buAutoNum type="arabicPeriod"/>
            </a:pPr>
            <a:r>
              <a:rPr lang="en-US" dirty="0">
                <a:solidFill>
                  <a:schemeClr val="tx1">
                    <a:lumMod val="75000"/>
                  </a:schemeClr>
                </a:solidFill>
              </a:rPr>
              <a:t>Hungarian focus constructions – exclusivity vs. </a:t>
            </a:r>
            <a:r>
              <a:rPr lang="en-US" dirty="0" err="1">
                <a:solidFill>
                  <a:schemeClr val="tx1">
                    <a:lumMod val="75000"/>
                  </a:schemeClr>
                </a:solidFill>
              </a:rPr>
              <a:t>contrastivity</a:t>
            </a:r>
            <a:endParaRPr lang="en-US" dirty="0">
              <a:solidFill>
                <a:schemeClr val="tx1">
                  <a:lumMod val="75000"/>
                </a:schemeClr>
              </a:solidFill>
            </a:endParaRPr>
          </a:p>
          <a:p>
            <a:pPr marL="857250" lvl="1" indent="-457200"/>
            <a:r>
              <a:rPr lang="en-US" dirty="0">
                <a:solidFill>
                  <a:schemeClr val="tx1">
                    <a:lumMod val="75000"/>
                  </a:schemeClr>
                </a:solidFill>
              </a:rPr>
              <a:t>Testing if Hungarian focus is exhaustive by default, or if it can be contrastive.</a:t>
            </a:r>
          </a:p>
          <a:p>
            <a:pPr marL="0" indent="0">
              <a:buNone/>
            </a:pPr>
            <a:endParaRPr lang="en-US" dirty="0"/>
          </a:p>
        </p:txBody>
      </p:sp>
      <p:sp>
        <p:nvSpPr>
          <p:cNvPr id="6" name="TextBox 5">
            <a:extLst>
              <a:ext uri="{FF2B5EF4-FFF2-40B4-BE49-F238E27FC236}">
                <a16:creationId xmlns:a16="http://schemas.microsoft.com/office/drawing/2014/main" id="{7C3F57B1-39DA-31FA-0A34-9D43854D729B}"/>
              </a:ext>
            </a:extLst>
          </p:cNvPr>
          <p:cNvSpPr txBox="1"/>
          <p:nvPr/>
        </p:nvSpPr>
        <p:spPr>
          <a:xfrm>
            <a:off x="362777" y="3429000"/>
            <a:ext cx="1411159" cy="2585323"/>
          </a:xfrm>
          <a:prstGeom prst="rect">
            <a:avLst/>
          </a:prstGeom>
          <a:noFill/>
        </p:spPr>
        <p:txBody>
          <a:bodyPr wrap="square">
            <a:spAutoFit/>
          </a:bodyPr>
          <a:lstStyle/>
          <a:p>
            <a:r>
              <a:rPr lang="hu-HU" b="1" dirty="0" err="1">
                <a:solidFill>
                  <a:srgbClr val="FF0000"/>
                </a:solidFill>
              </a:rPr>
              <a:t>exclusive</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focus</a:t>
            </a:r>
            <a:endParaRPr lang="hu-HU" b="1" dirty="0">
              <a:solidFill>
                <a:srgbClr val="FF0000"/>
              </a:solidFill>
            </a:endParaRPr>
          </a:p>
          <a:p>
            <a:endParaRPr lang="hu-HU" b="1" dirty="0">
              <a:solidFill>
                <a:srgbClr val="FF0000"/>
              </a:solidFill>
            </a:endParaRPr>
          </a:p>
          <a:p>
            <a:endParaRPr lang="en-US" b="1" dirty="0">
              <a:solidFill>
                <a:srgbClr val="FF0000"/>
              </a:solidFill>
            </a:endParaRPr>
          </a:p>
          <a:p>
            <a:endParaRPr lang="hu-HU" b="1" dirty="0">
              <a:solidFill>
                <a:srgbClr val="FF0000"/>
              </a:solidFill>
            </a:endParaRPr>
          </a:p>
          <a:p>
            <a:r>
              <a:rPr lang="hu-HU" b="1" dirty="0" err="1">
                <a:solidFill>
                  <a:srgbClr val="FF0000"/>
                </a:solidFill>
              </a:rPr>
              <a:t>contrastive</a:t>
            </a:r>
            <a:endParaRPr lang="hu-HU" b="1" dirty="0">
              <a:solidFill>
                <a:srgbClr val="FF0000"/>
              </a:solidFill>
            </a:endParaRPr>
          </a:p>
        </p:txBody>
      </p:sp>
      <p:sp>
        <p:nvSpPr>
          <p:cNvPr id="7" name="TextBox 6">
            <a:extLst>
              <a:ext uri="{FF2B5EF4-FFF2-40B4-BE49-F238E27FC236}">
                <a16:creationId xmlns:a16="http://schemas.microsoft.com/office/drawing/2014/main" id="{27F3F926-AA8C-6FF3-93C7-8D05BF4CB572}"/>
              </a:ext>
            </a:extLst>
          </p:cNvPr>
          <p:cNvSpPr txBox="1"/>
          <p:nvPr/>
        </p:nvSpPr>
        <p:spPr>
          <a:xfrm>
            <a:off x="1773936" y="3429000"/>
            <a:ext cx="10055287" cy="3139321"/>
          </a:xfrm>
          <a:prstGeom prst="rect">
            <a:avLst/>
          </a:prstGeom>
          <a:noFill/>
        </p:spPr>
        <p:txBody>
          <a:bodyPr wrap="square">
            <a:spAutoFit/>
          </a:bodyPr>
          <a:lstStyle/>
          <a:p>
            <a:r>
              <a:rPr lang="hu-HU" b="1" dirty="0"/>
              <a:t>Ami	</a:t>
            </a:r>
            <a:r>
              <a:rPr lang="en-US" b="1" dirty="0"/>
              <a:t>		</a:t>
            </a:r>
            <a:r>
              <a:rPr lang="hu-HU" b="1" dirty="0"/>
              <a:t>a gyümölcsöket	</a:t>
            </a:r>
            <a:r>
              <a:rPr lang="en-US" b="1" dirty="0"/>
              <a:t>	</a:t>
            </a:r>
            <a:r>
              <a:rPr lang="hu-HU" b="1" dirty="0"/>
              <a:t>illeti	</a:t>
            </a:r>
            <a:r>
              <a:rPr lang="en-US" b="1" dirty="0"/>
              <a:t>	</a:t>
            </a:r>
            <a:r>
              <a:rPr lang="hu-HU" b="1" dirty="0"/>
              <a:t>Anna	</a:t>
            </a:r>
            <a:r>
              <a:rPr lang="hu-HU" b="1" dirty="0">
                <a:solidFill>
                  <a:srgbClr val="92D050"/>
                </a:solidFill>
              </a:rPr>
              <a:t>csak</a:t>
            </a:r>
            <a:r>
              <a:rPr lang="hu-HU" b="1" dirty="0"/>
              <a:t>	</a:t>
            </a:r>
            <a:r>
              <a:rPr lang="en-US" b="1" dirty="0"/>
              <a:t>	</a:t>
            </a:r>
            <a:r>
              <a:rPr lang="hu-HU" b="1" u="sng" dirty="0"/>
              <a:t>egy banánt</a:t>
            </a:r>
            <a:r>
              <a:rPr lang="hu-HU" b="1" dirty="0"/>
              <a:t>	</a:t>
            </a:r>
            <a:r>
              <a:rPr lang="en-US" b="1" dirty="0"/>
              <a:t>	</a:t>
            </a:r>
            <a:r>
              <a:rPr lang="hu-HU" b="1" dirty="0"/>
              <a:t>evett.</a:t>
            </a:r>
          </a:p>
          <a:p>
            <a:r>
              <a:rPr lang="hu-HU" dirty="0" err="1"/>
              <a:t>which</a:t>
            </a:r>
            <a:r>
              <a:rPr lang="hu-HU" dirty="0"/>
              <a:t> (</a:t>
            </a:r>
            <a:r>
              <a:rPr lang="hu-HU" dirty="0" err="1"/>
              <a:t>relative</a:t>
            </a:r>
            <a:r>
              <a:rPr lang="hu-HU" dirty="0"/>
              <a:t>)	</a:t>
            </a:r>
            <a:r>
              <a:rPr lang="hu-HU" dirty="0" err="1"/>
              <a:t>the</a:t>
            </a:r>
            <a:r>
              <a:rPr lang="hu-HU" dirty="0"/>
              <a:t> </a:t>
            </a:r>
            <a:r>
              <a:rPr lang="hu-HU" dirty="0" err="1"/>
              <a:t>fruits</a:t>
            </a:r>
            <a:r>
              <a:rPr lang="hu-HU" dirty="0"/>
              <a:t>-ACC	</a:t>
            </a:r>
            <a:r>
              <a:rPr lang="hu-HU" dirty="0" err="1"/>
              <a:t>regards</a:t>
            </a:r>
            <a:r>
              <a:rPr lang="hu-HU" dirty="0"/>
              <a:t>	Anna	</a:t>
            </a:r>
            <a:r>
              <a:rPr lang="hu-HU" dirty="0" err="1"/>
              <a:t>only</a:t>
            </a:r>
            <a:r>
              <a:rPr lang="hu-HU" dirty="0"/>
              <a:t>	</a:t>
            </a:r>
            <a:r>
              <a:rPr lang="en-US" dirty="0"/>
              <a:t>	</a:t>
            </a:r>
            <a:r>
              <a:rPr lang="hu-HU" dirty="0"/>
              <a:t>a </a:t>
            </a:r>
            <a:r>
              <a:rPr lang="hu-HU" dirty="0" err="1"/>
              <a:t>banana</a:t>
            </a:r>
            <a:r>
              <a:rPr lang="hu-HU" dirty="0"/>
              <a:t>-ACC	ate-3SG</a:t>
            </a:r>
          </a:p>
          <a:p>
            <a:r>
              <a:rPr lang="hu-HU" i="1" dirty="0" err="1"/>
              <a:t>Regarding</a:t>
            </a:r>
            <a:r>
              <a:rPr lang="hu-HU" i="1" dirty="0"/>
              <a:t> </a:t>
            </a:r>
            <a:r>
              <a:rPr lang="hu-HU" i="1" dirty="0" err="1"/>
              <a:t>fruits</a:t>
            </a:r>
            <a:r>
              <a:rPr lang="hu-HU" i="1" dirty="0"/>
              <a:t>, Anna </a:t>
            </a:r>
            <a:r>
              <a:rPr lang="hu-HU" i="1" dirty="0" err="1"/>
              <a:t>ate</a:t>
            </a:r>
            <a:r>
              <a:rPr lang="hu-HU" i="1" dirty="0"/>
              <a:t> </a:t>
            </a:r>
            <a:r>
              <a:rPr lang="hu-HU" i="1" dirty="0" err="1"/>
              <a:t>only</a:t>
            </a:r>
            <a:r>
              <a:rPr lang="hu-HU" i="1" dirty="0"/>
              <a:t> a </a:t>
            </a:r>
            <a:r>
              <a:rPr lang="hu-HU" i="1" dirty="0" err="1"/>
              <a:t>banana</a:t>
            </a:r>
            <a:r>
              <a:rPr lang="hu-HU" i="1" dirty="0"/>
              <a:t>.	</a:t>
            </a:r>
            <a:r>
              <a:rPr lang="hu-HU" dirty="0"/>
              <a:t>	</a:t>
            </a:r>
            <a:endParaRPr lang="en-US" dirty="0"/>
          </a:p>
          <a:p>
            <a:r>
              <a:rPr lang="hu-HU" dirty="0"/>
              <a:t>				</a:t>
            </a:r>
          </a:p>
          <a:p>
            <a:r>
              <a:rPr lang="hu-HU" b="1" dirty="0">
                <a:effectLst>
                  <a:outerShdw blurRad="38100" dist="38100" dir="2700000" algn="tl">
                    <a:srgbClr val="000000">
                      <a:alpha val="43137"/>
                    </a:srgbClr>
                  </a:outerShdw>
                </a:effectLst>
              </a:rPr>
              <a:t>Ami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 gyümölcsöket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illeti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Anna	tegnap</a:t>
            </a:r>
            <a:r>
              <a:rPr lang="en-US" b="1" dirty="0">
                <a:effectLst>
                  <a:outerShdw blurRad="38100" dist="38100" dir="2700000" algn="tl">
                    <a:srgbClr val="000000">
                      <a:alpha val="43137"/>
                    </a:srgbClr>
                  </a:outerShdw>
                </a:effectLst>
              </a:rPr>
              <a:t>		</a:t>
            </a:r>
            <a:r>
              <a:rPr lang="hu-HU" b="1" u="sng" dirty="0">
                <a:effectLst>
                  <a:outerShdw blurRad="38100" dist="38100" dir="2700000" algn="tl">
                    <a:srgbClr val="000000">
                      <a:alpha val="43137"/>
                    </a:srgbClr>
                  </a:outerShdw>
                </a:effectLst>
              </a:rPr>
              <a:t>egy banánt</a:t>
            </a:r>
            <a:r>
              <a:rPr lang="hu-HU" b="1" dirty="0">
                <a:effectLst>
                  <a:outerShdw blurRad="38100" dist="38100" dir="2700000" algn="tl">
                    <a:srgbClr val="000000">
                      <a:alpha val="43137"/>
                    </a:srgbClr>
                  </a:outerShdw>
                </a:effectLst>
              </a:rPr>
              <a:t>	</a:t>
            </a:r>
            <a:r>
              <a:rPr lang="en-US" b="1" dirty="0">
                <a:effectLst>
                  <a:outerShdw blurRad="38100" dist="38100" dir="2700000" algn="tl">
                    <a:srgbClr val="000000">
                      <a:alpha val="43137"/>
                    </a:srgbClr>
                  </a:outerShdw>
                </a:effectLst>
              </a:rPr>
              <a:t>	</a:t>
            </a:r>
            <a:r>
              <a:rPr lang="hu-HU" b="1" dirty="0">
                <a:effectLst>
                  <a:outerShdw blurRad="38100" dist="38100" dir="2700000" algn="tl">
                    <a:srgbClr val="000000">
                      <a:alpha val="43137"/>
                    </a:srgbClr>
                  </a:outerShdw>
                </a:effectLst>
              </a:rPr>
              <a:t>evett.</a:t>
            </a:r>
          </a:p>
          <a:p>
            <a:r>
              <a:rPr lang="hu-HU" dirty="0" err="1">
                <a:effectLst>
                  <a:outerShdw blurRad="38100" dist="38100" dir="2700000" algn="tl">
                    <a:srgbClr val="000000">
                      <a:alpha val="43137"/>
                    </a:srgbClr>
                  </a:outerShdw>
                </a:effectLst>
              </a:rPr>
              <a:t>which</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relative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the</a:t>
            </a:r>
            <a:r>
              <a:rPr lang="hu-HU" dirty="0">
                <a:effectLst>
                  <a:outerShdw blurRad="38100" dist="38100" dir="2700000" algn="tl">
                    <a:srgbClr val="000000">
                      <a:alpha val="43137"/>
                    </a:srgbClr>
                  </a:outerShdw>
                </a:effectLst>
              </a:rPr>
              <a:t> </a:t>
            </a:r>
            <a:r>
              <a:rPr lang="hu-HU" dirty="0" err="1">
                <a:effectLst>
                  <a:outerShdw blurRad="38100" dist="38100" dir="2700000" algn="tl">
                    <a:srgbClr val="000000">
                      <a:alpha val="43137"/>
                    </a:srgbClr>
                  </a:outerShdw>
                </a:effectLst>
              </a:rPr>
              <a:t>fruits</a:t>
            </a:r>
            <a:r>
              <a:rPr lang="hu-HU" dirty="0">
                <a:effectLst>
                  <a:outerShdw blurRad="38100" dist="38100" dir="2700000" algn="tl">
                    <a:srgbClr val="000000">
                      <a:alpha val="43137"/>
                    </a:srgbClr>
                  </a:outerShdw>
                </a:effectLst>
              </a:rPr>
              <a:t>-ACC	</a:t>
            </a:r>
            <a:r>
              <a:rPr lang="hu-HU" dirty="0" err="1">
                <a:effectLst>
                  <a:outerShdw blurRad="38100" dist="38100" dir="2700000" algn="tl">
                    <a:srgbClr val="000000">
                      <a:alpha val="43137"/>
                    </a:srgbClr>
                  </a:outerShdw>
                </a:effectLst>
              </a:rPr>
              <a:t>regards</a:t>
            </a:r>
            <a:r>
              <a:rPr lang="hu-HU" dirty="0">
                <a:effectLst>
                  <a:outerShdw blurRad="38100" dist="38100" dir="2700000" algn="tl">
                    <a:srgbClr val="000000">
                      <a:alpha val="43137"/>
                    </a:srgbClr>
                  </a:outerShdw>
                </a:effectLst>
              </a:rPr>
              <a:t>	Anna	</a:t>
            </a:r>
            <a:r>
              <a:rPr lang="hu-HU" dirty="0" err="1">
                <a:effectLst>
                  <a:outerShdw blurRad="38100" dist="38100" dir="2700000" algn="tl">
                    <a:srgbClr val="000000">
                      <a:alpha val="43137"/>
                    </a:srgbClr>
                  </a:outerShdw>
                </a:effectLst>
              </a:rPr>
              <a:t>yesterday</a:t>
            </a:r>
            <a:r>
              <a:rPr lang="en-US" dirty="0">
                <a:effectLst>
                  <a:outerShdw blurRad="38100" dist="38100" dir="2700000" algn="tl">
                    <a:srgbClr val="000000">
                      <a:alpha val="43137"/>
                    </a:srgbClr>
                  </a:outerShdw>
                </a:effectLst>
              </a:rPr>
              <a:t>	</a:t>
            </a:r>
            <a:r>
              <a:rPr lang="hu-HU" dirty="0">
                <a:effectLst>
                  <a:outerShdw blurRad="38100" dist="38100" dir="2700000" algn="tl">
                    <a:srgbClr val="000000">
                      <a:alpha val="43137"/>
                    </a:srgbClr>
                  </a:outerShdw>
                </a:effectLst>
              </a:rPr>
              <a:t>a </a:t>
            </a:r>
            <a:r>
              <a:rPr lang="hu-HU" dirty="0" err="1">
                <a:effectLst>
                  <a:outerShdw blurRad="38100" dist="38100" dir="2700000" algn="tl">
                    <a:srgbClr val="000000">
                      <a:alpha val="43137"/>
                    </a:srgbClr>
                  </a:outerShdw>
                </a:effectLst>
              </a:rPr>
              <a:t>banana</a:t>
            </a:r>
            <a:r>
              <a:rPr lang="hu-HU" dirty="0">
                <a:effectLst>
                  <a:outerShdw blurRad="38100" dist="38100" dir="2700000" algn="tl">
                    <a:srgbClr val="000000">
                      <a:alpha val="43137"/>
                    </a:srgbClr>
                  </a:outerShdw>
                </a:effectLst>
              </a:rPr>
              <a:t>-ACC	ate-3SG</a:t>
            </a:r>
          </a:p>
          <a:p>
            <a:r>
              <a:rPr lang="hu-HU" i="1" dirty="0" err="1">
                <a:effectLst>
                  <a:outerShdw blurRad="38100" dist="38100" dir="2700000" algn="tl">
                    <a:srgbClr val="000000">
                      <a:alpha val="43137"/>
                    </a:srgbClr>
                  </a:outerShdw>
                </a:effectLst>
              </a:rPr>
              <a:t>Regarding</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fruits</a:t>
            </a:r>
            <a:r>
              <a:rPr lang="hu-HU" i="1" dirty="0">
                <a:effectLst>
                  <a:outerShdw blurRad="38100" dist="38100" dir="2700000" algn="tl">
                    <a:srgbClr val="000000">
                      <a:alpha val="43137"/>
                    </a:srgbClr>
                  </a:outerShdw>
                </a:effectLst>
              </a:rPr>
              <a:t>, Anna </a:t>
            </a:r>
            <a:r>
              <a:rPr lang="hu-HU" i="1" dirty="0" err="1">
                <a:effectLst>
                  <a:outerShdw blurRad="38100" dist="38100" dir="2700000" algn="tl">
                    <a:srgbClr val="000000">
                      <a:alpha val="43137"/>
                    </a:srgbClr>
                  </a:outerShdw>
                </a:effectLst>
              </a:rPr>
              <a:t>ate</a:t>
            </a:r>
            <a:r>
              <a:rPr lang="hu-HU" i="1" dirty="0">
                <a:effectLst>
                  <a:outerShdw blurRad="38100" dist="38100" dir="2700000" algn="tl">
                    <a:srgbClr val="000000">
                      <a:alpha val="43137"/>
                    </a:srgbClr>
                  </a:outerShdw>
                </a:effectLst>
              </a:rPr>
              <a:t> a </a:t>
            </a:r>
            <a:r>
              <a:rPr lang="hu-HU" i="1" dirty="0" err="1">
                <a:effectLst>
                  <a:outerShdw blurRad="38100" dist="38100" dir="2700000" algn="tl">
                    <a:srgbClr val="000000">
                      <a:alpha val="43137"/>
                    </a:srgbClr>
                  </a:outerShdw>
                </a:effectLst>
              </a:rPr>
              <a:t>banana</a:t>
            </a:r>
            <a:r>
              <a:rPr lang="hu-HU" i="1" dirty="0">
                <a:effectLst>
                  <a:outerShdw blurRad="38100" dist="38100" dir="2700000" algn="tl">
                    <a:srgbClr val="000000">
                      <a:alpha val="43137"/>
                    </a:srgbClr>
                  </a:outerShdw>
                </a:effectLst>
              </a:rPr>
              <a:t> </a:t>
            </a:r>
            <a:r>
              <a:rPr lang="hu-HU" i="1" dirty="0" err="1">
                <a:effectLst>
                  <a:outerShdw blurRad="38100" dist="38100" dir="2700000" algn="tl">
                    <a:srgbClr val="000000">
                      <a:alpha val="43137"/>
                    </a:srgbClr>
                  </a:outerShdw>
                </a:effectLst>
              </a:rPr>
              <a:t>yesterday</a:t>
            </a:r>
            <a:r>
              <a:rPr lang="hu-HU" i="1" dirty="0">
                <a:effectLst>
                  <a:outerShdw blurRad="38100" dist="38100" dir="2700000" algn="tl">
                    <a:srgbClr val="000000">
                      <a:alpha val="43137"/>
                    </a:srgbClr>
                  </a:outerShdw>
                </a:effectLst>
              </a:rPr>
              <a:t>.</a:t>
            </a:r>
            <a:r>
              <a:rPr lang="hu-HU" i="1" dirty="0"/>
              <a:t>	</a:t>
            </a:r>
            <a:r>
              <a:rPr lang="hu-HU" dirty="0"/>
              <a:t>			</a:t>
            </a:r>
            <a:endParaRPr lang="en-US" dirty="0"/>
          </a:p>
          <a:p>
            <a:r>
              <a:rPr lang="hu-HU" dirty="0"/>
              <a:t>		</a:t>
            </a:r>
          </a:p>
          <a:p>
            <a:r>
              <a:rPr lang="hu-HU" b="1" dirty="0"/>
              <a:t>Tegnap	</a:t>
            </a:r>
            <a:r>
              <a:rPr lang="en-US" b="1" dirty="0"/>
              <a:t>	</a:t>
            </a:r>
            <a:r>
              <a:rPr lang="hu-HU" b="1" dirty="0"/>
              <a:t>reggel	</a:t>
            </a:r>
            <a:r>
              <a:rPr lang="en-US" b="1" dirty="0"/>
              <a:t>			</a:t>
            </a:r>
            <a:r>
              <a:rPr lang="hu-HU" b="1" dirty="0"/>
              <a:t>Anna	</a:t>
            </a:r>
            <a:r>
              <a:rPr lang="hu-HU" b="1" dirty="0">
                <a:solidFill>
                  <a:srgbClr val="92D050"/>
                </a:solidFill>
              </a:rPr>
              <a:t>többek	között</a:t>
            </a:r>
            <a:r>
              <a:rPr lang="hu-HU" b="1" dirty="0"/>
              <a:t>	</a:t>
            </a:r>
            <a:r>
              <a:rPr lang="en-US" b="1" dirty="0"/>
              <a:t>	</a:t>
            </a:r>
            <a:r>
              <a:rPr lang="hu-HU" b="1" u="sng" dirty="0"/>
              <a:t>egy banánt</a:t>
            </a:r>
            <a:r>
              <a:rPr lang="hu-HU" b="1" dirty="0"/>
              <a:t>	</a:t>
            </a:r>
            <a:r>
              <a:rPr lang="en-US" b="1" dirty="0"/>
              <a:t>	</a:t>
            </a:r>
            <a:r>
              <a:rPr lang="hu-HU" b="1" dirty="0"/>
              <a:t>evett.</a:t>
            </a:r>
          </a:p>
          <a:p>
            <a:r>
              <a:rPr lang="hu-HU" dirty="0" err="1"/>
              <a:t>yesterday</a:t>
            </a:r>
            <a:r>
              <a:rPr lang="hu-HU" dirty="0"/>
              <a:t>	</a:t>
            </a:r>
            <a:r>
              <a:rPr lang="hu-HU" dirty="0" err="1"/>
              <a:t>morning</a:t>
            </a:r>
            <a:r>
              <a:rPr lang="hu-HU" dirty="0"/>
              <a:t>	</a:t>
            </a:r>
            <a:r>
              <a:rPr lang="en-US" dirty="0"/>
              <a:t>			</a:t>
            </a:r>
            <a:r>
              <a:rPr lang="hu-HU" dirty="0"/>
              <a:t>Anna	</a:t>
            </a:r>
            <a:r>
              <a:rPr lang="hu-HU" dirty="0" err="1"/>
              <a:t>others</a:t>
            </a:r>
            <a:r>
              <a:rPr lang="hu-HU" dirty="0"/>
              <a:t>	</a:t>
            </a:r>
            <a:r>
              <a:rPr lang="hu-HU" dirty="0" err="1"/>
              <a:t>among</a:t>
            </a:r>
            <a:r>
              <a:rPr lang="hu-HU" dirty="0"/>
              <a:t>	</a:t>
            </a:r>
            <a:r>
              <a:rPr lang="en-US" dirty="0"/>
              <a:t>	</a:t>
            </a:r>
            <a:r>
              <a:rPr lang="hu-HU" dirty="0"/>
              <a:t>a </a:t>
            </a:r>
            <a:r>
              <a:rPr lang="hu-HU" dirty="0" err="1"/>
              <a:t>banana</a:t>
            </a:r>
            <a:r>
              <a:rPr lang="hu-HU" dirty="0"/>
              <a:t>-ACC	ate-3SG</a:t>
            </a:r>
          </a:p>
          <a:p>
            <a:r>
              <a:rPr lang="hu-HU" i="1" dirty="0" err="1"/>
              <a:t>Yesterday</a:t>
            </a:r>
            <a:r>
              <a:rPr lang="hu-HU" i="1" dirty="0"/>
              <a:t> </a:t>
            </a:r>
            <a:r>
              <a:rPr lang="hu-HU" i="1" dirty="0" err="1"/>
              <a:t>morning</a:t>
            </a:r>
            <a:r>
              <a:rPr lang="hu-HU" i="1" dirty="0"/>
              <a:t> Anna </a:t>
            </a:r>
            <a:r>
              <a:rPr lang="hu-HU" i="1" dirty="0" err="1"/>
              <a:t>ate</a:t>
            </a:r>
            <a:r>
              <a:rPr lang="hu-HU" i="1" dirty="0"/>
              <a:t>, </a:t>
            </a:r>
            <a:r>
              <a:rPr lang="hu-HU" i="1" dirty="0" err="1"/>
              <a:t>among</a:t>
            </a:r>
            <a:r>
              <a:rPr lang="hu-HU" i="1" dirty="0"/>
              <a:t> </a:t>
            </a:r>
            <a:r>
              <a:rPr lang="hu-HU" i="1" dirty="0" err="1"/>
              <a:t>other</a:t>
            </a:r>
            <a:r>
              <a:rPr lang="hu-HU" i="1" dirty="0"/>
              <a:t> </a:t>
            </a:r>
            <a:r>
              <a:rPr lang="hu-HU" i="1" dirty="0" err="1"/>
              <a:t>things</a:t>
            </a:r>
            <a:r>
              <a:rPr lang="hu-HU" i="1" dirty="0"/>
              <a:t>, a </a:t>
            </a:r>
            <a:r>
              <a:rPr lang="hu-HU" i="1" dirty="0" err="1"/>
              <a:t>banana</a:t>
            </a:r>
            <a:r>
              <a:rPr lang="hu-HU" i="1" dirty="0"/>
              <a:t>.		</a:t>
            </a:r>
            <a:r>
              <a:rPr lang="hu-HU" dirty="0"/>
              <a:t>				</a:t>
            </a:r>
          </a:p>
        </p:txBody>
      </p:sp>
    </p:spTree>
    <p:extLst>
      <p:ext uri="{BB962C8B-B14F-4D97-AF65-F5344CB8AC3E}">
        <p14:creationId xmlns:p14="http://schemas.microsoft.com/office/powerpoint/2010/main" val="3316860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A9A51-2005-5796-C9E7-B80F0D5F6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2F8B8-92C8-CB8F-3C7F-7B306D1B35FB}"/>
              </a:ext>
            </a:extLst>
          </p:cNvPr>
          <p:cNvSpPr>
            <a:spLocks noGrp="1"/>
          </p:cNvSpPr>
          <p:nvPr>
            <p:ph type="title"/>
          </p:nvPr>
        </p:nvSpPr>
        <p:spPr/>
        <p:txBody>
          <a:bodyPr/>
          <a:lstStyle/>
          <a:p>
            <a:r>
              <a:rPr lang="en-US" dirty="0"/>
              <a:t>Two experiments: 2</a:t>
            </a:r>
            <a:endParaRPr lang="hu-HU" dirty="0"/>
          </a:p>
        </p:txBody>
      </p:sp>
      <p:sp>
        <p:nvSpPr>
          <p:cNvPr id="3" name="Content Placeholder 2">
            <a:extLst>
              <a:ext uri="{FF2B5EF4-FFF2-40B4-BE49-F238E27FC236}">
                <a16:creationId xmlns:a16="http://schemas.microsoft.com/office/drawing/2014/main" id="{66CC975C-F99D-893E-05A8-482A15D4F6D7}"/>
              </a:ext>
            </a:extLst>
          </p:cNvPr>
          <p:cNvSpPr>
            <a:spLocks noGrp="1"/>
          </p:cNvSpPr>
          <p:nvPr>
            <p:ph idx="1"/>
          </p:nvPr>
        </p:nvSpPr>
        <p:spPr>
          <a:xfrm>
            <a:off x="1103312" y="2052918"/>
            <a:ext cx="8946541" cy="4265586"/>
          </a:xfrm>
        </p:spPr>
        <p:txBody>
          <a:bodyPr/>
          <a:lstStyle/>
          <a:p>
            <a:pPr marL="457200" indent="-457200">
              <a:buFont typeface="+mj-lt"/>
              <a:buAutoNum type="arabicPeriod"/>
            </a:pPr>
            <a:r>
              <a:rPr lang="en-US" dirty="0"/>
              <a:t>Hungarian focus constructions – exclusivity vs. </a:t>
            </a:r>
            <a:r>
              <a:rPr lang="en-US" dirty="0" err="1"/>
              <a:t>contrastivity</a:t>
            </a:r>
            <a:endParaRPr lang="en-US" dirty="0"/>
          </a:p>
          <a:p>
            <a:pPr marL="857250" lvl="1" indent="-457200"/>
            <a:r>
              <a:rPr lang="en-US" dirty="0"/>
              <a:t>Testing if Hungarian focus is exhaustive by default, or if it can be contrastive.</a:t>
            </a:r>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a:pPr>
            <a:r>
              <a:rPr lang="en-US" dirty="0"/>
              <a:t>Verbal directionality and social bias</a:t>
            </a:r>
          </a:p>
          <a:p>
            <a:pPr marL="685800" lvl="1"/>
            <a:r>
              <a:rPr lang="en-US" dirty="0"/>
              <a:t>Testing if gender/status/societal bias can change verb directionality </a:t>
            </a:r>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302554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DF2F5-88A6-1877-5FC7-F62873FE0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4FD71-D217-6BDE-0A33-EF2ECBDAFDFB}"/>
              </a:ext>
            </a:extLst>
          </p:cNvPr>
          <p:cNvSpPr>
            <a:spLocks noGrp="1"/>
          </p:cNvSpPr>
          <p:nvPr>
            <p:ph type="title"/>
          </p:nvPr>
        </p:nvSpPr>
        <p:spPr/>
        <p:txBody>
          <a:bodyPr/>
          <a:lstStyle/>
          <a:p>
            <a:r>
              <a:rPr lang="en-US" dirty="0"/>
              <a:t>Two experiments: 2</a:t>
            </a:r>
            <a:endParaRPr lang="hu-HU" dirty="0"/>
          </a:p>
        </p:txBody>
      </p:sp>
      <p:sp>
        <p:nvSpPr>
          <p:cNvPr id="3" name="Content Placeholder 2">
            <a:extLst>
              <a:ext uri="{FF2B5EF4-FFF2-40B4-BE49-F238E27FC236}">
                <a16:creationId xmlns:a16="http://schemas.microsoft.com/office/drawing/2014/main" id="{4F8A4F85-6FE6-775B-46B8-88DBF67065A9}"/>
              </a:ext>
            </a:extLst>
          </p:cNvPr>
          <p:cNvSpPr>
            <a:spLocks noGrp="1"/>
          </p:cNvSpPr>
          <p:nvPr>
            <p:ph idx="1"/>
          </p:nvPr>
        </p:nvSpPr>
        <p:spPr>
          <a:xfrm>
            <a:off x="1103312" y="2052918"/>
            <a:ext cx="8946541" cy="4677066"/>
          </a:xfrm>
        </p:spPr>
        <p:txBody>
          <a:bodyPr>
            <a:normAutofit/>
          </a:bodyPr>
          <a:lstStyle/>
          <a:p>
            <a:pPr marL="457200" indent="-457200">
              <a:buFont typeface="+mj-lt"/>
              <a:buAutoNum type="arabicPeriod"/>
            </a:pPr>
            <a:r>
              <a:rPr lang="en-US" dirty="0"/>
              <a:t>Hungarian focus constructions – exclusivity vs. </a:t>
            </a:r>
            <a:r>
              <a:rPr lang="en-US" dirty="0" err="1"/>
              <a:t>contrastivity</a:t>
            </a:r>
            <a:endParaRPr lang="en-US" dirty="0"/>
          </a:p>
          <a:p>
            <a:pPr marL="857250" lvl="1" indent="-457200"/>
            <a:r>
              <a:rPr lang="en-US" dirty="0"/>
              <a:t>Testing if Hungarian focus is exhaustive by default, or if it can be contrastive.</a:t>
            </a:r>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a:pPr>
            <a:r>
              <a:rPr lang="en-US" dirty="0"/>
              <a:t>Verbal directionality and social bias</a:t>
            </a:r>
          </a:p>
          <a:p>
            <a:pPr marL="685800" lvl="1"/>
            <a:r>
              <a:rPr lang="en-US" dirty="0"/>
              <a:t>Testing if gender/status/societal bias can change verb directionality </a:t>
            </a:r>
          </a:p>
          <a:p>
            <a:pPr marL="685800" lvl="1"/>
            <a:r>
              <a:rPr lang="en-US" dirty="0"/>
              <a:t>2 halves, 3 conditions, 18 items</a:t>
            </a:r>
          </a:p>
          <a:p>
            <a:pPr marL="400050" lvl="1" indent="0">
              <a:buNone/>
            </a:pPr>
            <a:endParaRPr lang="en-US" dirty="0"/>
          </a:p>
          <a:p>
            <a:pPr marL="400050" lvl="1" indent="0">
              <a:buNone/>
            </a:pPr>
            <a:endParaRPr lang="en-US" dirty="0"/>
          </a:p>
        </p:txBody>
      </p:sp>
    </p:spTree>
    <p:extLst>
      <p:ext uri="{BB962C8B-B14F-4D97-AF65-F5344CB8AC3E}">
        <p14:creationId xmlns:p14="http://schemas.microsoft.com/office/powerpoint/2010/main" val="4071999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B8975-590F-42D4-FC00-54C0DCD564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3C308-F2EC-07E5-35C3-D78E39128849}"/>
              </a:ext>
            </a:extLst>
          </p:cNvPr>
          <p:cNvSpPr>
            <a:spLocks noGrp="1"/>
          </p:cNvSpPr>
          <p:nvPr>
            <p:ph type="title"/>
          </p:nvPr>
        </p:nvSpPr>
        <p:spPr/>
        <p:txBody>
          <a:bodyPr/>
          <a:lstStyle/>
          <a:p>
            <a:r>
              <a:rPr lang="en-US" dirty="0"/>
              <a:t>Two experiments: 2</a:t>
            </a:r>
            <a:endParaRPr lang="hu-HU" dirty="0"/>
          </a:p>
        </p:txBody>
      </p:sp>
      <p:sp>
        <p:nvSpPr>
          <p:cNvPr id="3" name="Content Placeholder 2">
            <a:extLst>
              <a:ext uri="{FF2B5EF4-FFF2-40B4-BE49-F238E27FC236}">
                <a16:creationId xmlns:a16="http://schemas.microsoft.com/office/drawing/2014/main" id="{30310A9F-B466-54AE-B946-A529094D3C5A}"/>
              </a:ext>
            </a:extLst>
          </p:cNvPr>
          <p:cNvSpPr>
            <a:spLocks noGrp="1"/>
          </p:cNvSpPr>
          <p:nvPr>
            <p:ph idx="1"/>
          </p:nvPr>
        </p:nvSpPr>
        <p:spPr>
          <a:xfrm>
            <a:off x="1104293" y="2286000"/>
            <a:ext cx="8946541" cy="4238154"/>
          </a:xfrm>
        </p:spPr>
        <p:txBody>
          <a:bodyPr>
            <a:normAutofit/>
          </a:bodyPr>
          <a:lstStyle/>
          <a:p>
            <a:pPr marL="457200" indent="-457200"/>
            <a:endParaRPr lang="en-US" dirty="0"/>
          </a:p>
          <a:p>
            <a:pPr marL="457200" indent="-457200"/>
            <a:endParaRPr lang="en-US" dirty="0"/>
          </a:p>
          <a:p>
            <a:pPr marL="457200" indent="-457200"/>
            <a:endParaRPr lang="en-US" dirty="0"/>
          </a:p>
          <a:p>
            <a:pPr marL="857250" lvl="1" indent="-457200"/>
            <a:endParaRPr lang="en-US" dirty="0"/>
          </a:p>
          <a:p>
            <a:pPr marL="857250" lvl="1" indent="-457200"/>
            <a:endParaRPr lang="en-US" dirty="0"/>
          </a:p>
          <a:p>
            <a:pPr marL="857250" lvl="1" indent="-457200"/>
            <a:endParaRPr lang="en-US" dirty="0"/>
          </a:p>
          <a:p>
            <a:pPr marL="857250" lvl="1" indent="-457200"/>
            <a:endParaRPr lang="en-US" dirty="0"/>
          </a:p>
          <a:p>
            <a:pPr marL="457200" indent="-457200">
              <a:buFont typeface="+mj-lt"/>
              <a:buAutoNum type="arabicPeriod" startAt="2"/>
            </a:pPr>
            <a:r>
              <a:rPr lang="en-US" dirty="0">
                <a:solidFill>
                  <a:schemeClr val="tx1">
                    <a:lumMod val="75000"/>
                  </a:schemeClr>
                </a:solidFill>
              </a:rPr>
              <a:t>Verbal directionality and social bias</a:t>
            </a:r>
          </a:p>
          <a:p>
            <a:pPr marL="685800" lvl="1"/>
            <a:r>
              <a:rPr lang="en-US" dirty="0">
                <a:solidFill>
                  <a:schemeClr val="tx1">
                    <a:lumMod val="75000"/>
                  </a:schemeClr>
                </a:solidFill>
              </a:rPr>
              <a:t>Testing if gender/status/societal bias can change verb directionality </a:t>
            </a:r>
          </a:p>
          <a:p>
            <a:pPr marL="685800" lvl="1"/>
            <a:r>
              <a:rPr lang="en-US" dirty="0">
                <a:solidFill>
                  <a:schemeClr val="tx1">
                    <a:lumMod val="75000"/>
                  </a:schemeClr>
                </a:solidFill>
              </a:rPr>
              <a:t>2 halves, 3 conditions, 18 items</a:t>
            </a:r>
          </a:p>
          <a:p>
            <a:pPr marL="400050" lvl="1" indent="0">
              <a:buNone/>
            </a:pPr>
            <a:endParaRPr lang="en-US" dirty="0"/>
          </a:p>
          <a:p>
            <a:pPr marL="400050" lvl="1" indent="0">
              <a:buNone/>
            </a:pPr>
            <a:endParaRPr lang="en-US" dirty="0"/>
          </a:p>
        </p:txBody>
      </p:sp>
      <p:sp>
        <p:nvSpPr>
          <p:cNvPr id="10" name="TextBox 9">
            <a:extLst>
              <a:ext uri="{FF2B5EF4-FFF2-40B4-BE49-F238E27FC236}">
                <a16:creationId xmlns:a16="http://schemas.microsoft.com/office/drawing/2014/main" id="{169BE7F1-71DA-A390-E953-14BACEA0F235}"/>
              </a:ext>
            </a:extLst>
          </p:cNvPr>
          <p:cNvSpPr txBox="1"/>
          <p:nvPr/>
        </p:nvSpPr>
        <p:spPr>
          <a:xfrm>
            <a:off x="1764792" y="1853248"/>
            <a:ext cx="10011188" cy="3416320"/>
          </a:xfrm>
          <a:prstGeom prst="rect">
            <a:avLst/>
          </a:prstGeom>
          <a:noFill/>
        </p:spPr>
        <p:txBody>
          <a:bodyPr wrap="square">
            <a:spAutoFit/>
          </a:bodyPr>
          <a:lstStyle/>
          <a:p>
            <a:r>
              <a:rPr lang="hu-HU" b="1" dirty="0"/>
              <a:t>A szakács	említette	hogy	a dolgozó	kérkedett		a főzőtudásával.</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szakács	említette	hogy	a dolgozó	megdicsérte	a főzőtudását.</a:t>
            </a:r>
          </a:p>
          <a:p>
            <a:r>
              <a:rPr lang="hu-HU" dirty="0" err="1"/>
              <a:t>the</a:t>
            </a:r>
            <a:r>
              <a:rPr lang="hu-HU" dirty="0"/>
              <a:t> chef	</a:t>
            </a:r>
            <a:r>
              <a:rPr lang="hu-HU" dirty="0" err="1"/>
              <a:t>mentioned</a:t>
            </a:r>
            <a:r>
              <a:rPr lang="hu-HU" dirty="0"/>
              <a:t>	</a:t>
            </a:r>
            <a:r>
              <a:rPr lang="hu-HU" dirty="0" err="1"/>
              <a:t>that</a:t>
            </a:r>
            <a:r>
              <a:rPr lang="hu-HU" dirty="0"/>
              <a:t>	</a:t>
            </a:r>
            <a:r>
              <a:rPr lang="en-US" dirty="0"/>
              <a:t>	</a:t>
            </a:r>
            <a:r>
              <a:rPr lang="hu-HU" dirty="0" err="1"/>
              <a:t>the</a:t>
            </a:r>
            <a:r>
              <a:rPr lang="hu-HU" dirty="0"/>
              <a:t> </a:t>
            </a:r>
            <a:r>
              <a:rPr lang="hu-HU" dirty="0" err="1"/>
              <a:t>worker</a:t>
            </a:r>
            <a:r>
              <a:rPr lang="hu-HU" dirty="0"/>
              <a:t>	</a:t>
            </a:r>
            <a:r>
              <a:rPr lang="hu-HU" dirty="0" err="1"/>
              <a:t>praised</a:t>
            </a:r>
            <a:r>
              <a:rPr lang="hu-HU" dirty="0"/>
              <a:t>	</a:t>
            </a:r>
            <a:r>
              <a:rPr lang="en-US" dirty="0"/>
              <a:t>		</a:t>
            </a:r>
            <a:r>
              <a:rPr lang="hu-HU" dirty="0" err="1"/>
              <a:t>the</a:t>
            </a:r>
            <a:r>
              <a:rPr lang="hu-HU" dirty="0"/>
              <a:t> </a:t>
            </a:r>
            <a:r>
              <a:rPr lang="hu-HU" dirty="0" err="1"/>
              <a:t>cooking</a:t>
            </a:r>
            <a:r>
              <a:rPr lang="hu-HU" dirty="0"/>
              <a:t> skill-3SG-DAT</a:t>
            </a:r>
          </a:p>
          <a:p>
            <a:r>
              <a:rPr lang="hu-HU" i="1" dirty="0"/>
              <a:t>The chef </a:t>
            </a:r>
            <a:r>
              <a:rPr lang="hu-HU" i="1" dirty="0" err="1"/>
              <a:t>mentioned</a:t>
            </a:r>
            <a:r>
              <a:rPr lang="hu-HU" i="1" dirty="0"/>
              <a:t> </a:t>
            </a:r>
            <a:r>
              <a:rPr lang="hu-HU" i="1" dirty="0" err="1"/>
              <a:t>that</a:t>
            </a:r>
            <a:r>
              <a:rPr lang="hu-HU" i="1" dirty="0"/>
              <a:t> </a:t>
            </a:r>
            <a:r>
              <a:rPr lang="hu-HU" i="1" dirty="0" err="1"/>
              <a:t>the</a:t>
            </a:r>
            <a:r>
              <a:rPr lang="hu-HU" i="1" dirty="0"/>
              <a:t> </a:t>
            </a:r>
            <a:r>
              <a:rPr lang="hu-HU" i="1" dirty="0" err="1"/>
              <a:t>worker</a:t>
            </a:r>
            <a:r>
              <a:rPr lang="hu-HU" i="1" dirty="0"/>
              <a:t> </a:t>
            </a:r>
            <a:r>
              <a:rPr lang="hu-HU" i="1" dirty="0" err="1"/>
              <a:t>praised</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endParaRPr lang="en-US" dirty="0"/>
          </a:p>
          <a:p>
            <a:r>
              <a:rPr lang="hu-HU" dirty="0"/>
              <a:t>	</a:t>
            </a:r>
          </a:p>
          <a:p>
            <a:r>
              <a:rPr lang="hu-HU" b="1" dirty="0"/>
              <a:t>A dolgozó	említette	hogy	a szakács	kérkedett		a főzőtudásával.</a:t>
            </a:r>
          </a:p>
          <a:p>
            <a:r>
              <a:rPr lang="hu-HU" dirty="0" err="1"/>
              <a:t>the</a:t>
            </a:r>
            <a:r>
              <a:rPr lang="hu-HU" dirty="0"/>
              <a:t> </a:t>
            </a:r>
            <a:r>
              <a:rPr lang="hu-HU" dirty="0" err="1"/>
              <a:t>worker</a:t>
            </a:r>
            <a:r>
              <a:rPr lang="hu-HU" dirty="0"/>
              <a:t>	</a:t>
            </a:r>
            <a:r>
              <a:rPr lang="hu-HU" dirty="0" err="1"/>
              <a:t>mentioned</a:t>
            </a:r>
            <a:r>
              <a:rPr lang="hu-HU" dirty="0"/>
              <a:t>	</a:t>
            </a:r>
            <a:r>
              <a:rPr lang="hu-HU" dirty="0" err="1"/>
              <a:t>that</a:t>
            </a:r>
            <a:r>
              <a:rPr lang="hu-HU" dirty="0"/>
              <a:t>	</a:t>
            </a:r>
            <a:r>
              <a:rPr lang="en-US" dirty="0"/>
              <a:t>	</a:t>
            </a:r>
            <a:r>
              <a:rPr lang="hu-HU" dirty="0" err="1"/>
              <a:t>the</a:t>
            </a:r>
            <a:r>
              <a:rPr lang="hu-HU" dirty="0"/>
              <a:t> chef	</a:t>
            </a:r>
            <a:r>
              <a:rPr lang="hu-HU" dirty="0" err="1"/>
              <a:t>boasted</a:t>
            </a:r>
            <a:r>
              <a:rPr lang="hu-HU" dirty="0"/>
              <a:t>		</a:t>
            </a:r>
            <a:r>
              <a:rPr lang="hu-HU" dirty="0" err="1"/>
              <a:t>the</a:t>
            </a:r>
            <a:r>
              <a:rPr lang="hu-HU" dirty="0"/>
              <a:t> </a:t>
            </a:r>
            <a:r>
              <a:rPr lang="hu-HU" dirty="0" err="1"/>
              <a:t>cooking</a:t>
            </a:r>
            <a:r>
              <a:rPr lang="hu-HU" dirty="0"/>
              <a:t> skill-3SG-INS</a:t>
            </a:r>
          </a:p>
          <a:p>
            <a:r>
              <a:rPr lang="hu-HU" i="1" dirty="0"/>
              <a:t>The </a:t>
            </a:r>
            <a:r>
              <a:rPr lang="hu-HU" i="1" dirty="0" err="1"/>
              <a:t>worker</a:t>
            </a:r>
            <a:r>
              <a:rPr lang="hu-HU" i="1" dirty="0"/>
              <a:t> </a:t>
            </a:r>
            <a:r>
              <a:rPr lang="hu-HU" i="1" dirty="0" err="1"/>
              <a:t>mentioned</a:t>
            </a:r>
            <a:r>
              <a:rPr lang="hu-HU" i="1" dirty="0"/>
              <a:t> </a:t>
            </a:r>
            <a:r>
              <a:rPr lang="hu-HU" i="1" dirty="0" err="1"/>
              <a:t>that</a:t>
            </a:r>
            <a:r>
              <a:rPr lang="hu-HU" i="1" dirty="0"/>
              <a:t> </a:t>
            </a:r>
            <a:r>
              <a:rPr lang="hu-HU" i="1" dirty="0" err="1"/>
              <a:t>the</a:t>
            </a:r>
            <a:r>
              <a:rPr lang="hu-HU" i="1" dirty="0"/>
              <a:t> chef </a:t>
            </a:r>
            <a:r>
              <a:rPr lang="hu-HU" i="1" dirty="0" err="1"/>
              <a:t>boasted</a:t>
            </a:r>
            <a:r>
              <a:rPr lang="hu-HU" i="1" dirty="0"/>
              <a:t> </a:t>
            </a:r>
            <a:r>
              <a:rPr lang="hu-HU" i="1" dirty="0" err="1"/>
              <a:t>about</a:t>
            </a:r>
            <a:r>
              <a:rPr lang="hu-HU" i="1" dirty="0"/>
              <a:t>  </a:t>
            </a:r>
            <a:r>
              <a:rPr lang="hu-HU" i="1" dirty="0" err="1"/>
              <a:t>his</a:t>
            </a:r>
            <a:r>
              <a:rPr lang="hu-HU" i="1" dirty="0"/>
              <a:t>/</a:t>
            </a:r>
            <a:r>
              <a:rPr lang="hu-HU" i="1" dirty="0" err="1"/>
              <a:t>her</a:t>
            </a:r>
            <a:r>
              <a:rPr lang="hu-HU" i="1" dirty="0"/>
              <a:t> </a:t>
            </a:r>
            <a:r>
              <a:rPr lang="hu-HU" i="1" dirty="0" err="1"/>
              <a:t>cooking</a:t>
            </a:r>
            <a:r>
              <a:rPr lang="hu-HU" i="1" dirty="0"/>
              <a:t> </a:t>
            </a:r>
            <a:r>
              <a:rPr lang="hu-HU" i="1" dirty="0" err="1"/>
              <a:t>skills</a:t>
            </a:r>
            <a:r>
              <a:rPr lang="hu-HU" i="1" dirty="0"/>
              <a:t>.		</a:t>
            </a:r>
            <a:r>
              <a:rPr lang="hu-HU" dirty="0"/>
              <a:t>				</a:t>
            </a:r>
          </a:p>
        </p:txBody>
      </p:sp>
    </p:spTree>
    <p:extLst>
      <p:ext uri="{BB962C8B-B14F-4D97-AF65-F5344CB8AC3E}">
        <p14:creationId xmlns:p14="http://schemas.microsoft.com/office/powerpoint/2010/main" val="4623584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406</TotalTime>
  <Words>2189</Words>
  <Application>Microsoft Office PowerPoint</Application>
  <PresentationFormat>Widescreen</PresentationFormat>
  <Paragraphs>297</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Century Gothic</vt:lpstr>
      <vt:lpstr>Wingdings 3</vt:lpstr>
      <vt:lpstr>Ion</vt:lpstr>
      <vt:lpstr>Hungarian   Self-paced reading+  Visual world paradigm</vt:lpstr>
      <vt:lpstr>Two experiments</vt:lpstr>
      <vt:lpstr>Two experiments: 1</vt:lpstr>
      <vt:lpstr>Two experiments: 1</vt:lpstr>
      <vt:lpstr>Two experiments: 1</vt:lpstr>
      <vt:lpstr>Two experiments: 1</vt:lpstr>
      <vt:lpstr>Two experiments: 2</vt:lpstr>
      <vt:lpstr>Two experiments: 2</vt:lpstr>
      <vt:lpstr>Two experiments: 2</vt:lpstr>
      <vt:lpstr>Two experiments: 2A</vt:lpstr>
      <vt:lpstr>Two experiments: 2A - verb</vt:lpstr>
      <vt:lpstr>Two experiments: 2B - gender</vt:lpstr>
      <vt:lpstr>Two experiments: 2B - gender</vt:lpstr>
      <vt:lpstr>Two experiments: 2B - gender</vt:lpstr>
      <vt:lpstr>Two experiments: 2</vt:lpstr>
      <vt:lpstr>Experiment design</vt:lpstr>
      <vt:lpstr>Experiment design</vt:lpstr>
      <vt:lpstr>Problems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Gábor Parti</dc:creator>
  <cp:lastModifiedBy>Gábor Parti</cp:lastModifiedBy>
  <cp:revision>8</cp:revision>
  <dcterms:created xsi:type="dcterms:W3CDTF">2025-07-28T03:45:11Z</dcterms:created>
  <dcterms:modified xsi:type="dcterms:W3CDTF">2025-07-28T10:31:23Z</dcterms:modified>
</cp:coreProperties>
</file>