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38" r:id="rId2"/>
    <p:sldId id="360" r:id="rId3"/>
    <p:sldId id="346" r:id="rId4"/>
    <p:sldId id="352" r:id="rId5"/>
    <p:sldId id="349" r:id="rId6"/>
    <p:sldId id="347" r:id="rId7"/>
    <p:sldId id="356" r:id="rId8"/>
    <p:sldId id="348" r:id="rId9"/>
    <p:sldId id="350" r:id="rId10"/>
    <p:sldId id="351" r:id="rId11"/>
    <p:sldId id="354" r:id="rId12"/>
    <p:sldId id="364" r:id="rId13"/>
    <p:sldId id="363" r:id="rId14"/>
    <p:sldId id="358" r:id="rId15"/>
    <p:sldId id="357" r:id="rId16"/>
    <p:sldId id="361" r:id="rId17"/>
    <p:sldId id="353" r:id="rId18"/>
    <p:sldId id="362" r:id="rId19"/>
    <p:sldId id="258" r:id="rId20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454C"/>
    <a:srgbClr val="ECECEC"/>
    <a:srgbClr val="EAEEF0"/>
    <a:srgbClr val="E5CE1D"/>
    <a:srgbClr val="D64A22"/>
    <a:srgbClr val="1A3565"/>
    <a:srgbClr val="1C5092"/>
    <a:srgbClr val="C7CACD"/>
    <a:srgbClr val="DCE0E3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5" autoAdjust="0"/>
    <p:restoredTop sz="95685" autoAdjust="0"/>
  </p:normalViewPr>
  <p:slideViewPr>
    <p:cSldViewPr>
      <p:cViewPr>
        <p:scale>
          <a:sx n="112" d="100"/>
          <a:sy n="112" d="100"/>
        </p:scale>
        <p:origin x="-1184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58EBF-E4F4-6641-BE41-416687EFC213}" type="datetimeFigureOut">
              <a:rPr lang="en-US" smtClean="0"/>
              <a:t>3/14/15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FC28F-2E25-114A-A1AC-7F7DD8B2E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5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liaQuest_ppt_bg_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352800"/>
            <a:ext cx="8686800" cy="1044576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49775"/>
            <a:ext cx="6400800" cy="1577975"/>
          </a:xfr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9" name="Picture 8" descr="ReliaQuest_Logo-trans-01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6342" y="2276602"/>
            <a:ext cx="3951316" cy="1024951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238500" y="6486787"/>
            <a:ext cx="2667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rgbClr val="FFFFFF"/>
                </a:solidFill>
              </a:rPr>
              <a:t>© 2014 ReliaQuest All Rights Reserved </a:t>
            </a:r>
          </a:p>
          <a:p>
            <a:pPr algn="ctr">
              <a:lnSpc>
                <a:spcPct val="100000"/>
              </a:lnSpc>
            </a:pPr>
            <a:endParaRPr lang="en-US" sz="9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liaQuest_ppt_bg_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238500" y="6486787"/>
            <a:ext cx="2667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rgbClr val="FFFFFF"/>
                </a:solidFill>
              </a:rPr>
              <a:t>© 2014 ReliaQuest All Rights Reserved </a:t>
            </a:r>
          </a:p>
          <a:p>
            <a:pPr algn="ctr">
              <a:lnSpc>
                <a:spcPct val="100000"/>
              </a:lnSpc>
            </a:pPr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5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80000"/>
              </a:lnSpc>
              <a:defRPr sz="2800" b="1"/>
            </a:lvl1pPr>
            <a:lvl2pPr>
              <a:lnSpc>
                <a:spcPct val="80000"/>
              </a:lnSpc>
              <a:defRPr sz="2400"/>
            </a:lvl2pPr>
            <a:lvl3pPr>
              <a:lnSpc>
                <a:spcPct val="80000"/>
              </a:lnSpc>
              <a:defRPr sz="2000"/>
            </a:lvl3pPr>
            <a:lvl4pPr>
              <a:lnSpc>
                <a:spcPct val="80000"/>
              </a:lnSpc>
              <a:defRPr sz="1800"/>
            </a:lvl4pPr>
            <a:lvl5pPr>
              <a:lnSpc>
                <a:spcPct val="80000"/>
              </a:lnSpc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E8C5-7F23-42F6-A5F6-FE941ABDE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lnSpc>
                <a:spcPct val="80000"/>
              </a:lnSpc>
              <a:defRPr sz="2800" b="1"/>
            </a:lvl1pPr>
            <a:lvl2pPr>
              <a:lnSpc>
                <a:spcPct val="80000"/>
              </a:lnSpc>
              <a:defRPr sz="2400"/>
            </a:lvl2pPr>
            <a:lvl3pPr>
              <a:lnSpc>
                <a:spcPct val="80000"/>
              </a:lnSpc>
              <a:defRPr sz="2000"/>
            </a:lvl3pPr>
            <a:lvl4pPr>
              <a:lnSpc>
                <a:spcPct val="80000"/>
              </a:lnSpc>
              <a:defRPr sz="1800"/>
            </a:lvl4pPr>
            <a:lvl5pPr>
              <a:lnSpc>
                <a:spcPct val="8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lnSpc>
                <a:spcPct val="80000"/>
              </a:lnSpc>
              <a:defRPr sz="2800" b="1"/>
            </a:lvl1pPr>
            <a:lvl2pPr>
              <a:lnSpc>
                <a:spcPct val="80000"/>
              </a:lnSpc>
              <a:defRPr sz="2400"/>
            </a:lvl2pPr>
            <a:lvl3pPr>
              <a:lnSpc>
                <a:spcPct val="80000"/>
              </a:lnSpc>
              <a:defRPr sz="2000"/>
            </a:lvl3pPr>
            <a:lvl4pPr>
              <a:lnSpc>
                <a:spcPct val="80000"/>
              </a:lnSpc>
              <a:defRPr sz="1800"/>
            </a:lvl4pPr>
            <a:lvl5pPr>
              <a:lnSpc>
                <a:spcPct val="8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E8C5-7F23-42F6-A5F6-FE941ABDE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E8C5-7F23-42F6-A5F6-FE941ABDE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liaQuest_ppt_bg_2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A454C"/>
                </a:solidFill>
              </a:defRPr>
            </a:lvl1pPr>
          </a:lstStyle>
          <a:p>
            <a:fld id="{5EB7E8C5-7F23-42F6-A5F6-FE941ABDE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238500" y="6486787"/>
            <a:ext cx="2667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© 2014 ReliaQuest All Rights Reserved </a:t>
            </a:r>
          </a:p>
          <a:p>
            <a:pPr algn="ctr">
              <a:lnSpc>
                <a:spcPct val="100000"/>
              </a:lnSpc>
            </a:pP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Picture 8" descr="ReliaQuest_Logo-trans-01.png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57"/>
          <a:stretch/>
        </p:blipFill>
        <p:spPr>
          <a:xfrm>
            <a:off x="3810000" y="6081682"/>
            <a:ext cx="1524000" cy="395318"/>
          </a:xfrm>
          <a:prstGeom prst="rect">
            <a:avLst/>
          </a:prstGeom>
          <a:effectLst>
            <a:outerShdw blurRad="247650" dist="38100" dir="2700000" algn="tl" rotWithShape="0">
              <a:schemeClr val="bg1"/>
            </a:outerShdw>
          </a:effectLst>
        </p:spPr>
      </p:pic>
      <p:cxnSp>
        <p:nvCxnSpPr>
          <p:cNvPr id="11" name="Straight Connector 10"/>
          <p:cNvCxnSpPr/>
          <p:nvPr userDrawn="1"/>
        </p:nvCxnSpPr>
        <p:spPr>
          <a:xfrm>
            <a:off x="0" y="1066800"/>
            <a:ext cx="9144000" cy="0"/>
          </a:xfrm>
          <a:prstGeom prst="line">
            <a:avLst/>
          </a:prstGeom>
          <a:ln w="12700">
            <a:gradFill flip="none" rotWithShape="1">
              <a:gsLst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FFFFFF"/>
                </a:gs>
                <a:gs pos="0">
                  <a:srgbClr val="FFFFFF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56" r:id="rId2"/>
    <p:sldLayoutId id="2147483650" r:id="rId3"/>
    <p:sldLayoutId id="2147483652" r:id="rId4"/>
    <p:sldLayoutId id="2147483654" r:id="rId5"/>
  </p:sldLayoutIdLst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3200" b="1" kern="1200">
          <a:solidFill>
            <a:srgbClr val="3A454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80000"/>
        </a:lnSpc>
        <a:spcBef>
          <a:spcPct val="20000"/>
        </a:spcBef>
        <a:buFont typeface="Arial" pitchFamily="34" charset="0"/>
        <a:buChar char="•"/>
        <a:defRPr sz="2800" b="1" kern="1200">
          <a:solidFill>
            <a:srgbClr val="3A454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80000"/>
        </a:lnSpc>
        <a:spcBef>
          <a:spcPct val="20000"/>
        </a:spcBef>
        <a:buFont typeface="Arial" pitchFamily="34" charset="0"/>
        <a:buChar char="–"/>
        <a:defRPr sz="2400" kern="1200">
          <a:solidFill>
            <a:srgbClr val="3A454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80000"/>
        </a:lnSpc>
        <a:spcBef>
          <a:spcPct val="20000"/>
        </a:spcBef>
        <a:buFont typeface="Arial" pitchFamily="34" charset="0"/>
        <a:buChar char="•"/>
        <a:defRPr sz="2000" kern="1200">
          <a:solidFill>
            <a:srgbClr val="3A454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80000"/>
        </a:lnSpc>
        <a:spcBef>
          <a:spcPct val="20000"/>
        </a:spcBef>
        <a:buFont typeface="Arial" pitchFamily="34" charset="0"/>
        <a:buChar char="–"/>
        <a:defRPr sz="1800" kern="1200">
          <a:solidFill>
            <a:srgbClr val="3A454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80000"/>
        </a:lnSpc>
        <a:spcBef>
          <a:spcPct val="20000"/>
        </a:spcBef>
        <a:buFont typeface="Arial" pitchFamily="34" charset="0"/>
        <a:buChar char="»"/>
        <a:defRPr sz="1800" kern="1200">
          <a:solidFill>
            <a:srgbClr val="3A454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jpartlow@reliaquest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Advanced SIEM Optimization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4549775"/>
            <a:ext cx="6934200" cy="1577975"/>
          </a:xfrm>
        </p:spPr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Joe Partlow, CISO</a:t>
            </a:r>
          </a:p>
          <a:p>
            <a:r>
              <a:rPr lang="en-US" sz="3000" dirty="0" err="1" smtClean="0"/>
              <a:t>BSides</a:t>
            </a:r>
            <a:r>
              <a:rPr lang="en-US" sz="3000" dirty="0" smtClean="0"/>
              <a:t> Atlanta 2015</a:t>
            </a:r>
          </a:p>
          <a:p>
            <a:endParaRPr lang="en-US" sz="3200" dirty="0"/>
          </a:p>
          <a:p>
            <a:endParaRPr lang="en-US" sz="2200" b="0" dirty="0" smtClean="0"/>
          </a:p>
        </p:txBody>
      </p:sp>
    </p:spTree>
    <p:extLst>
      <p:ext uri="{BB962C8B-B14F-4D97-AF65-F5344CB8AC3E}">
        <p14:creationId xmlns:p14="http://schemas.microsoft.com/office/powerpoint/2010/main" val="233120859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Cases </a:t>
            </a:r>
            <a:r>
              <a:rPr lang="en-US" dirty="0"/>
              <a:t>are </a:t>
            </a:r>
            <a:r>
              <a:rPr lang="en-US" dirty="0" smtClean="0"/>
              <a:t>key – cont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000999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ym typeface="Wingdings"/>
              </a:rPr>
              <a:t>DNS </a:t>
            </a:r>
            <a:r>
              <a:rPr lang="en-US" dirty="0">
                <a:sym typeface="Wingdings"/>
              </a:rPr>
              <a:t>records – Would you know if you got hijacked? ? Any bots phoning </a:t>
            </a:r>
            <a:r>
              <a:rPr lang="en-US" dirty="0" smtClean="0">
                <a:sym typeface="Wingdings"/>
              </a:rPr>
              <a:t>home? How </a:t>
            </a:r>
            <a:r>
              <a:rPr lang="en-US" dirty="0">
                <a:sym typeface="Wingdings"/>
              </a:rPr>
              <a:t>many users are going to </a:t>
            </a:r>
            <a:r>
              <a:rPr lang="en-US" dirty="0" err="1" smtClean="0">
                <a:sym typeface="Wingdings"/>
              </a:rPr>
              <a:t>www.securitytube.com</a:t>
            </a:r>
            <a:r>
              <a:rPr lang="en-US" dirty="0">
                <a:sym typeface="Wingdings"/>
              </a:rPr>
              <a:t>? Draft them onto the team or monitor all </a:t>
            </a:r>
            <a:r>
              <a:rPr lang="en-US" dirty="0" smtClean="0">
                <a:sym typeface="Wingdings"/>
              </a:rPr>
              <a:t>activities</a:t>
            </a:r>
            <a:r>
              <a:rPr lang="en-US" dirty="0" smtClean="0">
                <a:sym typeface="Wingdings"/>
              </a:rPr>
              <a:t>…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>
                <a:sym typeface="Wingdings"/>
              </a:rPr>
              <a:t>OpenDNS</a:t>
            </a:r>
            <a:r>
              <a:rPr lang="en-US" dirty="0" smtClean="0">
                <a:sym typeface="Wingdings"/>
              </a:rPr>
              <a:t> has an API </a:t>
            </a:r>
            <a:endParaRPr lang="en-US" dirty="0" smtClean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ym typeface="Wingdings"/>
              </a:rPr>
              <a:t>DHCP </a:t>
            </a:r>
            <a:r>
              <a:rPr lang="en-US" dirty="0">
                <a:sym typeface="Wingdings"/>
              </a:rPr>
              <a:t>– need to attribute activity to a user. Match IP to workstation and even logged on user… </a:t>
            </a:r>
            <a:r>
              <a:rPr lang="en-US" dirty="0" smtClean="0">
                <a:sym typeface="Wingdings"/>
              </a:rPr>
              <a:t>(PowerShell </a:t>
            </a:r>
            <a:r>
              <a:rPr lang="en-US" dirty="0">
                <a:sym typeface="Wingdings"/>
              </a:rPr>
              <a:t>is awesome!)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ym typeface="Wingdings"/>
              </a:rPr>
              <a:t>Amazon/Azure </a:t>
            </a:r>
            <a:r>
              <a:rPr lang="en-US" dirty="0">
                <a:sym typeface="Wingdings"/>
              </a:rPr>
              <a:t>Cloud API – Find out what’s up with your cloud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ym typeface="Wingdings"/>
              </a:rPr>
              <a:t>Microsoft enterprise – </a:t>
            </a:r>
            <a:r>
              <a:rPr lang="en-US" dirty="0" smtClean="0">
                <a:sym typeface="Wingdings"/>
              </a:rPr>
              <a:t>SharePoint, </a:t>
            </a:r>
            <a:r>
              <a:rPr lang="en-US" dirty="0">
                <a:sym typeface="Wingdings"/>
              </a:rPr>
              <a:t>exchange, Forefront, Azure, System Center, etc</a:t>
            </a:r>
            <a:r>
              <a:rPr lang="en-US" dirty="0" smtClean="0">
                <a:sym typeface="Wingdings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ym typeface="Wingdings"/>
              </a:rPr>
              <a:t>Google Maps Integration – Hook up geo location or </a:t>
            </a:r>
            <a:r>
              <a:rPr lang="en-US" dirty="0" smtClean="0">
                <a:sym typeface="Wingdings"/>
              </a:rPr>
              <a:t>zip code </a:t>
            </a:r>
            <a:r>
              <a:rPr lang="en-US" dirty="0">
                <a:sym typeface="Wingdings"/>
              </a:rPr>
              <a:t>mapping to </a:t>
            </a:r>
            <a:r>
              <a:rPr lang="en-US" dirty="0" smtClean="0">
                <a:sym typeface="Wingdings"/>
              </a:rPr>
              <a:t>visually map</a:t>
            </a:r>
          </a:p>
          <a:p>
            <a:pPr marL="285750" lvl="1" indent="-285750">
              <a:buFont typeface="Arial"/>
              <a:buChar char="•"/>
            </a:pPr>
            <a:r>
              <a:rPr lang="en-US" dirty="0">
                <a:sym typeface="Wingdings"/>
              </a:rPr>
              <a:t>Create dashboards and reports around every technology coming into the SIEM. It’s too helpful and expensive to just be used as a log repository (although very common)</a:t>
            </a:r>
            <a:r>
              <a:rPr lang="en-US" dirty="0" smtClean="0">
                <a:sym typeface="Wingdings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ym typeface="Wingdings"/>
              </a:rPr>
              <a:t>Any </a:t>
            </a:r>
            <a:r>
              <a:rPr lang="en-US" dirty="0">
                <a:sym typeface="Wingdings"/>
              </a:rPr>
              <a:t>other interesting ones deployed in your environments? I have prizes…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813712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Methodology</a:t>
            </a:r>
            <a:endParaRPr lang="en-US" dirty="0"/>
          </a:p>
        </p:txBody>
      </p:sp>
      <p:pic>
        <p:nvPicPr>
          <p:cNvPr id="3" name="Picture 2" descr="RQ_Use_Case_Methodology_ppt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91304"/>
            <a:ext cx="8077200" cy="50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2640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Methodology –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69" y="1091304"/>
            <a:ext cx="7521261" cy="50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6028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environment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000999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most of the time the security team is last to know about servers being brought online or decommissioned. We need to have a handle on the device inventory. What can we do? </a:t>
            </a:r>
            <a:endParaRPr lang="en-US" dirty="0" smtClean="0"/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Regular </a:t>
            </a:r>
            <a:r>
              <a:rPr lang="en-US" dirty="0" err="1"/>
              <a:t>nmap</a:t>
            </a:r>
            <a:r>
              <a:rPr lang="en-US" dirty="0"/>
              <a:t> scans and bounce against internal SIEM host </a:t>
            </a:r>
            <a:r>
              <a:rPr lang="en-US" dirty="0" smtClean="0"/>
              <a:t>inventory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Import vulnerability scans – Cuts down on noise by adjusting severity of alert if destination system has a vulnerability on that port.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Import from inventory systems (</a:t>
            </a:r>
            <a:r>
              <a:rPr lang="en-US" dirty="0" err="1"/>
              <a:t>Altirus</a:t>
            </a:r>
            <a:r>
              <a:rPr lang="en-US" dirty="0"/>
              <a:t>, HPNA, SCCM, </a:t>
            </a:r>
            <a:r>
              <a:rPr lang="en-US" dirty="0" smtClean="0"/>
              <a:t>MS Excel etc</a:t>
            </a:r>
            <a:r>
              <a:rPr lang="en-US" dirty="0"/>
              <a:t>.) – Keep it up to date!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Set baselines – Run the SIEM for a few weeks to know what is a normal amount of login attempts, protocols in use, </a:t>
            </a:r>
            <a:r>
              <a:rPr lang="en-US" dirty="0" err="1"/>
              <a:t>netflow</a:t>
            </a:r>
            <a:r>
              <a:rPr lang="en-US" dirty="0"/>
              <a:t> traffic, </a:t>
            </a:r>
            <a:r>
              <a:rPr lang="en-US" dirty="0" smtClean="0"/>
              <a:t>etc. </a:t>
            </a:r>
            <a:r>
              <a:rPr lang="en-US" dirty="0"/>
              <a:t>before you turn on all the alerts.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721073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threats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000999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probably one of the biggest areas for improvement and one of the least common setup that I see. It’s time consuming to setup and maintain the lists and expensive to buy them, but usually your first indicator of malicious attempts</a:t>
            </a:r>
            <a:r>
              <a:rPr lang="en-US" dirty="0" smtClean="0"/>
              <a:t>…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Very easy to setup an alert for matching on any source or destination IP that is in our bad people list.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Do you have customers in other countries? If not, start with this. If so, should it only be web traffic? Probably not SSH…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Problem is that no-one has time to keep up with all the new threats. We all wish we could spend time doing actual research instead of looking at account lockouts</a:t>
            </a:r>
            <a:r>
              <a:rPr lang="en-US" dirty="0" smtClean="0"/>
              <a:t>…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Anyone able to run honeypots? How about just honey hashes or canary files/records?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OSINT is our friend! </a:t>
            </a:r>
            <a:r>
              <a:rPr lang="en-US" dirty="0" err="1" smtClean="0"/>
              <a:t>Alienvault</a:t>
            </a:r>
            <a:r>
              <a:rPr lang="en-US" dirty="0" smtClean="0"/>
              <a:t>, Facebook, etc. all have threat sharing programs.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040969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000999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Live memory monitoring – Most malware only memory resident, so let’s try to find it before it hits the network</a:t>
            </a:r>
            <a:r>
              <a:rPr lang="en-US" dirty="0" smtClean="0"/>
              <a:t>. Ex. </a:t>
            </a:r>
            <a:r>
              <a:rPr lang="en-US" dirty="0" err="1" smtClean="0"/>
              <a:t>EnCase</a:t>
            </a:r>
            <a:r>
              <a:rPr lang="en-US" dirty="0" smtClean="0"/>
              <a:t> enterprise, regular Volatility dump/analysis.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Live network monitoring – Use your IDS/IPS Integration, it’s not as common as it should be. PCAP parsing, </a:t>
            </a:r>
            <a:r>
              <a:rPr lang="en-US" dirty="0" err="1"/>
              <a:t>Nield</a:t>
            </a:r>
            <a:r>
              <a:rPr lang="en-US" dirty="0"/>
              <a:t> tool looks promising as well…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Continued expansion of UTM – The more sources we can get, the better. (AV/Malware/Phishing etc.)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Integration Commands – Cool feature in </a:t>
            </a:r>
            <a:r>
              <a:rPr lang="en-US" dirty="0" err="1"/>
              <a:t>ArcSight</a:t>
            </a:r>
            <a:r>
              <a:rPr lang="en-US" dirty="0"/>
              <a:t> to extend functionality (use Snort, </a:t>
            </a:r>
            <a:r>
              <a:rPr lang="en-US" dirty="0" err="1"/>
              <a:t>nmap</a:t>
            </a:r>
            <a:r>
              <a:rPr lang="en-US" dirty="0"/>
              <a:t>, </a:t>
            </a:r>
            <a:r>
              <a:rPr lang="en-US" dirty="0" err="1"/>
              <a:t>windump</a:t>
            </a:r>
            <a:r>
              <a:rPr lang="en-US" dirty="0"/>
              <a:t>, </a:t>
            </a:r>
            <a:r>
              <a:rPr lang="en-US" dirty="0" err="1" smtClean="0"/>
              <a:t>nessus</a:t>
            </a:r>
            <a:r>
              <a:rPr lang="en-US" dirty="0" smtClean="0"/>
              <a:t>, forensics </a:t>
            </a:r>
            <a:r>
              <a:rPr lang="en-US" dirty="0"/>
              <a:t>from within an event viewer)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Mobile devices – Android logging library now has </a:t>
            </a:r>
            <a:r>
              <a:rPr lang="en-US" dirty="0" smtClean="0"/>
              <a:t>built-in </a:t>
            </a:r>
            <a:r>
              <a:rPr lang="en-US" dirty="0" err="1" smtClean="0"/>
              <a:t>splunk</a:t>
            </a:r>
            <a:r>
              <a:rPr lang="en-US" dirty="0" smtClean="0"/>
              <a:t> </a:t>
            </a:r>
            <a:r>
              <a:rPr lang="en-US" dirty="0"/>
              <a:t>logging available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160678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 – Cont.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000999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 the latest attacks – How many people are monitoring for well known, misbehaving URLS or </a:t>
            </a:r>
            <a:r>
              <a:rPr lang="en-US" dirty="0" smtClean="0"/>
              <a:t>IP addresses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Threatstream</a:t>
            </a:r>
            <a:r>
              <a:rPr lang="en-US" dirty="0"/>
              <a:t>/</a:t>
            </a:r>
            <a:r>
              <a:rPr lang="en-US" dirty="0" err="1"/>
              <a:t>Mandiant</a:t>
            </a:r>
            <a:r>
              <a:rPr lang="en-US" dirty="0"/>
              <a:t>/Looking Glass/</a:t>
            </a:r>
            <a:r>
              <a:rPr lang="en-US" dirty="0" smtClean="0"/>
              <a:t>etc. </a:t>
            </a:r>
            <a:r>
              <a:rPr lang="en-US" dirty="0"/>
              <a:t>– Commercial feeds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APT1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Dshield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Malwaredomainlist.com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Known botnets or C&amp;C servers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List goes on and on and new ones daily…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420777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 </a:t>
            </a:r>
            <a:r>
              <a:rPr lang="en-US" dirty="0" smtClean="0"/>
              <a:t>yourself (before someone else does)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000999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With great power comes great responsibility.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Make sure it’s your network. Just sharing </a:t>
            </a:r>
            <a:r>
              <a:rPr lang="en-US" dirty="0" err="1"/>
              <a:t>pastebin</a:t>
            </a:r>
            <a:r>
              <a:rPr lang="en-US" dirty="0"/>
              <a:t> links get you terrorism </a:t>
            </a:r>
            <a:r>
              <a:rPr lang="en-US" dirty="0" smtClean="0"/>
              <a:t>charges – ask </a:t>
            </a:r>
            <a:r>
              <a:rPr lang="en-US" dirty="0" err="1" smtClean="0"/>
              <a:t>Weev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Make sure you know where your network ends. Don’t trust the A records!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Make sure you are authorized to run pen tests on your network (even if you are on the security team)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Work with the sys admins. Accidents happen and you don’t want to explain to the C-Level guys why you caused a production outage. Or even worse</a:t>
            </a:r>
            <a:r>
              <a:rPr lang="en-US" dirty="0" smtClean="0"/>
              <a:t>, that </a:t>
            </a:r>
            <a:r>
              <a:rPr lang="en-US" dirty="0"/>
              <a:t>it took hours to figure out why.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Work with </a:t>
            </a:r>
            <a:r>
              <a:rPr lang="en-US" dirty="0" smtClean="0"/>
              <a:t>those </a:t>
            </a:r>
            <a:r>
              <a:rPr lang="en-US" dirty="0"/>
              <a:t>red teamers – these guys will be more than willing to point out the weak points </a:t>
            </a:r>
            <a:r>
              <a:rPr lang="en-US" dirty="0">
                <a:sym typeface="Wingdings"/>
              </a:rPr>
              <a:t>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055901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Help?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000999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Attackers are sharing techniques and tactics, but rarely seen on the defensive side.  I know it’s not as glamorous as trading 1337 </a:t>
            </a:r>
            <a:r>
              <a:rPr lang="en-US" dirty="0" err="1"/>
              <a:t>sploitz</a:t>
            </a:r>
            <a:r>
              <a:rPr lang="en-US" dirty="0"/>
              <a:t>, but let’s face it, most of us are tasked with </a:t>
            </a:r>
            <a:r>
              <a:rPr lang="en-US" dirty="0" smtClean="0"/>
              <a:t>this day to day </a:t>
            </a:r>
            <a:r>
              <a:rPr lang="en-US" dirty="0" smtClean="0">
                <a:sym typeface="Wingdings"/>
              </a:rPr>
              <a:t>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Forensics sites and forums are good start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SANS ISC Diary (http://</a:t>
            </a:r>
            <a:r>
              <a:rPr lang="en-US" dirty="0" err="1"/>
              <a:t>isc.sans.edu</a:t>
            </a:r>
            <a:r>
              <a:rPr lang="en-US" dirty="0"/>
              <a:t>/</a:t>
            </a:r>
            <a:r>
              <a:rPr lang="en-US" dirty="0" err="1"/>
              <a:t>diary.html</a:t>
            </a:r>
            <a:r>
              <a:rPr lang="en-US" dirty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AlienVault</a:t>
            </a:r>
            <a:r>
              <a:rPr lang="en-US" dirty="0" smtClean="0"/>
              <a:t> </a:t>
            </a:r>
            <a:r>
              <a:rPr lang="en-US" dirty="0"/>
              <a:t>Community – More and more SIEM vendors are trying to do this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Local </a:t>
            </a:r>
            <a:r>
              <a:rPr lang="en-US" dirty="0" smtClean="0"/>
              <a:t>groups (Vendor specific, </a:t>
            </a:r>
            <a:r>
              <a:rPr lang="en-US" dirty="0" err="1" smtClean="0"/>
              <a:t>Def</a:t>
            </a:r>
            <a:r>
              <a:rPr lang="en-US" dirty="0" smtClean="0"/>
              <a:t> Con, Linux User Groups, </a:t>
            </a:r>
            <a:r>
              <a:rPr lang="en-US" dirty="0" err="1" smtClean="0"/>
              <a:t>Hackerspaces</a:t>
            </a:r>
            <a:r>
              <a:rPr lang="en-US" dirty="0" smtClean="0"/>
              <a:t>, etc.)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923317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9812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Thanks for supporting </a:t>
            </a:r>
            <a:r>
              <a:rPr lang="en-US" sz="4800" dirty="0" err="1" smtClean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BSides</a:t>
            </a:r>
            <a:r>
              <a:rPr lang="en-US" sz="4800" dirty="0" smtClean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!</a:t>
            </a:r>
            <a:br>
              <a:rPr lang="en-US" sz="4800" dirty="0" smtClean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</a:br>
            <a:r>
              <a:rPr lang="en-US" sz="4800" dirty="0" smtClean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/>
            </a:r>
            <a:br>
              <a:rPr lang="en-US" sz="4800" dirty="0" smtClean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</a:br>
            <a:r>
              <a:rPr lang="en-US" sz="4800" dirty="0" smtClean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Questions?</a:t>
            </a:r>
            <a:endParaRPr lang="en-US" sz="48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0313" y="4916269"/>
            <a:ext cx="4383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For more information:</a:t>
            </a:r>
          </a:p>
          <a:p>
            <a:pPr algn="ctr"/>
            <a:r>
              <a:rPr lang="en-US" dirty="0" smtClean="0">
                <a:solidFill>
                  <a:srgbClr val="4FC0EA"/>
                </a:solidFill>
              </a:rPr>
              <a:t>Web: </a:t>
            </a:r>
            <a:r>
              <a:rPr lang="en-US" dirty="0" err="1" smtClean="0">
                <a:solidFill>
                  <a:schemeClr val="bg1"/>
                </a:solidFill>
              </a:rPr>
              <a:t>reliaquest.com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|  </a:t>
            </a:r>
            <a:r>
              <a:rPr lang="en-US" dirty="0" smtClean="0">
                <a:solidFill>
                  <a:srgbClr val="4FC0EA"/>
                </a:solidFill>
              </a:rPr>
              <a:t>Twitter: </a:t>
            </a: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reliaquest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/>
              <a:t>w</a:t>
            </a:r>
            <a:r>
              <a:rPr lang="en-US" dirty="0" err="1" smtClean="0"/>
              <a:t>hoami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0009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Joe Partlow (</a:t>
            </a:r>
            <a:r>
              <a:rPr lang="en-US" b="1" dirty="0">
                <a:hlinkClick r:id="rId3"/>
              </a:rPr>
              <a:t>jpartlow@reliaquest.com</a:t>
            </a:r>
            <a:r>
              <a:rPr lang="en-US" b="1" dirty="0" smtClean="0"/>
              <a:t>) – </a:t>
            </a:r>
            <a:r>
              <a:rPr lang="en-US" b="1" dirty="0"/>
              <a:t>CISO, </a:t>
            </a:r>
            <a:r>
              <a:rPr lang="en-US" b="1" dirty="0" smtClean="0"/>
              <a:t>ReliaQuest</a:t>
            </a:r>
          </a:p>
          <a:p>
            <a:endParaRPr lang="en-US" dirty="0"/>
          </a:p>
          <a:p>
            <a:pPr lvl="1"/>
            <a:r>
              <a:rPr lang="en-US" dirty="0"/>
              <a:t>B</a:t>
            </a:r>
            <a:r>
              <a:rPr lang="en-US" dirty="0" smtClean="0"/>
              <a:t>een </a:t>
            </a:r>
            <a:r>
              <a:rPr lang="en-US" dirty="0"/>
              <a:t>in the IT and information Security industry for 15+ years and has experience in Operations Management, Information Security, Network Security, Systems Design, Risk Assessment, Database Administration, Network Infrastructure, Web Application Development, Systems Design &amp; Integration and Project Management.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 just spend a lot of time playing around with SIEM and logging!</a:t>
            </a:r>
          </a:p>
          <a:p>
            <a:pPr lvl="1"/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798819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audience poll: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7696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dirty="0"/>
              <a:t>Blue Team </a:t>
            </a:r>
            <a:r>
              <a:rPr lang="en-US" dirty="0" err="1"/>
              <a:t>vs</a:t>
            </a:r>
            <a:r>
              <a:rPr lang="en-US" dirty="0"/>
              <a:t> Red Team</a:t>
            </a:r>
            <a:r>
              <a:rPr lang="en-US" dirty="0" smtClean="0"/>
              <a:t>?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Who currently manages a SIEM at work? User of a SIEM</a:t>
            </a:r>
            <a:r>
              <a:rPr lang="en-US" dirty="0" smtClean="0"/>
              <a:t>?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438400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1144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</a:t>
            </a:r>
            <a:r>
              <a:rPr lang="en-US" dirty="0" smtClean="0"/>
              <a:t>eed </a:t>
            </a:r>
            <a:r>
              <a:rPr lang="en-US" dirty="0"/>
              <a:t>a SIEM?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00099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Security Incident &amp; Event Management (SIEM) systems allow you to consolidate the million log sources you have in one spot and perform advanced correlation across all the various log sources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>
                <a:sym typeface="Wingdings"/>
              </a:rPr>
              <a:t>Compliance tells us we have to</a:t>
            </a:r>
            <a:r>
              <a:rPr lang="en-US" dirty="0" smtClean="0">
                <a:sym typeface="Wingdings"/>
              </a:rPr>
              <a:t>…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Ex</a:t>
            </a:r>
            <a:r>
              <a:rPr lang="en-US" dirty="0"/>
              <a:t>. Did the increase in WAF entries also correspond with login attempts for our various internal applications or servers.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You can’t defend against things you can’t see.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Try searching across each individual server’s event logs for all activity from a particular timeframe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Logs are boring so let’s make something to analyze and alert on this stuff for </a:t>
            </a:r>
            <a:r>
              <a:rPr lang="en-US" dirty="0" smtClean="0"/>
              <a:t>us.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We don’t if we try to </a:t>
            </a:r>
            <a:r>
              <a:rPr lang="en-US" dirty="0" smtClean="0"/>
              <a:t>block </a:t>
            </a:r>
            <a:r>
              <a:rPr lang="en-US" dirty="0"/>
              <a:t>it </a:t>
            </a:r>
            <a:r>
              <a:rPr lang="en-US" dirty="0" smtClean="0"/>
              <a:t>first from our IPS/Firewall, </a:t>
            </a:r>
            <a:r>
              <a:rPr lang="en-US" dirty="0"/>
              <a:t>then you don’t have to worry about </a:t>
            </a:r>
            <a:r>
              <a:rPr lang="en-US" dirty="0" smtClean="0"/>
              <a:t>it right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299956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SIEM is </a:t>
            </a:r>
            <a:r>
              <a:rPr lang="en-US" dirty="0" smtClean="0"/>
              <a:t>hard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0009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not a set it and forget tool like a firewall. SIEM tools require constant configuration and optimization instead of small incremental changes.</a:t>
            </a:r>
          </a:p>
          <a:p>
            <a:r>
              <a:rPr lang="en-US" dirty="0"/>
              <a:t>Many of the same problems as IDS/IPS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Need to constantly create/tune rules/alerts to adjust for new attack signatures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Business is always evolving and adding new technologies and applications and we need to monitor those logs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Easy to get overwhelmed with sheer volume of logs and alerts from those logs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Expensive! (Time and money)</a:t>
            </a:r>
          </a:p>
        </p:txBody>
      </p:sp>
    </p:spTree>
    <p:extLst>
      <p:ext uri="{BB962C8B-B14F-4D97-AF65-F5344CB8AC3E}">
        <p14:creationId xmlns:p14="http://schemas.microsoft.com/office/powerpoint/2010/main" val="69776197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make it </a:t>
            </a:r>
            <a:r>
              <a:rPr lang="en-US" dirty="0" smtClean="0"/>
              <a:t>better?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0009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is not lost! It’s easy to feel like security and monitoring is a losing battle, but let’s find some ways to make it easier on ourselves. </a:t>
            </a:r>
            <a:endParaRPr lang="en-US" dirty="0" smtClean="0"/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Filter/Aggregate </a:t>
            </a:r>
            <a:r>
              <a:rPr lang="en-US" dirty="0"/>
              <a:t>events – Start with importing all logs until you see what you are getting, then scale back to what is important. Use </a:t>
            </a:r>
            <a:r>
              <a:rPr lang="en-US" dirty="0" err="1" smtClean="0"/>
              <a:t>splunk</a:t>
            </a:r>
            <a:r>
              <a:rPr lang="en-US" dirty="0" smtClean="0"/>
              <a:t> </a:t>
            </a:r>
            <a:r>
              <a:rPr lang="en-US" dirty="0"/>
              <a:t>or MS </a:t>
            </a:r>
            <a:r>
              <a:rPr lang="en-US" dirty="0" err="1" smtClean="0"/>
              <a:t>LogParser</a:t>
            </a:r>
            <a:r>
              <a:rPr lang="en-US" dirty="0" smtClean="0"/>
              <a:t> </a:t>
            </a:r>
            <a:r>
              <a:rPr lang="en-US" dirty="0"/>
              <a:t>for large files (ex. </a:t>
            </a:r>
            <a:r>
              <a:rPr lang="en-US" dirty="0" smtClean="0"/>
              <a:t>IIS logs)</a:t>
            </a:r>
            <a:r>
              <a:rPr lang="en-US" dirty="0"/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Tune alerts – Flooding the security team mailbox with 1000’s of alerts just makes them get ignored or disabled. Make sure set realistic thresholds and aggregate </a:t>
            </a:r>
            <a:r>
              <a:rPr lang="en-US" dirty="0" smtClean="0"/>
              <a:t>alert events</a:t>
            </a:r>
            <a:r>
              <a:rPr lang="en-US" dirty="0"/>
              <a:t>.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Don’t overwhelm the SIEM – Make sure you scale up the SIEM hardware as you add devices across the enterprise. Start with critical or PCI/HIPAA/X systems and move outward. Slowness of the tool is one of the most common complaints.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Those were easy, now for the hard ones…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190396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we collect?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000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Windows event logs and </a:t>
            </a:r>
            <a:r>
              <a:rPr lang="en-US" dirty="0" smtClean="0"/>
              <a:t>syslog </a:t>
            </a:r>
            <a:r>
              <a:rPr lang="en-US" dirty="0"/>
              <a:t>are only the beginning. Other types of logs are important as well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Applications – In-house operational apps, HR, billing, manufacturing, etc.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Windows protections – HIDS, AV, EMET, </a:t>
            </a:r>
            <a:r>
              <a:rPr lang="en-US" dirty="0" err="1"/>
              <a:t>Applocker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Weblogs  - </a:t>
            </a:r>
            <a:r>
              <a:rPr lang="en-US" dirty="0" smtClean="0"/>
              <a:t>IIS</a:t>
            </a:r>
            <a:r>
              <a:rPr lang="en-US" dirty="0"/>
              <a:t>, Apache, etc. </a:t>
            </a:r>
            <a:r>
              <a:rPr lang="en-US" dirty="0" smtClean="0"/>
              <a:t>- Poor </a:t>
            </a:r>
            <a:r>
              <a:rPr lang="en-US" dirty="0"/>
              <a:t>man’s WAF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Databases – User Auditing has disadvantages, customize what to get pulled and logged.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MDM – Many users using mobile devices on the network, restrict and monitor via MDM or at least DNS.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SNMP </a:t>
            </a:r>
            <a:r>
              <a:rPr lang="en-US" dirty="0" err="1"/>
              <a:t>config</a:t>
            </a:r>
            <a:r>
              <a:rPr lang="en-US" dirty="0"/>
              <a:t> data – Performance data might overwhelm but could be aggregated with OSSEC or </a:t>
            </a:r>
            <a:r>
              <a:rPr lang="en-US" dirty="0" err="1"/>
              <a:t>Nagios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4339971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we collect</a:t>
            </a:r>
            <a:r>
              <a:rPr lang="en-US" dirty="0" smtClean="0"/>
              <a:t>? Cont.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000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VOIP servers – Asterisks etc…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Cisco UCS API – better than SNMP </a:t>
            </a:r>
            <a:r>
              <a:rPr lang="en-US" dirty="0" smtClean="0">
                <a:sym typeface="Wingdings"/>
              </a:rPr>
              <a:t>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ym typeface="Wingdings"/>
              </a:rPr>
              <a:t>DNS/DHCP logs</a:t>
            </a:r>
            <a:endParaRPr lang="en-US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ym typeface="Wingdings"/>
              </a:rPr>
              <a:t>SQL Server DMV -  (Dynamic Management Views) for advanced SQL data (mirroring, Full-Text Search, </a:t>
            </a:r>
            <a:r>
              <a:rPr lang="en-US" dirty="0" err="1">
                <a:sym typeface="Wingdings"/>
              </a:rPr>
              <a:t>Filestream</a:t>
            </a:r>
            <a:r>
              <a:rPr lang="en-US" dirty="0">
                <a:sym typeface="Wingdings"/>
              </a:rPr>
              <a:t>/</a:t>
            </a:r>
            <a:r>
              <a:rPr lang="en-US" dirty="0" err="1">
                <a:sym typeface="Wingdings"/>
              </a:rPr>
              <a:t>filetable</a:t>
            </a:r>
            <a:r>
              <a:rPr lang="en-US" dirty="0">
                <a:sym typeface="Wingdings"/>
              </a:rPr>
              <a:t> etc.)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How to get them (show 1337 </a:t>
            </a:r>
            <a:r>
              <a:rPr lang="en-US" dirty="0" smtClean="0">
                <a:solidFill>
                  <a:srgbClr val="FF0000"/>
                </a:solidFill>
              </a:rPr>
              <a:t>code)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Convert to </a:t>
            </a:r>
            <a:r>
              <a:rPr lang="en-US" dirty="0" smtClean="0"/>
              <a:t>syslog or write </a:t>
            </a:r>
            <a:r>
              <a:rPr lang="en-US" dirty="0"/>
              <a:t>to windows event </a:t>
            </a:r>
            <a:r>
              <a:rPr lang="en-US" dirty="0" smtClean="0"/>
              <a:t>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2237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Cases </a:t>
            </a:r>
            <a:r>
              <a:rPr lang="en-US" dirty="0"/>
              <a:t>are key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000999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must get visibility into EVERY area of the business and network. Most companies don’t know what to log or even what is available. These include in-house applications, databases, web logs and of course system logs. We could have a whole con for this, but some questions to ask are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VMware </a:t>
            </a:r>
            <a:r>
              <a:rPr lang="en-US" dirty="0"/>
              <a:t>– Do you have visibility when new machines are created or deleted?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Web Servers/WAF – Can you tell </a:t>
            </a:r>
            <a:r>
              <a:rPr lang="en-US" dirty="0" smtClean="0"/>
              <a:t>if injection </a:t>
            </a:r>
            <a:r>
              <a:rPr lang="en-US" dirty="0"/>
              <a:t>attacks are being thrown at you and if they were successful?  One of the most common causes of breaches so make sure you can see </a:t>
            </a:r>
            <a:r>
              <a:rPr lang="en-US" dirty="0" smtClean="0"/>
              <a:t>them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Show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leet</a:t>
            </a:r>
            <a:r>
              <a:rPr lang="en-US" dirty="0" smtClean="0">
                <a:solidFill>
                  <a:srgbClr val="FF0000"/>
                </a:solidFill>
              </a:rPr>
              <a:t> code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Configuration </a:t>
            </a:r>
            <a:r>
              <a:rPr lang="en-US" dirty="0"/>
              <a:t>auditing – do you know what machines are running cracked </a:t>
            </a:r>
            <a:r>
              <a:rPr lang="en-US" dirty="0" smtClean="0"/>
              <a:t>Photoshop? </a:t>
            </a:r>
            <a:r>
              <a:rPr lang="en-US" dirty="0" err="1"/>
              <a:t>W</a:t>
            </a:r>
            <a:r>
              <a:rPr lang="en-US" dirty="0" err="1" smtClean="0"/>
              <a:t>ireshark</a:t>
            </a:r>
            <a:r>
              <a:rPr lang="en-US" dirty="0"/>
              <a:t>? </a:t>
            </a:r>
            <a:r>
              <a:rPr lang="en-US" dirty="0" err="1"/>
              <a:t>Metasploit</a:t>
            </a:r>
            <a:r>
              <a:rPr lang="en-US" dirty="0"/>
              <a:t>? Users don’t have admin rights to their workstation, right? </a:t>
            </a:r>
            <a:r>
              <a:rPr lang="en-US" dirty="0" smtClean="0">
                <a:sym typeface="Wingdings"/>
              </a:rPr>
              <a:t>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ym typeface="Wingdings"/>
              </a:rPr>
              <a:t>Windows Updates – Do you know if a system hasn’t been patched or rebooted in awhile</a:t>
            </a:r>
            <a:r>
              <a:rPr lang="en-US" dirty="0" smtClean="0">
                <a:sym typeface="Wingdings"/>
              </a:rPr>
              <a:t>?</a:t>
            </a:r>
            <a:endParaRPr lang="en-US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077155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liaQuest">
      <a:dk1>
        <a:sysClr val="windowText" lastClr="000000"/>
      </a:dk1>
      <a:lt1>
        <a:sysClr val="window" lastClr="FFFFFF"/>
      </a:lt1>
      <a:dk2>
        <a:srgbClr val="515254"/>
      </a:dk2>
      <a:lt2>
        <a:srgbClr val="E9E6DD"/>
      </a:lt2>
      <a:accent1>
        <a:srgbClr val="264D91"/>
      </a:accent1>
      <a:accent2>
        <a:srgbClr val="54CCEE"/>
      </a:accent2>
      <a:accent3>
        <a:srgbClr val="79C469"/>
      </a:accent3>
      <a:accent4>
        <a:srgbClr val="4C993A"/>
      </a:accent4>
      <a:accent5>
        <a:srgbClr val="B3B3B3"/>
      </a:accent5>
      <a:accent6>
        <a:srgbClr val="4D4D4D"/>
      </a:accent6>
      <a:hlink>
        <a:srgbClr val="00AAE6"/>
      </a:hlink>
      <a:folHlink>
        <a:srgbClr val="00AAE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1A3565"/>
            </a:gs>
            <a:gs pos="80000">
              <a:schemeClr val="accent1"/>
            </a:gs>
            <a:gs pos="100000">
              <a:srgbClr val="1C5092"/>
            </a:gs>
          </a:gsLst>
        </a:gradFill>
        <a:ln w="19050" cmpd="sng">
          <a:solidFill>
            <a:srgbClr val="FFFFFF"/>
          </a:solidFill>
        </a:ln>
      </a:spPr>
      <a:bodyPr tIns="0" rtlCol="0" anchor="ctr"/>
      <a:lstStyle>
        <a:defPPr algn="ctr">
          <a:lnSpc>
            <a:spcPct val="90000"/>
          </a:lnSpc>
          <a:defRPr b="1" dirty="0"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17019</TotalTime>
  <Words>1770</Words>
  <Application>Microsoft Macintosh PowerPoint</Application>
  <PresentationFormat>On-screen Show (4:3)</PresentationFormat>
  <Paragraphs>195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Advanced SIEM Optimization</vt:lpstr>
      <vt:lpstr>$whoami</vt:lpstr>
      <vt:lpstr>Quick audience poll:</vt:lpstr>
      <vt:lpstr>Why do we need a SIEM?</vt:lpstr>
      <vt:lpstr>SIEM is hard</vt:lpstr>
      <vt:lpstr>How can we make it better?</vt:lpstr>
      <vt:lpstr>What should we collect?</vt:lpstr>
      <vt:lpstr>What should we collect? Cont.</vt:lpstr>
      <vt:lpstr>Use Cases are key</vt:lpstr>
      <vt:lpstr>Use Cases are key – cont.</vt:lpstr>
      <vt:lpstr>Use Case Methodology</vt:lpstr>
      <vt:lpstr>Use Case Methodology – Example</vt:lpstr>
      <vt:lpstr>Know your environment</vt:lpstr>
      <vt:lpstr>Know your threats</vt:lpstr>
      <vt:lpstr>What Next?</vt:lpstr>
      <vt:lpstr>What Next? – Cont.</vt:lpstr>
      <vt:lpstr>Hack yourself (before someone else does)</vt:lpstr>
      <vt:lpstr>Need Help?</vt:lpstr>
      <vt:lpstr>Thanks for supporting BSides!  Questions?</vt:lpstr>
    </vt:vector>
  </TitlesOfParts>
  <Company>Gensofts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Fully Integrated  and optimized It Security</dc:title>
  <dc:creator>Gensofts_23</dc:creator>
  <cp:lastModifiedBy>Joe Partlow</cp:lastModifiedBy>
  <cp:revision>323</cp:revision>
  <cp:lastPrinted>2013-05-24T16:36:21Z</cp:lastPrinted>
  <dcterms:created xsi:type="dcterms:W3CDTF">2013-05-24T08:45:19Z</dcterms:created>
  <dcterms:modified xsi:type="dcterms:W3CDTF">2015-03-14T13:04:16Z</dcterms:modified>
</cp:coreProperties>
</file>