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38" r:id="rId2"/>
    <p:sldId id="360" r:id="rId3"/>
    <p:sldId id="346" r:id="rId4"/>
    <p:sldId id="352" r:id="rId5"/>
    <p:sldId id="364" r:id="rId6"/>
    <p:sldId id="349" r:id="rId7"/>
    <p:sldId id="347" r:id="rId8"/>
    <p:sldId id="363" r:id="rId9"/>
    <p:sldId id="356" r:id="rId10"/>
    <p:sldId id="365" r:id="rId11"/>
    <p:sldId id="348" r:id="rId12"/>
    <p:sldId id="366" r:id="rId13"/>
    <p:sldId id="350" r:id="rId14"/>
    <p:sldId id="372" r:id="rId15"/>
    <p:sldId id="371" r:id="rId16"/>
    <p:sldId id="373" r:id="rId17"/>
    <p:sldId id="368" r:id="rId18"/>
    <p:sldId id="367" r:id="rId19"/>
    <p:sldId id="351" r:id="rId20"/>
    <p:sldId id="370" r:id="rId21"/>
    <p:sldId id="258" r:id="rId22"/>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454C"/>
    <a:srgbClr val="ECECEC"/>
    <a:srgbClr val="EAEEF0"/>
    <a:srgbClr val="E5CE1D"/>
    <a:srgbClr val="D64A22"/>
    <a:srgbClr val="1A3565"/>
    <a:srgbClr val="1C5092"/>
    <a:srgbClr val="C7CACD"/>
    <a:srgbClr val="DCE0E3"/>
    <a:srgbClr val="B3B3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35" autoAdjust="0"/>
    <p:restoredTop sz="95685" autoAdjust="0"/>
  </p:normalViewPr>
  <p:slideViewPr>
    <p:cSldViewPr>
      <p:cViewPr>
        <p:scale>
          <a:sx n="112" d="100"/>
          <a:sy n="112" d="100"/>
        </p:scale>
        <p:origin x="-1232"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913"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97313" y="0"/>
            <a:ext cx="2982912" cy="465138"/>
          </a:xfrm>
          <a:prstGeom prst="rect">
            <a:avLst/>
          </a:prstGeom>
        </p:spPr>
        <p:txBody>
          <a:bodyPr vert="horz" lIns="91440" tIns="45720" rIns="91440" bIns="45720" rtlCol="0"/>
          <a:lstStyle>
            <a:lvl1pPr algn="r">
              <a:defRPr sz="1200"/>
            </a:lvl1pPr>
          </a:lstStyle>
          <a:p>
            <a:fld id="{23F58EBF-E4F4-6641-BE41-416687EFC213}" type="datetimeFigureOut">
              <a:rPr lang="en-US" smtClean="0"/>
              <a:t>3/16/15</a:t>
            </a:fld>
            <a:endParaRPr lang="en-US"/>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8975" y="4416425"/>
            <a:ext cx="55054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2982913"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97313" y="8829675"/>
            <a:ext cx="2982912" cy="465138"/>
          </a:xfrm>
          <a:prstGeom prst="rect">
            <a:avLst/>
          </a:prstGeom>
        </p:spPr>
        <p:txBody>
          <a:bodyPr vert="horz" lIns="91440" tIns="45720" rIns="91440" bIns="45720" rtlCol="0" anchor="b"/>
          <a:lstStyle>
            <a:lvl1pPr algn="r">
              <a:defRPr sz="1200"/>
            </a:lvl1pPr>
          </a:lstStyle>
          <a:p>
            <a:fld id="{AB0FC28F-2E25-114A-A1AC-7F7DD8B2E5DB}" type="slidenum">
              <a:rPr lang="en-US" smtClean="0"/>
              <a:t>‹#›</a:t>
            </a:fld>
            <a:endParaRPr lang="en-US"/>
          </a:p>
        </p:txBody>
      </p:sp>
    </p:spTree>
    <p:extLst>
      <p:ext uri="{BB962C8B-B14F-4D97-AF65-F5344CB8AC3E}">
        <p14:creationId xmlns:p14="http://schemas.microsoft.com/office/powerpoint/2010/main" val="8593017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0FC28F-2E25-114A-A1AC-7F7DD8B2E5DB}" type="slidenum">
              <a:rPr lang="en-US" smtClean="0"/>
              <a:t>1</a:t>
            </a:fld>
            <a:endParaRPr lang="en-US"/>
          </a:p>
        </p:txBody>
      </p:sp>
    </p:spTree>
    <p:extLst>
      <p:ext uri="{BB962C8B-B14F-4D97-AF65-F5344CB8AC3E}">
        <p14:creationId xmlns:p14="http://schemas.microsoft.com/office/powerpoint/2010/main" val="36481558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AB0FC28F-2E25-114A-A1AC-7F7DD8B2E5DB}" type="slidenum">
              <a:rPr lang="en-US" smtClean="0"/>
              <a:t>10</a:t>
            </a:fld>
            <a:endParaRPr lang="en-US"/>
          </a:p>
        </p:txBody>
      </p:sp>
    </p:spTree>
    <p:extLst>
      <p:ext uri="{BB962C8B-B14F-4D97-AF65-F5344CB8AC3E}">
        <p14:creationId xmlns:p14="http://schemas.microsoft.com/office/powerpoint/2010/main" val="1417955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AB0FC28F-2E25-114A-A1AC-7F7DD8B2E5DB}" type="slidenum">
              <a:rPr lang="en-US" smtClean="0"/>
              <a:t>11</a:t>
            </a:fld>
            <a:endParaRPr lang="en-US"/>
          </a:p>
        </p:txBody>
      </p:sp>
    </p:spTree>
    <p:extLst>
      <p:ext uri="{BB962C8B-B14F-4D97-AF65-F5344CB8AC3E}">
        <p14:creationId xmlns:p14="http://schemas.microsoft.com/office/powerpoint/2010/main" val="1417955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AB0FC28F-2E25-114A-A1AC-7F7DD8B2E5DB}" type="slidenum">
              <a:rPr lang="en-US" smtClean="0"/>
              <a:t>12</a:t>
            </a:fld>
            <a:endParaRPr lang="en-US"/>
          </a:p>
        </p:txBody>
      </p:sp>
    </p:spTree>
    <p:extLst>
      <p:ext uri="{BB962C8B-B14F-4D97-AF65-F5344CB8AC3E}">
        <p14:creationId xmlns:p14="http://schemas.microsoft.com/office/powerpoint/2010/main" val="1417955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AB0FC28F-2E25-114A-A1AC-7F7DD8B2E5DB}" type="slidenum">
              <a:rPr lang="en-US" smtClean="0"/>
              <a:t>13</a:t>
            </a:fld>
            <a:endParaRPr lang="en-US"/>
          </a:p>
        </p:txBody>
      </p:sp>
    </p:spTree>
    <p:extLst>
      <p:ext uri="{BB962C8B-B14F-4D97-AF65-F5344CB8AC3E}">
        <p14:creationId xmlns:p14="http://schemas.microsoft.com/office/powerpoint/2010/main" val="14179556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AB0FC28F-2E25-114A-A1AC-7F7DD8B2E5DB}" type="slidenum">
              <a:rPr lang="en-US" smtClean="0"/>
              <a:t>14</a:t>
            </a:fld>
            <a:endParaRPr lang="en-US"/>
          </a:p>
        </p:txBody>
      </p:sp>
    </p:spTree>
    <p:extLst>
      <p:ext uri="{BB962C8B-B14F-4D97-AF65-F5344CB8AC3E}">
        <p14:creationId xmlns:p14="http://schemas.microsoft.com/office/powerpoint/2010/main" val="14179556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AB0FC28F-2E25-114A-A1AC-7F7DD8B2E5DB}" type="slidenum">
              <a:rPr lang="en-US" smtClean="0"/>
              <a:t>15</a:t>
            </a:fld>
            <a:endParaRPr lang="en-US"/>
          </a:p>
        </p:txBody>
      </p:sp>
    </p:spTree>
    <p:extLst>
      <p:ext uri="{BB962C8B-B14F-4D97-AF65-F5344CB8AC3E}">
        <p14:creationId xmlns:p14="http://schemas.microsoft.com/office/powerpoint/2010/main" val="14179556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AB0FC28F-2E25-114A-A1AC-7F7DD8B2E5DB}" type="slidenum">
              <a:rPr lang="en-US" smtClean="0"/>
              <a:t>16</a:t>
            </a:fld>
            <a:endParaRPr lang="en-US"/>
          </a:p>
        </p:txBody>
      </p:sp>
    </p:spTree>
    <p:extLst>
      <p:ext uri="{BB962C8B-B14F-4D97-AF65-F5344CB8AC3E}">
        <p14:creationId xmlns:p14="http://schemas.microsoft.com/office/powerpoint/2010/main" val="14179556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AB0FC28F-2E25-114A-A1AC-7F7DD8B2E5DB}" type="slidenum">
              <a:rPr lang="en-US" smtClean="0"/>
              <a:t>17</a:t>
            </a:fld>
            <a:endParaRPr lang="en-US"/>
          </a:p>
        </p:txBody>
      </p:sp>
    </p:spTree>
    <p:extLst>
      <p:ext uri="{BB962C8B-B14F-4D97-AF65-F5344CB8AC3E}">
        <p14:creationId xmlns:p14="http://schemas.microsoft.com/office/powerpoint/2010/main" val="14179556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AB0FC28F-2E25-114A-A1AC-7F7DD8B2E5DB}" type="slidenum">
              <a:rPr lang="en-US" smtClean="0"/>
              <a:t>18</a:t>
            </a:fld>
            <a:endParaRPr lang="en-US"/>
          </a:p>
        </p:txBody>
      </p:sp>
    </p:spTree>
    <p:extLst>
      <p:ext uri="{BB962C8B-B14F-4D97-AF65-F5344CB8AC3E}">
        <p14:creationId xmlns:p14="http://schemas.microsoft.com/office/powerpoint/2010/main" val="14179556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AB0FC28F-2E25-114A-A1AC-7F7DD8B2E5DB}" type="slidenum">
              <a:rPr lang="en-US" smtClean="0"/>
              <a:t>19</a:t>
            </a:fld>
            <a:endParaRPr lang="en-US"/>
          </a:p>
        </p:txBody>
      </p:sp>
    </p:spTree>
    <p:extLst>
      <p:ext uri="{BB962C8B-B14F-4D97-AF65-F5344CB8AC3E}">
        <p14:creationId xmlns:p14="http://schemas.microsoft.com/office/powerpoint/2010/main" val="1417955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AB0FC28F-2E25-114A-A1AC-7F7DD8B2E5DB}" type="slidenum">
              <a:rPr lang="en-US" smtClean="0"/>
              <a:t>2</a:t>
            </a:fld>
            <a:endParaRPr lang="en-US"/>
          </a:p>
        </p:txBody>
      </p:sp>
    </p:spTree>
    <p:extLst>
      <p:ext uri="{BB962C8B-B14F-4D97-AF65-F5344CB8AC3E}">
        <p14:creationId xmlns:p14="http://schemas.microsoft.com/office/powerpoint/2010/main" val="14179556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AB0FC28F-2E25-114A-A1AC-7F7DD8B2E5DB}" type="slidenum">
              <a:rPr lang="en-US" smtClean="0"/>
              <a:t>20</a:t>
            </a:fld>
            <a:endParaRPr lang="en-US"/>
          </a:p>
        </p:txBody>
      </p:sp>
    </p:spTree>
    <p:extLst>
      <p:ext uri="{BB962C8B-B14F-4D97-AF65-F5344CB8AC3E}">
        <p14:creationId xmlns:p14="http://schemas.microsoft.com/office/powerpoint/2010/main" val="14179556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0FC28F-2E25-114A-A1AC-7F7DD8B2E5DB}" type="slidenum">
              <a:rPr lang="en-US" smtClean="0"/>
              <a:t>21</a:t>
            </a:fld>
            <a:endParaRPr lang="en-US"/>
          </a:p>
        </p:txBody>
      </p:sp>
    </p:spTree>
    <p:extLst>
      <p:ext uri="{BB962C8B-B14F-4D97-AF65-F5344CB8AC3E}">
        <p14:creationId xmlns:p14="http://schemas.microsoft.com/office/powerpoint/2010/main" val="307645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AB0FC28F-2E25-114A-A1AC-7F7DD8B2E5DB}" type="slidenum">
              <a:rPr lang="en-US" smtClean="0"/>
              <a:t>3</a:t>
            </a:fld>
            <a:endParaRPr lang="en-US"/>
          </a:p>
        </p:txBody>
      </p:sp>
    </p:spTree>
    <p:extLst>
      <p:ext uri="{BB962C8B-B14F-4D97-AF65-F5344CB8AC3E}">
        <p14:creationId xmlns:p14="http://schemas.microsoft.com/office/powerpoint/2010/main" val="1417955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AB0FC28F-2E25-114A-A1AC-7F7DD8B2E5DB}" type="slidenum">
              <a:rPr lang="en-US" smtClean="0"/>
              <a:t>4</a:t>
            </a:fld>
            <a:endParaRPr lang="en-US"/>
          </a:p>
        </p:txBody>
      </p:sp>
    </p:spTree>
    <p:extLst>
      <p:ext uri="{BB962C8B-B14F-4D97-AF65-F5344CB8AC3E}">
        <p14:creationId xmlns:p14="http://schemas.microsoft.com/office/powerpoint/2010/main" val="1417955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AB0FC28F-2E25-114A-A1AC-7F7DD8B2E5DB}" type="slidenum">
              <a:rPr lang="en-US" smtClean="0"/>
              <a:t>5</a:t>
            </a:fld>
            <a:endParaRPr lang="en-US"/>
          </a:p>
        </p:txBody>
      </p:sp>
    </p:spTree>
    <p:extLst>
      <p:ext uri="{BB962C8B-B14F-4D97-AF65-F5344CB8AC3E}">
        <p14:creationId xmlns:p14="http://schemas.microsoft.com/office/powerpoint/2010/main" val="1417955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AB0FC28F-2E25-114A-A1AC-7F7DD8B2E5DB}" type="slidenum">
              <a:rPr lang="en-US" smtClean="0"/>
              <a:t>6</a:t>
            </a:fld>
            <a:endParaRPr lang="en-US"/>
          </a:p>
        </p:txBody>
      </p:sp>
    </p:spTree>
    <p:extLst>
      <p:ext uri="{BB962C8B-B14F-4D97-AF65-F5344CB8AC3E}">
        <p14:creationId xmlns:p14="http://schemas.microsoft.com/office/powerpoint/2010/main" val="1417955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AB0FC28F-2E25-114A-A1AC-7F7DD8B2E5DB}" type="slidenum">
              <a:rPr lang="en-US" smtClean="0"/>
              <a:t>7</a:t>
            </a:fld>
            <a:endParaRPr lang="en-US"/>
          </a:p>
        </p:txBody>
      </p:sp>
    </p:spTree>
    <p:extLst>
      <p:ext uri="{BB962C8B-B14F-4D97-AF65-F5344CB8AC3E}">
        <p14:creationId xmlns:p14="http://schemas.microsoft.com/office/powerpoint/2010/main" val="1417955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AB0FC28F-2E25-114A-A1AC-7F7DD8B2E5DB}" type="slidenum">
              <a:rPr lang="en-US" smtClean="0"/>
              <a:t>8</a:t>
            </a:fld>
            <a:endParaRPr lang="en-US"/>
          </a:p>
        </p:txBody>
      </p:sp>
    </p:spTree>
    <p:extLst>
      <p:ext uri="{BB962C8B-B14F-4D97-AF65-F5344CB8AC3E}">
        <p14:creationId xmlns:p14="http://schemas.microsoft.com/office/powerpoint/2010/main" val="1417955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AB0FC28F-2E25-114A-A1AC-7F7DD8B2E5DB}" type="slidenum">
              <a:rPr lang="en-US" smtClean="0"/>
              <a:t>9</a:t>
            </a:fld>
            <a:endParaRPr lang="en-US"/>
          </a:p>
        </p:txBody>
      </p:sp>
    </p:spTree>
    <p:extLst>
      <p:ext uri="{BB962C8B-B14F-4D97-AF65-F5344CB8AC3E}">
        <p14:creationId xmlns:p14="http://schemas.microsoft.com/office/powerpoint/2010/main" val="1417955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ReliaQuest_ppt_bg_1.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228600" y="3352800"/>
            <a:ext cx="8686800" cy="1044576"/>
          </a:xfrm>
        </p:spPr>
        <p:txBody>
          <a:bodyPr>
            <a:normAutofit/>
          </a:bodyPr>
          <a:lstStyle>
            <a:lvl1pPr>
              <a:defRPr sz="4800" b="1">
                <a:solidFill>
                  <a:schemeClr val="bg1"/>
                </a:solidFill>
                <a:effectLst>
                  <a:outerShdw blurRad="50800" dist="38100" dir="2700000" algn="tl" rotWithShape="0">
                    <a:srgbClr val="000000">
                      <a:alpha val="43000"/>
                    </a:srgbClr>
                  </a:outerShdw>
                </a:effectLst>
                <a:latin typeface="+mj-l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4549775"/>
            <a:ext cx="6400800" cy="1577975"/>
          </a:xfrm>
        </p:spPr>
        <p:txBody>
          <a:bodyPr>
            <a:normAutofit/>
          </a:bodyPr>
          <a:lstStyle>
            <a:lvl1pPr marL="0" indent="0" algn="ctr">
              <a:lnSpc>
                <a:spcPct val="90000"/>
              </a:lnSpc>
              <a:spcBef>
                <a:spcPts val="0"/>
              </a:spcBef>
              <a:buNone/>
              <a:defRPr sz="2800" b="1">
                <a:solidFill>
                  <a:srgbClr val="FFFFFF"/>
                </a:solidFill>
                <a:effectLst>
                  <a:outerShdw blurRad="50800" dist="38100" dir="2700000" algn="tl" rotWithShape="0">
                    <a:srgbClr val="000000">
                      <a:alpha val="43000"/>
                    </a:srgb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p>
        </p:txBody>
      </p:sp>
      <p:pic>
        <p:nvPicPr>
          <p:cNvPr id="9" name="Picture 8" descr="ReliaQuest_Logo-trans-01.pn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2596342" y="2276602"/>
            <a:ext cx="3951316" cy="1024951"/>
          </a:xfrm>
          <a:prstGeom prst="rect">
            <a:avLst/>
          </a:prstGeom>
        </p:spPr>
      </p:pic>
      <p:sp>
        <p:nvSpPr>
          <p:cNvPr id="14" name="TextBox 13"/>
          <p:cNvSpPr txBox="1"/>
          <p:nvPr userDrawn="1"/>
        </p:nvSpPr>
        <p:spPr>
          <a:xfrm>
            <a:off x="3238500" y="6486787"/>
            <a:ext cx="2667000" cy="369332"/>
          </a:xfrm>
          <a:prstGeom prst="rect">
            <a:avLst/>
          </a:prstGeom>
          <a:noFill/>
        </p:spPr>
        <p:txBody>
          <a:bodyPr wrap="square" rtlCol="0" anchor="ctr">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solidFill>
                  <a:srgbClr val="FFFFFF"/>
                </a:solidFill>
              </a:rPr>
              <a:t>© 2014 ReliaQuest All Rights Reserved </a:t>
            </a:r>
          </a:p>
          <a:p>
            <a:pPr algn="ctr">
              <a:lnSpc>
                <a:spcPct val="100000"/>
              </a:lnSpc>
            </a:pPr>
            <a:endParaRPr lang="en-US" sz="900"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Picture 6" descr="ReliaQuest_ppt_bg_1.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14" name="TextBox 13"/>
          <p:cNvSpPr txBox="1"/>
          <p:nvPr userDrawn="1"/>
        </p:nvSpPr>
        <p:spPr>
          <a:xfrm>
            <a:off x="3238500" y="6486787"/>
            <a:ext cx="2667000" cy="369332"/>
          </a:xfrm>
          <a:prstGeom prst="rect">
            <a:avLst/>
          </a:prstGeom>
          <a:noFill/>
        </p:spPr>
        <p:txBody>
          <a:bodyPr wrap="square" rtlCol="0" anchor="ctr">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solidFill>
                  <a:srgbClr val="FFFFFF"/>
                </a:solidFill>
              </a:rPr>
              <a:t>© 2014 ReliaQuest All Rights Reserved </a:t>
            </a:r>
          </a:p>
          <a:p>
            <a:pPr algn="ctr">
              <a:lnSpc>
                <a:spcPct val="100000"/>
              </a:lnSpc>
            </a:pPr>
            <a:endParaRPr lang="en-US" sz="900" dirty="0">
              <a:solidFill>
                <a:srgbClr val="FFFFFF"/>
              </a:solidFill>
            </a:endParaRPr>
          </a:p>
        </p:txBody>
      </p:sp>
    </p:spTree>
    <p:extLst>
      <p:ext uri="{BB962C8B-B14F-4D97-AF65-F5344CB8AC3E}">
        <p14:creationId xmlns:p14="http://schemas.microsoft.com/office/powerpoint/2010/main" val="3645956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lvl1p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lvl1pPr>
              <a:lnSpc>
                <a:spcPct val="80000"/>
              </a:lnSpc>
              <a:defRPr sz="2800" b="1"/>
            </a:lvl1pPr>
            <a:lvl2pPr>
              <a:lnSpc>
                <a:spcPct val="80000"/>
              </a:lnSpc>
              <a:defRPr sz="2400"/>
            </a:lvl2pPr>
            <a:lvl3pPr>
              <a:lnSpc>
                <a:spcPct val="80000"/>
              </a:lnSpc>
              <a:defRPr sz="2000"/>
            </a:lvl3pPr>
            <a:lvl4pPr>
              <a:lnSpc>
                <a:spcPct val="80000"/>
              </a:lnSpc>
              <a:defRPr sz="1800"/>
            </a:lvl4pPr>
            <a:lvl5pPr>
              <a:lnSpc>
                <a:spcPct val="8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5EB7E8C5-7F23-42F6-A5F6-FE941ABDE96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lnSpc>
                <a:spcPct val="80000"/>
              </a:lnSpc>
              <a:defRPr sz="2800" b="1"/>
            </a:lvl1pPr>
            <a:lvl2pPr>
              <a:lnSpc>
                <a:spcPct val="80000"/>
              </a:lnSpc>
              <a:defRPr sz="2400"/>
            </a:lvl2pPr>
            <a:lvl3pPr>
              <a:lnSpc>
                <a:spcPct val="80000"/>
              </a:lnSpc>
              <a:defRPr sz="2000"/>
            </a:lvl3pPr>
            <a:lvl4pPr>
              <a:lnSpc>
                <a:spcPct val="80000"/>
              </a:lnSpc>
              <a:defRPr sz="1800"/>
            </a:lvl4pPr>
            <a:lvl5pPr>
              <a:lnSpc>
                <a:spcPct val="80000"/>
              </a:lnSpc>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lnSpc>
                <a:spcPct val="80000"/>
              </a:lnSpc>
              <a:defRPr sz="2800" b="1"/>
            </a:lvl1pPr>
            <a:lvl2pPr>
              <a:lnSpc>
                <a:spcPct val="80000"/>
              </a:lnSpc>
              <a:defRPr sz="2400"/>
            </a:lvl2pPr>
            <a:lvl3pPr>
              <a:lnSpc>
                <a:spcPct val="80000"/>
              </a:lnSpc>
              <a:defRPr sz="2000"/>
            </a:lvl3pPr>
            <a:lvl4pPr>
              <a:lnSpc>
                <a:spcPct val="80000"/>
              </a:lnSpc>
              <a:defRPr sz="1800"/>
            </a:lvl4pPr>
            <a:lvl5pPr>
              <a:lnSpc>
                <a:spcPct val="80000"/>
              </a:lnSpc>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12"/>
          </p:nvPr>
        </p:nvSpPr>
        <p:spPr/>
        <p:txBody>
          <a:bodyPr/>
          <a:lstStyle/>
          <a:p>
            <a:fld id="{5EB7E8C5-7F23-42F6-A5F6-FE941ABDE96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5" name="Slide Number Placeholder 4"/>
          <p:cNvSpPr>
            <a:spLocks noGrp="1"/>
          </p:cNvSpPr>
          <p:nvPr>
            <p:ph type="sldNum" sz="quarter" idx="12"/>
          </p:nvPr>
        </p:nvSpPr>
        <p:spPr/>
        <p:txBody>
          <a:bodyPr/>
          <a:lstStyle/>
          <a:p>
            <a:fld id="{5EB7E8C5-7F23-42F6-A5F6-FE941ABDE96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png"/><Relationship Id="rId8"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ReliaQuest_ppt_bg_2.png"/>
          <p:cNvPicPr>
            <a:picLocks noChangeAspect="1"/>
          </p:cNvPicPr>
          <p:nvPr userDrawn="1"/>
        </p:nvPicPr>
        <p:blipFill>
          <a:blip r:embed="rId7">
            <a:extLst>
              <a:ext uri="{28A0092B-C50C-407E-A947-70E740481C1C}">
                <a14:useLocalDpi xmlns:a14="http://schemas.microsoft.com/office/drawing/2010/main"/>
              </a:ext>
            </a:extLst>
          </a:blip>
          <a:stretch>
            <a:fillRect/>
          </a:stretch>
        </p:blipFill>
        <p:spPr>
          <a:xfrm>
            <a:off x="0" y="0"/>
            <a:ext cx="9144000" cy="6858000"/>
          </a:xfrm>
          <a:prstGeom prst="rect">
            <a:avLst/>
          </a:prstGeom>
          <a:ln>
            <a:solidFill>
              <a:schemeClr val="tx1"/>
            </a:solidFill>
          </a:ln>
        </p:spPr>
      </p:pic>
      <p:sp>
        <p:nvSpPr>
          <p:cNvPr id="2" name="Title Placeholder 1"/>
          <p:cNvSpPr>
            <a:spLocks noGrp="1"/>
          </p:cNvSpPr>
          <p:nvPr>
            <p:ph type="title"/>
          </p:nvPr>
        </p:nvSpPr>
        <p:spPr>
          <a:xfrm>
            <a:off x="457200" y="152400"/>
            <a:ext cx="8229600" cy="8683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371600"/>
            <a:ext cx="8229600" cy="4602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3A454C"/>
                </a:solidFill>
              </a:defRPr>
            </a:lvl1pPr>
          </a:lstStyle>
          <a:p>
            <a:fld id="{5EB7E8C5-7F23-42F6-A5F6-FE941ABDE963}" type="slidenum">
              <a:rPr lang="en-US" smtClean="0"/>
              <a:pPr/>
              <a:t>‹#›</a:t>
            </a:fld>
            <a:endParaRPr lang="en-US" dirty="0"/>
          </a:p>
        </p:txBody>
      </p:sp>
      <p:sp>
        <p:nvSpPr>
          <p:cNvPr id="8" name="TextBox 7"/>
          <p:cNvSpPr txBox="1"/>
          <p:nvPr userDrawn="1"/>
        </p:nvSpPr>
        <p:spPr>
          <a:xfrm>
            <a:off x="3238500" y="6486787"/>
            <a:ext cx="2667000" cy="369332"/>
          </a:xfrm>
          <a:prstGeom prst="rect">
            <a:avLst/>
          </a:prstGeom>
          <a:noFill/>
        </p:spPr>
        <p:txBody>
          <a:bodyPr wrap="square" rtlCol="0" anchor="ctr">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solidFill>
                  <a:schemeClr val="tx1">
                    <a:lumMod val="85000"/>
                    <a:lumOff val="15000"/>
                  </a:schemeClr>
                </a:solidFill>
              </a:rPr>
              <a:t>© 2014 ReliaQuest All Rights Reserved </a:t>
            </a:r>
          </a:p>
          <a:p>
            <a:pPr algn="ctr">
              <a:lnSpc>
                <a:spcPct val="100000"/>
              </a:lnSpc>
            </a:pPr>
            <a:endParaRPr lang="en-US" sz="900" dirty="0">
              <a:solidFill>
                <a:schemeClr val="tx1">
                  <a:lumMod val="85000"/>
                  <a:lumOff val="15000"/>
                </a:schemeClr>
              </a:solidFill>
            </a:endParaRPr>
          </a:p>
        </p:txBody>
      </p:sp>
      <p:pic>
        <p:nvPicPr>
          <p:cNvPr id="9" name="Picture 8" descr="ReliaQuest_Logo-trans-01.png"/>
          <p:cNvPicPr>
            <a:picLocks noChangeAspect="1"/>
          </p:cNvPicPr>
          <p:nvPr userDrawn="1"/>
        </p:nvPicPr>
        <p:blipFill rotWithShape="1">
          <a:blip r:embed="rId8" cstate="print">
            <a:extLst>
              <a:ext uri="{28A0092B-C50C-407E-A947-70E740481C1C}">
                <a14:useLocalDpi xmlns:a14="http://schemas.microsoft.com/office/drawing/2010/main"/>
              </a:ext>
            </a:extLst>
          </a:blip>
          <a:srcRect t="-457"/>
          <a:stretch/>
        </p:blipFill>
        <p:spPr>
          <a:xfrm>
            <a:off x="3810000" y="6081682"/>
            <a:ext cx="1524000" cy="395318"/>
          </a:xfrm>
          <a:prstGeom prst="rect">
            <a:avLst/>
          </a:prstGeom>
          <a:effectLst>
            <a:outerShdw blurRad="247650" dist="38100" dir="2700000" algn="tl" rotWithShape="0">
              <a:schemeClr val="bg1"/>
            </a:outerShdw>
          </a:effectLst>
        </p:spPr>
      </p:pic>
      <p:cxnSp>
        <p:nvCxnSpPr>
          <p:cNvPr id="11" name="Straight Connector 10"/>
          <p:cNvCxnSpPr/>
          <p:nvPr userDrawn="1"/>
        </p:nvCxnSpPr>
        <p:spPr>
          <a:xfrm>
            <a:off x="0" y="1066800"/>
            <a:ext cx="9144000" cy="0"/>
          </a:xfrm>
          <a:prstGeom prst="line">
            <a:avLst/>
          </a:prstGeom>
          <a:ln w="12700">
            <a:gradFill flip="none" rotWithShape="1">
              <a:gsLst>
                <a:gs pos="50000">
                  <a:schemeClr val="tx1">
                    <a:lumMod val="85000"/>
                    <a:lumOff val="15000"/>
                  </a:schemeClr>
                </a:gs>
                <a:gs pos="100000">
                  <a:srgbClr val="FFFFFF"/>
                </a:gs>
                <a:gs pos="0">
                  <a:srgbClr val="FFFFFF"/>
                </a:gs>
              </a:gsLst>
              <a:lin ang="0" scaled="1"/>
              <a:tileRect/>
            </a:gra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756" r:id="rId2"/>
    <p:sldLayoutId id="2147483650" r:id="rId3"/>
    <p:sldLayoutId id="2147483652" r:id="rId4"/>
    <p:sldLayoutId id="2147483654" r:id="rId5"/>
  </p:sldLayoutIdLst>
  <p:txStyles>
    <p:titleStyle>
      <a:lvl1pPr algn="ctr" defTabSz="914400" rtl="0" eaLnBrk="1" latinLnBrk="0" hangingPunct="1">
        <a:lnSpc>
          <a:spcPct val="80000"/>
        </a:lnSpc>
        <a:spcBef>
          <a:spcPct val="0"/>
        </a:spcBef>
        <a:buNone/>
        <a:defRPr sz="3200" b="1" kern="1200">
          <a:solidFill>
            <a:srgbClr val="3A454C"/>
          </a:solidFill>
          <a:latin typeface="+mj-lt"/>
          <a:ea typeface="+mj-ea"/>
          <a:cs typeface="+mj-cs"/>
        </a:defRPr>
      </a:lvl1pPr>
    </p:titleStyle>
    <p:bodyStyle>
      <a:lvl1pPr marL="342900" indent="-342900" algn="l" defTabSz="914400" rtl="0" eaLnBrk="1" latinLnBrk="0" hangingPunct="1">
        <a:lnSpc>
          <a:spcPct val="80000"/>
        </a:lnSpc>
        <a:spcBef>
          <a:spcPct val="20000"/>
        </a:spcBef>
        <a:buFont typeface="Arial" pitchFamily="34" charset="0"/>
        <a:buChar char="•"/>
        <a:defRPr sz="2800" b="1" kern="1200">
          <a:solidFill>
            <a:srgbClr val="3A454C"/>
          </a:solidFill>
          <a:latin typeface="+mn-lt"/>
          <a:ea typeface="+mn-ea"/>
          <a:cs typeface="+mn-cs"/>
        </a:defRPr>
      </a:lvl1pPr>
      <a:lvl2pPr marL="742950" indent="-285750" algn="l" defTabSz="914400" rtl="0" eaLnBrk="1" latinLnBrk="0" hangingPunct="1">
        <a:lnSpc>
          <a:spcPct val="80000"/>
        </a:lnSpc>
        <a:spcBef>
          <a:spcPct val="20000"/>
        </a:spcBef>
        <a:buFont typeface="Arial" pitchFamily="34" charset="0"/>
        <a:buChar char="–"/>
        <a:defRPr sz="2400" kern="1200">
          <a:solidFill>
            <a:srgbClr val="3A454C"/>
          </a:solidFill>
          <a:latin typeface="+mn-lt"/>
          <a:ea typeface="+mn-ea"/>
          <a:cs typeface="+mn-cs"/>
        </a:defRPr>
      </a:lvl2pPr>
      <a:lvl3pPr marL="1143000" indent="-228600" algn="l" defTabSz="914400" rtl="0" eaLnBrk="1" latinLnBrk="0" hangingPunct="1">
        <a:lnSpc>
          <a:spcPct val="80000"/>
        </a:lnSpc>
        <a:spcBef>
          <a:spcPct val="20000"/>
        </a:spcBef>
        <a:buFont typeface="Arial" pitchFamily="34" charset="0"/>
        <a:buChar char="•"/>
        <a:defRPr sz="2000" kern="1200">
          <a:solidFill>
            <a:srgbClr val="3A454C"/>
          </a:solidFill>
          <a:latin typeface="+mn-lt"/>
          <a:ea typeface="+mn-ea"/>
          <a:cs typeface="+mn-cs"/>
        </a:defRPr>
      </a:lvl3pPr>
      <a:lvl4pPr marL="1600200" indent="-228600" algn="l" defTabSz="914400" rtl="0" eaLnBrk="1" latinLnBrk="0" hangingPunct="1">
        <a:lnSpc>
          <a:spcPct val="80000"/>
        </a:lnSpc>
        <a:spcBef>
          <a:spcPct val="20000"/>
        </a:spcBef>
        <a:buFont typeface="Arial" pitchFamily="34" charset="0"/>
        <a:buChar char="–"/>
        <a:defRPr sz="1800" kern="1200">
          <a:solidFill>
            <a:srgbClr val="3A454C"/>
          </a:solidFill>
          <a:latin typeface="+mn-lt"/>
          <a:ea typeface="+mn-ea"/>
          <a:cs typeface="+mn-cs"/>
        </a:defRPr>
      </a:lvl4pPr>
      <a:lvl5pPr marL="2057400" indent="-228600" algn="l" defTabSz="914400" rtl="0" eaLnBrk="1" latinLnBrk="0" hangingPunct="1">
        <a:lnSpc>
          <a:spcPct val="80000"/>
        </a:lnSpc>
        <a:spcBef>
          <a:spcPct val="20000"/>
        </a:spcBef>
        <a:buFont typeface="Arial" pitchFamily="34" charset="0"/>
        <a:buChar char="»"/>
        <a:defRPr sz="1800" kern="1200">
          <a:solidFill>
            <a:srgbClr val="3A454C"/>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mailto:jpartlow@reliaquest.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sz="6000" dirty="0" smtClean="0"/>
              <a:t>Cloud-Based Logging and Monitoring</a:t>
            </a:r>
            <a:endParaRPr lang="en-US" sz="6000" dirty="0"/>
          </a:p>
        </p:txBody>
      </p:sp>
      <p:sp>
        <p:nvSpPr>
          <p:cNvPr id="5" name="Subtitle 4"/>
          <p:cNvSpPr>
            <a:spLocks noGrp="1"/>
          </p:cNvSpPr>
          <p:nvPr>
            <p:ph type="subTitle" idx="1"/>
          </p:nvPr>
        </p:nvSpPr>
        <p:spPr>
          <a:xfrm>
            <a:off x="1143000" y="4549775"/>
            <a:ext cx="6934200" cy="1577975"/>
          </a:xfrm>
        </p:spPr>
        <p:txBody>
          <a:bodyPr>
            <a:normAutofit/>
          </a:bodyPr>
          <a:lstStyle/>
          <a:p>
            <a:endParaRPr lang="en-US" sz="3000" dirty="0" smtClean="0"/>
          </a:p>
          <a:p>
            <a:r>
              <a:rPr lang="en-US" sz="3000" dirty="0" smtClean="0"/>
              <a:t>Joe </a:t>
            </a:r>
            <a:r>
              <a:rPr lang="en-US" sz="3000" dirty="0" smtClean="0"/>
              <a:t>Partlow</a:t>
            </a:r>
            <a:endParaRPr lang="en-US" sz="3000" dirty="0" smtClean="0"/>
          </a:p>
          <a:p>
            <a:r>
              <a:rPr lang="en-US" sz="3000" dirty="0" smtClean="0"/>
              <a:t>ISSA South Florida 2015</a:t>
            </a:r>
          </a:p>
          <a:p>
            <a:endParaRPr lang="en-US" sz="3200" dirty="0"/>
          </a:p>
          <a:p>
            <a:endParaRPr lang="en-US" sz="2200" b="0" dirty="0" smtClean="0"/>
          </a:p>
        </p:txBody>
      </p:sp>
    </p:spTree>
    <p:extLst>
      <p:ext uri="{BB962C8B-B14F-4D97-AF65-F5344CB8AC3E}">
        <p14:creationId xmlns:p14="http://schemas.microsoft.com/office/powerpoint/2010/main" val="2331208592"/>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Everything in local network – Cont.</a:t>
            </a:r>
            <a:endParaRPr lang="en-US" dirty="0"/>
          </a:p>
        </p:txBody>
      </p:sp>
      <p:sp>
        <p:nvSpPr>
          <p:cNvPr id="5" name="TextBox 4"/>
          <p:cNvSpPr txBox="1"/>
          <p:nvPr/>
        </p:nvSpPr>
        <p:spPr>
          <a:xfrm>
            <a:off x="685800" y="1371600"/>
            <a:ext cx="8000999" cy="1477328"/>
          </a:xfrm>
          <a:prstGeom prst="rect">
            <a:avLst/>
          </a:prstGeom>
          <a:noFill/>
        </p:spPr>
        <p:txBody>
          <a:bodyPr wrap="square" rtlCol="0">
            <a:spAutoFit/>
          </a:bodyPr>
          <a:lstStyle/>
          <a:p>
            <a:r>
              <a:rPr lang="en-US" dirty="0"/>
              <a:t>Logging Options – </a:t>
            </a:r>
            <a:r>
              <a:rPr lang="en-US" dirty="0" smtClean="0"/>
              <a:t>This is the traditional model where you have access to a management network where all the logging tools reside and can just pull up the interfaces locally. </a:t>
            </a:r>
          </a:p>
          <a:p>
            <a:endParaRPr lang="en-US" dirty="0"/>
          </a:p>
          <a:p>
            <a:pPr marL="285750" indent="-285750">
              <a:buFont typeface="Arial"/>
              <a:buChar char="•"/>
            </a:pPr>
            <a:r>
              <a:rPr lang="en-US" dirty="0" smtClean="0"/>
              <a:t>Easiest option since you have physical control to all devices and logging tools</a:t>
            </a:r>
            <a:endParaRPr lang="en-US" dirty="0"/>
          </a:p>
        </p:txBody>
      </p:sp>
    </p:spTree>
    <p:extLst>
      <p:ext uri="{BB962C8B-B14F-4D97-AF65-F5344CB8AC3E}">
        <p14:creationId xmlns:p14="http://schemas.microsoft.com/office/powerpoint/2010/main" val="234828113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Hybrid</a:t>
            </a:r>
            <a:endParaRPr lang="en-US" dirty="0"/>
          </a:p>
        </p:txBody>
      </p:sp>
      <p:pic>
        <p:nvPicPr>
          <p:cNvPr id="3" name="Picture 2" descr="Cloud Logging-hybri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7869" y="1066801"/>
            <a:ext cx="6404531" cy="5029199"/>
          </a:xfrm>
          <a:prstGeom prst="rect">
            <a:avLst/>
          </a:prstGeom>
        </p:spPr>
      </p:pic>
    </p:spTree>
    <p:extLst>
      <p:ext uri="{BB962C8B-B14F-4D97-AF65-F5344CB8AC3E}">
        <p14:creationId xmlns:p14="http://schemas.microsoft.com/office/powerpoint/2010/main" val="1668422377"/>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Hybrid – Cont.</a:t>
            </a:r>
            <a:endParaRPr lang="en-US" dirty="0"/>
          </a:p>
        </p:txBody>
      </p:sp>
      <p:sp>
        <p:nvSpPr>
          <p:cNvPr id="5" name="TextBox 4"/>
          <p:cNvSpPr txBox="1"/>
          <p:nvPr/>
        </p:nvSpPr>
        <p:spPr>
          <a:xfrm>
            <a:off x="685800" y="1371600"/>
            <a:ext cx="8000999" cy="4524316"/>
          </a:xfrm>
          <a:prstGeom prst="rect">
            <a:avLst/>
          </a:prstGeom>
          <a:noFill/>
        </p:spPr>
        <p:txBody>
          <a:bodyPr wrap="square" rtlCol="0">
            <a:spAutoFit/>
          </a:bodyPr>
          <a:lstStyle/>
          <a:p>
            <a:r>
              <a:rPr lang="en-US" dirty="0"/>
              <a:t>Logging Options – How can we get visibility into what is happening up </a:t>
            </a:r>
            <a:r>
              <a:rPr lang="en-US" dirty="0" smtClean="0"/>
              <a:t>there and internally? This is where it gets a bit trickier since you have to get all the logging data combined in a centralized location first. Some questions you will need to answer:</a:t>
            </a:r>
          </a:p>
          <a:p>
            <a:endParaRPr lang="en-US" dirty="0"/>
          </a:p>
          <a:p>
            <a:pPr marL="285750" indent="-285750">
              <a:buFont typeface="Arial"/>
              <a:buChar char="•"/>
            </a:pPr>
            <a:r>
              <a:rPr lang="en-US" dirty="0" smtClean="0"/>
              <a:t>Where will the logging tools reside? Depends on where the majority of the data is. It’s more efficient to have the collection tools doing the filtering and aggregating as close to the source as possible.</a:t>
            </a:r>
          </a:p>
          <a:p>
            <a:pPr marL="285750" indent="-285750">
              <a:buFont typeface="Arial"/>
              <a:buChar char="•"/>
            </a:pPr>
            <a:r>
              <a:rPr lang="en-US" dirty="0" smtClean="0"/>
              <a:t>Compliance may dictate where the data has to live. EU, France, Germany, etc. all have strict laws against exporting potentially sensitive PII data.</a:t>
            </a:r>
          </a:p>
          <a:p>
            <a:pPr marL="285750" indent="-285750">
              <a:buFont typeface="Arial"/>
              <a:buChar char="•"/>
            </a:pPr>
            <a:r>
              <a:rPr lang="en-US" dirty="0" smtClean="0"/>
              <a:t>How big are the external pipes? May be more cost effective to keep data at both places and just combine the alerts to a central SIEM or monitoring tool.</a:t>
            </a:r>
          </a:p>
          <a:p>
            <a:pPr marL="742950" lvl="1" indent="-285750">
              <a:buFont typeface="Arial"/>
              <a:buChar char="•"/>
            </a:pPr>
            <a:r>
              <a:rPr lang="en-US" dirty="0" smtClean="0"/>
              <a:t>There may a logical split in your organization to make this more feasible (</a:t>
            </a:r>
            <a:r>
              <a:rPr lang="en-US" dirty="0" err="1" smtClean="0"/>
              <a:t>ie</a:t>
            </a:r>
            <a:r>
              <a:rPr lang="en-US" dirty="0" smtClean="0"/>
              <a:t>. Separate, distinct corporate divisions or business units.</a:t>
            </a:r>
          </a:p>
          <a:p>
            <a:pPr marL="285750" indent="-285750">
              <a:buFont typeface="Arial"/>
              <a:buChar char="•"/>
            </a:pPr>
            <a:r>
              <a:rPr lang="en-US" dirty="0"/>
              <a:t>This model also works for remote data centers or offices connected via MPLS or site to site VPN</a:t>
            </a:r>
            <a:r>
              <a:rPr lang="en-US" dirty="0" smtClean="0"/>
              <a:t>.</a:t>
            </a:r>
            <a:endParaRPr lang="en-US" dirty="0"/>
          </a:p>
        </p:txBody>
      </p:sp>
    </p:spTree>
    <p:extLst>
      <p:ext uri="{BB962C8B-B14F-4D97-AF65-F5344CB8AC3E}">
        <p14:creationId xmlns:p14="http://schemas.microsoft.com/office/powerpoint/2010/main" val="160710432"/>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Infrastructure Logging</a:t>
            </a:r>
            <a:endParaRPr lang="en-US" dirty="0"/>
          </a:p>
        </p:txBody>
      </p:sp>
      <p:sp>
        <p:nvSpPr>
          <p:cNvPr id="5" name="TextBox 4"/>
          <p:cNvSpPr txBox="1"/>
          <p:nvPr/>
        </p:nvSpPr>
        <p:spPr>
          <a:xfrm>
            <a:off x="685800" y="1371600"/>
            <a:ext cx="8000999" cy="2031325"/>
          </a:xfrm>
          <a:prstGeom prst="rect">
            <a:avLst/>
          </a:prstGeom>
          <a:noFill/>
        </p:spPr>
        <p:txBody>
          <a:bodyPr wrap="square" rtlCol="0">
            <a:spAutoFit/>
          </a:bodyPr>
          <a:lstStyle/>
          <a:p>
            <a:r>
              <a:rPr lang="en-US" dirty="0" smtClean="0"/>
              <a:t>In additional to the standard Operating System or application logs from the servers, many essential “behind the scenes” logs should also be gathered and monitored for unauthorized/malicious activities.</a:t>
            </a:r>
          </a:p>
          <a:p>
            <a:endParaRPr lang="en-US" dirty="0"/>
          </a:p>
          <a:p>
            <a:r>
              <a:rPr lang="en-US" dirty="0" smtClean="0"/>
              <a:t>Performance and configuration auditing can assist your SOC analysts by alerting over existing baselines to assist in looking for abnormal conditions.</a:t>
            </a:r>
          </a:p>
          <a:p>
            <a:endParaRPr lang="en-US" dirty="0"/>
          </a:p>
        </p:txBody>
      </p:sp>
    </p:spTree>
    <p:extLst>
      <p:ext uri="{BB962C8B-B14F-4D97-AF65-F5344CB8AC3E}">
        <p14:creationId xmlns:p14="http://schemas.microsoft.com/office/powerpoint/2010/main" val="2650771559"/>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get visibility to AWS</a:t>
            </a:r>
            <a:endParaRPr lang="en-US" dirty="0"/>
          </a:p>
        </p:txBody>
      </p:sp>
      <p:sp>
        <p:nvSpPr>
          <p:cNvPr id="5" name="TextBox 4"/>
          <p:cNvSpPr txBox="1"/>
          <p:nvPr/>
        </p:nvSpPr>
        <p:spPr>
          <a:xfrm>
            <a:off x="685800" y="1371600"/>
            <a:ext cx="8000999" cy="4524316"/>
          </a:xfrm>
          <a:prstGeom prst="rect">
            <a:avLst/>
          </a:prstGeom>
          <a:noFill/>
        </p:spPr>
        <p:txBody>
          <a:bodyPr wrap="square" rtlCol="0">
            <a:spAutoFit/>
          </a:bodyPr>
          <a:lstStyle/>
          <a:p>
            <a:r>
              <a:rPr lang="en-US" b="1" dirty="0" err="1" smtClean="0"/>
              <a:t>CloudTrail</a:t>
            </a:r>
            <a:r>
              <a:rPr lang="en-US" b="1" dirty="0" smtClean="0"/>
              <a:t> </a:t>
            </a:r>
            <a:r>
              <a:rPr lang="en-US" dirty="0" smtClean="0"/>
              <a:t>– Set up what items you want to log</a:t>
            </a:r>
          </a:p>
          <a:p>
            <a:pPr marL="285750" indent="-285750">
              <a:buFont typeface="Arial"/>
              <a:buChar char="•"/>
            </a:pPr>
            <a:r>
              <a:rPr lang="en-US" dirty="0" smtClean="0"/>
              <a:t>Logs all API call to the environment from the console API or CLI within 15 </a:t>
            </a:r>
            <a:r>
              <a:rPr lang="en-US" dirty="0" err="1" smtClean="0"/>
              <a:t>mins</a:t>
            </a:r>
            <a:endParaRPr lang="en-US" dirty="0" smtClean="0"/>
          </a:p>
          <a:p>
            <a:pPr marL="285750" indent="-285750">
              <a:buFont typeface="Arial"/>
              <a:buChar char="•"/>
            </a:pPr>
            <a:r>
              <a:rPr lang="en-US" dirty="0" smtClean="0"/>
              <a:t>Archive or purge  based on custom settings</a:t>
            </a:r>
          </a:p>
          <a:p>
            <a:pPr marL="285750" indent="-285750">
              <a:buFont typeface="Arial"/>
              <a:buChar char="•"/>
            </a:pPr>
            <a:r>
              <a:rPr lang="en-US" dirty="0" smtClean="0"/>
              <a:t>Can aggregate logs from multiple instances and regions</a:t>
            </a:r>
          </a:p>
          <a:p>
            <a:pPr marL="285750" indent="-285750">
              <a:buFont typeface="Arial"/>
              <a:buChar char="•"/>
            </a:pPr>
            <a:r>
              <a:rPr lang="en-US" dirty="0" err="1" smtClean="0"/>
              <a:t>RESTful</a:t>
            </a:r>
            <a:r>
              <a:rPr lang="en-US" dirty="0" smtClean="0"/>
              <a:t> API to pull into other tools</a:t>
            </a:r>
          </a:p>
          <a:p>
            <a:pPr marL="285750" indent="-285750">
              <a:buFont typeface="Arial"/>
              <a:buChar char="•"/>
            </a:pPr>
            <a:r>
              <a:rPr lang="en-US" dirty="0" smtClean="0"/>
              <a:t>AWS </a:t>
            </a:r>
            <a:r>
              <a:rPr lang="en-US" dirty="0" err="1" smtClean="0"/>
              <a:t>CloudWatch</a:t>
            </a:r>
            <a:r>
              <a:rPr lang="en-US" dirty="0" smtClean="0"/>
              <a:t> tool can alert off of them as well</a:t>
            </a:r>
          </a:p>
          <a:p>
            <a:pPr marL="285750" indent="-285750">
              <a:buFont typeface="Arial"/>
              <a:buChar char="•"/>
            </a:pPr>
            <a:endParaRPr lang="en-US" dirty="0"/>
          </a:p>
          <a:p>
            <a:r>
              <a:rPr lang="en-US" b="1" dirty="0" err="1" smtClean="0"/>
              <a:t>CloudWatch</a:t>
            </a:r>
            <a:r>
              <a:rPr lang="en-US" dirty="0" smtClean="0"/>
              <a:t> – Used for real-time events and from </a:t>
            </a:r>
            <a:r>
              <a:rPr lang="en-US" dirty="0" err="1" smtClean="0"/>
              <a:t>CloudTrail</a:t>
            </a:r>
            <a:r>
              <a:rPr lang="en-US" dirty="0" smtClean="0"/>
              <a:t> logging</a:t>
            </a:r>
            <a:endParaRPr lang="en-US" dirty="0"/>
          </a:p>
          <a:p>
            <a:pPr marL="285750" indent="-285750">
              <a:buFont typeface="Arial"/>
              <a:buChar char="•"/>
            </a:pPr>
            <a:r>
              <a:rPr lang="en-US" dirty="0" smtClean="0"/>
              <a:t>Tracks performance on individual instances (CPU, disk, load balancer latency, memory, traffic etc.) </a:t>
            </a:r>
          </a:p>
          <a:p>
            <a:pPr marL="285750" indent="-285750">
              <a:buFont typeface="Arial"/>
              <a:buChar char="•"/>
            </a:pPr>
            <a:r>
              <a:rPr lang="en-US" dirty="0" smtClean="0"/>
              <a:t>Mobile console or Agent for viewing logs</a:t>
            </a:r>
          </a:p>
          <a:p>
            <a:pPr marL="285750" indent="-285750">
              <a:buFont typeface="Arial"/>
              <a:buChar char="•"/>
            </a:pPr>
            <a:r>
              <a:rPr lang="en-US" dirty="0" smtClean="0"/>
              <a:t>Set Alarms to notify you of events – checked every 5 minutes and can also stop or recover an instance</a:t>
            </a:r>
          </a:p>
          <a:p>
            <a:pPr marL="285750" indent="-285750">
              <a:buFont typeface="Arial"/>
              <a:buChar char="•"/>
            </a:pPr>
            <a:r>
              <a:rPr lang="en-US" dirty="0" smtClean="0"/>
              <a:t>Create reports and dashboards in the console or use API to integrate to other tools</a:t>
            </a:r>
          </a:p>
          <a:p>
            <a:pPr marL="285750" indent="-285750">
              <a:buFont typeface="Arial"/>
              <a:buChar char="•"/>
            </a:pPr>
            <a:r>
              <a:rPr lang="en-US" dirty="0" smtClean="0"/>
              <a:t>Can also monitor billing and auto scaling options.</a:t>
            </a:r>
            <a:endParaRPr lang="en-US" dirty="0" smtClean="0"/>
          </a:p>
        </p:txBody>
      </p:sp>
    </p:spTree>
    <p:extLst>
      <p:ext uri="{BB962C8B-B14F-4D97-AF65-F5344CB8AC3E}">
        <p14:creationId xmlns:p14="http://schemas.microsoft.com/office/powerpoint/2010/main" val="392394757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get visibility to </a:t>
            </a:r>
            <a:r>
              <a:rPr lang="en-US" dirty="0" smtClean="0"/>
              <a:t>AWS – cont.</a:t>
            </a:r>
            <a:endParaRPr lang="en-US" dirty="0"/>
          </a:p>
        </p:txBody>
      </p:sp>
      <p:sp>
        <p:nvSpPr>
          <p:cNvPr id="5" name="TextBox 4"/>
          <p:cNvSpPr txBox="1"/>
          <p:nvPr/>
        </p:nvSpPr>
        <p:spPr>
          <a:xfrm>
            <a:off x="685800" y="1371600"/>
            <a:ext cx="8000999" cy="3693319"/>
          </a:xfrm>
          <a:prstGeom prst="rect">
            <a:avLst/>
          </a:prstGeom>
          <a:noFill/>
        </p:spPr>
        <p:txBody>
          <a:bodyPr wrap="square" rtlCol="0">
            <a:spAutoFit/>
          </a:bodyPr>
          <a:lstStyle/>
          <a:p>
            <a:r>
              <a:rPr lang="en-US" dirty="0" err="1" smtClean="0"/>
              <a:t>CloudTrail</a:t>
            </a:r>
            <a:r>
              <a:rPr lang="en-US" dirty="0" smtClean="0"/>
              <a:t> – What can we get?</a:t>
            </a:r>
          </a:p>
          <a:p>
            <a:endParaRPr lang="en-US" dirty="0" smtClean="0"/>
          </a:p>
          <a:p>
            <a:pPr marL="285750" indent="-285750">
              <a:buFont typeface="Arial"/>
              <a:buChar char="•"/>
            </a:pPr>
            <a:r>
              <a:rPr lang="en-US" dirty="0" smtClean="0"/>
              <a:t>Starting or stopping of an instance</a:t>
            </a:r>
          </a:p>
          <a:p>
            <a:pPr marL="285750" indent="-285750">
              <a:buFont typeface="Arial"/>
              <a:buChar char="•"/>
            </a:pPr>
            <a:r>
              <a:rPr lang="en-US" dirty="0" smtClean="0"/>
              <a:t>Creation or deletion of Users in AWS </a:t>
            </a:r>
          </a:p>
          <a:p>
            <a:pPr marL="285750" indent="-285750">
              <a:buFont typeface="Arial"/>
              <a:buChar char="•"/>
            </a:pPr>
            <a:r>
              <a:rPr lang="en-US" dirty="0" smtClean="0"/>
              <a:t>Sign in events</a:t>
            </a:r>
            <a:endParaRPr lang="en-US" dirty="0" smtClean="0"/>
          </a:p>
          <a:p>
            <a:pPr marL="285750" indent="-285750">
              <a:buFont typeface="Arial"/>
              <a:buChar char="•"/>
            </a:pPr>
            <a:r>
              <a:rPr lang="en-US" dirty="0" smtClean="0"/>
              <a:t>Log contains the following main information:</a:t>
            </a:r>
          </a:p>
          <a:p>
            <a:pPr marL="742950" lvl="1" indent="-285750">
              <a:buFont typeface="Arial"/>
              <a:buChar char="•"/>
            </a:pPr>
            <a:r>
              <a:rPr lang="en-US" dirty="0" smtClean="0"/>
              <a:t>Time request occurred</a:t>
            </a:r>
          </a:p>
          <a:p>
            <a:pPr marL="742950" lvl="1" indent="-285750">
              <a:buFont typeface="Arial"/>
              <a:buChar char="•"/>
            </a:pPr>
            <a:r>
              <a:rPr lang="en-US" dirty="0" smtClean="0"/>
              <a:t>User that make the request</a:t>
            </a:r>
          </a:p>
          <a:p>
            <a:pPr marL="742950" lvl="1" indent="-285750">
              <a:buFont typeface="Arial"/>
              <a:buChar char="•"/>
            </a:pPr>
            <a:r>
              <a:rPr lang="en-US" dirty="0" smtClean="0"/>
              <a:t>Service that made the request</a:t>
            </a:r>
          </a:p>
          <a:p>
            <a:pPr marL="742950" lvl="1" indent="-285750">
              <a:buFont typeface="Arial"/>
              <a:buChar char="•"/>
            </a:pPr>
            <a:r>
              <a:rPr lang="en-US" dirty="0" smtClean="0"/>
              <a:t>Source IP and AWS region that handled the request</a:t>
            </a:r>
          </a:p>
          <a:p>
            <a:pPr marL="742950" lvl="1" indent="-285750">
              <a:buFont typeface="Arial"/>
              <a:buChar char="•"/>
            </a:pPr>
            <a:r>
              <a:rPr lang="en-US" dirty="0" smtClean="0"/>
              <a:t>Error messages and codes</a:t>
            </a:r>
            <a:endParaRPr lang="en-US" dirty="0" smtClean="0"/>
          </a:p>
          <a:p>
            <a:pPr marL="742950" lvl="1" indent="-285750">
              <a:buFont typeface="Arial"/>
              <a:buChar char="•"/>
            </a:pPr>
            <a:r>
              <a:rPr lang="en-US" dirty="0" smtClean="0"/>
              <a:t>Request parameters and elements</a:t>
            </a:r>
          </a:p>
          <a:p>
            <a:pPr marL="742950" lvl="1" indent="-285750">
              <a:buFont typeface="Arial"/>
              <a:buChar char="•"/>
            </a:pPr>
            <a:r>
              <a:rPr lang="en-US" dirty="0" smtClean="0"/>
              <a:t>Event ID and Type</a:t>
            </a:r>
            <a:endParaRPr lang="en-US" dirty="0" smtClean="0"/>
          </a:p>
        </p:txBody>
      </p:sp>
    </p:spTree>
    <p:extLst>
      <p:ext uri="{BB962C8B-B14F-4D97-AF65-F5344CB8AC3E}">
        <p14:creationId xmlns:p14="http://schemas.microsoft.com/office/powerpoint/2010/main" val="2137386991"/>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get visibility to </a:t>
            </a:r>
            <a:r>
              <a:rPr lang="en-US" dirty="0" smtClean="0"/>
              <a:t>AWS – cont.</a:t>
            </a:r>
            <a:endParaRPr lang="en-US" dirty="0"/>
          </a:p>
        </p:txBody>
      </p:sp>
      <p:sp>
        <p:nvSpPr>
          <p:cNvPr id="5" name="TextBox 4"/>
          <p:cNvSpPr txBox="1"/>
          <p:nvPr/>
        </p:nvSpPr>
        <p:spPr>
          <a:xfrm>
            <a:off x="685800" y="1371600"/>
            <a:ext cx="8000999" cy="3970318"/>
          </a:xfrm>
          <a:prstGeom prst="rect">
            <a:avLst/>
          </a:prstGeom>
          <a:noFill/>
        </p:spPr>
        <p:txBody>
          <a:bodyPr wrap="square" rtlCol="0">
            <a:spAutoFit/>
          </a:bodyPr>
          <a:lstStyle/>
          <a:p>
            <a:r>
              <a:rPr lang="en-US" dirty="0" smtClean="0"/>
              <a:t>Send logs via HP Smart Connector in 3 easy steps!</a:t>
            </a:r>
          </a:p>
          <a:p>
            <a:endParaRPr lang="en-US" dirty="0" smtClean="0"/>
          </a:p>
          <a:p>
            <a:pPr marL="285750" indent="-285750">
              <a:buFont typeface="Arial"/>
              <a:buChar char="•"/>
            </a:pPr>
            <a:r>
              <a:rPr lang="en-US" dirty="0" smtClean="0"/>
              <a:t>Have to use </a:t>
            </a:r>
            <a:r>
              <a:rPr lang="en-US" dirty="0" err="1" smtClean="0"/>
              <a:t>powershell</a:t>
            </a:r>
            <a:r>
              <a:rPr lang="en-US" dirty="0" smtClean="0"/>
              <a:t> and export the logs since AWS doesn’t support </a:t>
            </a:r>
            <a:r>
              <a:rPr lang="en-US" dirty="0" err="1" smtClean="0"/>
              <a:t>Oauth</a:t>
            </a:r>
            <a:endParaRPr lang="en-US" dirty="0" smtClean="0"/>
          </a:p>
          <a:p>
            <a:pPr marL="742950" lvl="1" indent="-285750">
              <a:buFont typeface="Arial"/>
              <a:buChar char="•"/>
            </a:pPr>
            <a:r>
              <a:rPr lang="en-US" dirty="0" smtClean="0"/>
              <a:t>Grab from here: </a:t>
            </a:r>
            <a:r>
              <a:rPr lang="en-US" dirty="0"/>
              <a:t>https://</a:t>
            </a:r>
            <a:r>
              <a:rPr lang="en-US" dirty="0" err="1"/>
              <a:t>aws.amazon.com</a:t>
            </a:r>
            <a:r>
              <a:rPr lang="en-US" dirty="0"/>
              <a:t>/tools/</a:t>
            </a:r>
            <a:endParaRPr lang="en-US" dirty="0" smtClean="0"/>
          </a:p>
          <a:p>
            <a:pPr marL="285750" indent="-285750">
              <a:buFont typeface="Arial"/>
              <a:buChar char="•"/>
            </a:pPr>
            <a:r>
              <a:rPr lang="en-US" dirty="0" smtClean="0"/>
              <a:t>Install </a:t>
            </a:r>
            <a:r>
              <a:rPr lang="en-US" dirty="0" smtClean="0"/>
              <a:t>and </a:t>
            </a:r>
            <a:r>
              <a:rPr lang="en-US" dirty="0"/>
              <a:t>s</a:t>
            </a:r>
            <a:r>
              <a:rPr lang="en-US" dirty="0" smtClean="0"/>
              <a:t>etup JSON </a:t>
            </a:r>
            <a:r>
              <a:rPr lang="en-US" dirty="0" err="1" smtClean="0"/>
              <a:t>FlexConnector</a:t>
            </a:r>
            <a:r>
              <a:rPr lang="en-US" dirty="0" smtClean="0"/>
              <a:t> on a VM and point to the folder where your downloaded logs are.</a:t>
            </a:r>
          </a:p>
          <a:p>
            <a:pPr marL="285750" indent="-285750">
              <a:buFont typeface="Arial"/>
              <a:buChar char="•"/>
            </a:pPr>
            <a:r>
              <a:rPr lang="en-US" dirty="0" smtClean="0"/>
              <a:t>Create destination in Smart Connector to HP Logger, syslog server, or separate SIEM</a:t>
            </a:r>
          </a:p>
          <a:p>
            <a:pPr marL="285750" indent="-285750">
              <a:buFont typeface="Arial"/>
              <a:buChar char="•"/>
            </a:pPr>
            <a:endParaRPr lang="en-US" dirty="0" smtClean="0"/>
          </a:p>
          <a:p>
            <a:pPr marL="285750" indent="-285750">
              <a:buFont typeface="Arial"/>
              <a:buChar char="•"/>
            </a:pPr>
            <a:endParaRPr lang="en-US" dirty="0"/>
          </a:p>
          <a:p>
            <a:pPr marL="285750" indent="-285750">
              <a:buFont typeface="Arial"/>
              <a:buChar char="•"/>
            </a:pPr>
            <a:endParaRPr lang="en-US" dirty="0" smtClean="0"/>
          </a:p>
          <a:p>
            <a:pPr marL="285750" indent="-285750">
              <a:buFont typeface="Arial"/>
              <a:buChar char="•"/>
            </a:pPr>
            <a:endParaRPr lang="en-US" dirty="0"/>
          </a:p>
          <a:p>
            <a:pPr marL="285750" indent="-285750">
              <a:buFont typeface="Arial"/>
              <a:buChar char="•"/>
            </a:pPr>
            <a:r>
              <a:rPr lang="en-US" sz="1400" i="1" dirty="0"/>
              <a:t>Good example here: http://</a:t>
            </a:r>
            <a:r>
              <a:rPr lang="en-US" sz="1400" i="1" dirty="0" err="1"/>
              <a:t>akbarov.blogspot.com</a:t>
            </a:r>
            <a:r>
              <a:rPr lang="en-US" sz="1400" i="1" dirty="0"/>
              <a:t>/2014/08/amazon-web-services-</a:t>
            </a:r>
            <a:r>
              <a:rPr lang="en-US" sz="1400" i="1" dirty="0" err="1"/>
              <a:t>aws</a:t>
            </a:r>
            <a:r>
              <a:rPr lang="en-US" sz="1400" i="1" dirty="0"/>
              <a:t>-and-</a:t>
            </a:r>
            <a:r>
              <a:rPr lang="en-US" sz="1400" i="1" dirty="0" err="1"/>
              <a:t>arcsight.html</a:t>
            </a:r>
            <a:endParaRPr lang="en-US" sz="1400" i="1" dirty="0" smtClean="0"/>
          </a:p>
        </p:txBody>
      </p:sp>
    </p:spTree>
    <p:extLst>
      <p:ext uri="{BB962C8B-B14F-4D97-AF65-F5344CB8AC3E}">
        <p14:creationId xmlns:p14="http://schemas.microsoft.com/office/powerpoint/2010/main" val="646023834"/>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get visibility to Azure</a:t>
            </a:r>
            <a:endParaRPr lang="en-US" dirty="0"/>
          </a:p>
        </p:txBody>
      </p:sp>
      <p:sp>
        <p:nvSpPr>
          <p:cNvPr id="5" name="TextBox 4"/>
          <p:cNvSpPr txBox="1"/>
          <p:nvPr/>
        </p:nvSpPr>
        <p:spPr>
          <a:xfrm>
            <a:off x="685800" y="1371600"/>
            <a:ext cx="8000999" cy="4524316"/>
          </a:xfrm>
          <a:prstGeom prst="rect">
            <a:avLst/>
          </a:prstGeom>
          <a:noFill/>
        </p:spPr>
        <p:txBody>
          <a:bodyPr wrap="square" rtlCol="0">
            <a:spAutoFit/>
          </a:bodyPr>
          <a:lstStyle/>
          <a:p>
            <a:r>
              <a:rPr lang="en-US" b="1" dirty="0" smtClean="0"/>
              <a:t>Azure Management Portal </a:t>
            </a:r>
            <a:r>
              <a:rPr lang="en-US" dirty="0" smtClean="0"/>
              <a:t>– Quick portal to see metrics and dashboards</a:t>
            </a:r>
          </a:p>
          <a:p>
            <a:pPr marL="285750" indent="-285750">
              <a:buFont typeface="Arial"/>
              <a:buChar char="•"/>
            </a:pPr>
            <a:r>
              <a:rPr lang="en-US" dirty="0" smtClean="0"/>
              <a:t>Minimal Mode - CPU, Network stats, Disk stats (sampled at 3 minute intervals)</a:t>
            </a:r>
          </a:p>
          <a:p>
            <a:pPr marL="285750" indent="-285750">
              <a:buFont typeface="Arial"/>
              <a:buChar char="•"/>
            </a:pPr>
            <a:r>
              <a:rPr lang="en-US" dirty="0"/>
              <a:t>V</a:t>
            </a:r>
            <a:r>
              <a:rPr lang="en-US" dirty="0" smtClean="0"/>
              <a:t>erbose </a:t>
            </a:r>
            <a:r>
              <a:rPr lang="en-US" dirty="0" smtClean="0"/>
              <a:t>M</a:t>
            </a:r>
            <a:r>
              <a:rPr lang="en-US" dirty="0" smtClean="0"/>
              <a:t>ode – Adds ability to get data from within instances</a:t>
            </a:r>
          </a:p>
          <a:p>
            <a:pPr marL="742950" lvl="1" indent="-285750">
              <a:buFont typeface="Arial"/>
              <a:buChar char="•"/>
            </a:pPr>
            <a:r>
              <a:rPr lang="en-US" dirty="0" smtClean="0"/>
              <a:t>Increased storage so plan accordingly!</a:t>
            </a:r>
          </a:p>
          <a:p>
            <a:pPr marL="742950" lvl="1" indent="-285750">
              <a:buFont typeface="Arial"/>
              <a:buChar char="•"/>
            </a:pPr>
            <a:r>
              <a:rPr lang="en-US" dirty="0" smtClean="0"/>
              <a:t>Only stored in storage account for 10 days</a:t>
            </a:r>
          </a:p>
          <a:p>
            <a:pPr marL="742950" lvl="1" indent="-285750">
              <a:buFont typeface="Arial"/>
              <a:buChar char="•"/>
            </a:pPr>
            <a:r>
              <a:rPr lang="en-US" dirty="0" smtClean="0"/>
              <a:t>Aggregated in 5 minute, 1 hour and 12 hour increments </a:t>
            </a:r>
            <a:endParaRPr lang="en-US" dirty="0" smtClean="0"/>
          </a:p>
          <a:p>
            <a:pPr marL="285750" indent="-285750">
              <a:buFont typeface="Arial"/>
              <a:buChar char="•"/>
            </a:pPr>
            <a:r>
              <a:rPr lang="en-US" dirty="0" smtClean="0"/>
              <a:t>Can create alerts for the Management Portal for certain metrics</a:t>
            </a:r>
          </a:p>
          <a:p>
            <a:pPr marL="285750" indent="-285750">
              <a:buFont typeface="Arial"/>
              <a:buChar char="•"/>
            </a:pPr>
            <a:endParaRPr lang="en-US" dirty="0"/>
          </a:p>
          <a:p>
            <a:r>
              <a:rPr lang="en-US" b="1" dirty="0" smtClean="0"/>
              <a:t>Diagnostics</a:t>
            </a:r>
            <a:r>
              <a:rPr lang="en-US" dirty="0" smtClean="0"/>
              <a:t> – Used for logging Cloud Services and VMs</a:t>
            </a:r>
          </a:p>
          <a:p>
            <a:pPr marL="285750" indent="-285750">
              <a:buFont typeface="Arial"/>
              <a:buChar char="•"/>
            </a:pPr>
            <a:r>
              <a:rPr lang="en-US" dirty="0" smtClean="0"/>
              <a:t>Included in Azure SDK</a:t>
            </a:r>
          </a:p>
          <a:p>
            <a:pPr marL="285750" indent="-285750">
              <a:buFont typeface="Arial"/>
              <a:buChar char="•"/>
            </a:pPr>
            <a:r>
              <a:rPr lang="en-US" dirty="0" smtClean="0"/>
              <a:t>Can get info from:</a:t>
            </a:r>
          </a:p>
          <a:p>
            <a:pPr marL="742950" lvl="1" indent="-285750">
              <a:buFont typeface="Arial"/>
              <a:buChar char="•"/>
            </a:pPr>
            <a:r>
              <a:rPr lang="en-US" dirty="0" smtClean="0"/>
              <a:t>IIS, Diagnostic stats, Windows Event Logs, Performance Counters, Crash Dumps, </a:t>
            </a:r>
            <a:r>
              <a:rPr lang="en-US" dirty="0" err="1" smtClean="0"/>
              <a:t>.net</a:t>
            </a:r>
            <a:r>
              <a:rPr lang="en-US" dirty="0" smtClean="0"/>
              <a:t> event sources or custom error logs</a:t>
            </a:r>
          </a:p>
          <a:p>
            <a:pPr marL="285750" indent="-285750">
              <a:buFont typeface="Arial"/>
              <a:buChar char="•"/>
            </a:pPr>
            <a:r>
              <a:rPr lang="en-US" dirty="0" smtClean="0"/>
              <a:t>Enabled in Services or VMs by using Visual Studio &amp; </a:t>
            </a:r>
            <a:r>
              <a:rPr lang="en-US" dirty="0" err="1" smtClean="0"/>
              <a:t>Powershell</a:t>
            </a:r>
            <a:endParaRPr lang="en-US" dirty="0" smtClean="0"/>
          </a:p>
          <a:p>
            <a:pPr marL="285750" indent="-285750">
              <a:buFont typeface="Arial"/>
              <a:buChar char="•"/>
            </a:pPr>
            <a:r>
              <a:rPr lang="en-US" dirty="0" smtClean="0"/>
              <a:t>Can enable remote debugging</a:t>
            </a:r>
          </a:p>
          <a:p>
            <a:pPr marL="285750" indent="-285750">
              <a:buFont typeface="Arial"/>
              <a:buChar char="•"/>
            </a:pPr>
            <a:endParaRPr lang="en-US" dirty="0" smtClean="0"/>
          </a:p>
        </p:txBody>
      </p:sp>
    </p:spTree>
    <p:extLst>
      <p:ext uri="{BB962C8B-B14F-4D97-AF65-F5344CB8AC3E}">
        <p14:creationId xmlns:p14="http://schemas.microsoft.com/office/powerpoint/2010/main" val="3164043212"/>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else should we get?</a:t>
            </a:r>
            <a:endParaRPr lang="en-US" dirty="0"/>
          </a:p>
        </p:txBody>
      </p:sp>
      <p:sp>
        <p:nvSpPr>
          <p:cNvPr id="5" name="TextBox 4"/>
          <p:cNvSpPr txBox="1"/>
          <p:nvPr/>
        </p:nvSpPr>
        <p:spPr>
          <a:xfrm>
            <a:off x="685800" y="1371600"/>
            <a:ext cx="8000999" cy="5909311"/>
          </a:xfrm>
          <a:prstGeom prst="rect">
            <a:avLst/>
          </a:prstGeom>
          <a:noFill/>
        </p:spPr>
        <p:txBody>
          <a:bodyPr wrap="square" rtlCol="0">
            <a:spAutoFit/>
          </a:bodyPr>
          <a:lstStyle/>
          <a:p>
            <a:r>
              <a:rPr lang="en-US" dirty="0" smtClean="0"/>
              <a:t>Now that we have our Windows </a:t>
            </a:r>
            <a:r>
              <a:rPr lang="en-US" dirty="0"/>
              <a:t>event </a:t>
            </a:r>
            <a:r>
              <a:rPr lang="en-US" dirty="0" smtClean="0"/>
              <a:t>logs, syslog and cloud infrastructure logging in, other </a:t>
            </a:r>
            <a:r>
              <a:rPr lang="en-US" dirty="0"/>
              <a:t>types of logs are important as well:</a:t>
            </a:r>
          </a:p>
          <a:p>
            <a:endParaRPr lang="en-US" dirty="0"/>
          </a:p>
          <a:p>
            <a:pPr marL="742950" lvl="1" indent="-285750">
              <a:buFont typeface="Arial"/>
              <a:buChar char="•"/>
            </a:pPr>
            <a:r>
              <a:rPr lang="en-US" dirty="0"/>
              <a:t>Applications – In-house operational apps, HR, billing, manufacturing, etc.</a:t>
            </a:r>
          </a:p>
          <a:p>
            <a:pPr marL="742950" lvl="1" indent="-285750">
              <a:buFont typeface="Arial"/>
              <a:buChar char="•"/>
            </a:pPr>
            <a:r>
              <a:rPr lang="en-US" dirty="0"/>
              <a:t>Windows protections – HIDS, AV, EMET, </a:t>
            </a:r>
            <a:r>
              <a:rPr lang="en-US" dirty="0" err="1"/>
              <a:t>Applocker</a:t>
            </a:r>
            <a:endParaRPr lang="en-US" dirty="0"/>
          </a:p>
          <a:p>
            <a:pPr marL="742950" lvl="1" indent="-285750">
              <a:buFont typeface="Arial"/>
              <a:buChar char="•"/>
            </a:pPr>
            <a:r>
              <a:rPr lang="en-US" dirty="0"/>
              <a:t>Weblogs  - IIS, Apache, etc. - Poor man’s WAF </a:t>
            </a:r>
            <a:r>
              <a:rPr lang="en-US" dirty="0">
                <a:sym typeface="Wingdings"/>
              </a:rPr>
              <a:t></a:t>
            </a:r>
            <a:endParaRPr lang="en-US" dirty="0"/>
          </a:p>
          <a:p>
            <a:pPr marL="742950" lvl="1" indent="-285750">
              <a:buFont typeface="Arial"/>
              <a:buChar char="•"/>
            </a:pPr>
            <a:r>
              <a:rPr lang="en-US" dirty="0"/>
              <a:t>Databases – User Auditing has disadvantages, customize what to get pulled and logged.</a:t>
            </a:r>
          </a:p>
          <a:p>
            <a:pPr marL="742950" lvl="1" indent="-285750">
              <a:buFont typeface="Arial"/>
              <a:buChar char="•"/>
            </a:pPr>
            <a:r>
              <a:rPr lang="en-US" dirty="0"/>
              <a:t>MDM – Many users using mobile devices on the network, restrict and monitor via MDM or at least DNS.</a:t>
            </a:r>
          </a:p>
          <a:p>
            <a:pPr marL="742950" lvl="1" indent="-285750">
              <a:buFont typeface="Arial"/>
              <a:buChar char="•"/>
            </a:pPr>
            <a:r>
              <a:rPr lang="en-US" dirty="0"/>
              <a:t>SNMP </a:t>
            </a:r>
            <a:r>
              <a:rPr lang="en-US" dirty="0" err="1"/>
              <a:t>config</a:t>
            </a:r>
            <a:r>
              <a:rPr lang="en-US" dirty="0"/>
              <a:t> data – Performance data might overwhelm but could be aggregated with OSSEC or </a:t>
            </a:r>
            <a:r>
              <a:rPr lang="en-US" dirty="0" err="1"/>
              <a:t>Nagios</a:t>
            </a:r>
            <a:r>
              <a:rPr lang="en-US" dirty="0" smtClean="0"/>
              <a:t>…</a:t>
            </a:r>
          </a:p>
          <a:p>
            <a:pPr marL="1200150" lvl="2" indent="-285750">
              <a:buFont typeface="Arial"/>
              <a:buChar char="•"/>
            </a:pPr>
            <a:r>
              <a:rPr lang="en-US" dirty="0"/>
              <a:t>Cisco UCS API – better than SNMP </a:t>
            </a:r>
            <a:r>
              <a:rPr lang="en-US" dirty="0" smtClean="0">
                <a:sym typeface="Wingdings"/>
              </a:rPr>
              <a:t></a:t>
            </a:r>
          </a:p>
          <a:p>
            <a:pPr marL="742950" lvl="1" indent="-285750">
              <a:buFont typeface="Arial"/>
              <a:buChar char="•"/>
            </a:pPr>
            <a:r>
              <a:rPr lang="en-US" dirty="0"/>
              <a:t>VOIP servers – Asterisks etc</a:t>
            </a:r>
            <a:r>
              <a:rPr lang="en-US" dirty="0" smtClean="0"/>
              <a:t>…</a:t>
            </a:r>
            <a:endParaRPr lang="en-US" dirty="0">
              <a:sym typeface="Wingdings"/>
            </a:endParaRPr>
          </a:p>
          <a:p>
            <a:pPr marL="742950" lvl="1" indent="-285750">
              <a:buFont typeface="Arial"/>
              <a:buChar char="•"/>
            </a:pPr>
            <a:endParaRPr lang="en-US" dirty="0"/>
          </a:p>
          <a:p>
            <a:pPr marL="285750" indent="-285750">
              <a:buFont typeface="Arial"/>
              <a:buChar char="•"/>
            </a:pPr>
            <a:endParaRPr lang="en-US" dirty="0" smtClean="0"/>
          </a:p>
          <a:p>
            <a:pPr marL="285750" indent="-285750">
              <a:buFont typeface="Arial"/>
              <a:buChar char="•"/>
            </a:pPr>
            <a:endParaRPr lang="en-US" dirty="0" smtClean="0"/>
          </a:p>
          <a:p>
            <a:pPr marL="285750" indent="-285750">
              <a:buFont typeface="Arial"/>
              <a:buChar char="•"/>
            </a:pPr>
            <a:endParaRPr lang="en-US" dirty="0" smtClean="0"/>
          </a:p>
          <a:p>
            <a:pPr marL="285750" indent="-285750">
              <a:buFont typeface="Arial"/>
              <a:buChar char="•"/>
            </a:pPr>
            <a:endParaRPr lang="en-US" dirty="0" smtClean="0"/>
          </a:p>
          <a:p>
            <a:pPr marL="285750" indent="-285750">
              <a:buFont typeface="Arial"/>
              <a:buChar char="•"/>
            </a:pPr>
            <a:endParaRPr lang="en-US" dirty="0" smtClean="0"/>
          </a:p>
          <a:p>
            <a:pPr marL="285750" indent="-285750">
              <a:buFont typeface="Arial"/>
              <a:buChar char="•"/>
            </a:pPr>
            <a:endParaRPr lang="en-US" dirty="0" smtClean="0"/>
          </a:p>
        </p:txBody>
      </p:sp>
    </p:spTree>
    <p:extLst>
      <p:ext uri="{BB962C8B-B14F-4D97-AF65-F5344CB8AC3E}">
        <p14:creationId xmlns:p14="http://schemas.microsoft.com/office/powerpoint/2010/main" val="1083848363"/>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else should we get? – cont</a:t>
            </a:r>
            <a:r>
              <a:rPr lang="en-US" dirty="0"/>
              <a:t>.</a:t>
            </a:r>
          </a:p>
        </p:txBody>
      </p:sp>
      <p:sp>
        <p:nvSpPr>
          <p:cNvPr id="5" name="TextBox 4"/>
          <p:cNvSpPr txBox="1"/>
          <p:nvPr/>
        </p:nvSpPr>
        <p:spPr>
          <a:xfrm>
            <a:off x="685800" y="1371600"/>
            <a:ext cx="8000999" cy="4524316"/>
          </a:xfrm>
          <a:prstGeom prst="rect">
            <a:avLst/>
          </a:prstGeom>
          <a:noFill/>
        </p:spPr>
        <p:txBody>
          <a:bodyPr wrap="square" rtlCol="0">
            <a:spAutoFit/>
          </a:bodyPr>
          <a:lstStyle/>
          <a:p>
            <a:pPr marL="285750" indent="-285750">
              <a:buFont typeface="Arial"/>
              <a:buChar char="•"/>
            </a:pPr>
            <a:r>
              <a:rPr lang="en-US" dirty="0" smtClean="0">
                <a:sym typeface="Wingdings"/>
              </a:rPr>
              <a:t>DNS</a:t>
            </a:r>
            <a:r>
              <a:rPr lang="en-US" dirty="0" smtClean="0">
                <a:sym typeface="Wingdings"/>
              </a:rPr>
              <a:t>/DHCP </a:t>
            </a:r>
            <a:r>
              <a:rPr lang="en-US" dirty="0" smtClean="0">
                <a:sym typeface="Wingdings"/>
              </a:rPr>
              <a:t>logs</a:t>
            </a:r>
          </a:p>
          <a:p>
            <a:pPr marL="742950" lvl="1" indent="-285750">
              <a:buFont typeface="Arial"/>
              <a:buChar char="•"/>
            </a:pPr>
            <a:r>
              <a:rPr lang="en-US" dirty="0" err="1" smtClean="0">
                <a:sym typeface="Wingdings"/>
              </a:rPr>
              <a:t>OpenDNS</a:t>
            </a:r>
            <a:r>
              <a:rPr lang="en-US" dirty="0" smtClean="0">
                <a:sym typeface="Wingdings"/>
              </a:rPr>
              <a:t> API makes this easy as well.</a:t>
            </a:r>
            <a:endParaRPr lang="en-US" dirty="0">
              <a:sym typeface="Wingdings"/>
            </a:endParaRPr>
          </a:p>
          <a:p>
            <a:pPr marL="285750" indent="-285750">
              <a:buFont typeface="Arial"/>
              <a:buChar char="•"/>
            </a:pPr>
            <a:r>
              <a:rPr lang="en-US" dirty="0">
                <a:sym typeface="Wingdings"/>
              </a:rPr>
              <a:t>SQL Server DMV -  (Dynamic Management Views) for advanced SQL data (mirroring, Full-Text Search, </a:t>
            </a:r>
            <a:r>
              <a:rPr lang="en-US" dirty="0" err="1">
                <a:sym typeface="Wingdings"/>
              </a:rPr>
              <a:t>Filestream</a:t>
            </a:r>
            <a:r>
              <a:rPr lang="en-US" dirty="0">
                <a:sym typeface="Wingdings"/>
              </a:rPr>
              <a:t>/</a:t>
            </a:r>
            <a:r>
              <a:rPr lang="en-US" dirty="0" err="1">
                <a:sym typeface="Wingdings"/>
              </a:rPr>
              <a:t>filetable</a:t>
            </a:r>
            <a:r>
              <a:rPr lang="en-US" dirty="0">
                <a:sym typeface="Wingdings"/>
              </a:rPr>
              <a:t> etc.)</a:t>
            </a:r>
            <a:endParaRPr lang="en-US" dirty="0"/>
          </a:p>
          <a:p>
            <a:pPr marL="285750" indent="-285750">
              <a:buFont typeface="Arial"/>
              <a:buChar char="•"/>
            </a:pPr>
            <a:r>
              <a:rPr lang="en-US" dirty="0" smtClean="0"/>
              <a:t>Web Servers:</a:t>
            </a:r>
          </a:p>
          <a:p>
            <a:pPr marL="285750" indent="-285750">
              <a:buFont typeface="Arial"/>
              <a:buChar char="•"/>
            </a:pPr>
            <a:endParaRPr lang="en-US" dirty="0" smtClean="0"/>
          </a:p>
          <a:p>
            <a:pPr lvl="1"/>
            <a:r>
              <a:rPr lang="en-US" dirty="0" err="1"/>
              <a:t>LogParser.exe</a:t>
            </a:r>
            <a:r>
              <a:rPr lang="en-US" dirty="0"/>
              <a:t> -i:W3C -</a:t>
            </a:r>
            <a:r>
              <a:rPr lang="en-US" dirty="0" err="1"/>
              <a:t>o:CSV</a:t>
            </a:r>
            <a:r>
              <a:rPr lang="en-US" dirty="0"/>
              <a:t> </a:t>
            </a:r>
            <a:endParaRPr lang="en-US" dirty="0" smtClean="0"/>
          </a:p>
          <a:p>
            <a:pPr lvl="1"/>
            <a:r>
              <a:rPr lang="en-US" dirty="0" smtClean="0"/>
              <a:t>SELECT </a:t>
            </a:r>
            <a:r>
              <a:rPr lang="en-US" dirty="0"/>
              <a:t>*,EXTRACT_EXTENSION(</a:t>
            </a:r>
            <a:r>
              <a:rPr lang="en-US" dirty="0" err="1"/>
              <a:t>cs</a:t>
            </a:r>
            <a:r>
              <a:rPr lang="en-US" dirty="0"/>
              <a:t>-</a:t>
            </a:r>
            <a:r>
              <a:rPr lang="en-US" dirty="0" err="1"/>
              <a:t>uri</a:t>
            </a:r>
            <a:r>
              <a:rPr lang="en-US" dirty="0"/>
              <a:t>-stem) As </a:t>
            </a:r>
            <a:r>
              <a:rPr lang="en-US" dirty="0" smtClean="0"/>
              <a:t>Extension</a:t>
            </a:r>
            <a:endParaRPr lang="en-US" dirty="0"/>
          </a:p>
          <a:p>
            <a:pPr lvl="1"/>
            <a:r>
              <a:rPr lang="en-US" dirty="0" smtClean="0"/>
              <a:t>INTO </a:t>
            </a:r>
            <a:r>
              <a:rPr lang="en-US" dirty="0"/>
              <a:t>@10.1.1.1 </a:t>
            </a:r>
            <a:r>
              <a:rPr lang="en-US" dirty="0" smtClean="0"/>
              <a:t>FROM </a:t>
            </a:r>
            <a:r>
              <a:rPr lang="en-US" dirty="0"/>
              <a:t>c:\</a:t>
            </a:r>
            <a:r>
              <a:rPr lang="en-US" dirty="0" err="1"/>
              <a:t>inetpub</a:t>
            </a:r>
            <a:r>
              <a:rPr lang="en-US" dirty="0"/>
              <a:t>\logs\</a:t>
            </a:r>
            <a:r>
              <a:rPr lang="en-US" dirty="0" err="1"/>
              <a:t>LogFiles</a:t>
            </a:r>
            <a:r>
              <a:rPr lang="en-US" dirty="0"/>
              <a:t>\W3SVC1\*  </a:t>
            </a:r>
          </a:p>
          <a:p>
            <a:pPr lvl="1"/>
            <a:r>
              <a:rPr lang="en-US" dirty="0" smtClean="0"/>
              <a:t>WHERE </a:t>
            </a:r>
            <a:r>
              <a:rPr lang="en-US" dirty="0"/>
              <a:t>(</a:t>
            </a:r>
            <a:r>
              <a:rPr lang="en-US" dirty="0" err="1"/>
              <a:t>cs_uri_query</a:t>
            </a:r>
            <a:r>
              <a:rPr lang="en-US" dirty="0"/>
              <a:t> like '*--*') OR</a:t>
            </a:r>
          </a:p>
          <a:p>
            <a:pPr lvl="1"/>
            <a:r>
              <a:rPr lang="en-US" dirty="0" smtClean="0"/>
              <a:t>	(</a:t>
            </a:r>
            <a:r>
              <a:rPr lang="en-US" dirty="0" err="1"/>
              <a:t>cs_uri_query</a:t>
            </a:r>
            <a:r>
              <a:rPr lang="en-US" dirty="0"/>
              <a:t> like '*\'*') OR </a:t>
            </a:r>
          </a:p>
          <a:p>
            <a:pPr lvl="1"/>
            <a:r>
              <a:rPr lang="en-US" dirty="0" smtClean="0"/>
              <a:t>	(</a:t>
            </a:r>
            <a:r>
              <a:rPr lang="en-US" dirty="0"/>
              <a:t>Win32-Status &gt;= 500) OR</a:t>
            </a:r>
          </a:p>
          <a:p>
            <a:pPr lvl="1"/>
            <a:r>
              <a:rPr lang="en-US" dirty="0" smtClean="0"/>
              <a:t>	(</a:t>
            </a:r>
            <a:r>
              <a:rPr lang="en-US" dirty="0"/>
              <a:t>win32-status = 200 and </a:t>
            </a:r>
            <a:r>
              <a:rPr lang="en-US" dirty="0" err="1" smtClean="0"/>
              <a:t>sc</a:t>
            </a:r>
            <a:r>
              <a:rPr lang="en-US" dirty="0" smtClean="0"/>
              <a:t>-bytes </a:t>
            </a:r>
            <a:r>
              <a:rPr lang="en-US" dirty="0"/>
              <a:t>&gt; 2000) OR </a:t>
            </a:r>
          </a:p>
          <a:p>
            <a:pPr lvl="1"/>
            <a:r>
              <a:rPr lang="en-US" dirty="0" smtClean="0"/>
              <a:t>	(</a:t>
            </a:r>
            <a:r>
              <a:rPr lang="en-US" dirty="0"/>
              <a:t>win32-status = 200 and </a:t>
            </a:r>
            <a:r>
              <a:rPr lang="en-US" dirty="0" smtClean="0"/>
              <a:t>Extension </a:t>
            </a:r>
            <a:r>
              <a:rPr lang="en-US" dirty="0"/>
              <a:t>not in ('</a:t>
            </a:r>
            <a:r>
              <a:rPr lang="en-US" dirty="0" err="1"/>
              <a:t>aspx</a:t>
            </a:r>
            <a:r>
              <a:rPr lang="en-US" dirty="0"/>
              <a:t>','html','</a:t>
            </a:r>
            <a:r>
              <a:rPr lang="en-US" dirty="0" err="1"/>
              <a:t>js</a:t>
            </a:r>
            <a:r>
              <a:rPr lang="en-US" dirty="0"/>
              <a:t>','</a:t>
            </a:r>
            <a:r>
              <a:rPr lang="en-US" dirty="0" err="1"/>
              <a:t>css</a:t>
            </a:r>
            <a:r>
              <a:rPr lang="en-US" dirty="0"/>
              <a:t>','</a:t>
            </a:r>
            <a:r>
              <a:rPr lang="en-US" dirty="0" smtClean="0"/>
              <a:t>txt’)</a:t>
            </a:r>
          </a:p>
          <a:p>
            <a:pPr lvl="1"/>
            <a:endParaRPr lang="en-US" dirty="0" smtClean="0"/>
          </a:p>
          <a:p>
            <a:pPr marL="285750" indent="-285750">
              <a:buFont typeface="Arial"/>
              <a:buChar char="•"/>
            </a:pPr>
            <a:r>
              <a:rPr lang="en-US" dirty="0" smtClean="0">
                <a:sym typeface="Wingdings"/>
              </a:rPr>
              <a:t>Forensics </a:t>
            </a:r>
            <a:r>
              <a:rPr lang="en-US" dirty="0">
                <a:sym typeface="Wingdings"/>
              </a:rPr>
              <a:t>forums are </a:t>
            </a:r>
            <a:r>
              <a:rPr lang="en-US" dirty="0" smtClean="0">
                <a:sym typeface="Wingdings"/>
              </a:rPr>
              <a:t>another great </a:t>
            </a:r>
            <a:r>
              <a:rPr lang="en-US" dirty="0">
                <a:sym typeface="Wingdings"/>
              </a:rPr>
              <a:t>source of what to </a:t>
            </a:r>
            <a:r>
              <a:rPr lang="en-US" dirty="0" smtClean="0">
                <a:sym typeface="Wingdings"/>
              </a:rPr>
              <a:t>log</a:t>
            </a:r>
            <a:endParaRPr lang="en-US" dirty="0">
              <a:sym typeface="Wingdings"/>
            </a:endParaRPr>
          </a:p>
        </p:txBody>
      </p:sp>
    </p:spTree>
    <p:extLst>
      <p:ext uri="{BB962C8B-B14F-4D97-AF65-F5344CB8AC3E}">
        <p14:creationId xmlns:p14="http://schemas.microsoft.com/office/powerpoint/2010/main" val="3888137122"/>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a:t>w</a:t>
            </a:r>
            <a:r>
              <a:rPr lang="en-US" dirty="0" err="1" smtClean="0"/>
              <a:t>hoami</a:t>
            </a:r>
            <a:endParaRPr lang="en-US" dirty="0"/>
          </a:p>
        </p:txBody>
      </p:sp>
      <p:sp>
        <p:nvSpPr>
          <p:cNvPr id="5" name="TextBox 4"/>
          <p:cNvSpPr txBox="1"/>
          <p:nvPr/>
        </p:nvSpPr>
        <p:spPr>
          <a:xfrm>
            <a:off x="685800" y="1371600"/>
            <a:ext cx="8000999" cy="3139321"/>
          </a:xfrm>
          <a:prstGeom prst="rect">
            <a:avLst/>
          </a:prstGeom>
          <a:noFill/>
        </p:spPr>
        <p:txBody>
          <a:bodyPr wrap="square" rtlCol="0">
            <a:spAutoFit/>
          </a:bodyPr>
          <a:lstStyle/>
          <a:p>
            <a:r>
              <a:rPr lang="en-US" b="1" dirty="0"/>
              <a:t>Joe Partlow (</a:t>
            </a:r>
            <a:r>
              <a:rPr lang="en-US" b="1" dirty="0">
                <a:hlinkClick r:id="rId3"/>
              </a:rPr>
              <a:t>jpartlow@reliaquest.com</a:t>
            </a:r>
            <a:r>
              <a:rPr lang="en-US" b="1" dirty="0" smtClean="0"/>
              <a:t>) – </a:t>
            </a:r>
            <a:r>
              <a:rPr lang="en-US" b="1" dirty="0"/>
              <a:t>CISO, </a:t>
            </a:r>
            <a:r>
              <a:rPr lang="en-US" b="1" dirty="0" smtClean="0"/>
              <a:t>ReliaQuest</a:t>
            </a:r>
          </a:p>
          <a:p>
            <a:endParaRPr lang="en-US" dirty="0"/>
          </a:p>
          <a:p>
            <a:pPr lvl="1"/>
            <a:r>
              <a:rPr lang="en-US" dirty="0"/>
              <a:t>B</a:t>
            </a:r>
            <a:r>
              <a:rPr lang="en-US" dirty="0" smtClean="0"/>
              <a:t>een </a:t>
            </a:r>
            <a:r>
              <a:rPr lang="en-US" dirty="0"/>
              <a:t>in the IT and information Security industry for 15+ years and has experience in Operations Management, Information Security, Network Security, Systems Design, Risk Assessment, Database Administration, Network Infrastructure, Web Application Development, Systems Design &amp; Integration and Project Management. </a:t>
            </a:r>
            <a:endParaRPr lang="en-US" dirty="0" smtClean="0"/>
          </a:p>
          <a:p>
            <a:pPr lvl="1"/>
            <a:endParaRPr lang="en-US" dirty="0"/>
          </a:p>
          <a:p>
            <a:pPr lvl="1"/>
            <a:r>
              <a:rPr lang="en-US" dirty="0" smtClean="0"/>
              <a:t>I just spend a lot of time playing around with SIEM and logging!</a:t>
            </a:r>
          </a:p>
          <a:p>
            <a:pPr lvl="1"/>
            <a:endParaRPr lang="en-US" dirty="0" smtClean="0"/>
          </a:p>
          <a:p>
            <a:pPr marL="285750" indent="-285750">
              <a:buFont typeface="Arial"/>
              <a:buChar char="•"/>
            </a:pPr>
            <a:endParaRPr lang="en-US" dirty="0" smtClean="0"/>
          </a:p>
        </p:txBody>
      </p:sp>
    </p:spTree>
    <p:extLst>
      <p:ext uri="{BB962C8B-B14F-4D97-AF65-F5344CB8AC3E}">
        <p14:creationId xmlns:p14="http://schemas.microsoft.com/office/powerpoint/2010/main" val="1847988190"/>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god, it’s full of stars!</a:t>
            </a:r>
            <a:endParaRPr lang="en-US" dirty="0"/>
          </a:p>
        </p:txBody>
      </p:sp>
      <p:sp>
        <p:nvSpPr>
          <p:cNvPr id="5" name="TextBox 4"/>
          <p:cNvSpPr txBox="1"/>
          <p:nvPr/>
        </p:nvSpPr>
        <p:spPr>
          <a:xfrm>
            <a:off x="685800" y="1371600"/>
            <a:ext cx="8000999" cy="3970318"/>
          </a:xfrm>
          <a:prstGeom prst="rect">
            <a:avLst/>
          </a:prstGeom>
          <a:noFill/>
        </p:spPr>
        <p:txBody>
          <a:bodyPr wrap="square" rtlCol="0">
            <a:spAutoFit/>
          </a:bodyPr>
          <a:lstStyle/>
          <a:p>
            <a:r>
              <a:rPr lang="en-US" dirty="0" smtClean="0">
                <a:sym typeface="Wingdings"/>
              </a:rPr>
              <a:t>Now that we have an idea of all the log sources we can get and how we are going to get it from our environment, how are we going to manage it? </a:t>
            </a:r>
          </a:p>
          <a:p>
            <a:endParaRPr lang="en-US" dirty="0">
              <a:sym typeface="Wingdings"/>
            </a:endParaRPr>
          </a:p>
          <a:p>
            <a:pPr marL="285750" indent="-285750">
              <a:buFont typeface="Arial"/>
              <a:buChar char="•"/>
            </a:pPr>
            <a:r>
              <a:rPr lang="en-US" dirty="0" smtClean="0">
                <a:sym typeface="Wingdings"/>
              </a:rPr>
              <a:t>Don’t get </a:t>
            </a:r>
            <a:r>
              <a:rPr lang="en-US" dirty="0" smtClean="0">
                <a:sym typeface="Wingdings"/>
              </a:rPr>
              <a:t>overwhelmed! </a:t>
            </a:r>
            <a:r>
              <a:rPr lang="en-US" dirty="0">
                <a:sym typeface="Wingdings"/>
              </a:rPr>
              <a:t>F</a:t>
            </a:r>
            <a:r>
              <a:rPr lang="en-US" dirty="0" smtClean="0">
                <a:sym typeface="Wingdings"/>
              </a:rPr>
              <a:t>ocus </a:t>
            </a:r>
            <a:r>
              <a:rPr lang="en-US" dirty="0" smtClean="0">
                <a:sym typeface="Wingdings"/>
              </a:rPr>
              <a:t>on each source one at a time to filter/aggregate extraneous logs (debug/informational level, non-essential or flooding windows event IDs, etc.)</a:t>
            </a:r>
          </a:p>
          <a:p>
            <a:pPr marL="285750" indent="-285750">
              <a:buFont typeface="Arial"/>
              <a:buChar char="•"/>
            </a:pPr>
            <a:r>
              <a:rPr lang="en-US" dirty="0" smtClean="0">
                <a:sym typeface="Wingdings"/>
              </a:rPr>
              <a:t>Many good tools for this:</a:t>
            </a:r>
          </a:p>
          <a:p>
            <a:pPr marL="742950" lvl="1" indent="-285750">
              <a:buFont typeface="Arial"/>
              <a:buChar char="•"/>
            </a:pPr>
            <a:r>
              <a:rPr lang="en-US" dirty="0" smtClean="0">
                <a:sym typeface="Wingdings"/>
              </a:rPr>
              <a:t>MS </a:t>
            </a:r>
            <a:r>
              <a:rPr lang="en-US" dirty="0" err="1" smtClean="0">
                <a:sym typeface="Wingdings"/>
              </a:rPr>
              <a:t>LogParser</a:t>
            </a:r>
            <a:endParaRPr lang="en-US" dirty="0" smtClean="0">
              <a:sym typeface="Wingdings"/>
            </a:endParaRPr>
          </a:p>
          <a:p>
            <a:pPr marL="742950" lvl="1" indent="-285750">
              <a:buFont typeface="Arial"/>
              <a:buChar char="•"/>
            </a:pPr>
            <a:r>
              <a:rPr lang="en-US" dirty="0" smtClean="0">
                <a:sym typeface="Wingdings"/>
              </a:rPr>
              <a:t>Syslog-NG</a:t>
            </a:r>
          </a:p>
          <a:p>
            <a:pPr marL="742950" lvl="1" indent="-285750">
              <a:buFont typeface="Arial"/>
              <a:buChar char="•"/>
            </a:pPr>
            <a:r>
              <a:rPr lang="en-US" dirty="0" err="1" smtClean="0">
                <a:sym typeface="Wingdings"/>
              </a:rPr>
              <a:t>Splunk</a:t>
            </a:r>
            <a:endParaRPr lang="en-US" dirty="0" smtClean="0">
              <a:sym typeface="Wingdings"/>
            </a:endParaRPr>
          </a:p>
          <a:p>
            <a:pPr marL="742950" lvl="1" indent="-285750">
              <a:buFont typeface="Arial"/>
              <a:buChar char="•"/>
            </a:pPr>
            <a:r>
              <a:rPr lang="en-US" dirty="0" smtClean="0">
                <a:sym typeface="Wingdings"/>
              </a:rPr>
              <a:t>HP Logger/Smart </a:t>
            </a:r>
            <a:r>
              <a:rPr lang="en-US" dirty="0" smtClean="0">
                <a:sym typeface="Wingdings"/>
              </a:rPr>
              <a:t>Connectors</a:t>
            </a:r>
            <a:endParaRPr lang="en-US" dirty="0" smtClean="0">
              <a:sym typeface="Wingdings"/>
            </a:endParaRPr>
          </a:p>
          <a:p>
            <a:pPr marL="742950" lvl="1" indent="-285750">
              <a:buFont typeface="Arial"/>
              <a:buChar char="•"/>
            </a:pPr>
            <a:r>
              <a:rPr lang="en-US" dirty="0" smtClean="0">
                <a:sym typeface="Wingdings"/>
              </a:rPr>
              <a:t>ELK (</a:t>
            </a:r>
            <a:r>
              <a:rPr lang="en-US" dirty="0" err="1" smtClean="0"/>
              <a:t>Elasticsearch</a:t>
            </a:r>
            <a:r>
              <a:rPr lang="en-US" dirty="0" smtClean="0"/>
              <a:t> for indexing, </a:t>
            </a:r>
            <a:r>
              <a:rPr lang="en-US" dirty="0" err="1" smtClean="0"/>
              <a:t>Logstash</a:t>
            </a:r>
            <a:r>
              <a:rPr lang="en-US" dirty="0" smtClean="0"/>
              <a:t> for collecting and parsing, </a:t>
            </a:r>
            <a:r>
              <a:rPr lang="en-US" dirty="0"/>
              <a:t>and </a:t>
            </a:r>
            <a:r>
              <a:rPr lang="en-US" dirty="0" err="1" smtClean="0"/>
              <a:t>Kibana</a:t>
            </a:r>
            <a:r>
              <a:rPr lang="en-US" dirty="0" smtClean="0"/>
              <a:t> for visualization)</a:t>
            </a:r>
            <a:endParaRPr lang="en-US" dirty="0" smtClean="0">
              <a:sym typeface="Wingdings"/>
            </a:endParaRPr>
          </a:p>
          <a:p>
            <a:pPr marL="742950" lvl="1" indent="-285750">
              <a:buFont typeface="Arial"/>
              <a:buChar char="•"/>
            </a:pPr>
            <a:r>
              <a:rPr lang="en-US" dirty="0" smtClean="0">
                <a:sym typeface="Wingdings"/>
              </a:rPr>
              <a:t>Snare</a:t>
            </a:r>
            <a:endParaRPr lang="en-US" dirty="0" smtClean="0"/>
          </a:p>
        </p:txBody>
      </p:sp>
    </p:spTree>
    <p:extLst>
      <p:ext uri="{BB962C8B-B14F-4D97-AF65-F5344CB8AC3E}">
        <p14:creationId xmlns:p14="http://schemas.microsoft.com/office/powerpoint/2010/main" val="9369344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85800" y="2286000"/>
            <a:ext cx="7772400" cy="1981200"/>
          </a:xfrm>
        </p:spPr>
        <p:txBody>
          <a:bodyPr>
            <a:normAutofit/>
          </a:bodyPr>
          <a:lstStyle/>
          <a:p>
            <a:r>
              <a:rPr lang="en-US" sz="4800" dirty="0" smtClean="0">
                <a:solidFill>
                  <a:schemeClr val="bg1"/>
                </a:solidFill>
                <a:ea typeface="Open Sans" pitchFamily="34" charset="0"/>
                <a:cs typeface="Open Sans" pitchFamily="34" charset="0"/>
              </a:rPr>
              <a:t>Thanks for supporting ISSA!</a:t>
            </a:r>
            <a:br>
              <a:rPr lang="en-US" sz="4800" dirty="0" smtClean="0">
                <a:solidFill>
                  <a:schemeClr val="bg1"/>
                </a:solidFill>
                <a:ea typeface="Open Sans" pitchFamily="34" charset="0"/>
                <a:cs typeface="Open Sans" pitchFamily="34" charset="0"/>
              </a:rPr>
            </a:br>
            <a:r>
              <a:rPr lang="en-US" sz="4800" dirty="0" smtClean="0">
                <a:solidFill>
                  <a:schemeClr val="bg1"/>
                </a:solidFill>
                <a:ea typeface="Open Sans" pitchFamily="34" charset="0"/>
                <a:cs typeface="Open Sans" pitchFamily="34" charset="0"/>
              </a:rPr>
              <a:t/>
            </a:r>
            <a:br>
              <a:rPr lang="en-US" sz="4800" dirty="0" smtClean="0">
                <a:solidFill>
                  <a:schemeClr val="bg1"/>
                </a:solidFill>
                <a:ea typeface="Open Sans" pitchFamily="34" charset="0"/>
                <a:cs typeface="Open Sans" pitchFamily="34" charset="0"/>
              </a:rPr>
            </a:br>
            <a:r>
              <a:rPr lang="en-US" sz="4800" dirty="0" smtClean="0">
                <a:solidFill>
                  <a:schemeClr val="bg1"/>
                </a:solidFill>
                <a:ea typeface="Open Sans" pitchFamily="34" charset="0"/>
                <a:cs typeface="Open Sans" pitchFamily="34" charset="0"/>
              </a:rPr>
              <a:t>Questions?</a:t>
            </a:r>
            <a:endParaRPr lang="en-US" sz="4800" dirty="0">
              <a:solidFill>
                <a:schemeClr val="bg1"/>
              </a:solidFill>
              <a:ea typeface="Open Sans" pitchFamily="34" charset="0"/>
              <a:cs typeface="Open Sans" pitchFamily="34" charset="0"/>
            </a:endParaRPr>
          </a:p>
        </p:txBody>
      </p:sp>
      <p:sp>
        <p:nvSpPr>
          <p:cNvPr id="3" name="TextBox 2"/>
          <p:cNvSpPr txBox="1"/>
          <p:nvPr/>
        </p:nvSpPr>
        <p:spPr>
          <a:xfrm>
            <a:off x="2380313" y="4916269"/>
            <a:ext cx="4383381" cy="646331"/>
          </a:xfrm>
          <a:prstGeom prst="rect">
            <a:avLst/>
          </a:prstGeom>
          <a:noFill/>
        </p:spPr>
        <p:txBody>
          <a:bodyPr wrap="none" rtlCol="0">
            <a:spAutoFit/>
          </a:bodyPr>
          <a:lstStyle/>
          <a:p>
            <a:pPr algn="ctr"/>
            <a:r>
              <a:rPr lang="en-US" dirty="0" smtClean="0">
                <a:solidFill>
                  <a:schemeClr val="bg1"/>
                </a:solidFill>
              </a:rPr>
              <a:t>For more information:</a:t>
            </a:r>
          </a:p>
          <a:p>
            <a:pPr algn="ctr"/>
            <a:r>
              <a:rPr lang="en-US" dirty="0" smtClean="0">
                <a:solidFill>
                  <a:srgbClr val="4FC0EA"/>
                </a:solidFill>
              </a:rPr>
              <a:t>Web: </a:t>
            </a:r>
            <a:r>
              <a:rPr lang="en-US" dirty="0" err="1" smtClean="0">
                <a:solidFill>
                  <a:schemeClr val="bg1"/>
                </a:solidFill>
              </a:rPr>
              <a:t>reliaquest.com</a:t>
            </a:r>
            <a:r>
              <a:rPr lang="en-US" dirty="0">
                <a:solidFill>
                  <a:schemeClr val="bg1"/>
                </a:solidFill>
              </a:rPr>
              <a:t> </a:t>
            </a:r>
            <a:r>
              <a:rPr lang="en-US" dirty="0" smtClean="0">
                <a:solidFill>
                  <a:schemeClr val="bg1"/>
                </a:solidFill>
              </a:rPr>
              <a:t> |  </a:t>
            </a:r>
            <a:r>
              <a:rPr lang="en-US" dirty="0" smtClean="0">
                <a:solidFill>
                  <a:srgbClr val="4FC0EA"/>
                </a:solidFill>
              </a:rPr>
              <a:t>Twitter: </a:t>
            </a:r>
            <a:r>
              <a:rPr lang="en-US" dirty="0" smtClean="0">
                <a:solidFill>
                  <a:schemeClr val="bg1"/>
                </a:solidFill>
              </a:rPr>
              <a:t>@</a:t>
            </a:r>
            <a:r>
              <a:rPr lang="en-US" dirty="0" err="1" smtClean="0">
                <a:solidFill>
                  <a:schemeClr val="bg1"/>
                </a:solidFill>
              </a:rPr>
              <a:t>reliaquest</a:t>
            </a:r>
            <a:endParaRPr lang="en-US" dirty="0">
              <a:solidFill>
                <a:schemeClr val="bg1"/>
              </a:solidFill>
            </a:endParaRPr>
          </a:p>
        </p:txBody>
      </p:sp>
    </p:spTree>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udience </a:t>
            </a:r>
            <a:r>
              <a:rPr lang="en-US" dirty="0" smtClean="0"/>
              <a:t>poll:</a:t>
            </a:r>
            <a:endParaRPr lang="en-US" dirty="0"/>
          </a:p>
        </p:txBody>
      </p:sp>
      <p:sp>
        <p:nvSpPr>
          <p:cNvPr id="5" name="TextBox 4"/>
          <p:cNvSpPr txBox="1"/>
          <p:nvPr/>
        </p:nvSpPr>
        <p:spPr>
          <a:xfrm>
            <a:off x="685800" y="1371600"/>
            <a:ext cx="7696199" cy="1477328"/>
          </a:xfrm>
          <a:prstGeom prst="rect">
            <a:avLst/>
          </a:prstGeom>
          <a:noFill/>
        </p:spPr>
        <p:txBody>
          <a:bodyPr wrap="square" rtlCol="0">
            <a:spAutoFit/>
          </a:bodyPr>
          <a:lstStyle/>
          <a:p>
            <a:pPr marL="742950" lvl="1" indent="-285750">
              <a:buFont typeface="Arial"/>
              <a:buChar char="•"/>
            </a:pPr>
            <a:r>
              <a:rPr lang="en-US" dirty="0" smtClean="0"/>
              <a:t>Who </a:t>
            </a:r>
            <a:r>
              <a:rPr lang="en-US" dirty="0"/>
              <a:t>currently </a:t>
            </a:r>
            <a:r>
              <a:rPr lang="en-US" dirty="0" smtClean="0"/>
              <a:t>manages logging and monitoring at </a:t>
            </a:r>
            <a:r>
              <a:rPr lang="en-US" dirty="0"/>
              <a:t>work? </a:t>
            </a:r>
            <a:r>
              <a:rPr lang="en-US" dirty="0" smtClean="0"/>
              <a:t>End Users </a:t>
            </a:r>
            <a:r>
              <a:rPr lang="en-US" dirty="0"/>
              <a:t>of a SIEM</a:t>
            </a:r>
            <a:r>
              <a:rPr lang="en-US" dirty="0" smtClean="0"/>
              <a:t>?</a:t>
            </a:r>
          </a:p>
          <a:p>
            <a:pPr marL="742950" lvl="1" indent="-285750">
              <a:buFont typeface="Arial"/>
              <a:buChar char="•"/>
            </a:pPr>
            <a:endParaRPr lang="en-US" dirty="0"/>
          </a:p>
          <a:p>
            <a:pPr marL="742950" lvl="1" indent="-285750">
              <a:buFont typeface="Arial"/>
              <a:buChar char="•"/>
            </a:pPr>
            <a:endParaRPr lang="en-US" dirty="0" smtClean="0"/>
          </a:p>
          <a:p>
            <a:pPr lvl="1"/>
            <a:endParaRPr lang="en-US" dirty="0"/>
          </a:p>
        </p:txBody>
      </p:sp>
      <p:pic>
        <p:nvPicPr>
          <p:cNvPr id="3" name="Picture 2" descr="log-ren-and-stimpy-1552749-1280-1024.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600" y="2514600"/>
            <a:ext cx="3803650" cy="3042920"/>
          </a:xfrm>
          <a:prstGeom prst="rect">
            <a:avLst/>
          </a:prstGeom>
        </p:spPr>
      </p:pic>
    </p:spTree>
    <p:extLst>
      <p:ext uri="{BB962C8B-B14F-4D97-AF65-F5344CB8AC3E}">
        <p14:creationId xmlns:p14="http://schemas.microsoft.com/office/powerpoint/2010/main" val="3270411440"/>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we n</a:t>
            </a:r>
            <a:r>
              <a:rPr lang="en-US" dirty="0" smtClean="0"/>
              <a:t>eed logging?</a:t>
            </a:r>
            <a:endParaRPr lang="en-US" dirty="0"/>
          </a:p>
        </p:txBody>
      </p:sp>
      <p:sp>
        <p:nvSpPr>
          <p:cNvPr id="5" name="TextBox 4"/>
          <p:cNvSpPr txBox="1"/>
          <p:nvPr/>
        </p:nvSpPr>
        <p:spPr>
          <a:xfrm>
            <a:off x="685800" y="1371600"/>
            <a:ext cx="8000999" cy="4247317"/>
          </a:xfrm>
          <a:prstGeom prst="rect">
            <a:avLst/>
          </a:prstGeom>
          <a:noFill/>
        </p:spPr>
        <p:txBody>
          <a:bodyPr wrap="square" rtlCol="0">
            <a:spAutoFit/>
          </a:bodyPr>
          <a:lstStyle/>
          <a:p>
            <a:r>
              <a:rPr lang="en-US" dirty="0" smtClean="0"/>
              <a:t>Central Logging and Monitoring allows </a:t>
            </a:r>
            <a:r>
              <a:rPr lang="en-US" dirty="0"/>
              <a:t>you to consolidate the million log sources you have in one spot and </a:t>
            </a:r>
            <a:r>
              <a:rPr lang="en-US" dirty="0" smtClean="0"/>
              <a:t>potentially perform </a:t>
            </a:r>
            <a:r>
              <a:rPr lang="en-US" dirty="0" smtClean="0"/>
              <a:t>light </a:t>
            </a:r>
            <a:r>
              <a:rPr lang="en-US" dirty="0" smtClean="0"/>
              <a:t>correlation </a:t>
            </a:r>
            <a:r>
              <a:rPr lang="en-US" dirty="0"/>
              <a:t>across all the various log sources</a:t>
            </a:r>
            <a:r>
              <a:rPr lang="en-US" dirty="0" smtClean="0"/>
              <a:t>.</a:t>
            </a:r>
          </a:p>
          <a:p>
            <a:endParaRPr lang="en-US" dirty="0"/>
          </a:p>
          <a:p>
            <a:pPr marL="742950" lvl="1" indent="-285750">
              <a:buFont typeface="Arial"/>
              <a:buChar char="•"/>
            </a:pPr>
            <a:r>
              <a:rPr lang="en-US" dirty="0">
                <a:sym typeface="Wingdings"/>
              </a:rPr>
              <a:t>Compliance tells us we have </a:t>
            </a:r>
            <a:r>
              <a:rPr lang="en-US" dirty="0" smtClean="0">
                <a:sym typeface="Wingdings"/>
              </a:rPr>
              <a:t>to</a:t>
            </a:r>
            <a:r>
              <a:rPr lang="en-US" dirty="0" smtClean="0">
                <a:sym typeface="Wingdings"/>
              </a:rPr>
              <a:t>…</a:t>
            </a:r>
          </a:p>
          <a:p>
            <a:pPr marL="1200150" lvl="2" indent="-285750">
              <a:buFont typeface="Arial"/>
              <a:buChar char="•"/>
            </a:pPr>
            <a:r>
              <a:rPr lang="en-US" dirty="0" smtClean="0">
                <a:sym typeface="Wingdings"/>
              </a:rPr>
              <a:t>Every mandated compliance regulation has some level of requirement (as well as monitoring them, not just collecting)</a:t>
            </a:r>
            <a:endParaRPr lang="en-US" dirty="0" smtClean="0"/>
          </a:p>
          <a:p>
            <a:pPr marL="742950" lvl="1" indent="-285750">
              <a:buFont typeface="Arial"/>
              <a:buChar char="•"/>
            </a:pPr>
            <a:r>
              <a:rPr lang="en-US" dirty="0" smtClean="0"/>
              <a:t>Just because your servers are hosted elsewhere, doesn’t mean you aren’t responsible for them!</a:t>
            </a:r>
            <a:endParaRPr lang="en-US" dirty="0"/>
          </a:p>
          <a:p>
            <a:pPr marL="742950" lvl="1" indent="-285750">
              <a:buFont typeface="Arial"/>
              <a:buChar char="•"/>
            </a:pPr>
            <a:r>
              <a:rPr lang="en-US" dirty="0"/>
              <a:t>You can’t defend against things you can’t see. </a:t>
            </a:r>
          </a:p>
          <a:p>
            <a:pPr marL="742950" lvl="1" indent="-285750">
              <a:buFont typeface="Arial"/>
              <a:buChar char="•"/>
            </a:pPr>
            <a:r>
              <a:rPr lang="en-US" dirty="0" smtClean="0"/>
              <a:t>For Incident Response - Try </a:t>
            </a:r>
            <a:r>
              <a:rPr lang="en-US" dirty="0"/>
              <a:t>searching across each individual server’s event logs for all activity from a particular timeframe</a:t>
            </a:r>
          </a:p>
          <a:p>
            <a:pPr marL="742950" lvl="1" indent="-285750">
              <a:buFont typeface="Arial"/>
              <a:buChar char="•"/>
            </a:pPr>
            <a:r>
              <a:rPr lang="en-US" dirty="0" smtClean="0"/>
              <a:t>Manually reviewing logs is not feasible, we need to collect and monitor them centrally.</a:t>
            </a:r>
            <a:endParaRPr lang="en-US" dirty="0" smtClean="0"/>
          </a:p>
          <a:p>
            <a:pPr marL="285750" indent="-285750">
              <a:buFont typeface="Arial"/>
              <a:buChar char="•"/>
            </a:pPr>
            <a:endParaRPr lang="en-US" dirty="0" smtClean="0"/>
          </a:p>
        </p:txBody>
      </p:sp>
    </p:spTree>
    <p:extLst>
      <p:ext uri="{BB962C8B-B14F-4D97-AF65-F5344CB8AC3E}">
        <p14:creationId xmlns:p14="http://schemas.microsoft.com/office/powerpoint/2010/main" val="502999567"/>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t>
            </a:r>
            <a:r>
              <a:rPr lang="en-US" dirty="0" smtClean="0"/>
              <a:t>nhanced</a:t>
            </a:r>
            <a:r>
              <a:rPr lang="en-US" dirty="0" smtClean="0"/>
              <a:t> </a:t>
            </a:r>
            <a:r>
              <a:rPr lang="en-US" dirty="0" smtClean="0"/>
              <a:t>Logging Model</a:t>
            </a:r>
            <a:endParaRPr lang="en-US" dirty="0"/>
          </a:p>
        </p:txBody>
      </p:sp>
      <p:pic>
        <p:nvPicPr>
          <p:cNvPr id="3" name="Picture 2" descr="centralloggin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143000"/>
            <a:ext cx="6781800" cy="5588910"/>
          </a:xfrm>
          <a:prstGeom prst="rect">
            <a:avLst/>
          </a:prstGeom>
        </p:spPr>
      </p:pic>
    </p:spTree>
    <p:extLst>
      <p:ext uri="{BB962C8B-B14F-4D97-AF65-F5344CB8AC3E}">
        <p14:creationId xmlns:p14="http://schemas.microsoft.com/office/powerpoint/2010/main" val="1694027315"/>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Environments</a:t>
            </a:r>
            <a:endParaRPr lang="en-US" dirty="0"/>
          </a:p>
        </p:txBody>
      </p:sp>
      <p:sp>
        <p:nvSpPr>
          <p:cNvPr id="5" name="TextBox 4"/>
          <p:cNvSpPr txBox="1"/>
          <p:nvPr/>
        </p:nvSpPr>
        <p:spPr>
          <a:xfrm>
            <a:off x="685800" y="1371600"/>
            <a:ext cx="8000999" cy="3416320"/>
          </a:xfrm>
          <a:prstGeom prst="rect">
            <a:avLst/>
          </a:prstGeom>
          <a:noFill/>
        </p:spPr>
        <p:txBody>
          <a:bodyPr wrap="square" rtlCol="0">
            <a:spAutoFit/>
          </a:bodyPr>
          <a:lstStyle/>
          <a:p>
            <a:r>
              <a:rPr lang="en-US" dirty="0" smtClean="0"/>
              <a:t>There are many different ways you can divide up your infrastructure and many times you don’t have a choice due to mergers, acquisitions, rapid growth, etc.</a:t>
            </a:r>
          </a:p>
          <a:p>
            <a:endParaRPr lang="en-US" dirty="0"/>
          </a:p>
          <a:p>
            <a:pPr marL="285750" indent="-285750">
              <a:buFont typeface="Arial"/>
              <a:buChar char="•"/>
            </a:pPr>
            <a:r>
              <a:rPr lang="en-US" dirty="0" smtClean="0"/>
              <a:t>Totally in the cloud – Everything is rainbows and kittens since nothing bad happens in the cloud (because they’re fluffy)</a:t>
            </a:r>
          </a:p>
          <a:p>
            <a:pPr marL="285750" indent="-285750">
              <a:buFont typeface="Arial"/>
              <a:buChar char="•"/>
            </a:pPr>
            <a:endParaRPr lang="en-US" dirty="0" smtClean="0"/>
          </a:p>
          <a:p>
            <a:pPr marL="285750" indent="-285750">
              <a:buFont typeface="Arial"/>
              <a:buChar char="•"/>
            </a:pPr>
            <a:r>
              <a:rPr lang="en-US" dirty="0" smtClean="0"/>
              <a:t>Everything managed in local a network you control – It’s all mine!</a:t>
            </a:r>
          </a:p>
          <a:p>
            <a:pPr marL="285750" indent="-285750">
              <a:buFont typeface="Arial"/>
              <a:buChar char="•"/>
            </a:pPr>
            <a:endParaRPr lang="en-US" dirty="0" smtClean="0"/>
          </a:p>
          <a:p>
            <a:pPr marL="285750" indent="-285750">
              <a:buFont typeface="Arial"/>
              <a:buChar char="•"/>
            </a:pPr>
            <a:r>
              <a:rPr lang="en-US" dirty="0" smtClean="0"/>
              <a:t>Some evil hybrid of the two – Web sites or public facing services in the cloud (or remote branch offices/data centers) and back office functions in your own data center</a:t>
            </a:r>
            <a:r>
              <a:rPr lang="en-US" dirty="0" smtClean="0"/>
              <a:t>. This model also may work wel</a:t>
            </a:r>
            <a:r>
              <a:rPr lang="en-US" dirty="0" smtClean="0"/>
              <a:t>l for distributed enterprises with remote offices or data centers.</a:t>
            </a:r>
            <a:endParaRPr lang="en-US" dirty="0"/>
          </a:p>
        </p:txBody>
      </p:sp>
    </p:spTree>
    <p:extLst>
      <p:ext uri="{BB962C8B-B14F-4D97-AF65-F5344CB8AC3E}">
        <p14:creationId xmlns:p14="http://schemas.microsoft.com/office/powerpoint/2010/main" val="697761976"/>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Everything in the Cloud</a:t>
            </a:r>
            <a:endParaRPr lang="en-US" dirty="0"/>
          </a:p>
        </p:txBody>
      </p:sp>
      <p:pic>
        <p:nvPicPr>
          <p:cNvPr id="3" name="Picture 2" descr="Cloud Logging-clou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1066799"/>
            <a:ext cx="6248400" cy="4959583"/>
          </a:xfrm>
          <a:prstGeom prst="rect">
            <a:avLst/>
          </a:prstGeom>
        </p:spPr>
      </p:pic>
    </p:spTree>
    <p:extLst>
      <p:ext uri="{BB962C8B-B14F-4D97-AF65-F5344CB8AC3E}">
        <p14:creationId xmlns:p14="http://schemas.microsoft.com/office/powerpoint/2010/main" val="3931903969"/>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Everything in the Cloud – Cont.</a:t>
            </a:r>
            <a:endParaRPr lang="en-US" dirty="0"/>
          </a:p>
        </p:txBody>
      </p:sp>
      <p:sp>
        <p:nvSpPr>
          <p:cNvPr id="5" name="TextBox 4"/>
          <p:cNvSpPr txBox="1"/>
          <p:nvPr/>
        </p:nvSpPr>
        <p:spPr>
          <a:xfrm>
            <a:off x="685800" y="1371600"/>
            <a:ext cx="8000999" cy="2031325"/>
          </a:xfrm>
          <a:prstGeom prst="rect">
            <a:avLst/>
          </a:prstGeom>
          <a:noFill/>
        </p:spPr>
        <p:txBody>
          <a:bodyPr wrap="square" rtlCol="0">
            <a:spAutoFit/>
          </a:bodyPr>
          <a:lstStyle/>
          <a:p>
            <a:r>
              <a:rPr lang="en-US" dirty="0" smtClean="0"/>
              <a:t>Logging Options – How can we get visibility into what is happening up there?</a:t>
            </a:r>
          </a:p>
          <a:p>
            <a:endParaRPr lang="en-US" dirty="0"/>
          </a:p>
          <a:p>
            <a:pPr marL="285750" indent="-285750">
              <a:buFont typeface="Arial"/>
              <a:buChar char="•"/>
            </a:pPr>
            <a:r>
              <a:rPr lang="en-US" dirty="0" smtClean="0"/>
              <a:t>Since all the logging is self-contained in the remote network, it’s typical to just remote in via </a:t>
            </a:r>
            <a:r>
              <a:rPr lang="en-US" dirty="0" smtClean="0"/>
              <a:t>jump box </a:t>
            </a:r>
            <a:r>
              <a:rPr lang="en-US" dirty="0" smtClean="0"/>
              <a:t>or VPN connection to the logging tool interfaces from your remote corporate office.</a:t>
            </a:r>
          </a:p>
          <a:p>
            <a:pPr marL="285750" indent="-285750">
              <a:buFont typeface="Arial"/>
              <a:buChar char="•"/>
            </a:pPr>
            <a:r>
              <a:rPr lang="en-US" dirty="0" smtClean="0"/>
              <a:t>Make sure you allow for plenty of data storage in your plan for long-term log retention. Not as easy to just archive off to a few TB </a:t>
            </a:r>
            <a:r>
              <a:rPr lang="en-US" dirty="0" err="1" smtClean="0"/>
              <a:t>usb</a:t>
            </a:r>
            <a:r>
              <a:rPr lang="en-US" dirty="0" smtClean="0"/>
              <a:t> drive…</a:t>
            </a:r>
          </a:p>
        </p:txBody>
      </p:sp>
    </p:spTree>
    <p:extLst>
      <p:ext uri="{BB962C8B-B14F-4D97-AF65-F5344CB8AC3E}">
        <p14:creationId xmlns:p14="http://schemas.microsoft.com/office/powerpoint/2010/main" val="140654317"/>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Everything in local network</a:t>
            </a:r>
            <a:endParaRPr lang="en-US" dirty="0"/>
          </a:p>
        </p:txBody>
      </p:sp>
      <p:pic>
        <p:nvPicPr>
          <p:cNvPr id="4" name="Picture 3" descr="Cloud Logging-Local.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 y="1409700"/>
            <a:ext cx="8915400" cy="4038600"/>
          </a:xfrm>
          <a:prstGeom prst="rect">
            <a:avLst/>
          </a:prstGeom>
        </p:spPr>
      </p:pic>
    </p:spTree>
    <p:extLst>
      <p:ext uri="{BB962C8B-B14F-4D97-AF65-F5344CB8AC3E}">
        <p14:creationId xmlns:p14="http://schemas.microsoft.com/office/powerpoint/2010/main" val="4043399712"/>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ReliaQuest">
      <a:dk1>
        <a:sysClr val="windowText" lastClr="000000"/>
      </a:dk1>
      <a:lt1>
        <a:sysClr val="window" lastClr="FFFFFF"/>
      </a:lt1>
      <a:dk2>
        <a:srgbClr val="515254"/>
      </a:dk2>
      <a:lt2>
        <a:srgbClr val="E9E6DD"/>
      </a:lt2>
      <a:accent1>
        <a:srgbClr val="264D91"/>
      </a:accent1>
      <a:accent2>
        <a:srgbClr val="54CCEE"/>
      </a:accent2>
      <a:accent3>
        <a:srgbClr val="79C469"/>
      </a:accent3>
      <a:accent4>
        <a:srgbClr val="4C993A"/>
      </a:accent4>
      <a:accent5>
        <a:srgbClr val="B3B3B3"/>
      </a:accent5>
      <a:accent6>
        <a:srgbClr val="4D4D4D"/>
      </a:accent6>
      <a:hlink>
        <a:srgbClr val="00AAE6"/>
      </a:hlink>
      <a:folHlink>
        <a:srgbClr val="00AAE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a:gsLst>
            <a:gs pos="0">
              <a:srgbClr val="1A3565"/>
            </a:gs>
            <a:gs pos="80000">
              <a:schemeClr val="accent1"/>
            </a:gs>
            <a:gs pos="100000">
              <a:srgbClr val="1C5092"/>
            </a:gs>
          </a:gsLst>
        </a:gradFill>
        <a:ln w="19050" cmpd="sng">
          <a:solidFill>
            <a:srgbClr val="FFFFFF"/>
          </a:solidFill>
        </a:ln>
      </a:spPr>
      <a:bodyPr tIns="0" rtlCol="0" anchor="ctr"/>
      <a:lstStyle>
        <a:defPPr algn="ctr">
          <a:lnSpc>
            <a:spcPct val="90000"/>
          </a:lnSpc>
          <a:defRPr b="1" dirty="0">
            <a:effectLst>
              <a:outerShdw blurRad="50800" dist="38100" dir="2700000" algn="tl" rotWithShape="0">
                <a:srgbClr val="000000">
                  <a:alpha val="43000"/>
                </a:srgbClr>
              </a:outerShdw>
            </a:effectLst>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22365</TotalTime>
  <Words>1602</Words>
  <Application>Microsoft Macintosh PowerPoint</Application>
  <PresentationFormat>On-screen Show (4:3)</PresentationFormat>
  <Paragraphs>177</Paragraphs>
  <Slides>21</Slides>
  <Notes>21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Cloud-Based Logging and Monitoring</vt:lpstr>
      <vt:lpstr>$whoami</vt:lpstr>
      <vt:lpstr>Audience poll:</vt:lpstr>
      <vt:lpstr>Why do we need logging?</vt:lpstr>
      <vt:lpstr>Enhanced Logging Model</vt:lpstr>
      <vt:lpstr>Types of Environments</vt:lpstr>
      <vt:lpstr>Everything in the Cloud</vt:lpstr>
      <vt:lpstr>Everything in the Cloud – Cont.</vt:lpstr>
      <vt:lpstr>Everything in local network</vt:lpstr>
      <vt:lpstr>Everything in local network – Cont.</vt:lpstr>
      <vt:lpstr>The Hybrid</vt:lpstr>
      <vt:lpstr>The Hybrid – Cont.</vt:lpstr>
      <vt:lpstr>Cloud Infrastructure Logging</vt:lpstr>
      <vt:lpstr>How to get visibility to AWS</vt:lpstr>
      <vt:lpstr>How to get visibility to AWS – cont.</vt:lpstr>
      <vt:lpstr>How to get visibility to AWS – cont.</vt:lpstr>
      <vt:lpstr>How to get visibility to Azure</vt:lpstr>
      <vt:lpstr>What else should we get?</vt:lpstr>
      <vt:lpstr>What else should we get? – cont.</vt:lpstr>
      <vt:lpstr>My god, it’s full of stars!</vt:lpstr>
      <vt:lpstr>Thanks for supporting ISSA!  Questions?</vt:lpstr>
    </vt:vector>
  </TitlesOfParts>
  <Company>Gensofts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Fully Integrated  and optimized It Security</dc:title>
  <dc:creator>Gensofts_23</dc:creator>
  <cp:lastModifiedBy>Joe Partlow</cp:lastModifiedBy>
  <cp:revision>342</cp:revision>
  <cp:lastPrinted>2013-05-24T16:36:21Z</cp:lastPrinted>
  <dcterms:created xsi:type="dcterms:W3CDTF">2013-05-24T08:45:19Z</dcterms:created>
  <dcterms:modified xsi:type="dcterms:W3CDTF">2015-03-20T12:48:05Z</dcterms:modified>
</cp:coreProperties>
</file>