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58" r:id="rId4"/>
    <p:sldId id="259" r:id="rId5"/>
    <p:sldId id="262" r:id="rId6"/>
    <p:sldId id="261" r:id="rId7"/>
    <p:sldId id="260" r:id="rId8"/>
    <p:sldId id="300" r:id="rId9"/>
    <p:sldId id="265" r:id="rId10"/>
    <p:sldId id="273" r:id="rId11"/>
    <p:sldId id="278" r:id="rId12"/>
    <p:sldId id="279" r:id="rId13"/>
    <p:sldId id="280" r:id="rId14"/>
    <p:sldId id="281" r:id="rId15"/>
    <p:sldId id="282" r:id="rId16"/>
    <p:sldId id="291" r:id="rId17"/>
    <p:sldId id="266" r:id="rId18"/>
    <p:sldId id="267" r:id="rId19"/>
    <p:sldId id="268" r:id="rId20"/>
    <p:sldId id="271" r:id="rId21"/>
    <p:sldId id="274" r:id="rId22"/>
    <p:sldId id="290" r:id="rId23"/>
    <p:sldId id="277" r:id="rId24"/>
    <p:sldId id="287" r:id="rId25"/>
    <p:sldId id="288" r:id="rId26"/>
    <p:sldId id="289" r:id="rId27"/>
    <p:sldId id="270" r:id="rId28"/>
    <p:sldId id="269" r:id="rId29"/>
    <p:sldId id="263" r:id="rId30"/>
    <p:sldId id="286" r:id="rId31"/>
    <p:sldId id="294" r:id="rId32"/>
    <p:sldId id="297" r:id="rId33"/>
    <p:sldId id="296" r:id="rId34"/>
    <p:sldId id="295" r:id="rId35"/>
    <p:sldId id="292" r:id="rId36"/>
    <p:sldId id="293" r:id="rId37"/>
    <p:sldId id="298" r:id="rId38"/>
    <p:sldId id="299" r:id="rId39"/>
    <p:sldId id="301" r:id="rId40"/>
    <p:sldId id="26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191" autoAdjust="0"/>
  </p:normalViewPr>
  <p:slideViewPr>
    <p:cSldViewPr snapToGrid="0" snapToObjects="1">
      <p:cViewPr>
        <p:scale>
          <a:sx n="100" d="100"/>
          <a:sy n="100" d="100"/>
        </p:scale>
        <p:origin x="-1144" y="-3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F7228D-29D1-41AC-ADC0-F3E29B5D0573}" type="datetimeFigureOut">
              <a:rPr lang="en-US" smtClean="0"/>
              <a:t>2/23/14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58033C-01D7-4DEC-97FC-BE14B24981EF}" type="slidenum">
              <a:rPr lang="en-US" smtClean="0"/>
              <a:t>‹#›</a:t>
            </a:fld>
            <a:endParaRPr lang="en-US"/>
          </a:p>
        </p:txBody>
      </p:sp>
    </p:spTree>
    <p:extLst>
      <p:ext uri="{BB962C8B-B14F-4D97-AF65-F5344CB8AC3E}">
        <p14:creationId xmlns:p14="http://schemas.microsoft.com/office/powerpoint/2010/main" val="1768766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58033C-01D7-4DEC-97FC-BE14B24981EF}" type="slidenum">
              <a:rPr lang="en-US" smtClean="0"/>
              <a:t>9</a:t>
            </a:fld>
            <a:endParaRPr lang="en-US"/>
          </a:p>
        </p:txBody>
      </p:sp>
    </p:spTree>
    <p:extLst>
      <p:ext uri="{BB962C8B-B14F-4D97-AF65-F5344CB8AC3E}">
        <p14:creationId xmlns:p14="http://schemas.microsoft.com/office/powerpoint/2010/main" val="778668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58033C-01D7-4DEC-97FC-BE14B24981EF}" type="slidenum">
              <a:rPr lang="en-US" smtClean="0"/>
              <a:t>10</a:t>
            </a:fld>
            <a:endParaRPr lang="en-US"/>
          </a:p>
        </p:txBody>
      </p:sp>
    </p:spTree>
    <p:extLst>
      <p:ext uri="{BB962C8B-B14F-4D97-AF65-F5344CB8AC3E}">
        <p14:creationId xmlns:p14="http://schemas.microsoft.com/office/powerpoint/2010/main" val="778668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58033C-01D7-4DEC-97FC-BE14B24981EF}" type="slidenum">
              <a:rPr lang="en-US" smtClean="0"/>
              <a:t>11</a:t>
            </a:fld>
            <a:endParaRPr lang="en-US"/>
          </a:p>
        </p:txBody>
      </p:sp>
    </p:spTree>
    <p:extLst>
      <p:ext uri="{BB962C8B-B14F-4D97-AF65-F5344CB8AC3E}">
        <p14:creationId xmlns:p14="http://schemas.microsoft.com/office/powerpoint/2010/main" val="778668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58033C-01D7-4DEC-97FC-BE14B24981EF}" type="slidenum">
              <a:rPr lang="en-US" smtClean="0"/>
              <a:t>12</a:t>
            </a:fld>
            <a:endParaRPr lang="en-US"/>
          </a:p>
        </p:txBody>
      </p:sp>
    </p:spTree>
    <p:extLst>
      <p:ext uri="{BB962C8B-B14F-4D97-AF65-F5344CB8AC3E}">
        <p14:creationId xmlns:p14="http://schemas.microsoft.com/office/powerpoint/2010/main" val="778668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58033C-01D7-4DEC-97FC-BE14B24981EF}" type="slidenum">
              <a:rPr lang="en-US" smtClean="0"/>
              <a:t>13</a:t>
            </a:fld>
            <a:endParaRPr lang="en-US"/>
          </a:p>
        </p:txBody>
      </p:sp>
    </p:spTree>
    <p:extLst>
      <p:ext uri="{BB962C8B-B14F-4D97-AF65-F5344CB8AC3E}">
        <p14:creationId xmlns:p14="http://schemas.microsoft.com/office/powerpoint/2010/main" val="778668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58033C-01D7-4DEC-97FC-BE14B24981EF}" type="slidenum">
              <a:rPr lang="en-US" smtClean="0"/>
              <a:t>15</a:t>
            </a:fld>
            <a:endParaRPr lang="en-US"/>
          </a:p>
        </p:txBody>
      </p:sp>
    </p:spTree>
    <p:extLst>
      <p:ext uri="{BB962C8B-B14F-4D97-AF65-F5344CB8AC3E}">
        <p14:creationId xmlns:p14="http://schemas.microsoft.com/office/powerpoint/2010/main" val="778668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58033C-01D7-4DEC-97FC-BE14B24981EF}" type="slidenum">
              <a:rPr lang="en-US" smtClean="0"/>
              <a:t>18</a:t>
            </a:fld>
            <a:endParaRPr lang="en-US"/>
          </a:p>
        </p:txBody>
      </p:sp>
    </p:spTree>
    <p:extLst>
      <p:ext uri="{BB962C8B-B14F-4D97-AF65-F5344CB8AC3E}">
        <p14:creationId xmlns:p14="http://schemas.microsoft.com/office/powerpoint/2010/main" val="141354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58033C-01D7-4DEC-97FC-BE14B24981EF}" type="slidenum">
              <a:rPr lang="en-US" smtClean="0"/>
              <a:t>19</a:t>
            </a:fld>
            <a:endParaRPr lang="en-US"/>
          </a:p>
        </p:txBody>
      </p:sp>
    </p:spTree>
    <p:extLst>
      <p:ext uri="{BB962C8B-B14F-4D97-AF65-F5344CB8AC3E}">
        <p14:creationId xmlns:p14="http://schemas.microsoft.com/office/powerpoint/2010/main" val="102444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now have a 512-byte Serpent master key, which you can use to decrypt the roughly 8 GB USB drive. It tells you the encryption mode that the suspect used, the full path to the file or container, and some additional properties such as whether the volume is read-only or hidden. As you may suspect, the plugin works regardless of the encryption algorithm, mode, key length, and various other factors which may complicate the procedure of finding keys. This is because it doesn't rely on the key or key schedule patterns -- it finds them in the exact same way the </a:t>
            </a:r>
            <a:r>
              <a:rPr lang="en-US" sz="1200" b="0" i="0" kern="1200" dirty="0" err="1" smtClean="0">
                <a:solidFill>
                  <a:schemeClr val="tx1"/>
                </a:solidFill>
                <a:effectLst/>
                <a:latin typeface="+mn-lt"/>
                <a:ea typeface="+mn-ea"/>
                <a:cs typeface="+mn-cs"/>
              </a:rPr>
              <a:t>TrueCrypt</a:t>
            </a:r>
            <a:r>
              <a:rPr lang="en-US" sz="1200" b="0" i="0" kern="1200" dirty="0" smtClean="0">
                <a:solidFill>
                  <a:schemeClr val="tx1"/>
                </a:solidFill>
                <a:effectLst/>
                <a:latin typeface="+mn-lt"/>
                <a:ea typeface="+mn-ea"/>
                <a:cs typeface="+mn-cs"/>
              </a:rPr>
              <a:t> driver itself finds the keys in RAM before it needs to encrypt or decrypt a block of data. </a:t>
            </a:r>
            <a:endParaRPr lang="en-US" dirty="0"/>
          </a:p>
        </p:txBody>
      </p:sp>
      <p:sp>
        <p:nvSpPr>
          <p:cNvPr id="4" name="Slide Number Placeholder 3"/>
          <p:cNvSpPr>
            <a:spLocks noGrp="1"/>
          </p:cNvSpPr>
          <p:nvPr>
            <p:ph type="sldNum" sz="quarter" idx="10"/>
          </p:nvPr>
        </p:nvSpPr>
        <p:spPr/>
        <p:txBody>
          <a:bodyPr/>
          <a:lstStyle/>
          <a:p>
            <a:fld id="{5758033C-01D7-4DEC-97FC-BE14B24981EF}" type="slidenum">
              <a:rPr lang="en-US" smtClean="0"/>
              <a:t>35</a:t>
            </a:fld>
            <a:endParaRPr lang="en-US"/>
          </a:p>
        </p:txBody>
      </p:sp>
    </p:spTree>
    <p:extLst>
      <p:ext uri="{BB962C8B-B14F-4D97-AF65-F5344CB8AC3E}">
        <p14:creationId xmlns:p14="http://schemas.microsoft.com/office/powerpoint/2010/main" val="3311038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400"/>
            <a:ext cx="8228013" cy="1927225"/>
          </a:xfrm>
        </p:spPr>
        <p:txBody>
          <a:bodyPr tIns="0" bIns="0" anchor="b" anchorCtr="0"/>
          <a:lstStyle>
            <a:lvl1pPr>
              <a:defRPr sz="60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457199" y="3307976"/>
            <a:ext cx="8228013" cy="1066800"/>
          </a:xfrm>
        </p:spPr>
        <p:txBody>
          <a:bodyPr tIns="0" bIns="0"/>
          <a:lstStyle>
            <a:lvl1pPr marL="0" indent="0" algn="ctr">
              <a:spcBef>
                <a:spcPts val="300"/>
              </a:spcBef>
              <a:buNone/>
              <a:defRPr sz="1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2/23/14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BC7E7-EA8E-4DA7-915E-CC098D9BADCB}" type="datetimeFigureOut">
              <a:rPr lang="en-US" smtClean="0"/>
              <a:t>2/23/14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1"/>
            <a:ext cx="3509683" cy="2209800"/>
          </a:xfrm>
        </p:spPr>
        <p:txBody>
          <a:bodyPr anchor="b"/>
          <a:lstStyle>
            <a:lvl1pPr algn="l">
              <a:defRPr sz="4400" b="0"/>
            </a:lvl1pPr>
          </a:lstStyle>
          <a:p>
            <a:r>
              <a:rPr lang="en-US" smtClean="0"/>
              <a:t>Click to edit Master title style</a:t>
            </a:r>
            <a:endParaRPr/>
          </a:p>
        </p:txBody>
      </p:sp>
      <p:sp>
        <p:nvSpPr>
          <p:cNvPr id="3" name="Content Placeholder 2"/>
          <p:cNvSpPr>
            <a:spLocks noGrp="1"/>
          </p:cNvSpPr>
          <p:nvPr>
            <p:ph idx="1"/>
          </p:nvPr>
        </p:nvSpPr>
        <p:spPr>
          <a:xfrm>
            <a:off x="5029200" y="273050"/>
            <a:ext cx="3657600" cy="5853113"/>
          </a:xfrm>
        </p:spPr>
        <p:txBody>
          <a:bodyPr>
            <a:normAutofit/>
          </a:bodyPr>
          <a:lstStyle>
            <a:lvl1pPr>
              <a:defRPr sz="2200"/>
            </a:lvl1pPr>
            <a:lvl2pPr>
              <a:defRPr sz="20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57199" y="2649071"/>
            <a:ext cx="3509683" cy="3388192"/>
          </a:xfrm>
        </p:spPr>
        <p:txBody>
          <a:bodyPr>
            <a:normAutofit/>
          </a:bodyPr>
          <a:lstStyle>
            <a:lvl1pPr marL="0" indent="0">
              <a:spcBef>
                <a:spcPts val="600"/>
              </a:spcBef>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2/23/14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2/23/14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9" name="Picture Placeholder 8"/>
          <p:cNvSpPr>
            <a:spLocks noGrp="1"/>
          </p:cNvSpPr>
          <p:nvPr>
            <p:ph type="pic" sz="quarter" idx="13"/>
          </p:nvPr>
        </p:nvSpPr>
        <p:spPr>
          <a:xfrm>
            <a:off x="228600" y="1143000"/>
            <a:ext cx="4267200" cy="4267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2/23/14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9" name="Picture Placeholder 8"/>
          <p:cNvSpPr>
            <a:spLocks noGrp="1"/>
          </p:cNvSpPr>
          <p:nvPr>
            <p:ph type="pic" sz="quarter" idx="13"/>
          </p:nvPr>
        </p:nvSpPr>
        <p:spPr>
          <a:xfrm>
            <a:off x="990600" y="2590800"/>
            <a:ext cx="3505200" cy="3505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
        <p:nvSpPr>
          <p:cNvPr id="8" name="Picture Placeholder 8"/>
          <p:cNvSpPr>
            <a:spLocks noGrp="1"/>
          </p:cNvSpPr>
          <p:nvPr>
            <p:ph type="pic" sz="quarter" idx="14"/>
          </p:nvPr>
        </p:nvSpPr>
        <p:spPr>
          <a:xfrm>
            <a:off x="2479675" y="1260475"/>
            <a:ext cx="1254125" cy="1254125"/>
          </a:xfrm>
          <a:prstGeom prst="ellipse">
            <a:avLst/>
          </a:prstGeom>
          <a:ln w="28575">
            <a:solidFill>
              <a:schemeClr val="accent1"/>
            </a:solidFill>
          </a:ln>
        </p:spPr>
        <p:txBody>
          <a:bodyPr>
            <a:normAutofit/>
          </a:bodyPr>
          <a:lstStyle>
            <a:lvl1pPr marL="0" indent="0">
              <a:buNone/>
              <a:defRPr sz="1400">
                <a:solidFill>
                  <a:schemeClr val="bg1"/>
                </a:solidFill>
              </a:defRPr>
            </a:lvl1pPr>
          </a:lstStyle>
          <a:p>
            <a:r>
              <a:rPr lang="en-US" smtClean="0"/>
              <a:t>Drag picture to placeholder or click icon to add</a:t>
            </a:r>
            <a:endParaRPr/>
          </a:p>
        </p:txBody>
      </p:sp>
      <p:sp>
        <p:nvSpPr>
          <p:cNvPr id="10" name="Picture Placeholder 8"/>
          <p:cNvSpPr>
            <a:spLocks noGrp="1"/>
          </p:cNvSpPr>
          <p:nvPr>
            <p:ph type="pic" sz="quarter" idx="15"/>
          </p:nvPr>
        </p:nvSpPr>
        <p:spPr>
          <a:xfrm>
            <a:off x="269875" y="762000"/>
            <a:ext cx="2092325" cy="2092325"/>
          </a:xfrm>
          <a:prstGeom prst="ellipse">
            <a:avLst/>
          </a:prstGeom>
          <a:ln w="28575">
            <a:solidFill>
              <a:schemeClr val="accent1"/>
            </a:solidFill>
          </a:ln>
        </p:spPr>
        <p:txBody>
          <a:bodyPr>
            <a:normAutofit/>
          </a:bodyPr>
          <a:lstStyle>
            <a:lvl1pPr marL="0" indent="0">
              <a:buNone/>
              <a:defRPr sz="1800">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457200" y="2568388"/>
            <a:ext cx="8228013" cy="3468875"/>
          </a:xfrm>
        </p:spPr>
        <p:txBody>
          <a:bodyPr vert="eaVert"/>
          <a:lstStyle>
            <a:lvl5pPr>
              <a:defRPr/>
            </a:lvl5pPr>
            <a:lvl6pPr marL="1719072">
              <a:defRPr/>
            </a:lvl6pPr>
            <a:lvl7pPr marL="1719072">
              <a:defRPr/>
            </a:lvl7pPr>
            <a:lvl8pPr marL="1719072">
              <a:defRPr/>
            </a:lvl8pPr>
            <a:lvl9pPr marL="171907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2/23/14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524000" cy="5851525"/>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416859"/>
            <a:ext cx="6019800" cy="561564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2/23/14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9BC7E7-EA8E-4DA7-915E-CC098D9BADCB}" type="datetimeFigureOut">
              <a:rPr lang="en-US" smtClean="0"/>
              <a:t>2/23/14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2/23/14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36694"/>
            <a:ext cx="6400800" cy="1362075"/>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1676399" y="3609695"/>
            <a:ext cx="5181601" cy="1500187"/>
          </a:xfrm>
        </p:spPr>
        <p:txBody>
          <a:bodyPr anchor="t" anchorCtr="0"/>
          <a:lstStyle>
            <a:lvl1pPr marL="0" indent="0" algn="r">
              <a:spcBef>
                <a:spcPts val="300"/>
              </a:spcBef>
              <a:buNone/>
              <a:defRPr sz="18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2/23/14</a:t>
            </a:fld>
            <a:endParaRPr lang="en-US"/>
          </a:p>
        </p:txBody>
      </p:sp>
      <p:sp>
        <p:nvSpPr>
          <p:cNvPr id="5" name="Footer Placeholder 4"/>
          <p:cNvSpPr>
            <a:spLocks noGrp="1"/>
          </p:cNvSpPr>
          <p:nvPr>
            <p:ph type="ftr" sz="quarter" idx="11"/>
          </p:nvPr>
        </p:nvSpPr>
        <p:spPr>
          <a:xfrm>
            <a:off x="7238999" y="6356350"/>
            <a:ext cx="1446213"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9F2F5E10-5301-4EE6-90D2-A6C4A3F62BED}"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34753" y="2784475"/>
            <a:ext cx="3767328" cy="3252788"/>
          </a:xfrm>
        </p:spPr>
        <p:txBody>
          <a:bodyPr/>
          <a:lstStyle>
            <a:lvl1pPr>
              <a:defRPr sz="1800"/>
            </a:lvl1pPr>
            <a:lvl2pPr>
              <a:defRPr sz="1800"/>
            </a:lvl2pPr>
            <a:lvl3pPr>
              <a:defRPr sz="1800"/>
            </a:lvl3pPr>
            <a:lvl4pPr>
              <a:defRPr sz="1800"/>
            </a:lvl4pPr>
            <a:lvl5pPr>
              <a:defRPr sz="1800"/>
            </a:lvl5pPr>
            <a:lvl6pPr marL="1946275" indent="-227013">
              <a:tabLst/>
              <a:defRPr sz="1600"/>
            </a:lvl6pPr>
            <a:lvl7pPr marL="2173288" indent="-227013">
              <a:tabLst/>
              <a:defRPr sz="1600"/>
            </a:lvl7pPr>
            <a:lvl8pPr marL="2398713" indent="-227013">
              <a:tabLst/>
              <a:defRPr sz="1600"/>
            </a:lvl8pPr>
            <a:lvl9pPr marL="2625725" indent="-227013">
              <a:tabLst/>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2/23/14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40664"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40664"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31578"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1578"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79BC7E7-EA8E-4DA7-915E-CC098D9BADCB}" type="datetimeFigureOut">
              <a:rPr lang="en-US" smtClean="0"/>
              <a:t>2/23/14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62000" y="2784475"/>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2/23/14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762000" y="4497070"/>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2/23/14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2"/>
          <p:cNvSpPr>
            <a:spLocks noGrp="1"/>
          </p:cNvSpPr>
          <p:nvPr>
            <p:ph sz="half" idx="14"/>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2/23/14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4"/>
          </p:nvPr>
        </p:nvSpPr>
        <p:spPr>
          <a:xfrm>
            <a:off x="739775"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5"/>
          </p:nvPr>
        </p:nvSpPr>
        <p:spPr>
          <a:xfrm>
            <a:off x="739775"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79BC7E7-EA8E-4DA7-915E-CC098D9BADCB}" type="datetimeFigureOut">
              <a:rPr lang="en-US" smtClean="0"/>
              <a:t>2/23/14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5141"/>
            <a:ext cx="8229600" cy="11430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39775" y="2770094"/>
            <a:ext cx="7662864" cy="326716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fld id="{679BC7E7-EA8E-4DA7-915E-CC098D9BADCB}" type="datetimeFigureOut">
              <a:rPr lang="en-US" smtClean="0"/>
              <a:t>2/23/14</a:t>
            </a:fld>
            <a:endParaRPr lang="en-US"/>
          </a:p>
        </p:txBody>
      </p:sp>
      <p:sp>
        <p:nvSpPr>
          <p:cNvPr id="5" name="Footer Placeholder 4"/>
          <p:cNvSpPr>
            <a:spLocks noGrp="1"/>
          </p:cNvSpPr>
          <p:nvPr>
            <p:ph type="ftr" sz="quarter" idx="3"/>
          </p:nvPr>
        </p:nvSpPr>
        <p:spPr>
          <a:xfrm>
            <a:off x="5789613" y="6356350"/>
            <a:ext cx="2895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100" b="1">
                <a:solidFill>
                  <a:schemeClr val="tx1">
                    <a:lumMod val="50000"/>
                    <a:lumOff val="50000"/>
                  </a:schemeClr>
                </a:solidFill>
              </a:defRPr>
            </a:lvl1pPr>
          </a:lstStyle>
          <a:p>
            <a:fld id="{9F2F5E10-5301-4EE6-90D2-A6C4A3F62B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ctr" defTabSz="914400" rtl="0" eaLnBrk="1" latinLnBrk="0" hangingPunct="1">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Memory Forensics and Tactics</a:t>
            </a:r>
            <a:endParaRPr lang="en-US" dirty="0"/>
          </a:p>
        </p:txBody>
      </p:sp>
      <p:sp>
        <p:nvSpPr>
          <p:cNvPr id="3" name="Subtitle 2"/>
          <p:cNvSpPr>
            <a:spLocks noGrp="1"/>
          </p:cNvSpPr>
          <p:nvPr>
            <p:ph type="subTitle" idx="1"/>
          </p:nvPr>
        </p:nvSpPr>
        <p:spPr/>
        <p:txBody>
          <a:bodyPr>
            <a:normAutofit fontScale="92500" lnSpcReduction="10000"/>
          </a:bodyPr>
          <a:lstStyle/>
          <a:p>
            <a:endParaRPr lang="en-US" dirty="0" smtClean="0"/>
          </a:p>
          <a:p>
            <a:r>
              <a:rPr lang="en-US" dirty="0" smtClean="0"/>
              <a:t>ISSA/</a:t>
            </a:r>
            <a:r>
              <a:rPr lang="en-US" dirty="0" err="1" smtClean="0"/>
              <a:t>InfraGard</a:t>
            </a:r>
            <a:r>
              <a:rPr lang="en-US" dirty="0" smtClean="0"/>
              <a:t> Feb 2014</a:t>
            </a:r>
          </a:p>
          <a:p>
            <a:r>
              <a:rPr lang="en-US" dirty="0" smtClean="0"/>
              <a:t>Joe Partlow - CISO, ReliaQuest</a:t>
            </a:r>
          </a:p>
          <a:p>
            <a:r>
              <a:rPr lang="en-US" dirty="0" smtClean="0"/>
              <a:t>Michael Rogers – Security Engineer, ReliaQuest</a:t>
            </a:r>
          </a:p>
          <a:p>
            <a:endParaRPr lang="en-US" dirty="0"/>
          </a:p>
        </p:txBody>
      </p:sp>
    </p:spTree>
    <p:extLst>
      <p:ext uri="{BB962C8B-B14F-4D97-AF65-F5344CB8AC3E}">
        <p14:creationId xmlns:p14="http://schemas.microsoft.com/office/powerpoint/2010/main" val="60762346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List</a:t>
            </a:r>
            <a:endParaRPr lang="en-US" dirty="0"/>
          </a:p>
        </p:txBody>
      </p:sp>
      <p:sp>
        <p:nvSpPr>
          <p:cNvPr id="3" name="Content Placeholder 2"/>
          <p:cNvSpPr>
            <a:spLocks noGrp="1"/>
          </p:cNvSpPr>
          <p:nvPr>
            <p:ph idx="1"/>
          </p:nvPr>
        </p:nvSpPr>
        <p:spPr>
          <a:xfrm>
            <a:off x="739775" y="2312894"/>
            <a:ext cx="7662864" cy="3267169"/>
          </a:xfrm>
        </p:spPr>
        <p:txBody>
          <a:bodyPr/>
          <a:lstStyle/>
          <a:p>
            <a:pPr>
              <a:buFont typeface="Wingdings" charset="2"/>
              <a:buChar char="Ø"/>
            </a:pPr>
            <a:r>
              <a:rPr lang="en-US" dirty="0" smtClean="0"/>
              <a:t>Processes running on victim’s machine</a:t>
            </a:r>
          </a:p>
          <a:p>
            <a:pPr lvl="1">
              <a:buFont typeface="Wingdings" charset="2"/>
              <a:buChar char="Ø"/>
            </a:pPr>
            <a:r>
              <a:rPr lang="en-US" dirty="0"/>
              <a:t>volatility-2.3.1.standalone.exe –f </a:t>
            </a:r>
            <a:r>
              <a:rPr lang="en-US" dirty="0" err="1"/>
              <a:t>victim.vmem</a:t>
            </a:r>
            <a:r>
              <a:rPr lang="en-US" dirty="0"/>
              <a:t> </a:t>
            </a:r>
            <a:r>
              <a:rPr lang="en-US" dirty="0" err="1" smtClean="0"/>
              <a:t>pslist</a:t>
            </a:r>
            <a:r>
              <a:rPr lang="en-US" dirty="0" smtClean="0"/>
              <a:t> </a:t>
            </a:r>
            <a:endParaRPr lang="en-US" dirty="0"/>
          </a:p>
          <a:p>
            <a:pPr lvl="1">
              <a:buFont typeface="Wingdings" charset="2"/>
              <a:buChar char="Ø"/>
            </a:pPr>
            <a:endParaRPr lang="en-US" dirty="0"/>
          </a:p>
          <a:p>
            <a:pPr lvl="1">
              <a:buFont typeface="Wingdings" charset="2"/>
              <a:buChar char="Ø"/>
            </a:pPr>
            <a:endParaRPr lang="en-US" dirty="0" smtClean="0"/>
          </a:p>
          <a:p>
            <a:pPr lvl="1">
              <a:buFont typeface="Wingdings" charset="2"/>
              <a:buChar char="Ø"/>
            </a:pPr>
            <a:endParaRPr lang="en-US" dirty="0" smtClean="0"/>
          </a:p>
          <a:p>
            <a:endParaRPr lang="en-US" dirty="0"/>
          </a:p>
        </p:txBody>
      </p:sp>
      <p:pic>
        <p:nvPicPr>
          <p:cNvPr id="4" name="Picture 3"/>
          <p:cNvPicPr>
            <a:picLocks noChangeAspect="1"/>
          </p:cNvPicPr>
          <p:nvPr/>
        </p:nvPicPr>
        <p:blipFill>
          <a:blip r:embed="rId3"/>
          <a:stretch>
            <a:fillRect/>
          </a:stretch>
        </p:blipFill>
        <p:spPr>
          <a:xfrm>
            <a:off x="533400" y="3218916"/>
            <a:ext cx="8229600" cy="3595643"/>
          </a:xfrm>
          <a:prstGeom prst="rect">
            <a:avLst/>
          </a:prstGeom>
        </p:spPr>
      </p:pic>
    </p:spTree>
    <p:extLst>
      <p:ext uri="{BB962C8B-B14F-4D97-AF65-F5344CB8AC3E}">
        <p14:creationId xmlns:p14="http://schemas.microsoft.com/office/powerpoint/2010/main" val="135846790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 History</a:t>
            </a:r>
            <a:endParaRPr lang="en-US" dirty="0"/>
          </a:p>
        </p:txBody>
      </p:sp>
      <p:sp>
        <p:nvSpPr>
          <p:cNvPr id="3" name="Content Placeholder 2"/>
          <p:cNvSpPr>
            <a:spLocks noGrp="1"/>
          </p:cNvSpPr>
          <p:nvPr>
            <p:ph idx="1"/>
          </p:nvPr>
        </p:nvSpPr>
        <p:spPr>
          <a:xfrm>
            <a:off x="739775" y="2312894"/>
            <a:ext cx="7662864" cy="3267169"/>
          </a:xfrm>
        </p:spPr>
        <p:txBody>
          <a:bodyPr/>
          <a:lstStyle/>
          <a:p>
            <a:pPr>
              <a:buFont typeface="Wingdings" charset="2"/>
              <a:buChar char="Ø"/>
            </a:pPr>
            <a:r>
              <a:rPr lang="en-US" dirty="0" smtClean="0"/>
              <a:t>Get list of browser history from IE</a:t>
            </a:r>
          </a:p>
          <a:p>
            <a:pPr lvl="1">
              <a:buFont typeface="Wingdings" charset="2"/>
              <a:buChar char="Ø"/>
            </a:pPr>
            <a:r>
              <a:rPr lang="en-US" dirty="0"/>
              <a:t>volatility-2.3.1.standalone.exe –f </a:t>
            </a:r>
            <a:r>
              <a:rPr lang="en-US" dirty="0" err="1"/>
              <a:t>victim.vmem</a:t>
            </a:r>
            <a:r>
              <a:rPr lang="en-US" dirty="0"/>
              <a:t> </a:t>
            </a:r>
            <a:r>
              <a:rPr lang="en-US" dirty="0" err="1" smtClean="0"/>
              <a:t>iehistory</a:t>
            </a:r>
            <a:r>
              <a:rPr lang="en-US" dirty="0" smtClean="0"/>
              <a:t> </a:t>
            </a:r>
            <a:endParaRPr lang="en-US" dirty="0"/>
          </a:p>
          <a:p>
            <a:pPr lvl="1">
              <a:buFont typeface="Wingdings" charset="2"/>
              <a:buChar char="Ø"/>
            </a:pPr>
            <a:endParaRPr lang="en-US" dirty="0"/>
          </a:p>
          <a:p>
            <a:pPr lvl="1">
              <a:buFont typeface="Wingdings" charset="2"/>
              <a:buChar char="Ø"/>
            </a:pPr>
            <a:endParaRPr lang="en-US" dirty="0" smtClean="0"/>
          </a:p>
          <a:p>
            <a:pPr lvl="1">
              <a:buFont typeface="Wingdings" charset="2"/>
              <a:buChar char="Ø"/>
            </a:pPr>
            <a:endParaRPr lang="en-US" dirty="0" smtClean="0"/>
          </a:p>
          <a:p>
            <a:endParaRPr lang="en-US" dirty="0"/>
          </a:p>
        </p:txBody>
      </p:sp>
      <p:pic>
        <p:nvPicPr>
          <p:cNvPr id="5" name="Picture 4"/>
          <p:cNvPicPr>
            <a:picLocks noChangeAspect="1"/>
          </p:cNvPicPr>
          <p:nvPr/>
        </p:nvPicPr>
        <p:blipFill>
          <a:blip r:embed="rId3"/>
          <a:stretch>
            <a:fillRect/>
          </a:stretch>
        </p:blipFill>
        <p:spPr>
          <a:xfrm>
            <a:off x="1676400" y="3184712"/>
            <a:ext cx="5676900" cy="3673288"/>
          </a:xfrm>
          <a:prstGeom prst="rect">
            <a:avLst/>
          </a:prstGeom>
        </p:spPr>
      </p:pic>
    </p:spTree>
    <p:extLst>
      <p:ext uri="{BB962C8B-B14F-4D97-AF65-F5344CB8AC3E}">
        <p14:creationId xmlns:p14="http://schemas.microsoft.com/office/powerpoint/2010/main" val="58508722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History (Encase)</a:t>
            </a:r>
            <a:endParaRPr lang="en-US" dirty="0"/>
          </a:p>
        </p:txBody>
      </p:sp>
      <p:sp>
        <p:nvSpPr>
          <p:cNvPr id="3" name="Content Placeholder 2"/>
          <p:cNvSpPr>
            <a:spLocks noGrp="1"/>
          </p:cNvSpPr>
          <p:nvPr>
            <p:ph idx="1"/>
          </p:nvPr>
        </p:nvSpPr>
        <p:spPr>
          <a:xfrm>
            <a:off x="739775" y="2312894"/>
            <a:ext cx="7662864" cy="1192306"/>
          </a:xfrm>
        </p:spPr>
        <p:txBody>
          <a:bodyPr/>
          <a:lstStyle/>
          <a:p>
            <a:pPr>
              <a:buFont typeface="Wingdings" charset="2"/>
              <a:buChar char="Ø"/>
            </a:pPr>
            <a:r>
              <a:rPr lang="en-US" dirty="0" smtClean="0"/>
              <a:t>Encase also has ability to pull complete browsing history</a:t>
            </a:r>
          </a:p>
          <a:p>
            <a:pPr lvl="1">
              <a:buFont typeface="Wingdings" charset="2"/>
              <a:buChar char="Ø"/>
            </a:pPr>
            <a:r>
              <a:rPr lang="en-US" dirty="0" smtClean="0"/>
              <a:t>With image carving: </a:t>
            </a:r>
            <a:endParaRPr lang="en-US" dirty="0"/>
          </a:p>
          <a:p>
            <a:pPr lvl="1">
              <a:buFont typeface="Wingdings" charset="2"/>
              <a:buChar char="Ø"/>
            </a:pPr>
            <a:endParaRPr lang="en-US" dirty="0" smtClean="0"/>
          </a:p>
          <a:p>
            <a:pPr lvl="1">
              <a:buFont typeface="Wingdings" charset="2"/>
              <a:buChar char="Ø"/>
            </a:pPr>
            <a:endParaRPr lang="en-US" dirty="0"/>
          </a:p>
          <a:p>
            <a:pPr lvl="1">
              <a:buFont typeface="Wingdings" charset="2"/>
              <a:buChar char="Ø"/>
            </a:pPr>
            <a:endParaRPr lang="en-US" dirty="0" smtClean="0"/>
          </a:p>
          <a:p>
            <a:pPr lvl="1">
              <a:buFont typeface="Wingdings" charset="2"/>
              <a:buChar char="Ø"/>
            </a:pPr>
            <a:endParaRPr lang="en-US" dirty="0"/>
          </a:p>
          <a:p>
            <a:pPr lvl="1">
              <a:buFont typeface="Wingdings" charset="2"/>
              <a:buChar char="Ø"/>
            </a:pPr>
            <a:endParaRPr lang="en-US" dirty="0" smtClean="0"/>
          </a:p>
          <a:p>
            <a:endParaRPr lang="en-US" dirty="0" smtClean="0"/>
          </a:p>
          <a:p>
            <a:endParaRPr lang="en-US" dirty="0"/>
          </a:p>
        </p:txBody>
      </p:sp>
      <p:pic>
        <p:nvPicPr>
          <p:cNvPr id="6" name="Picture 3" descr="C:\Users\Kingfisher\Desktop\encase\export\Photos_files\017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3543671"/>
            <a:ext cx="2019300" cy="156669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descr="C:\Users\Kingfisher\Desktop\encase\export\Photos_files\017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772" y="3984081"/>
            <a:ext cx="1104900" cy="8572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7201" y="5105400"/>
            <a:ext cx="3759200" cy="1877437"/>
          </a:xfrm>
          <a:prstGeom prst="rect">
            <a:avLst/>
          </a:prstGeom>
          <a:noFill/>
        </p:spPr>
        <p:txBody>
          <a:bodyPr wrap="square" rtlCol="0">
            <a:spAutoFit/>
          </a:bodyPr>
          <a:lstStyle/>
          <a:p>
            <a:pPr marL="0" lvl="1"/>
            <a:r>
              <a:rPr lang="en-US" sz="1400" dirty="0">
                <a:latin typeface="Arial" panose="020B0604020202020204" pitchFamily="34" charset="0"/>
              </a:rPr>
              <a:t>201) Memory test 1\test\Physical Memory</a:t>
            </a:r>
            <a:br>
              <a:rPr lang="en-US" sz="1400" dirty="0">
                <a:latin typeface="Arial" panose="020B0604020202020204" pitchFamily="34" charset="0"/>
              </a:rPr>
            </a:br>
            <a:r>
              <a:rPr lang="en-US" sz="1400" dirty="0">
                <a:latin typeface="Arial" panose="020B0604020202020204" pitchFamily="34" charset="0"/>
              </a:rPr>
              <a:t>GIF: Physical Memory</a:t>
            </a:r>
            <a:br>
              <a:rPr lang="en-US" sz="1400" dirty="0">
                <a:latin typeface="Arial" panose="020B0604020202020204" pitchFamily="34" charset="0"/>
              </a:rPr>
            </a:br>
            <a:r>
              <a:rPr lang="en-US" sz="1400" dirty="0">
                <a:latin typeface="Arial" panose="020B0604020202020204" pitchFamily="34" charset="0"/>
              </a:rPr>
              <a:t>File offset: 1180075440</a:t>
            </a:r>
            <a:br>
              <a:rPr lang="en-US" sz="1400" dirty="0">
                <a:latin typeface="Arial" panose="020B0604020202020204" pitchFamily="34" charset="0"/>
              </a:rPr>
            </a:br>
            <a:r>
              <a:rPr lang="en-US" sz="1400" dirty="0">
                <a:latin typeface="Arial" panose="020B0604020202020204" pitchFamily="34" charset="0"/>
              </a:rPr>
              <a:t>Length: 43</a:t>
            </a:r>
            <a:br>
              <a:rPr lang="en-US" sz="1400" dirty="0">
                <a:latin typeface="Arial" panose="020B0604020202020204" pitchFamily="34" charset="0"/>
              </a:rPr>
            </a:br>
            <a:r>
              <a:rPr lang="en-US" sz="1400" dirty="0">
                <a:latin typeface="Arial" panose="020B0604020202020204" pitchFamily="34" charset="0"/>
              </a:rPr>
              <a:t>MD5 Hash: 325472601571F31E1BF00674C368D335 </a:t>
            </a:r>
          </a:p>
          <a:p>
            <a:endParaRPr lang="en-US" dirty="0"/>
          </a:p>
        </p:txBody>
      </p:sp>
      <p:sp>
        <p:nvSpPr>
          <p:cNvPr id="9" name="Rectangle 8"/>
          <p:cNvSpPr/>
          <p:nvPr/>
        </p:nvSpPr>
        <p:spPr>
          <a:xfrm>
            <a:off x="4394200" y="5105400"/>
            <a:ext cx="4572000" cy="1384995"/>
          </a:xfrm>
          <a:prstGeom prst="rect">
            <a:avLst/>
          </a:prstGeom>
        </p:spPr>
        <p:txBody>
          <a:bodyPr>
            <a:spAutoFit/>
          </a:bodyPr>
          <a:lstStyle/>
          <a:p>
            <a:pPr lvl="0" eaLnBrk="0" fontAlgn="base" hangingPunct="0">
              <a:spcBef>
                <a:spcPct val="0"/>
              </a:spcBef>
              <a:spcAft>
                <a:spcPct val="0"/>
              </a:spcAft>
            </a:pPr>
            <a:r>
              <a:rPr lang="en-US" sz="1400" dirty="0">
                <a:latin typeface="Arial" panose="020B0604020202020204" pitchFamily="34" charset="0"/>
              </a:rPr>
              <a:t>204) Memory test 1\test\Physical Memory</a:t>
            </a:r>
            <a:br>
              <a:rPr lang="en-US" sz="1400" dirty="0">
                <a:latin typeface="Arial" panose="020B0604020202020204" pitchFamily="34" charset="0"/>
              </a:rPr>
            </a:br>
            <a:r>
              <a:rPr lang="en-US" sz="1400" dirty="0">
                <a:latin typeface="Arial" panose="020B0604020202020204" pitchFamily="34" charset="0"/>
              </a:rPr>
              <a:t>GIF: Physical Memory</a:t>
            </a:r>
            <a:br>
              <a:rPr lang="en-US" sz="1400" dirty="0">
                <a:latin typeface="Arial" panose="020B0604020202020204" pitchFamily="34" charset="0"/>
              </a:rPr>
            </a:br>
            <a:r>
              <a:rPr lang="en-US" sz="1400" dirty="0">
                <a:latin typeface="Arial" panose="020B0604020202020204" pitchFamily="34" charset="0"/>
              </a:rPr>
              <a:t>File offset: 1184646749</a:t>
            </a:r>
            <a:br>
              <a:rPr lang="en-US" sz="1400" dirty="0">
                <a:latin typeface="Arial" panose="020B0604020202020204" pitchFamily="34" charset="0"/>
              </a:rPr>
            </a:br>
            <a:r>
              <a:rPr lang="en-US" sz="1400" dirty="0">
                <a:latin typeface="Arial" panose="020B0604020202020204" pitchFamily="34" charset="0"/>
              </a:rPr>
              <a:t>Length: 81</a:t>
            </a:r>
            <a:br>
              <a:rPr lang="en-US" sz="1400" dirty="0">
                <a:latin typeface="Arial" panose="020B0604020202020204" pitchFamily="34" charset="0"/>
              </a:rPr>
            </a:br>
            <a:r>
              <a:rPr lang="en-US" sz="1400" dirty="0">
                <a:latin typeface="Arial" panose="020B0604020202020204" pitchFamily="34" charset="0"/>
              </a:rPr>
              <a:t>MD5 Hash: C38506399BEFFC2DA37BF3EBAF1BA799 </a:t>
            </a:r>
          </a:p>
        </p:txBody>
      </p:sp>
    </p:spTree>
    <p:extLst>
      <p:ext uri="{BB962C8B-B14F-4D97-AF65-F5344CB8AC3E}">
        <p14:creationId xmlns:p14="http://schemas.microsoft.com/office/powerpoint/2010/main" val="29925428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History (Encase)</a:t>
            </a:r>
            <a:endParaRPr lang="en-US" dirty="0"/>
          </a:p>
        </p:txBody>
      </p:sp>
      <p:sp>
        <p:nvSpPr>
          <p:cNvPr id="3" name="Content Placeholder 2"/>
          <p:cNvSpPr>
            <a:spLocks noGrp="1"/>
          </p:cNvSpPr>
          <p:nvPr>
            <p:ph idx="1"/>
          </p:nvPr>
        </p:nvSpPr>
        <p:spPr>
          <a:xfrm>
            <a:off x="739775" y="2312894"/>
            <a:ext cx="7662864" cy="1192306"/>
          </a:xfrm>
        </p:spPr>
        <p:txBody>
          <a:bodyPr/>
          <a:lstStyle/>
          <a:p>
            <a:pPr>
              <a:buFont typeface="Wingdings" charset="2"/>
              <a:buChar char="Ø"/>
            </a:pPr>
            <a:r>
              <a:rPr lang="en-US" dirty="0" smtClean="0"/>
              <a:t>Encase also has ability to pull complete browsing history</a:t>
            </a:r>
          </a:p>
          <a:p>
            <a:pPr lvl="1">
              <a:buFont typeface="Wingdings" charset="2"/>
              <a:buChar char="Ø"/>
            </a:pPr>
            <a:r>
              <a:rPr lang="en-US" dirty="0" smtClean="0"/>
              <a:t>Without image carving: </a:t>
            </a:r>
            <a:endParaRPr lang="en-US" dirty="0"/>
          </a:p>
          <a:p>
            <a:pPr lvl="1">
              <a:buFont typeface="Wingdings" charset="2"/>
              <a:buChar char="Ø"/>
            </a:pPr>
            <a:endParaRPr lang="en-US" dirty="0" smtClean="0"/>
          </a:p>
          <a:p>
            <a:pPr lvl="1">
              <a:buFont typeface="Wingdings" charset="2"/>
              <a:buChar char="Ø"/>
            </a:pPr>
            <a:endParaRPr lang="en-US" dirty="0"/>
          </a:p>
          <a:p>
            <a:pPr lvl="1">
              <a:buFont typeface="Wingdings" charset="2"/>
              <a:buChar char="Ø"/>
            </a:pPr>
            <a:endParaRPr lang="en-US" dirty="0" smtClean="0"/>
          </a:p>
          <a:p>
            <a:pPr lvl="1">
              <a:buFont typeface="Wingdings" charset="2"/>
              <a:buChar char="Ø"/>
            </a:pPr>
            <a:endParaRPr lang="en-US" dirty="0"/>
          </a:p>
          <a:p>
            <a:pPr lvl="1">
              <a:buFont typeface="Wingdings" charset="2"/>
              <a:buChar char="Ø"/>
            </a:pPr>
            <a:endParaRPr lang="en-US" dirty="0" smtClean="0"/>
          </a:p>
          <a:p>
            <a:endParaRPr lang="en-US" dirty="0" smtClean="0"/>
          </a:p>
          <a:p>
            <a:endParaRPr lang="en-US" dirty="0"/>
          </a:p>
        </p:txBody>
      </p:sp>
    </p:spTree>
    <p:extLst>
      <p:ext uri="{BB962C8B-B14F-4D97-AF65-F5344CB8AC3E}">
        <p14:creationId xmlns:p14="http://schemas.microsoft.com/office/powerpoint/2010/main" val="16630573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70335391"/>
              </p:ext>
            </p:extLst>
          </p:nvPr>
        </p:nvGraphicFramePr>
        <p:xfrm>
          <a:off x="608527" y="502274"/>
          <a:ext cx="8316533" cy="6135030"/>
        </p:xfrm>
        <a:graphic>
          <a:graphicData uri="http://schemas.openxmlformats.org/drawingml/2006/table">
            <a:tbl>
              <a:tblPr>
                <a:tableStyleId>{5C22544A-7EE6-4342-B048-85BDC9FD1C3A}</a:tableStyleId>
              </a:tblPr>
              <a:tblGrid>
                <a:gridCol w="942995"/>
                <a:gridCol w="4385494"/>
                <a:gridCol w="2988044"/>
              </a:tblGrid>
              <a:tr h="275725">
                <a:tc>
                  <a:txBody>
                    <a:bodyPr/>
                    <a:lstStyle/>
                    <a:p>
                      <a:pPr algn="ctr" fontAlgn="ctr"/>
                      <a:r>
                        <a:rPr lang="en-US" sz="1100" u="none" strike="noStrike" dirty="0">
                          <a:effectLst/>
                        </a:rPr>
                        <a:t>Name</a:t>
                      </a:r>
                      <a:endParaRPr lang="en-US" sz="1100" b="0" i="0" u="none" strike="noStrike" dirty="0">
                        <a:solidFill>
                          <a:srgbClr val="000000"/>
                        </a:solidFill>
                        <a:effectLst/>
                        <a:latin typeface="Calibri" panose="020F0502020204030204" pitchFamily="34" charset="0"/>
                      </a:endParaRPr>
                    </a:p>
                  </a:txBody>
                  <a:tcPr marL="7144" marR="7144" marT="9525" marB="0" anchor="ctr"/>
                </a:tc>
                <a:tc>
                  <a:txBody>
                    <a:bodyPr/>
                    <a:lstStyle/>
                    <a:p>
                      <a:pPr algn="ctr" fontAlgn="ctr"/>
                      <a:r>
                        <a:rPr lang="en-US" sz="1100" u="none" strike="noStrike" dirty="0">
                          <a:effectLst/>
                        </a:rPr>
                        <a:t>Preview</a:t>
                      </a:r>
                      <a:endParaRPr lang="en-US" sz="1100" b="0" i="0" u="none" strike="noStrike" dirty="0">
                        <a:solidFill>
                          <a:srgbClr val="000000"/>
                        </a:solidFill>
                        <a:effectLst/>
                        <a:latin typeface="Calibri" panose="020F0502020204030204" pitchFamily="34" charset="0"/>
                      </a:endParaRPr>
                    </a:p>
                  </a:txBody>
                  <a:tcPr marL="7144" marR="7144" marT="9525" marB="0" anchor="ctr"/>
                </a:tc>
                <a:tc>
                  <a:txBody>
                    <a:bodyPr/>
                    <a:lstStyle/>
                    <a:p>
                      <a:pPr algn="ctr" fontAlgn="ctr"/>
                      <a:r>
                        <a:rPr lang="en-US" sz="1100" u="none" strike="noStrike" dirty="0">
                          <a:effectLst/>
                        </a:rPr>
                        <a:t>Web Site</a:t>
                      </a:r>
                      <a:endParaRPr lang="en-US" sz="1100" b="0" i="0" u="none" strike="noStrike" dirty="0">
                        <a:solidFill>
                          <a:srgbClr val="000000"/>
                        </a:solidFill>
                        <a:effectLst/>
                        <a:latin typeface="Calibri" panose="020F0502020204030204" pitchFamily="34" charset="0"/>
                      </a:endParaRPr>
                    </a:p>
                  </a:txBody>
                  <a:tcPr marL="7144" marR="7144" marT="9525" marB="0" anchor="ctr"/>
                </a:tc>
              </a:tr>
              <a:tr h="551450">
                <a:tc>
                  <a:txBody>
                    <a:bodyPr/>
                    <a:lstStyle/>
                    <a:p>
                      <a:pPr algn="l" fontAlgn="ctr"/>
                      <a:r>
                        <a:rPr lang="en-US" sz="1100" u="none" strike="noStrike" dirty="0" smtClean="0">
                          <a:effectLst/>
                        </a:rPr>
                        <a:t>Physical Memory</a:t>
                      </a:r>
                      <a:endParaRPr lang="en-US" sz="1100" b="0" i="0" u="none" strike="noStrike" dirty="0">
                        <a:solidFill>
                          <a:srgbClr val="000000"/>
                        </a:solidFill>
                        <a:effectLst/>
                        <a:latin typeface="Calibri" panose="020F0502020204030204" pitchFamily="34" charset="0"/>
                      </a:endParaRPr>
                    </a:p>
                  </a:txBody>
                  <a:tcPr marL="7144" marR="7144" marT="9525" marB="0" anchor="ctr"/>
                </a:tc>
                <a:tc>
                  <a:txBody>
                    <a:bodyPr/>
                    <a:lstStyle/>
                    <a:p>
                      <a:pPr algn="ctr" fontAlgn="ctr"/>
                      <a:r>
                        <a:rPr lang="en-US" sz="1100" u="none" strike="noStrike" dirty="0">
                          <a:effectLst/>
                        </a:rPr>
                        <a:t>l/products/microsoftrootcert.crl0T + H0F0D + 0 †8http://www.microsoft.com/pki/certs/MicrosoftRootCert.crt0€ U y</a:t>
                      </a:r>
                      <a:endParaRPr lang="en-US" sz="1100" b="0" i="0" u="none" strike="noStrike" dirty="0">
                        <a:solidFill>
                          <a:srgbClr val="000000"/>
                        </a:solidFill>
                        <a:effectLst/>
                        <a:latin typeface="Calibri" panose="020F0502020204030204" pitchFamily="34" charset="0"/>
                      </a:endParaRPr>
                    </a:p>
                  </a:txBody>
                  <a:tcPr marL="7144" marR="7144" marT="9525" marB="0" anchor="ctr"/>
                </a:tc>
                <a:tc>
                  <a:txBody>
                    <a:bodyPr/>
                    <a:lstStyle/>
                    <a:p>
                      <a:pPr algn="ctr" fontAlgn="ctr"/>
                      <a:r>
                        <a:rPr lang="en-US" sz="1100" u="none" strike="noStrike" dirty="0">
                          <a:effectLst/>
                        </a:rPr>
                        <a:t>http://www.microsoft.com/</a:t>
                      </a:r>
                      <a:endParaRPr lang="en-US" sz="1100" b="0" i="0" u="none" strike="noStrike" dirty="0">
                        <a:solidFill>
                          <a:srgbClr val="000000"/>
                        </a:solidFill>
                        <a:effectLst/>
                        <a:latin typeface="Calibri" panose="020F0502020204030204" pitchFamily="34" charset="0"/>
                      </a:endParaRPr>
                    </a:p>
                  </a:txBody>
                  <a:tcPr marL="7144" marR="7144" marT="9525" marB="0" anchor="ctr"/>
                </a:tc>
              </a:tr>
              <a:tr h="275725">
                <a:tc>
                  <a:txBody>
                    <a:bodyPr/>
                    <a:lstStyle/>
                    <a:p>
                      <a:pPr algn="l" fontAlgn="ctr"/>
                      <a:r>
                        <a:rPr lang="en-US" sz="1100" u="none" strike="noStrike" dirty="0" smtClean="0">
                          <a:effectLst/>
                        </a:rPr>
                        <a:t>Physical Memory</a:t>
                      </a:r>
                      <a:endParaRPr lang="en-US" sz="1100" b="0" i="0" u="none" strike="noStrike" dirty="0">
                        <a:solidFill>
                          <a:srgbClr val="000000"/>
                        </a:solidFill>
                        <a:effectLst/>
                        <a:latin typeface="Calibri" panose="020F0502020204030204" pitchFamily="34" charset="0"/>
                      </a:endParaRPr>
                    </a:p>
                  </a:txBody>
                  <a:tcPr marL="7144" marR="7144" marT="9525" marB="0" anchor="ctr"/>
                </a:tc>
                <a:tc>
                  <a:txBody>
                    <a:bodyPr/>
                    <a:lstStyle/>
                    <a:p>
                      <a:pPr algn="ctr" fontAlgn="ctr"/>
                      <a:r>
                        <a:rPr lang="en-US" sz="1100" u="none" strike="noStrike" dirty="0">
                          <a:effectLst/>
                        </a:rPr>
                        <a:t>¬ ¯ Ä E http://www.e5hforensics.com/memoryanalysis.com/acquisition_tools.h</a:t>
                      </a:r>
                      <a:endParaRPr lang="en-US" sz="1100" b="0" i="0" u="none" strike="noStrike" dirty="0">
                        <a:solidFill>
                          <a:srgbClr val="000000"/>
                        </a:solidFill>
                        <a:effectLst/>
                        <a:latin typeface="Calibri" panose="020F0502020204030204" pitchFamily="34" charset="0"/>
                      </a:endParaRPr>
                    </a:p>
                  </a:txBody>
                  <a:tcPr marL="7144" marR="7144" marT="9525" marB="0" anchor="ctr"/>
                </a:tc>
                <a:tc>
                  <a:txBody>
                    <a:bodyPr/>
                    <a:lstStyle/>
                    <a:p>
                      <a:pPr algn="ctr" fontAlgn="ctr"/>
                      <a:r>
                        <a:rPr lang="en-US" sz="1100" u="none" strike="noStrike" dirty="0">
                          <a:effectLst/>
                        </a:rPr>
                        <a:t> http://www.e5hforensics.com/memoryanalysis.com/</a:t>
                      </a:r>
                      <a:endParaRPr lang="en-US" sz="1100" b="0" i="0" u="none" strike="noStrike" dirty="0">
                        <a:solidFill>
                          <a:srgbClr val="000000"/>
                        </a:solidFill>
                        <a:effectLst/>
                        <a:latin typeface="Calibri" panose="020F0502020204030204" pitchFamily="34" charset="0"/>
                      </a:endParaRPr>
                    </a:p>
                  </a:txBody>
                  <a:tcPr marL="7144" marR="7144" marT="9525" marB="0" anchor="ctr"/>
                </a:tc>
              </a:tr>
              <a:tr h="551450">
                <a:tc>
                  <a:txBody>
                    <a:bodyPr/>
                    <a:lstStyle/>
                    <a:p>
                      <a:pPr algn="l" fontAlgn="ctr"/>
                      <a:r>
                        <a:rPr lang="en-US" sz="1100" u="none" strike="noStrike" dirty="0" smtClean="0">
                          <a:effectLst/>
                        </a:rPr>
                        <a:t>Physical Memory</a:t>
                      </a:r>
                      <a:endParaRPr lang="en-US" sz="1100" b="0" i="0" u="none" strike="noStrike" dirty="0">
                        <a:solidFill>
                          <a:srgbClr val="000000"/>
                        </a:solidFill>
                        <a:effectLst/>
                        <a:latin typeface="Calibri" panose="020F0502020204030204" pitchFamily="34" charset="0"/>
                      </a:endParaRPr>
                    </a:p>
                  </a:txBody>
                  <a:tcPr marL="7144" marR="7144" marT="9525" marB="0" anchor="ctr"/>
                </a:tc>
                <a:tc>
                  <a:txBody>
                    <a:bodyPr/>
                    <a:lstStyle/>
                    <a:p>
                      <a:pPr algn="ctr" fontAlgn="ctr"/>
                      <a:r>
                        <a:rPr lang="pt-BR" sz="1100" u="none" strike="noStrike" dirty="0" err="1">
                          <a:effectLst/>
                        </a:rPr>
                        <a:t>Õ</a:t>
                      </a:r>
                      <a:r>
                        <a:rPr lang="pt-BR" sz="1100" u="none" strike="noStrike" dirty="0">
                          <a:effectLst/>
                        </a:rPr>
                        <a:t> Ô© </a:t>
                      </a:r>
                      <a:r>
                        <a:rPr lang="pt-BR" sz="1100" u="none" strike="noStrike" dirty="0" err="1">
                          <a:effectLst/>
                        </a:rPr>
                        <a:t>g</a:t>
                      </a:r>
                      <a:r>
                        <a:rPr lang="pt-BR" sz="1100" u="none" strike="noStrike" dirty="0">
                          <a:effectLst/>
                        </a:rPr>
                        <a:t> </a:t>
                      </a:r>
                      <a:r>
                        <a:rPr lang="pt-BR" sz="1100" u="none" strike="noStrike" dirty="0" err="1">
                          <a:effectLst/>
                        </a:rPr>
                        <a:t>G</a:t>
                      </a:r>
                      <a:r>
                        <a:rPr lang="pt-BR" sz="1100" u="none" strike="noStrike" dirty="0">
                          <a:effectLst/>
                        </a:rPr>
                        <a:t> </a:t>
                      </a:r>
                      <a:r>
                        <a:rPr lang="pt-BR" sz="1100" u="none" strike="noStrike" dirty="0" err="1">
                          <a:effectLst/>
                        </a:rPr>
                        <a:t>Éÿÿÿ</a:t>
                      </a:r>
                      <a:r>
                        <a:rPr lang="pt-BR" sz="1100" u="none" strike="noStrike" dirty="0">
                          <a:effectLst/>
                        </a:rPr>
                        <a:t> ¬. Ô© </a:t>
                      </a:r>
                      <a:r>
                        <a:rPr lang="pt-BR" sz="1100" u="none" strike="noStrike" dirty="0" err="1">
                          <a:effectLst/>
                        </a:rPr>
                        <a:t>g</a:t>
                      </a:r>
                      <a:r>
                        <a:rPr lang="pt-BR" sz="1100" u="none" strike="noStrike" dirty="0">
                          <a:effectLst/>
                        </a:rPr>
                        <a:t> </a:t>
                      </a:r>
                      <a:r>
                        <a:rPr lang="pt-BR" sz="1100" u="none" strike="noStrike" dirty="0" err="1">
                          <a:effectLst/>
                        </a:rPr>
                        <a:t>Œ</a:t>
                      </a:r>
                      <a:r>
                        <a:rPr lang="pt-BR" sz="1100" u="none" strike="noStrike" dirty="0">
                          <a:effectLst/>
                        </a:rPr>
                        <a:t>¥ à ² H¨ </a:t>
                      </a:r>
                      <a:r>
                        <a:rPr lang="pt-BR" sz="1100" u="none" strike="noStrike" dirty="0" err="1">
                          <a:effectLst/>
                        </a:rPr>
                        <a:t>ghttp</a:t>
                      </a:r>
                      <a:r>
                        <a:rPr lang="pt-BR" sz="1100" u="none" strike="noStrike" dirty="0">
                          <a:effectLst/>
                        </a:rPr>
                        <a:t>://</a:t>
                      </a:r>
                      <a:r>
                        <a:rPr lang="pt-BR" sz="1100" u="none" strike="noStrike" dirty="0" err="1">
                          <a:effectLst/>
                        </a:rPr>
                        <a:t>www.guidancesoftware.com</a:t>
                      </a:r>
                      <a:r>
                        <a:rPr lang="pt-BR" sz="1100" u="none" strike="noStrike" dirty="0">
                          <a:effectLst/>
                        </a:rPr>
                        <a:t>/_layouts/scripts/</a:t>
                      </a:r>
                      <a:r>
                        <a:rPr lang="pt-BR" sz="1100" u="none" strike="noStrike" dirty="0" err="1">
                          <a:effectLst/>
                        </a:rPr>
                        <a:t>jquery.imgcenter</a:t>
                      </a:r>
                      <a:r>
                        <a:rPr lang="pt-BR" sz="1100" u="none" strike="noStrike" dirty="0">
                          <a:effectLst/>
                        </a:rPr>
                        <a:t>/</a:t>
                      </a:r>
                      <a:endParaRPr lang="pt-BR" sz="1100" b="0" i="0" u="none" strike="noStrike" dirty="0">
                        <a:solidFill>
                          <a:srgbClr val="000000"/>
                        </a:solidFill>
                        <a:effectLst/>
                        <a:latin typeface="Calibri" panose="020F0502020204030204" pitchFamily="34" charset="0"/>
                      </a:endParaRPr>
                    </a:p>
                  </a:txBody>
                  <a:tcPr marL="7144" marR="7144" marT="9525" marB="0" anchor="ctr"/>
                </a:tc>
                <a:tc>
                  <a:txBody>
                    <a:bodyPr/>
                    <a:lstStyle/>
                    <a:p>
                      <a:pPr algn="ctr" fontAlgn="ctr"/>
                      <a:r>
                        <a:rPr lang="en-US" sz="1100" u="none" strike="noStrike" dirty="0">
                          <a:effectLst/>
                        </a:rPr>
                        <a:t>http://www.guidancesoftware.com/</a:t>
                      </a:r>
                      <a:endParaRPr lang="en-US" sz="1100" b="0" i="0" u="none" strike="noStrike" dirty="0">
                        <a:solidFill>
                          <a:srgbClr val="000000"/>
                        </a:solidFill>
                        <a:effectLst/>
                        <a:latin typeface="Calibri" panose="020F0502020204030204" pitchFamily="34" charset="0"/>
                      </a:endParaRPr>
                    </a:p>
                  </a:txBody>
                  <a:tcPr marL="7144" marR="7144" marT="9525" marB="0" anchor="ctr"/>
                </a:tc>
              </a:tr>
              <a:tr h="551450">
                <a:tc>
                  <a:txBody>
                    <a:bodyPr/>
                    <a:lstStyle/>
                    <a:p>
                      <a:pPr algn="l" fontAlgn="ctr"/>
                      <a:r>
                        <a:rPr lang="en-US" sz="1100" u="none" strike="noStrike" dirty="0" smtClean="0">
                          <a:effectLst/>
                        </a:rPr>
                        <a:t>Physical Memory</a:t>
                      </a:r>
                      <a:endParaRPr lang="en-US" sz="1100" b="0" i="0" u="none" strike="noStrike" dirty="0">
                        <a:solidFill>
                          <a:srgbClr val="000000"/>
                        </a:solidFill>
                        <a:effectLst/>
                        <a:latin typeface="Calibri" panose="020F0502020204030204" pitchFamily="34" charset="0"/>
                      </a:endParaRPr>
                    </a:p>
                  </a:txBody>
                  <a:tcPr marL="7144" marR="7144" marT="9525" marB="0" anchor="ctr"/>
                </a:tc>
                <a:tc>
                  <a:txBody>
                    <a:bodyPr/>
                    <a:lstStyle/>
                    <a:p>
                      <a:pPr algn="ctr" fontAlgn="ctr"/>
                      <a:r>
                        <a:rPr lang="pt-BR" sz="1100" u="none" strike="noStrike" dirty="0" err="1">
                          <a:effectLst/>
                        </a:rPr>
                        <a:t>i</a:t>
                      </a:r>
                      <a:r>
                        <a:rPr lang="pt-BR" sz="1100" u="none" strike="noStrike" dirty="0">
                          <a:effectLst/>
                        </a:rPr>
                        <a:t> l . l </a:t>
                      </a:r>
                      <a:r>
                        <a:rPr lang="pt-BR" sz="1100" u="none" strike="noStrike" dirty="0" err="1">
                          <a:effectLst/>
                        </a:rPr>
                        <a:t>i</a:t>
                      </a:r>
                      <a:r>
                        <a:rPr lang="pt-BR" sz="1100" u="none" strike="noStrike" dirty="0">
                          <a:effectLst/>
                        </a:rPr>
                        <a:t> </a:t>
                      </a:r>
                      <a:r>
                        <a:rPr lang="pt-BR" sz="1100" u="none" strike="noStrike" dirty="0" err="1">
                          <a:effectLst/>
                        </a:rPr>
                        <a:t>v</a:t>
                      </a:r>
                      <a:r>
                        <a:rPr lang="pt-BR" sz="1100" u="none" strike="noStrike" dirty="0">
                          <a:effectLst/>
                        </a:rPr>
                        <a:t> e . </a:t>
                      </a:r>
                      <a:r>
                        <a:rPr lang="pt-BR" sz="1100" u="none" strike="noStrike" dirty="0" err="1">
                          <a:effectLst/>
                        </a:rPr>
                        <a:t>c</a:t>
                      </a:r>
                      <a:r>
                        <a:rPr lang="pt-BR" sz="1100" u="none" strike="noStrike" dirty="0">
                          <a:effectLst/>
                        </a:rPr>
                        <a:t> o m / m a </a:t>
                      </a:r>
                      <a:r>
                        <a:rPr lang="pt-BR" sz="1100" u="none" strike="noStrike" dirty="0" err="1">
                          <a:effectLst/>
                        </a:rPr>
                        <a:t>i</a:t>
                      </a:r>
                      <a:r>
                        <a:rPr lang="pt-BR" sz="1100" u="none" strike="noStrike" dirty="0">
                          <a:effectLst/>
                        </a:rPr>
                        <a:t> l / </a:t>
                      </a:r>
                      <a:r>
                        <a:rPr lang="pt-BR" sz="1100" u="none" strike="noStrike" dirty="0" err="1">
                          <a:effectLst/>
                        </a:rPr>
                        <a:t>c</a:t>
                      </a:r>
                      <a:r>
                        <a:rPr lang="pt-BR" sz="1100" u="none" strike="noStrike" dirty="0">
                          <a:effectLst/>
                        </a:rPr>
                        <a:t> l e a </a:t>
                      </a:r>
                      <a:r>
                        <a:rPr lang="pt-BR" sz="1100" u="none" strike="noStrike" dirty="0" err="1">
                          <a:effectLst/>
                        </a:rPr>
                        <a:t>r</a:t>
                      </a:r>
                      <a:r>
                        <a:rPr lang="pt-BR" sz="1100" u="none" strike="noStrike" dirty="0">
                          <a:effectLst/>
                        </a:rPr>
                        <a:t> . </a:t>
                      </a:r>
                      <a:r>
                        <a:rPr lang="pt-BR" sz="1100" u="none" strike="noStrike" dirty="0" err="1">
                          <a:effectLst/>
                        </a:rPr>
                        <a:t>g</a:t>
                      </a:r>
                      <a:r>
                        <a:rPr lang="pt-BR" sz="1100" u="none" strike="noStrike" dirty="0">
                          <a:effectLst/>
                        </a:rPr>
                        <a:t> </a:t>
                      </a:r>
                      <a:r>
                        <a:rPr lang="pt-BR" sz="1100" u="none" strike="noStrike" dirty="0" err="1">
                          <a:effectLst/>
                        </a:rPr>
                        <a:t>i</a:t>
                      </a:r>
                      <a:r>
                        <a:rPr lang="pt-BR" sz="1100" u="none" strike="noStrike" dirty="0">
                          <a:effectLst/>
                        </a:rPr>
                        <a:t> </a:t>
                      </a:r>
                      <a:r>
                        <a:rPr lang="pt-BR" sz="1100" u="none" strike="noStrike" dirty="0" err="1">
                          <a:effectLst/>
                        </a:rPr>
                        <a:t>f</a:t>
                      </a:r>
                      <a:r>
                        <a:rPr lang="pt-BR" sz="1100" u="none" strike="noStrike" dirty="0">
                          <a:effectLst/>
                        </a:rPr>
                        <a:t> </a:t>
                      </a:r>
                      <a:r>
                        <a:rPr lang="pt-BR" sz="1100" u="none" strike="noStrike" dirty="0" err="1">
                          <a:effectLst/>
                        </a:rPr>
                        <a:t>s</a:t>
                      </a:r>
                      <a:r>
                        <a:rPr lang="pt-BR" sz="1100" u="none" strike="noStrike" dirty="0">
                          <a:effectLst/>
                        </a:rPr>
                        <a:t> _</a:t>
                      </a:r>
                      <a:r>
                        <a:rPr lang="pt-BR" sz="1100" u="none" strike="noStrike" dirty="0" err="1">
                          <a:effectLst/>
                        </a:rPr>
                        <a:t>fhttp</a:t>
                      </a:r>
                      <a:r>
                        <a:rPr lang="pt-BR" sz="1100" u="none" strike="noStrike" dirty="0">
                          <a:effectLst/>
                        </a:rPr>
                        <a:t>://</a:t>
                      </a:r>
                      <a:r>
                        <a:rPr lang="pt-BR" sz="1100" u="none" strike="noStrike" dirty="0" err="1">
                          <a:effectLst/>
                        </a:rPr>
                        <a:t>mail.aol.com</a:t>
                      </a:r>
                      <a:r>
                        <a:rPr lang="pt-BR" sz="1100" u="none" strike="noStrike" dirty="0">
                          <a:effectLst/>
                        </a:rPr>
                        <a:t>/38289-111/aol-6/</a:t>
                      </a:r>
                      <a:r>
                        <a:rPr lang="pt-BR" sz="1100" u="none" strike="noStrike" dirty="0" err="1">
                          <a:effectLst/>
                        </a:rPr>
                        <a:t>en-us</a:t>
                      </a:r>
                      <a:r>
                        <a:rPr lang="pt-BR" sz="1100" u="none" strike="noStrike" dirty="0">
                          <a:effectLst/>
                        </a:rPr>
                        <a:t>/mail/</a:t>
                      </a:r>
                      <a:r>
                        <a:rPr lang="pt-BR" sz="1100" u="none" strike="noStrike" dirty="0" err="1">
                          <a:effectLst/>
                        </a:rPr>
                        <a:t>DisplayMessage.aspx</a:t>
                      </a:r>
                      <a:endParaRPr lang="pt-BR" sz="1100" b="0" i="0" u="none" strike="noStrike" dirty="0">
                        <a:solidFill>
                          <a:srgbClr val="000000"/>
                        </a:solidFill>
                        <a:effectLst/>
                        <a:latin typeface="Calibri" panose="020F0502020204030204" pitchFamily="34" charset="0"/>
                      </a:endParaRPr>
                    </a:p>
                  </a:txBody>
                  <a:tcPr marL="7144" marR="7144" marT="9525" marB="0" anchor="ctr"/>
                </a:tc>
                <a:tc>
                  <a:txBody>
                    <a:bodyPr/>
                    <a:lstStyle/>
                    <a:p>
                      <a:pPr algn="ctr" fontAlgn="ctr"/>
                      <a:r>
                        <a:rPr lang="en-US" sz="1600" b="1" u="none" strike="noStrike" dirty="0">
                          <a:solidFill>
                            <a:srgbClr val="FF0000"/>
                          </a:solidFill>
                          <a:effectLst/>
                        </a:rPr>
                        <a:t>http://mail.aol.com/</a:t>
                      </a:r>
                      <a:endParaRPr lang="en-US" sz="1600" b="1" i="0" u="none" strike="noStrike" dirty="0">
                        <a:solidFill>
                          <a:srgbClr val="FF0000"/>
                        </a:solidFill>
                        <a:effectLst/>
                        <a:latin typeface="Calibri" panose="020F0502020204030204" pitchFamily="34" charset="0"/>
                      </a:endParaRPr>
                    </a:p>
                  </a:txBody>
                  <a:tcPr marL="7144" marR="7144" marT="9525" marB="0" anchor="ctr"/>
                </a:tc>
              </a:tr>
              <a:tr h="551450">
                <a:tc>
                  <a:txBody>
                    <a:bodyPr/>
                    <a:lstStyle/>
                    <a:p>
                      <a:pPr algn="l" fontAlgn="ctr"/>
                      <a:r>
                        <a:rPr lang="en-US" sz="1100" u="none" strike="noStrike" dirty="0" smtClean="0">
                          <a:effectLst/>
                        </a:rPr>
                        <a:t>Physical Memory</a:t>
                      </a:r>
                      <a:endParaRPr lang="en-US" sz="1100" b="0" i="0" u="none" strike="noStrike" dirty="0">
                        <a:solidFill>
                          <a:srgbClr val="000000"/>
                        </a:solidFill>
                        <a:effectLst/>
                        <a:latin typeface="Calibri" panose="020F0502020204030204" pitchFamily="34" charset="0"/>
                      </a:endParaRPr>
                    </a:p>
                  </a:txBody>
                  <a:tcPr marL="7144" marR="7144" marT="9525" marB="0" anchor="ctr"/>
                </a:tc>
                <a:tc>
                  <a:txBody>
                    <a:bodyPr/>
                    <a:lstStyle/>
                    <a:p>
                      <a:pPr algn="ctr" fontAlgn="ctr"/>
                      <a:r>
                        <a:rPr lang="en-US" sz="1100" u="none" strike="noStrike" dirty="0">
                          <a:effectLst/>
                        </a:rPr>
                        <a:t>tent-Length: 14683 X-CDN: LLNW access-control-allow-origin: http://www.linkedin.com &amp; æ P H P S E S </a:t>
                      </a:r>
                      <a:r>
                        <a:rPr lang="en-US" sz="1100" u="none" strike="noStrike" dirty="0" smtClean="0">
                          <a:effectLst/>
                        </a:rPr>
                        <a:t>I </a:t>
                      </a:r>
                      <a:r>
                        <a:rPr lang="en-US" sz="1100" u="none" strike="noStrike" dirty="0">
                          <a:effectLst/>
                        </a:rPr>
                        <a:t>D = e</a:t>
                      </a:r>
                      <a:endParaRPr lang="en-US" sz="1100" b="0" i="0" u="none" strike="noStrike" dirty="0">
                        <a:solidFill>
                          <a:srgbClr val="000000"/>
                        </a:solidFill>
                        <a:effectLst/>
                        <a:latin typeface="Calibri" panose="020F0502020204030204" pitchFamily="34" charset="0"/>
                      </a:endParaRPr>
                    </a:p>
                  </a:txBody>
                  <a:tcPr marL="7144" marR="7144" marT="9525" marB="0" anchor="ctr"/>
                </a:tc>
                <a:tc>
                  <a:txBody>
                    <a:bodyPr/>
                    <a:lstStyle/>
                    <a:p>
                      <a:pPr algn="ctr" fontAlgn="ctr"/>
                      <a:r>
                        <a:rPr lang="en-US" sz="1100" u="none" strike="noStrike" dirty="0">
                          <a:effectLst/>
                        </a:rPr>
                        <a:t>http://www.linkedin.com</a:t>
                      </a:r>
                      <a:endParaRPr lang="en-US" sz="1100" b="0" i="0" u="none" strike="noStrike" dirty="0">
                        <a:solidFill>
                          <a:srgbClr val="000000"/>
                        </a:solidFill>
                        <a:effectLst/>
                        <a:latin typeface="Calibri" panose="020F0502020204030204" pitchFamily="34" charset="0"/>
                      </a:endParaRPr>
                    </a:p>
                  </a:txBody>
                  <a:tcPr marL="7144" marR="7144" marT="9525" marB="0" anchor="ctr"/>
                </a:tc>
              </a:tr>
              <a:tr h="551450">
                <a:tc>
                  <a:txBody>
                    <a:bodyPr/>
                    <a:lstStyle/>
                    <a:p>
                      <a:pPr algn="l" fontAlgn="ctr"/>
                      <a:r>
                        <a:rPr lang="en-US" sz="1100" u="none" strike="noStrike" dirty="0" smtClean="0">
                          <a:effectLst/>
                        </a:rPr>
                        <a:t>Physical Memory</a:t>
                      </a:r>
                      <a:endParaRPr lang="en-US" sz="1100" b="0" i="0" u="none" strike="noStrike" dirty="0">
                        <a:solidFill>
                          <a:srgbClr val="000000"/>
                        </a:solidFill>
                        <a:effectLst/>
                        <a:latin typeface="Calibri" panose="020F0502020204030204" pitchFamily="34" charset="0"/>
                      </a:endParaRPr>
                    </a:p>
                  </a:txBody>
                  <a:tcPr marL="7144" marR="7144" marT="9525" marB="0" anchor="ctr"/>
                </a:tc>
                <a:tc>
                  <a:txBody>
                    <a:bodyPr/>
                    <a:lstStyle/>
                    <a:p>
                      <a:pPr algn="ctr" fontAlgn="ctr"/>
                      <a:r>
                        <a:rPr lang="en-US" sz="1100" u="none" strike="noStrike" dirty="0">
                          <a:effectLst/>
                        </a:rPr>
                        <a:t>oducts/MicrosoftTimeStampPCA.crl0X + L0J0H + 0 †&lt;http://www.microsoft.com/pki/certs/MicrosoftTimeStampPCA.crt0 U</a:t>
                      </a:r>
                      <a:endParaRPr lang="en-US" sz="1100" b="0" i="0" u="none" strike="noStrike" dirty="0">
                        <a:solidFill>
                          <a:srgbClr val="000000"/>
                        </a:solidFill>
                        <a:effectLst/>
                        <a:latin typeface="Calibri" panose="020F0502020204030204" pitchFamily="34" charset="0"/>
                      </a:endParaRPr>
                    </a:p>
                  </a:txBody>
                  <a:tcPr marL="7144" marR="7144" marT="9525" marB="0" anchor="ctr"/>
                </a:tc>
                <a:tc>
                  <a:txBody>
                    <a:bodyPr/>
                    <a:lstStyle/>
                    <a:p>
                      <a:pPr algn="ctr" fontAlgn="ctr"/>
                      <a:r>
                        <a:rPr lang="en-US" sz="1100" u="none" strike="noStrike" dirty="0">
                          <a:effectLst/>
                        </a:rPr>
                        <a:t>http://www.microsoft.com/</a:t>
                      </a:r>
                      <a:endParaRPr lang="en-US" sz="1100" b="0" i="0" u="none" strike="noStrike" dirty="0">
                        <a:solidFill>
                          <a:srgbClr val="000000"/>
                        </a:solidFill>
                        <a:effectLst/>
                        <a:latin typeface="Calibri" panose="020F0502020204030204" pitchFamily="34" charset="0"/>
                      </a:endParaRPr>
                    </a:p>
                  </a:txBody>
                  <a:tcPr marL="7144" marR="7144" marT="9525" marB="0" anchor="ctr"/>
                </a:tc>
              </a:tr>
              <a:tr h="551450">
                <a:tc>
                  <a:txBody>
                    <a:bodyPr/>
                    <a:lstStyle/>
                    <a:p>
                      <a:pPr algn="l" fontAlgn="ctr"/>
                      <a:r>
                        <a:rPr lang="en-US" sz="1100" u="none" strike="noStrike" dirty="0" smtClean="0">
                          <a:effectLst/>
                        </a:rPr>
                        <a:t>Physical Memory</a:t>
                      </a:r>
                      <a:endParaRPr lang="en-US" sz="1100" b="0" i="0" u="none" strike="noStrike" dirty="0">
                        <a:solidFill>
                          <a:srgbClr val="000000"/>
                        </a:solidFill>
                        <a:effectLst/>
                        <a:latin typeface="Calibri" panose="020F0502020204030204" pitchFamily="34" charset="0"/>
                      </a:endParaRPr>
                    </a:p>
                  </a:txBody>
                  <a:tcPr marL="7144" marR="7144" marT="9525" marB="0" anchor="ctr"/>
                </a:tc>
                <a:tc>
                  <a:txBody>
                    <a:bodyPr/>
                    <a:lstStyle/>
                    <a:p>
                      <a:pPr algn="ctr" fontAlgn="ctr"/>
                      <a:r>
                        <a:rPr lang="en-US" sz="1100" u="none" strike="noStrike" dirty="0">
                          <a:effectLst/>
                        </a:rPr>
                        <a:t>€ &lt;a href="http://www.quantcast.com/p-b3sGjMtCFrexE" target="_blank"&gt;&lt;img src</a:t>
                      </a:r>
                      <a:endParaRPr lang="en-US" sz="1100" b="0" i="0" u="none" strike="noStrike" dirty="0">
                        <a:solidFill>
                          <a:srgbClr val="000000"/>
                        </a:solidFill>
                        <a:effectLst/>
                        <a:latin typeface="Calibri" panose="020F0502020204030204" pitchFamily="34" charset="0"/>
                      </a:endParaRPr>
                    </a:p>
                  </a:txBody>
                  <a:tcPr marL="7144" marR="7144" marT="9525" marB="0" anchor="ctr"/>
                </a:tc>
                <a:tc>
                  <a:txBody>
                    <a:bodyPr/>
                    <a:lstStyle/>
                    <a:p>
                      <a:pPr algn="ctr" fontAlgn="ctr"/>
                      <a:r>
                        <a:rPr lang="en-US" sz="1100" u="none" strike="noStrike" dirty="0">
                          <a:effectLst/>
                        </a:rPr>
                        <a:t>http://www.quantcast.com/</a:t>
                      </a:r>
                      <a:endParaRPr lang="en-US" sz="1100" b="0" i="0" u="none" strike="noStrike" dirty="0">
                        <a:solidFill>
                          <a:srgbClr val="000000"/>
                        </a:solidFill>
                        <a:effectLst/>
                        <a:latin typeface="Calibri" panose="020F0502020204030204" pitchFamily="34" charset="0"/>
                      </a:endParaRPr>
                    </a:p>
                  </a:txBody>
                  <a:tcPr marL="7144" marR="7144" marT="9525" marB="0" anchor="ctr"/>
                </a:tc>
              </a:tr>
              <a:tr h="827175">
                <a:tc>
                  <a:txBody>
                    <a:bodyPr/>
                    <a:lstStyle/>
                    <a:p>
                      <a:pPr algn="l" fontAlgn="ctr"/>
                      <a:r>
                        <a:rPr lang="en-US" sz="1100" u="none" strike="noStrike" dirty="0" smtClean="0">
                          <a:effectLst/>
                        </a:rPr>
                        <a:t>Physical Memory</a:t>
                      </a:r>
                      <a:endParaRPr lang="en-US" sz="1100" b="0" i="0" u="none" strike="noStrike" dirty="0">
                        <a:solidFill>
                          <a:srgbClr val="000000"/>
                        </a:solidFill>
                        <a:effectLst/>
                        <a:latin typeface="Calibri" panose="020F0502020204030204" pitchFamily="34" charset="0"/>
                      </a:endParaRPr>
                    </a:p>
                  </a:txBody>
                  <a:tcPr marL="7144" marR="7144" marT="9525" marB="0" anchor="ctr"/>
                </a:tc>
                <a:tc>
                  <a:txBody>
                    <a:bodyPr/>
                    <a:lstStyle/>
                    <a:p>
                      <a:pPr algn="ctr" fontAlgn="ctr"/>
                      <a:r>
                        <a:rPr lang="pt-BR" sz="1100" u="none" strike="noStrike">
                          <a:effectLst/>
                        </a:rPr>
                        <a:t>uB„Ð¦  ]R¶Þ–"Ê3)ã{…ô s¾Dú&amp;}„ C ýc úÇ H #'y"ÊÞ¼úúNNkBçU¹¹éhttps://my.screenname.aol.com/_cqr/login/login.psp?sitedomain=sns.</a:t>
                      </a:r>
                      <a:endParaRPr lang="pt-BR" sz="1100" b="0" i="0" u="none" strike="noStrike">
                        <a:solidFill>
                          <a:srgbClr val="000000"/>
                        </a:solidFill>
                        <a:effectLst/>
                        <a:latin typeface="Calibri" panose="020F0502020204030204" pitchFamily="34" charset="0"/>
                      </a:endParaRPr>
                    </a:p>
                  </a:txBody>
                  <a:tcPr marL="7144" marR="7144" marT="9525" marB="0" anchor="ctr"/>
                </a:tc>
                <a:tc>
                  <a:txBody>
                    <a:bodyPr/>
                    <a:lstStyle/>
                    <a:p>
                      <a:pPr algn="ctr" fontAlgn="ctr"/>
                      <a:r>
                        <a:rPr lang="en-US" sz="1600" u="none" strike="noStrike" dirty="0">
                          <a:solidFill>
                            <a:srgbClr val="FF0000"/>
                          </a:solidFill>
                          <a:effectLst/>
                        </a:rPr>
                        <a:t>https://my.screenname.aol.com</a:t>
                      </a:r>
                      <a:endParaRPr lang="en-US" sz="1600" b="1" i="0" u="none" strike="noStrike" dirty="0">
                        <a:solidFill>
                          <a:srgbClr val="FF0000"/>
                        </a:solidFill>
                        <a:effectLst/>
                        <a:latin typeface="Calibri" panose="020F0502020204030204" pitchFamily="34" charset="0"/>
                      </a:endParaRPr>
                    </a:p>
                  </a:txBody>
                  <a:tcPr marL="7144" marR="7144" marT="9525" marB="0" anchor="ctr"/>
                </a:tc>
              </a:tr>
              <a:tr h="827175">
                <a:tc>
                  <a:txBody>
                    <a:bodyPr/>
                    <a:lstStyle/>
                    <a:p>
                      <a:pPr algn="l" fontAlgn="ctr"/>
                      <a:r>
                        <a:rPr lang="en-US" sz="1100" u="none" strike="noStrike" dirty="0" smtClean="0">
                          <a:effectLst/>
                        </a:rPr>
                        <a:t>Physical Memory</a:t>
                      </a:r>
                      <a:endParaRPr lang="en-US" sz="1100" b="0" i="0" u="none" strike="noStrike" dirty="0">
                        <a:solidFill>
                          <a:srgbClr val="000000"/>
                        </a:solidFill>
                        <a:effectLst/>
                        <a:latin typeface="Calibri" panose="020F0502020204030204" pitchFamily="34" charset="0"/>
                      </a:endParaRPr>
                    </a:p>
                  </a:txBody>
                  <a:tcPr marL="7144" marR="7144" marT="9525" marB="0" anchor="ctr"/>
                </a:tc>
                <a:tc>
                  <a:txBody>
                    <a:bodyPr/>
                    <a:lstStyle/>
                    <a:p>
                      <a:pPr algn="ctr" fontAlgn="ctr"/>
                      <a:r>
                        <a:rPr lang="en-US" sz="1100" u="none" strike="noStrike" dirty="0">
                          <a:effectLst/>
                        </a:rPr>
                        <a:t>sh xmlns:asmv2="urn:schemas-microsoft-com:asm.v2" xmlns:dsig="http://www.w3.org/2000/09/xmldsig#"&gt;&lt;dsig:Transforms&gt;&lt;dsig:Transfo</a:t>
                      </a:r>
                      <a:endParaRPr lang="en-US" sz="1100" b="0" i="0" u="none" strike="noStrike" dirty="0">
                        <a:solidFill>
                          <a:srgbClr val="000000"/>
                        </a:solidFill>
                        <a:effectLst/>
                        <a:latin typeface="Calibri" panose="020F0502020204030204" pitchFamily="34" charset="0"/>
                      </a:endParaRPr>
                    </a:p>
                  </a:txBody>
                  <a:tcPr marL="7144" marR="7144" marT="9525" marB="0" anchor="ctr"/>
                </a:tc>
                <a:tc>
                  <a:txBody>
                    <a:bodyPr/>
                    <a:lstStyle/>
                    <a:p>
                      <a:pPr algn="ctr" fontAlgn="ctr"/>
                      <a:r>
                        <a:rPr lang="en-US" sz="1100" u="none" strike="noStrike" dirty="0">
                          <a:effectLst/>
                        </a:rPr>
                        <a:t>http://www.w3.org/</a:t>
                      </a:r>
                      <a:endParaRPr lang="en-US" sz="1100" b="0" i="0" u="none" strike="noStrike" dirty="0">
                        <a:solidFill>
                          <a:srgbClr val="000000"/>
                        </a:solidFill>
                        <a:effectLst/>
                        <a:latin typeface="Calibri" panose="020F0502020204030204" pitchFamily="34" charset="0"/>
                      </a:endParaRPr>
                    </a:p>
                  </a:txBody>
                  <a:tcPr marL="7144" marR="7144" marT="9525" marB="0" anchor="ctr"/>
                </a:tc>
              </a:tr>
              <a:tr h="551450">
                <a:tc>
                  <a:txBody>
                    <a:bodyPr/>
                    <a:lstStyle/>
                    <a:p>
                      <a:pPr algn="l" fontAlgn="ctr"/>
                      <a:r>
                        <a:rPr lang="en-US" sz="1100" u="none" strike="noStrike" dirty="0" smtClean="0">
                          <a:effectLst/>
                        </a:rPr>
                        <a:t>Physical Memory</a:t>
                      </a:r>
                      <a:endParaRPr lang="en-US" sz="1100" b="0" i="0" u="none" strike="noStrike" dirty="0">
                        <a:solidFill>
                          <a:srgbClr val="000000"/>
                        </a:solidFill>
                        <a:effectLst/>
                        <a:latin typeface="Calibri" panose="020F0502020204030204" pitchFamily="34" charset="0"/>
                      </a:endParaRPr>
                    </a:p>
                  </a:txBody>
                  <a:tcPr marL="7144" marR="7144" marT="9525" marB="0" anchor="ctr"/>
                </a:tc>
                <a:tc>
                  <a:txBody>
                    <a:bodyPr/>
                    <a:lstStyle/>
                    <a:p>
                      <a:pPr algn="ctr" fontAlgn="ctr"/>
                      <a:r>
                        <a:rPr lang="en-US" sz="1100" u="none" strike="noStrike" dirty="0">
                          <a:effectLst/>
                        </a:rPr>
                        <a:t>s/webmail/11.0.2-RC/sprites/email.png H¨_f K https://apps.rackspace.com/versions/webmail/11.0.2-RC/sprites/emai</a:t>
                      </a:r>
                      <a:endParaRPr lang="en-US" sz="1100" b="0" i="0" u="none" strike="noStrike" dirty="0">
                        <a:solidFill>
                          <a:srgbClr val="000000"/>
                        </a:solidFill>
                        <a:effectLst/>
                        <a:latin typeface="Calibri" panose="020F0502020204030204" pitchFamily="34" charset="0"/>
                      </a:endParaRPr>
                    </a:p>
                  </a:txBody>
                  <a:tcPr marL="7144" marR="7144" marT="9525" marB="0" anchor="ctr"/>
                </a:tc>
                <a:tc>
                  <a:txBody>
                    <a:bodyPr/>
                    <a:lstStyle/>
                    <a:p>
                      <a:pPr algn="ctr" fontAlgn="ctr"/>
                      <a:r>
                        <a:rPr lang="en-US" sz="1500" b="1" u="none" strike="noStrike" dirty="0">
                          <a:solidFill>
                            <a:srgbClr val="FF0000"/>
                          </a:solidFill>
                          <a:effectLst/>
                        </a:rPr>
                        <a:t>https://apps.rackspace.com/versions/webmail/</a:t>
                      </a:r>
                      <a:endParaRPr lang="en-US" sz="1500" b="1" i="0" u="none" strike="noStrike" dirty="0">
                        <a:solidFill>
                          <a:srgbClr val="FF0000"/>
                        </a:solidFill>
                        <a:effectLst/>
                        <a:latin typeface="Calibri" panose="020F0502020204030204" pitchFamily="34" charset="0"/>
                      </a:endParaRPr>
                    </a:p>
                  </a:txBody>
                  <a:tcPr marL="7144" marR="7144" marT="9525" marB="0" anchor="ctr"/>
                </a:tc>
              </a:tr>
            </a:tbl>
          </a:graphicData>
        </a:graphic>
      </p:graphicFrame>
    </p:spTree>
    <p:extLst>
      <p:ext uri="{BB962C8B-B14F-4D97-AF65-F5344CB8AC3E}">
        <p14:creationId xmlns:p14="http://schemas.microsoft.com/office/powerpoint/2010/main" val="3876791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Address book? (Encase)</a:t>
            </a:r>
            <a:endParaRPr lang="en-US" dirty="0"/>
          </a:p>
        </p:txBody>
      </p:sp>
      <p:sp>
        <p:nvSpPr>
          <p:cNvPr id="3" name="Content Placeholder 2"/>
          <p:cNvSpPr>
            <a:spLocks noGrp="1"/>
          </p:cNvSpPr>
          <p:nvPr>
            <p:ph idx="1"/>
          </p:nvPr>
        </p:nvSpPr>
        <p:spPr>
          <a:xfrm>
            <a:off x="739775" y="2312894"/>
            <a:ext cx="7662864" cy="3503706"/>
          </a:xfrm>
        </p:spPr>
        <p:txBody>
          <a:bodyPr>
            <a:normAutofit/>
          </a:bodyPr>
          <a:lstStyle/>
          <a:p>
            <a:pPr>
              <a:buFont typeface="Wingdings" charset="2"/>
              <a:buChar char="Ø"/>
            </a:pPr>
            <a:r>
              <a:rPr lang="en-US" dirty="0" smtClean="0"/>
              <a:t>Discovered a fun fact:</a:t>
            </a:r>
          </a:p>
          <a:p>
            <a:pPr lvl="1">
              <a:buFont typeface="Wingdings" charset="2"/>
              <a:buChar char="Ø"/>
            </a:pPr>
            <a:r>
              <a:rPr lang="en-US" dirty="0" smtClean="0"/>
              <a:t>When dumping the memory on a test account we saw that the entire address book from the webmail account had been downloaded and subsequently kept in memory… </a:t>
            </a:r>
          </a:p>
          <a:p>
            <a:pPr lvl="1">
              <a:buFont typeface="Wingdings" charset="2"/>
              <a:buChar char="Ø"/>
            </a:pPr>
            <a:r>
              <a:rPr lang="en-US" dirty="0" smtClean="0"/>
              <a:t>As a side note, this can also be accomplished with Volatility using combination of strings, </a:t>
            </a:r>
            <a:r>
              <a:rPr lang="en-US" dirty="0" err="1" smtClean="0"/>
              <a:t>grep</a:t>
            </a:r>
            <a:r>
              <a:rPr lang="en-US" dirty="0" smtClean="0"/>
              <a:t>, </a:t>
            </a:r>
            <a:r>
              <a:rPr lang="en-US" dirty="0" err="1" smtClean="0"/>
              <a:t>sed</a:t>
            </a:r>
            <a:r>
              <a:rPr lang="en-US" dirty="0" smtClean="0"/>
              <a:t>, </a:t>
            </a:r>
            <a:r>
              <a:rPr lang="en-US" dirty="0" err="1" smtClean="0"/>
              <a:t>awk</a:t>
            </a:r>
            <a:r>
              <a:rPr lang="en-US" dirty="0" smtClean="0"/>
              <a:t> and other </a:t>
            </a:r>
            <a:r>
              <a:rPr lang="en-US" dirty="0" err="1" smtClean="0"/>
              <a:t>linux-fu</a:t>
            </a:r>
            <a:endParaRPr lang="en-US" dirty="0" smtClean="0"/>
          </a:p>
          <a:p>
            <a:pPr lvl="1">
              <a:buFont typeface="Wingdings" charset="2"/>
              <a:buChar char="Ø"/>
            </a:pPr>
            <a:endParaRPr lang="en-US" dirty="0"/>
          </a:p>
          <a:p>
            <a:pPr lvl="1">
              <a:buFont typeface="Wingdings" charset="2"/>
              <a:buChar char="Ø"/>
            </a:pPr>
            <a:endParaRPr lang="en-US" dirty="0" smtClean="0"/>
          </a:p>
          <a:p>
            <a:pPr lvl="1">
              <a:buFont typeface="Wingdings" charset="2"/>
              <a:buChar char="Ø"/>
            </a:pPr>
            <a:endParaRPr lang="en-US" dirty="0"/>
          </a:p>
          <a:p>
            <a:pPr lvl="1">
              <a:buFont typeface="Wingdings" charset="2"/>
              <a:buChar char="Ø"/>
            </a:pPr>
            <a:endParaRPr lang="en-US" dirty="0" smtClean="0"/>
          </a:p>
          <a:p>
            <a:pPr lvl="1">
              <a:buFont typeface="Wingdings" charset="2"/>
              <a:buChar char="Ø"/>
            </a:pPr>
            <a:endParaRPr lang="en-US" dirty="0"/>
          </a:p>
          <a:p>
            <a:pPr lvl="1">
              <a:buFont typeface="Wingdings" charset="2"/>
              <a:buChar char="Ø"/>
            </a:pPr>
            <a:endParaRPr lang="en-US" dirty="0" smtClean="0"/>
          </a:p>
          <a:p>
            <a:endParaRPr lang="en-US" dirty="0" smtClean="0"/>
          </a:p>
          <a:p>
            <a:endParaRPr lang="en-US" dirty="0"/>
          </a:p>
        </p:txBody>
      </p:sp>
    </p:spTree>
    <p:extLst>
      <p:ext uri="{BB962C8B-B14F-4D97-AF65-F5344CB8AC3E}">
        <p14:creationId xmlns:p14="http://schemas.microsoft.com/office/powerpoint/2010/main" val="117100708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Starting Point</a:t>
            </a:r>
            <a:endParaRPr lang="en-US" dirty="0"/>
          </a:p>
        </p:txBody>
      </p:sp>
      <p:sp>
        <p:nvSpPr>
          <p:cNvPr id="3" name="Content Placeholder 2"/>
          <p:cNvSpPr>
            <a:spLocks noGrp="1"/>
          </p:cNvSpPr>
          <p:nvPr>
            <p:ph idx="1"/>
          </p:nvPr>
        </p:nvSpPr>
        <p:spPr/>
        <p:txBody>
          <a:bodyPr/>
          <a:lstStyle/>
          <a:p>
            <a:pPr>
              <a:buFont typeface="Wingdings" charset="2"/>
              <a:buChar char="Ø"/>
            </a:pPr>
            <a:r>
              <a:rPr lang="en-US" dirty="0" smtClean="0"/>
              <a:t>Suspect used web based mail.</a:t>
            </a:r>
          </a:p>
          <a:p>
            <a:pPr>
              <a:buFont typeface="Wingdings" charset="2"/>
              <a:buChar char="Ø"/>
            </a:pPr>
            <a:r>
              <a:rPr lang="en-US" dirty="0" smtClean="0"/>
              <a:t>Have multiple e-mail contacts that know the suspect.</a:t>
            </a:r>
          </a:p>
          <a:p>
            <a:pPr>
              <a:buFont typeface="Wingdings" charset="2"/>
              <a:buChar char="Ø"/>
            </a:pPr>
            <a:r>
              <a:rPr lang="en-US" dirty="0" smtClean="0"/>
              <a:t>Websites visited.</a:t>
            </a:r>
          </a:p>
          <a:p>
            <a:pPr>
              <a:buFont typeface="Wingdings" charset="2"/>
              <a:buChar char="Ø"/>
            </a:pPr>
            <a:r>
              <a:rPr lang="en-US" dirty="0" smtClean="0"/>
              <a:t>Following the bread crumbs…</a:t>
            </a:r>
            <a:endParaRPr lang="en-US" dirty="0"/>
          </a:p>
        </p:txBody>
      </p:sp>
      <p:pic>
        <p:nvPicPr>
          <p:cNvPr id="1026" name="Picture 2" descr="http://tinyhumanproject.files.wordpress.com/2013/09/trail-of-breadcrumb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2562" y="3989965"/>
            <a:ext cx="2514600" cy="181927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a:extLst/>
        </p:spPr>
      </p:pic>
    </p:spTree>
    <p:extLst>
      <p:ext uri="{BB962C8B-B14F-4D97-AF65-F5344CB8AC3E}">
        <p14:creationId xmlns:p14="http://schemas.microsoft.com/office/powerpoint/2010/main" val="2869071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Connections</a:t>
            </a:r>
            <a:endParaRPr lang="en-US" dirty="0"/>
          </a:p>
        </p:txBody>
      </p:sp>
      <p:sp>
        <p:nvSpPr>
          <p:cNvPr id="3" name="Content Placeholder 2"/>
          <p:cNvSpPr>
            <a:spLocks noGrp="1"/>
          </p:cNvSpPr>
          <p:nvPr>
            <p:ph idx="1"/>
          </p:nvPr>
        </p:nvSpPr>
        <p:spPr>
          <a:xfrm>
            <a:off x="739775" y="2389094"/>
            <a:ext cx="7662864" cy="3267169"/>
          </a:xfrm>
        </p:spPr>
        <p:txBody>
          <a:bodyPr/>
          <a:lstStyle/>
          <a:p>
            <a:pPr>
              <a:buFont typeface="Wingdings" charset="2"/>
              <a:buChar char="Ø"/>
            </a:pPr>
            <a:r>
              <a:rPr lang="en-US" dirty="0" smtClean="0"/>
              <a:t>List of network connections</a:t>
            </a:r>
          </a:p>
          <a:p>
            <a:pPr lvl="1">
              <a:buFont typeface="Wingdings" charset="2"/>
              <a:buChar char="Ø"/>
            </a:pPr>
            <a:r>
              <a:rPr lang="en-US" dirty="0"/>
              <a:t>volatility-2.3.1.standalone.exe –f </a:t>
            </a:r>
            <a:r>
              <a:rPr lang="en-US" dirty="0" err="1"/>
              <a:t>victim.vmem</a:t>
            </a:r>
            <a:r>
              <a:rPr lang="en-US" dirty="0"/>
              <a:t> </a:t>
            </a:r>
            <a:r>
              <a:rPr lang="en-US" dirty="0" err="1" smtClean="0"/>
              <a:t>connscan</a:t>
            </a:r>
            <a:r>
              <a:rPr lang="en-US" dirty="0" smtClean="0"/>
              <a:t> </a:t>
            </a:r>
            <a:endParaRPr lang="en-US" dirty="0"/>
          </a:p>
          <a:p>
            <a:pPr lvl="1">
              <a:buFont typeface="Wingdings" charset="2"/>
              <a:buChar char="Ø"/>
            </a:pPr>
            <a:endParaRPr lang="en-US" dirty="0"/>
          </a:p>
          <a:p>
            <a:pPr lvl="1">
              <a:buFont typeface="Wingdings" charset="2"/>
              <a:buChar char="Ø"/>
            </a:pPr>
            <a:endParaRPr lang="en-US" dirty="0" smtClean="0"/>
          </a:p>
          <a:p>
            <a:pPr>
              <a:buFont typeface="Wingdings" charset="2"/>
              <a:buChar char="Ø"/>
            </a:pPr>
            <a:endParaRPr lang="en-US" dirty="0"/>
          </a:p>
        </p:txBody>
      </p:sp>
      <p:pic>
        <p:nvPicPr>
          <p:cNvPr id="4" name="Picture 3"/>
          <p:cNvPicPr>
            <a:picLocks noChangeAspect="1"/>
          </p:cNvPicPr>
          <p:nvPr/>
        </p:nvPicPr>
        <p:blipFill>
          <a:blip r:embed="rId2"/>
          <a:stretch>
            <a:fillRect/>
          </a:stretch>
        </p:blipFill>
        <p:spPr>
          <a:xfrm>
            <a:off x="739775" y="3636963"/>
            <a:ext cx="6985000" cy="2400300"/>
          </a:xfrm>
          <a:prstGeom prst="rect">
            <a:avLst/>
          </a:prstGeom>
        </p:spPr>
      </p:pic>
    </p:spTree>
    <p:extLst>
      <p:ext uri="{BB962C8B-B14F-4D97-AF65-F5344CB8AC3E}">
        <p14:creationId xmlns:p14="http://schemas.microsoft.com/office/powerpoint/2010/main" val="113846178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00062" y="1247775"/>
            <a:ext cx="6162675" cy="187642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cxnSp>
        <p:nvCxnSpPr>
          <p:cNvPr id="20" name="Straight Arrow Connector 19"/>
          <p:cNvCxnSpPr/>
          <p:nvPr/>
        </p:nvCxnSpPr>
        <p:spPr>
          <a:xfrm>
            <a:off x="4953000" y="2686050"/>
            <a:ext cx="28575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 name="Title 1"/>
          <p:cNvSpPr>
            <a:spLocks noGrp="1"/>
          </p:cNvSpPr>
          <p:nvPr>
            <p:ph type="title"/>
          </p:nvPr>
        </p:nvSpPr>
        <p:spPr/>
        <p:txBody>
          <a:bodyPr/>
          <a:lstStyle/>
          <a:p>
            <a:r>
              <a:rPr lang="en-US" dirty="0" smtClean="0"/>
              <a:t>Connections/Processes </a:t>
            </a:r>
            <a:endParaRPr lang="en-US" dirty="0"/>
          </a:p>
        </p:txBody>
      </p:sp>
      <p:pic>
        <p:nvPicPr>
          <p:cNvPr id="9" name="Picture 8"/>
          <p:cNvPicPr>
            <a:picLocks noChangeAspect="1"/>
          </p:cNvPicPr>
          <p:nvPr/>
        </p:nvPicPr>
        <p:blipFill>
          <a:blip r:embed="rId4"/>
          <a:stretch>
            <a:fillRect/>
          </a:stretch>
        </p:blipFill>
        <p:spPr>
          <a:xfrm>
            <a:off x="500062" y="3152775"/>
            <a:ext cx="8029575" cy="363855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cxnSp>
        <p:nvCxnSpPr>
          <p:cNvPr id="15" name="Straight Arrow Connector 14"/>
          <p:cNvCxnSpPr/>
          <p:nvPr/>
        </p:nvCxnSpPr>
        <p:spPr>
          <a:xfrm>
            <a:off x="2819400" y="6457950"/>
            <a:ext cx="28575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7" name="Straight Arrow Connector 16"/>
          <p:cNvCxnSpPr/>
          <p:nvPr/>
        </p:nvCxnSpPr>
        <p:spPr>
          <a:xfrm>
            <a:off x="4953000" y="2371725"/>
            <a:ext cx="28575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8" name="Straight Arrow Connector 17"/>
          <p:cNvCxnSpPr/>
          <p:nvPr/>
        </p:nvCxnSpPr>
        <p:spPr>
          <a:xfrm>
            <a:off x="4953000" y="2476500"/>
            <a:ext cx="28575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9" name="Straight Arrow Connector 18"/>
          <p:cNvCxnSpPr/>
          <p:nvPr/>
        </p:nvCxnSpPr>
        <p:spPr>
          <a:xfrm>
            <a:off x="4953000" y="2581275"/>
            <a:ext cx="28575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1" name="Straight Arrow Connector 20"/>
          <p:cNvCxnSpPr/>
          <p:nvPr/>
        </p:nvCxnSpPr>
        <p:spPr>
          <a:xfrm>
            <a:off x="4962525" y="1790700"/>
            <a:ext cx="28575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2" name="Straight Arrow Connector 21"/>
          <p:cNvCxnSpPr/>
          <p:nvPr/>
        </p:nvCxnSpPr>
        <p:spPr>
          <a:xfrm>
            <a:off x="4953000" y="2828925"/>
            <a:ext cx="28575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2809875" y="6572250"/>
            <a:ext cx="28575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349461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Sockets Scan</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5" name="Picture 4"/>
          <p:cNvPicPr>
            <a:picLocks noChangeAspect="1"/>
          </p:cNvPicPr>
          <p:nvPr/>
        </p:nvPicPr>
        <p:blipFill>
          <a:blip r:embed="rId3"/>
          <a:stretch>
            <a:fillRect/>
          </a:stretch>
        </p:blipFill>
        <p:spPr>
          <a:xfrm>
            <a:off x="957262" y="2390775"/>
            <a:ext cx="7191375" cy="437197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cxnSp>
        <p:nvCxnSpPr>
          <p:cNvPr id="10" name="Straight Arrow Connector 9"/>
          <p:cNvCxnSpPr/>
          <p:nvPr/>
        </p:nvCxnSpPr>
        <p:spPr>
          <a:xfrm>
            <a:off x="1866900" y="2914650"/>
            <a:ext cx="28575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1" name="Straight Arrow Connector 10"/>
          <p:cNvCxnSpPr/>
          <p:nvPr/>
        </p:nvCxnSpPr>
        <p:spPr>
          <a:xfrm>
            <a:off x="1866900" y="5324475"/>
            <a:ext cx="28575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2" name="Straight Arrow Connector 11"/>
          <p:cNvCxnSpPr/>
          <p:nvPr/>
        </p:nvCxnSpPr>
        <p:spPr>
          <a:xfrm>
            <a:off x="1866900" y="5429250"/>
            <a:ext cx="28575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4" name="Straight Arrow Connector 13"/>
          <p:cNvCxnSpPr/>
          <p:nvPr/>
        </p:nvCxnSpPr>
        <p:spPr>
          <a:xfrm>
            <a:off x="1876425" y="5657850"/>
            <a:ext cx="28575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5" name="Straight Arrow Connector 14"/>
          <p:cNvCxnSpPr/>
          <p:nvPr/>
        </p:nvCxnSpPr>
        <p:spPr>
          <a:xfrm>
            <a:off x="1876425" y="4400550"/>
            <a:ext cx="28575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7" name="Straight Arrow Connector 16"/>
          <p:cNvCxnSpPr/>
          <p:nvPr/>
        </p:nvCxnSpPr>
        <p:spPr>
          <a:xfrm>
            <a:off x="1800225" y="3371850"/>
            <a:ext cx="28575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1800225" y="4743450"/>
            <a:ext cx="28575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672238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Memory?</a:t>
            </a:r>
            <a:endParaRPr lang="en-US" dirty="0"/>
          </a:p>
        </p:txBody>
      </p:sp>
      <p:sp>
        <p:nvSpPr>
          <p:cNvPr id="3" name="Content Placeholder 2"/>
          <p:cNvSpPr>
            <a:spLocks noGrp="1"/>
          </p:cNvSpPr>
          <p:nvPr>
            <p:ph idx="1"/>
          </p:nvPr>
        </p:nvSpPr>
        <p:spPr/>
        <p:txBody>
          <a:bodyPr>
            <a:normAutofit fontScale="92500"/>
          </a:bodyPr>
          <a:lstStyle/>
          <a:p>
            <a:pPr>
              <a:buFont typeface="Wingdings" charset="2"/>
              <a:buChar char="Ø"/>
            </a:pPr>
            <a:r>
              <a:rPr lang="en-US" dirty="0" smtClean="0"/>
              <a:t>Memory forensics is the practice of extracting and analyzing artifacts left in the system’s memory during or after use</a:t>
            </a:r>
          </a:p>
          <a:p>
            <a:pPr>
              <a:buFont typeface="Wingdings" charset="2"/>
              <a:buChar char="Ø"/>
            </a:pPr>
            <a:r>
              <a:rPr lang="en-US" dirty="0" smtClean="0"/>
              <a:t>Many new pieces of malware are memory resident only to avoid traditional disk based discovery.</a:t>
            </a:r>
          </a:p>
          <a:p>
            <a:pPr>
              <a:buFont typeface="Wingdings" charset="2"/>
              <a:buChar char="Ø"/>
            </a:pPr>
            <a:r>
              <a:rPr lang="en-US" dirty="0" smtClean="0"/>
              <a:t>Most if not all malware now has memory–resident components</a:t>
            </a:r>
          </a:p>
          <a:p>
            <a:pPr lvl="1">
              <a:buFont typeface="Wingdings" charset="2"/>
              <a:buChar char="Ø"/>
            </a:pPr>
            <a:r>
              <a:rPr lang="en-US" dirty="0" smtClean="0"/>
              <a:t>MS EMET (Enhanced Mitigation Experience Toolkit) aware malware – stops execution (and potential detection) if EMET is running on the machine. </a:t>
            </a:r>
            <a:endParaRPr lang="en-US" dirty="0"/>
          </a:p>
        </p:txBody>
      </p:sp>
    </p:spTree>
    <p:extLst>
      <p:ext uri="{BB962C8B-B14F-4D97-AF65-F5344CB8AC3E}">
        <p14:creationId xmlns:p14="http://schemas.microsoft.com/office/powerpoint/2010/main" val="347942912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Dump out Adobe Reader File</a:t>
            </a:r>
            <a:endParaRPr lang="en-US" dirty="0"/>
          </a:p>
        </p:txBody>
      </p:sp>
      <p:pic>
        <p:nvPicPr>
          <p:cNvPr id="5" name="Content Placeholder 4"/>
          <p:cNvPicPr>
            <a:picLocks noGrp="1" noChangeAspect="1"/>
          </p:cNvPicPr>
          <p:nvPr>
            <p:ph idx="1"/>
          </p:nvPr>
        </p:nvPicPr>
        <p:blipFill>
          <a:blip r:embed="rId2"/>
          <a:stretch>
            <a:fillRect/>
          </a:stretch>
        </p:blipFill>
        <p:spPr>
          <a:xfrm>
            <a:off x="614362" y="3084513"/>
            <a:ext cx="5979646" cy="3267075"/>
          </a:xfrm>
          <a:prstGeom prst="rect">
            <a:avLst/>
          </a:prstGeom>
        </p:spPr>
      </p:pic>
      <p:pic>
        <p:nvPicPr>
          <p:cNvPr id="4" name="Picture 3"/>
          <p:cNvPicPr>
            <a:picLocks noChangeAspect="1"/>
          </p:cNvPicPr>
          <p:nvPr/>
        </p:nvPicPr>
        <p:blipFill>
          <a:blip r:embed="rId3"/>
          <a:stretch>
            <a:fillRect/>
          </a:stretch>
        </p:blipFill>
        <p:spPr>
          <a:xfrm>
            <a:off x="614362" y="2336706"/>
            <a:ext cx="8124825" cy="63817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697714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 Files</a:t>
            </a:r>
            <a:endParaRPr lang="en-US" dirty="0"/>
          </a:p>
        </p:txBody>
      </p:sp>
      <p:sp>
        <p:nvSpPr>
          <p:cNvPr id="6" name="Content Placeholder 2"/>
          <p:cNvSpPr>
            <a:spLocks noGrp="1"/>
          </p:cNvSpPr>
          <p:nvPr>
            <p:ph idx="1"/>
          </p:nvPr>
        </p:nvSpPr>
        <p:spPr>
          <a:xfrm>
            <a:off x="739775" y="2333531"/>
            <a:ext cx="7662864" cy="3267169"/>
          </a:xfrm>
        </p:spPr>
        <p:txBody>
          <a:bodyPr/>
          <a:lstStyle/>
          <a:p>
            <a:pPr>
              <a:buFont typeface="Wingdings" charset="2"/>
              <a:buChar char="Ø"/>
            </a:pPr>
            <a:r>
              <a:rPr lang="en-US" dirty="0" smtClean="0"/>
              <a:t>Once we have the dump for that process, we can start parsing for actual files</a:t>
            </a:r>
          </a:p>
          <a:p>
            <a:pPr lvl="1">
              <a:buFont typeface="Wingdings" charset="2"/>
              <a:buChar char="Ø"/>
            </a:pPr>
            <a:r>
              <a:rPr lang="en-US" dirty="0" smtClean="0"/>
              <a:t>foremost </a:t>
            </a:r>
            <a:r>
              <a:rPr lang="en-US" dirty="0"/>
              <a:t>-</a:t>
            </a:r>
            <a:r>
              <a:rPr lang="en-US" dirty="0" err="1"/>
              <a:t>i</a:t>
            </a:r>
            <a:r>
              <a:rPr lang="en-US" dirty="0"/>
              <a:t> 1752.</a:t>
            </a:r>
            <a:r>
              <a:rPr lang="en-US" dirty="0" smtClean="0"/>
              <a:t>dmp –o “C:\temp\output” </a:t>
            </a:r>
            <a:endParaRPr lang="en-US" dirty="0"/>
          </a:p>
          <a:p>
            <a:pPr lvl="1">
              <a:buFont typeface="Wingdings" charset="2"/>
              <a:buChar char="Ø"/>
            </a:pPr>
            <a:endParaRPr lang="en-US" dirty="0" smtClean="0"/>
          </a:p>
          <a:p>
            <a:endParaRPr lang="en-US" dirty="0"/>
          </a:p>
        </p:txBody>
      </p:sp>
      <p:pic>
        <p:nvPicPr>
          <p:cNvPr id="8" name="Picture 7"/>
          <p:cNvPicPr>
            <a:picLocks noChangeAspect="1"/>
          </p:cNvPicPr>
          <p:nvPr/>
        </p:nvPicPr>
        <p:blipFill>
          <a:blip r:embed="rId2"/>
          <a:stretch>
            <a:fillRect/>
          </a:stretch>
        </p:blipFill>
        <p:spPr>
          <a:xfrm>
            <a:off x="3302000" y="3563521"/>
            <a:ext cx="4737100" cy="3243211"/>
          </a:xfrm>
          <a:prstGeom prst="rect">
            <a:avLst/>
          </a:prstGeom>
        </p:spPr>
      </p:pic>
    </p:spTree>
    <p:extLst>
      <p:ext uri="{BB962C8B-B14F-4D97-AF65-F5344CB8AC3E}">
        <p14:creationId xmlns:p14="http://schemas.microsoft.com/office/powerpoint/2010/main" val="407228417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Handle Checks</a:t>
            </a:r>
            <a:endParaRPr lang="en-US" dirty="0"/>
          </a:p>
        </p:txBody>
      </p:sp>
      <p:sp>
        <p:nvSpPr>
          <p:cNvPr id="6" name="Content Placeholder 2"/>
          <p:cNvSpPr>
            <a:spLocks noGrp="1"/>
          </p:cNvSpPr>
          <p:nvPr>
            <p:ph idx="1"/>
          </p:nvPr>
        </p:nvSpPr>
        <p:spPr>
          <a:xfrm>
            <a:off x="739775" y="2333531"/>
            <a:ext cx="7662864" cy="3267169"/>
          </a:xfrm>
        </p:spPr>
        <p:txBody>
          <a:bodyPr/>
          <a:lstStyle/>
          <a:p>
            <a:pPr>
              <a:buFont typeface="Wingdings" charset="2"/>
              <a:buChar char="Ø"/>
            </a:pPr>
            <a:r>
              <a:rPr lang="en-US" dirty="0" smtClean="0"/>
              <a:t>Display any handles being used by the process ID</a:t>
            </a:r>
          </a:p>
          <a:p>
            <a:pPr lvl="1">
              <a:buFont typeface="Wingdings" charset="2"/>
              <a:buChar char="Ø"/>
            </a:pPr>
            <a:r>
              <a:rPr lang="en-US" dirty="0"/>
              <a:t>volatility-2.3.1.standalone.exe –f </a:t>
            </a:r>
            <a:r>
              <a:rPr lang="en-US" dirty="0" err="1" smtClean="0"/>
              <a:t>victim.vmem</a:t>
            </a:r>
            <a:r>
              <a:rPr lang="en-US" dirty="0" smtClean="0"/>
              <a:t> handles –p 1752</a:t>
            </a:r>
            <a:endParaRPr lang="en-US" dirty="0"/>
          </a:p>
          <a:p>
            <a:pPr lvl="1">
              <a:buFont typeface="Wingdings" charset="2"/>
              <a:buChar char="Ø"/>
            </a:pPr>
            <a:endParaRPr lang="en-US" dirty="0" smtClean="0"/>
          </a:p>
          <a:p>
            <a:endParaRPr lang="en-US" dirty="0"/>
          </a:p>
        </p:txBody>
      </p:sp>
      <p:pic>
        <p:nvPicPr>
          <p:cNvPr id="4" name="Picture 3"/>
          <p:cNvPicPr>
            <a:picLocks noChangeAspect="1"/>
          </p:cNvPicPr>
          <p:nvPr/>
        </p:nvPicPr>
        <p:blipFill>
          <a:blip r:embed="rId2"/>
          <a:stretch>
            <a:fillRect/>
          </a:stretch>
        </p:blipFill>
        <p:spPr>
          <a:xfrm>
            <a:off x="561974" y="3178854"/>
            <a:ext cx="8137525" cy="3522338"/>
          </a:xfrm>
          <a:prstGeom prst="rect">
            <a:avLst/>
          </a:prstGeom>
        </p:spPr>
      </p:pic>
    </p:spTree>
    <p:extLst>
      <p:ext uri="{BB962C8B-B14F-4D97-AF65-F5344CB8AC3E}">
        <p14:creationId xmlns:p14="http://schemas.microsoft.com/office/powerpoint/2010/main" val="14982529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DLL Checks</a:t>
            </a:r>
            <a:endParaRPr lang="en-US" dirty="0"/>
          </a:p>
        </p:txBody>
      </p:sp>
      <p:sp>
        <p:nvSpPr>
          <p:cNvPr id="6" name="Content Placeholder 2"/>
          <p:cNvSpPr>
            <a:spLocks noGrp="1"/>
          </p:cNvSpPr>
          <p:nvPr>
            <p:ph idx="1"/>
          </p:nvPr>
        </p:nvSpPr>
        <p:spPr>
          <a:xfrm>
            <a:off x="739775" y="2333531"/>
            <a:ext cx="7662864" cy="3267169"/>
          </a:xfrm>
        </p:spPr>
        <p:txBody>
          <a:bodyPr/>
          <a:lstStyle/>
          <a:p>
            <a:pPr>
              <a:buFont typeface="Wingdings" charset="2"/>
              <a:buChar char="Ø"/>
            </a:pPr>
            <a:r>
              <a:rPr lang="en-US" dirty="0" smtClean="0"/>
              <a:t>Display any </a:t>
            </a:r>
            <a:r>
              <a:rPr lang="en-US" dirty="0" err="1" smtClean="0"/>
              <a:t>dlls</a:t>
            </a:r>
            <a:r>
              <a:rPr lang="en-US" dirty="0" smtClean="0"/>
              <a:t> being used by the process ID</a:t>
            </a:r>
          </a:p>
          <a:p>
            <a:pPr lvl="1">
              <a:buFont typeface="Wingdings" charset="2"/>
              <a:buChar char="Ø"/>
            </a:pPr>
            <a:r>
              <a:rPr lang="en-US" dirty="0"/>
              <a:t>volatility-2.3.1.standalone.exe –f </a:t>
            </a:r>
            <a:r>
              <a:rPr lang="en-US" dirty="0" err="1" smtClean="0"/>
              <a:t>victim.vmem</a:t>
            </a:r>
            <a:r>
              <a:rPr lang="en-US" dirty="0" smtClean="0"/>
              <a:t> </a:t>
            </a:r>
            <a:r>
              <a:rPr lang="en-US" dirty="0" err="1" smtClean="0"/>
              <a:t>dlllist</a:t>
            </a:r>
            <a:endParaRPr lang="en-US" dirty="0"/>
          </a:p>
          <a:p>
            <a:pPr lvl="1">
              <a:buFont typeface="Wingdings" charset="2"/>
              <a:buChar char="Ø"/>
            </a:pPr>
            <a:endParaRPr lang="en-US" dirty="0" smtClean="0"/>
          </a:p>
          <a:p>
            <a:endParaRPr lang="en-US" dirty="0"/>
          </a:p>
        </p:txBody>
      </p:sp>
      <p:pic>
        <p:nvPicPr>
          <p:cNvPr id="3" name="Picture 2"/>
          <p:cNvPicPr>
            <a:picLocks noChangeAspect="1"/>
          </p:cNvPicPr>
          <p:nvPr/>
        </p:nvPicPr>
        <p:blipFill>
          <a:blip r:embed="rId2"/>
          <a:stretch>
            <a:fillRect/>
          </a:stretch>
        </p:blipFill>
        <p:spPr>
          <a:xfrm>
            <a:off x="812800" y="3112284"/>
            <a:ext cx="7594600" cy="3745716"/>
          </a:xfrm>
          <a:prstGeom prst="rect">
            <a:avLst/>
          </a:prstGeom>
        </p:spPr>
      </p:pic>
    </p:spTree>
    <p:extLst>
      <p:ext uri="{BB962C8B-B14F-4D97-AF65-F5344CB8AC3E}">
        <p14:creationId xmlns:p14="http://schemas.microsoft.com/office/powerpoint/2010/main" val="12846228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Clipboard Contents</a:t>
            </a:r>
            <a:endParaRPr lang="en-US" dirty="0"/>
          </a:p>
        </p:txBody>
      </p:sp>
      <p:sp>
        <p:nvSpPr>
          <p:cNvPr id="6" name="Content Placeholder 2"/>
          <p:cNvSpPr>
            <a:spLocks noGrp="1"/>
          </p:cNvSpPr>
          <p:nvPr>
            <p:ph idx="1"/>
          </p:nvPr>
        </p:nvSpPr>
        <p:spPr>
          <a:xfrm>
            <a:off x="739775" y="2333531"/>
            <a:ext cx="7662864" cy="3267169"/>
          </a:xfrm>
        </p:spPr>
        <p:txBody>
          <a:bodyPr/>
          <a:lstStyle/>
          <a:p>
            <a:pPr>
              <a:buFont typeface="Wingdings" charset="2"/>
              <a:buChar char="Ø"/>
            </a:pPr>
            <a:r>
              <a:rPr lang="en-US" dirty="0" smtClean="0"/>
              <a:t>Find artifacts that may still be in the clipboard memory</a:t>
            </a:r>
          </a:p>
          <a:p>
            <a:pPr lvl="1">
              <a:buFont typeface="Wingdings" charset="2"/>
              <a:buChar char="Ø"/>
            </a:pPr>
            <a:r>
              <a:rPr lang="en-US" dirty="0"/>
              <a:t>volatility-2.3.1.standalone.exe –f </a:t>
            </a:r>
            <a:r>
              <a:rPr lang="en-US" dirty="0" err="1" smtClean="0"/>
              <a:t>victim.vmem</a:t>
            </a:r>
            <a:r>
              <a:rPr lang="en-US" dirty="0" smtClean="0"/>
              <a:t> clipboard</a:t>
            </a:r>
            <a:endParaRPr lang="en-US" dirty="0"/>
          </a:p>
          <a:p>
            <a:pPr lvl="1">
              <a:buFont typeface="Wingdings" charset="2"/>
              <a:buChar char="Ø"/>
            </a:pPr>
            <a:endParaRPr lang="en-US" dirty="0" smtClean="0"/>
          </a:p>
          <a:p>
            <a:endParaRPr lang="en-US" dirty="0"/>
          </a:p>
        </p:txBody>
      </p:sp>
      <p:pic>
        <p:nvPicPr>
          <p:cNvPr id="4" name="Picture 3"/>
          <p:cNvPicPr>
            <a:picLocks noChangeAspect="1"/>
          </p:cNvPicPr>
          <p:nvPr/>
        </p:nvPicPr>
        <p:blipFill>
          <a:blip r:embed="rId2"/>
          <a:stretch>
            <a:fillRect/>
          </a:stretch>
        </p:blipFill>
        <p:spPr>
          <a:xfrm>
            <a:off x="254000" y="3651547"/>
            <a:ext cx="8686800" cy="850198"/>
          </a:xfrm>
          <a:prstGeom prst="rect">
            <a:avLst/>
          </a:prstGeom>
        </p:spPr>
      </p:pic>
    </p:spTree>
    <p:extLst>
      <p:ext uri="{BB962C8B-B14F-4D97-AF65-F5344CB8AC3E}">
        <p14:creationId xmlns:p14="http://schemas.microsoft.com/office/powerpoint/2010/main" val="195062221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Environmental Variables</a:t>
            </a:r>
            <a:endParaRPr lang="en-US" dirty="0"/>
          </a:p>
        </p:txBody>
      </p:sp>
      <p:sp>
        <p:nvSpPr>
          <p:cNvPr id="6" name="Content Placeholder 2"/>
          <p:cNvSpPr>
            <a:spLocks noGrp="1"/>
          </p:cNvSpPr>
          <p:nvPr>
            <p:ph idx="1"/>
          </p:nvPr>
        </p:nvSpPr>
        <p:spPr>
          <a:xfrm>
            <a:off x="739775" y="2333531"/>
            <a:ext cx="7662864" cy="3267169"/>
          </a:xfrm>
        </p:spPr>
        <p:txBody>
          <a:bodyPr/>
          <a:lstStyle/>
          <a:p>
            <a:pPr>
              <a:buFont typeface="Wingdings" charset="2"/>
              <a:buChar char="Ø"/>
            </a:pPr>
            <a:r>
              <a:rPr lang="en-US" dirty="0" smtClean="0"/>
              <a:t>Many items that may be helpful in attribution including hostname, </a:t>
            </a:r>
            <a:r>
              <a:rPr lang="en-US" dirty="0" err="1" smtClean="0"/>
              <a:t>logonserver</a:t>
            </a:r>
            <a:r>
              <a:rPr lang="en-US" dirty="0" smtClean="0"/>
              <a:t>, path, </a:t>
            </a:r>
            <a:r>
              <a:rPr lang="en-US" dirty="0" err="1" smtClean="0"/>
              <a:t>sessionname</a:t>
            </a:r>
            <a:r>
              <a:rPr lang="en-US" dirty="0" smtClean="0"/>
              <a:t>, username, etc.</a:t>
            </a:r>
          </a:p>
          <a:p>
            <a:pPr lvl="1">
              <a:buFont typeface="Wingdings" charset="2"/>
              <a:buChar char="Ø"/>
            </a:pPr>
            <a:r>
              <a:rPr lang="en-US" dirty="0"/>
              <a:t>volatility-2.3.1.standalone.exe –f </a:t>
            </a:r>
            <a:r>
              <a:rPr lang="en-US" dirty="0" err="1" smtClean="0"/>
              <a:t>victim.vmem</a:t>
            </a:r>
            <a:r>
              <a:rPr lang="en-US" dirty="0" smtClean="0"/>
              <a:t> </a:t>
            </a:r>
            <a:r>
              <a:rPr lang="en-US" dirty="0" err="1" smtClean="0"/>
              <a:t>envars</a:t>
            </a:r>
            <a:endParaRPr lang="en-US" dirty="0"/>
          </a:p>
          <a:p>
            <a:pPr lvl="1">
              <a:buFont typeface="Wingdings" charset="2"/>
              <a:buChar char="Ø"/>
            </a:pPr>
            <a:endParaRPr lang="en-US" dirty="0" smtClean="0"/>
          </a:p>
          <a:p>
            <a:endParaRPr lang="en-US" dirty="0"/>
          </a:p>
        </p:txBody>
      </p:sp>
      <p:pic>
        <p:nvPicPr>
          <p:cNvPr id="3" name="Picture 2"/>
          <p:cNvPicPr>
            <a:picLocks noChangeAspect="1"/>
          </p:cNvPicPr>
          <p:nvPr/>
        </p:nvPicPr>
        <p:blipFill>
          <a:blip r:embed="rId2"/>
          <a:stretch>
            <a:fillRect/>
          </a:stretch>
        </p:blipFill>
        <p:spPr>
          <a:xfrm>
            <a:off x="457200" y="3549156"/>
            <a:ext cx="8404225" cy="2839265"/>
          </a:xfrm>
          <a:prstGeom prst="rect">
            <a:avLst/>
          </a:prstGeom>
        </p:spPr>
      </p:pic>
    </p:spTree>
    <p:extLst>
      <p:ext uri="{BB962C8B-B14F-4D97-AF65-F5344CB8AC3E}">
        <p14:creationId xmlns:p14="http://schemas.microsoft.com/office/powerpoint/2010/main" val="370159379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Layout</a:t>
            </a:r>
            <a:endParaRPr lang="en-US" dirty="0"/>
          </a:p>
        </p:txBody>
      </p:sp>
      <p:sp>
        <p:nvSpPr>
          <p:cNvPr id="6" name="Content Placeholder 2"/>
          <p:cNvSpPr>
            <a:spLocks noGrp="1"/>
          </p:cNvSpPr>
          <p:nvPr>
            <p:ph idx="1"/>
          </p:nvPr>
        </p:nvSpPr>
        <p:spPr>
          <a:xfrm>
            <a:off x="739775" y="2333531"/>
            <a:ext cx="7662864" cy="3267169"/>
          </a:xfrm>
        </p:spPr>
        <p:txBody>
          <a:bodyPr/>
          <a:lstStyle/>
          <a:p>
            <a:pPr>
              <a:buFont typeface="Wingdings" charset="2"/>
              <a:buChar char="Ø"/>
            </a:pPr>
            <a:r>
              <a:rPr lang="en-US" dirty="0" smtClean="0"/>
              <a:t>Attempts to grab a visual wireframe representation of the user’s active desktop </a:t>
            </a:r>
            <a:endParaRPr lang="en-US" dirty="0"/>
          </a:p>
          <a:p>
            <a:pPr lvl="1">
              <a:buFont typeface="Wingdings" charset="2"/>
              <a:buChar char="Ø"/>
            </a:pPr>
            <a:r>
              <a:rPr lang="en-US" dirty="0" smtClean="0"/>
              <a:t>volatility</a:t>
            </a:r>
            <a:r>
              <a:rPr lang="en-US" dirty="0"/>
              <a:t>-2.3.1.standalone.exe –f </a:t>
            </a:r>
            <a:r>
              <a:rPr lang="en-US" dirty="0" err="1" smtClean="0"/>
              <a:t>victim.vmem</a:t>
            </a:r>
            <a:r>
              <a:rPr lang="en-US" dirty="0" smtClean="0"/>
              <a:t> screenshot –-dump-</a:t>
            </a:r>
            <a:r>
              <a:rPr lang="en-US" dirty="0" err="1" smtClean="0"/>
              <a:t>dir</a:t>
            </a:r>
            <a:r>
              <a:rPr lang="en-US" dirty="0" smtClean="0"/>
              <a:t>=“c:\temp”</a:t>
            </a:r>
            <a:endParaRPr lang="en-US" dirty="0"/>
          </a:p>
          <a:p>
            <a:pPr lvl="1">
              <a:buFont typeface="Wingdings" charset="2"/>
              <a:buChar char="Ø"/>
            </a:pPr>
            <a:endParaRPr lang="en-US" dirty="0" smtClean="0"/>
          </a:p>
          <a:p>
            <a:endParaRPr lang="en-US" dirty="0"/>
          </a:p>
        </p:txBody>
      </p:sp>
      <p:pic>
        <p:nvPicPr>
          <p:cNvPr id="4" name="Picture 3"/>
          <p:cNvPicPr>
            <a:picLocks noChangeAspect="1"/>
          </p:cNvPicPr>
          <p:nvPr/>
        </p:nvPicPr>
        <p:blipFill>
          <a:blip r:embed="rId2"/>
          <a:stretch>
            <a:fillRect/>
          </a:stretch>
        </p:blipFill>
        <p:spPr>
          <a:xfrm>
            <a:off x="4038600" y="3543000"/>
            <a:ext cx="4508500" cy="3269253"/>
          </a:xfrm>
          <a:prstGeom prst="rect">
            <a:avLst/>
          </a:prstGeom>
        </p:spPr>
      </p:pic>
    </p:spTree>
    <p:extLst>
      <p:ext uri="{BB962C8B-B14F-4D97-AF65-F5344CB8AC3E}">
        <p14:creationId xmlns:p14="http://schemas.microsoft.com/office/powerpoint/2010/main" val="404980693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Malware Finder</a:t>
            </a:r>
            <a:endParaRPr lang="en-US" dirty="0"/>
          </a:p>
        </p:txBody>
      </p:sp>
      <p:pic>
        <p:nvPicPr>
          <p:cNvPr id="7" name="Picture 6"/>
          <p:cNvPicPr>
            <a:picLocks noChangeAspect="1"/>
          </p:cNvPicPr>
          <p:nvPr/>
        </p:nvPicPr>
        <p:blipFill>
          <a:blip r:embed="rId2"/>
          <a:stretch>
            <a:fillRect/>
          </a:stretch>
        </p:blipFill>
        <p:spPr>
          <a:xfrm>
            <a:off x="1968496" y="3784600"/>
            <a:ext cx="5365754" cy="303530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6" name="Content Placeholder 2"/>
          <p:cNvSpPr>
            <a:spLocks noGrp="1"/>
          </p:cNvSpPr>
          <p:nvPr>
            <p:ph idx="1"/>
          </p:nvPr>
        </p:nvSpPr>
        <p:spPr>
          <a:xfrm>
            <a:off x="739775" y="2333531"/>
            <a:ext cx="7662864" cy="3267169"/>
          </a:xfrm>
        </p:spPr>
        <p:txBody>
          <a:bodyPr/>
          <a:lstStyle/>
          <a:p>
            <a:pPr>
              <a:buFont typeface="Wingdings" charset="2"/>
              <a:buChar char="Ø"/>
            </a:pPr>
            <a:r>
              <a:rPr lang="en-US" dirty="0" smtClean="0"/>
              <a:t>Extract any </a:t>
            </a:r>
            <a:r>
              <a:rPr lang="en-US" dirty="0" err="1" smtClean="0"/>
              <a:t>executables</a:t>
            </a:r>
            <a:r>
              <a:rPr lang="en-US" dirty="0" smtClean="0"/>
              <a:t> from processes and check for known signatures </a:t>
            </a:r>
          </a:p>
          <a:p>
            <a:pPr lvl="1">
              <a:buFont typeface="Wingdings" charset="2"/>
              <a:buChar char="Ø"/>
            </a:pPr>
            <a:r>
              <a:rPr lang="en-US" dirty="0"/>
              <a:t>volatility-2.3.1.standalone.exe –f </a:t>
            </a:r>
            <a:r>
              <a:rPr lang="en-US" dirty="0" err="1"/>
              <a:t>victim.vmem</a:t>
            </a:r>
            <a:r>
              <a:rPr lang="en-US" dirty="0"/>
              <a:t> </a:t>
            </a:r>
            <a:r>
              <a:rPr lang="en-US" dirty="0" err="1" smtClean="0"/>
              <a:t>malfind</a:t>
            </a:r>
            <a:r>
              <a:rPr lang="en-US" dirty="0" smtClean="0"/>
              <a:t> –output-file=malware1 </a:t>
            </a:r>
            <a:endParaRPr lang="en-US" dirty="0"/>
          </a:p>
          <a:p>
            <a:pPr lvl="1">
              <a:buFont typeface="Wingdings" charset="2"/>
              <a:buChar char="Ø"/>
            </a:pPr>
            <a:endParaRPr lang="en-US" dirty="0" smtClean="0"/>
          </a:p>
          <a:p>
            <a:endParaRPr lang="en-US" dirty="0"/>
          </a:p>
        </p:txBody>
      </p:sp>
    </p:spTree>
    <p:extLst>
      <p:ext uri="{BB962C8B-B14F-4D97-AF65-F5344CB8AC3E}">
        <p14:creationId xmlns:p14="http://schemas.microsoft.com/office/powerpoint/2010/main" val="301289583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Dump it on your computer…</a:t>
            </a:r>
            <a:endParaRPr lang="en-US" dirty="0"/>
          </a:p>
        </p:txBody>
      </p:sp>
      <p:pic>
        <p:nvPicPr>
          <p:cNvPr id="5" name="Picture 4"/>
          <p:cNvPicPr>
            <a:picLocks noChangeAspect="1"/>
          </p:cNvPicPr>
          <p:nvPr/>
        </p:nvPicPr>
        <p:blipFill>
          <a:blip r:embed="rId2"/>
          <a:stretch>
            <a:fillRect/>
          </a:stretch>
        </p:blipFill>
        <p:spPr>
          <a:xfrm>
            <a:off x="101454" y="2343150"/>
            <a:ext cx="5613546" cy="3067050"/>
          </a:xfrm>
          <a:prstGeom prst="rect">
            <a:avLst/>
          </a:prstGeom>
        </p:spPr>
      </p:pic>
      <p:pic>
        <p:nvPicPr>
          <p:cNvPr id="4" name="Content Placeholder 3"/>
          <p:cNvPicPr>
            <a:picLocks noGrp="1" noChangeAspect="1"/>
          </p:cNvPicPr>
          <p:nvPr>
            <p:ph idx="1"/>
          </p:nvPr>
        </p:nvPicPr>
        <p:blipFill>
          <a:blip r:embed="rId3"/>
          <a:stretch>
            <a:fillRect/>
          </a:stretch>
        </p:blipFill>
        <p:spPr>
          <a:xfrm>
            <a:off x="5022633" y="3292475"/>
            <a:ext cx="3745347" cy="3267075"/>
          </a:xfrm>
          <a:prstGeom prst="rect">
            <a:avLst/>
          </a:prstGeom>
        </p:spPr>
      </p:pic>
    </p:spTree>
    <p:extLst>
      <p:ext uri="{BB962C8B-B14F-4D97-AF65-F5344CB8AC3E}">
        <p14:creationId xmlns:p14="http://schemas.microsoft.com/office/powerpoint/2010/main" val="190187404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Fun Options</a:t>
            </a:r>
            <a:endParaRPr lang="en-US" dirty="0"/>
          </a:p>
        </p:txBody>
      </p:sp>
      <p:sp>
        <p:nvSpPr>
          <p:cNvPr id="3" name="Content Placeholder 2"/>
          <p:cNvSpPr>
            <a:spLocks noGrp="1"/>
          </p:cNvSpPr>
          <p:nvPr>
            <p:ph idx="1"/>
          </p:nvPr>
        </p:nvSpPr>
        <p:spPr/>
        <p:txBody>
          <a:bodyPr/>
          <a:lstStyle/>
          <a:p>
            <a:pPr>
              <a:buFont typeface="Wingdings" charset="2"/>
              <a:buChar char="Ø"/>
            </a:pPr>
            <a:r>
              <a:rPr lang="en-US" dirty="0" smtClean="0"/>
              <a:t>These commands could also yield some good data:</a:t>
            </a:r>
          </a:p>
          <a:p>
            <a:pPr lvl="1">
              <a:buFont typeface="Wingdings" charset="2"/>
              <a:buChar char="Ø"/>
            </a:pPr>
            <a:r>
              <a:rPr lang="en-US" dirty="0" err="1" smtClean="0"/>
              <a:t>Cmdscan</a:t>
            </a:r>
            <a:r>
              <a:rPr lang="en-US" dirty="0" smtClean="0"/>
              <a:t> – list of all commands used based off history</a:t>
            </a:r>
          </a:p>
          <a:p>
            <a:pPr lvl="1">
              <a:buFont typeface="Wingdings" charset="2"/>
              <a:buChar char="Ø"/>
            </a:pPr>
            <a:r>
              <a:rPr lang="en-US" dirty="0" err="1" smtClean="0"/>
              <a:t>Dumpcerts</a:t>
            </a:r>
            <a:r>
              <a:rPr lang="en-US" dirty="0" smtClean="0"/>
              <a:t> – Finds all RSA public and private SSL keys</a:t>
            </a:r>
          </a:p>
          <a:p>
            <a:pPr lvl="1">
              <a:buFont typeface="Wingdings" charset="2"/>
              <a:buChar char="Ø"/>
            </a:pPr>
            <a:r>
              <a:rPr lang="en-US" dirty="0" err="1" smtClean="0"/>
              <a:t>Hashdump</a:t>
            </a:r>
            <a:r>
              <a:rPr lang="en-US" dirty="0" smtClean="0"/>
              <a:t> – Dumps any SAM hashes to be used to potential cracking</a:t>
            </a:r>
          </a:p>
          <a:p>
            <a:pPr lvl="1">
              <a:buFont typeface="Wingdings" charset="2"/>
              <a:buChar char="Ø"/>
            </a:pPr>
            <a:r>
              <a:rPr lang="en-US" dirty="0" smtClean="0"/>
              <a:t>Windows – Shows all window handles and associated processes running at the time of the memory capture</a:t>
            </a:r>
          </a:p>
          <a:p>
            <a:pPr lvl="1">
              <a:buFont typeface="Wingdings" charset="2"/>
              <a:buChar char="Ø"/>
            </a:pPr>
            <a:r>
              <a:rPr lang="en-US" dirty="0" smtClean="0"/>
              <a:t>Registry options including </a:t>
            </a:r>
            <a:r>
              <a:rPr lang="en-US" dirty="0" err="1" smtClean="0"/>
              <a:t>hivelist</a:t>
            </a:r>
            <a:r>
              <a:rPr lang="en-US" dirty="0" smtClean="0"/>
              <a:t>, </a:t>
            </a:r>
            <a:r>
              <a:rPr lang="en-US" dirty="0" err="1" smtClean="0"/>
              <a:t>hivescan</a:t>
            </a:r>
            <a:r>
              <a:rPr lang="en-US" dirty="0" smtClean="0"/>
              <a:t>, </a:t>
            </a:r>
            <a:r>
              <a:rPr lang="en-US" dirty="0" err="1" smtClean="0"/>
              <a:t>printkey</a:t>
            </a:r>
            <a:r>
              <a:rPr lang="en-US" dirty="0" smtClean="0"/>
              <a:t> which will show you active keys being used by the running processes</a:t>
            </a:r>
            <a:endParaRPr lang="en-US" dirty="0"/>
          </a:p>
        </p:txBody>
      </p:sp>
    </p:spTree>
    <p:extLst>
      <p:ext uri="{BB962C8B-B14F-4D97-AF65-F5344CB8AC3E}">
        <p14:creationId xmlns:p14="http://schemas.microsoft.com/office/powerpoint/2010/main" val="354048516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a:t>
            </a:r>
            <a:endParaRPr lang="en-US" dirty="0"/>
          </a:p>
        </p:txBody>
      </p:sp>
      <p:sp>
        <p:nvSpPr>
          <p:cNvPr id="3" name="Content Placeholder 2"/>
          <p:cNvSpPr>
            <a:spLocks noGrp="1"/>
          </p:cNvSpPr>
          <p:nvPr>
            <p:ph idx="1"/>
          </p:nvPr>
        </p:nvSpPr>
        <p:spPr/>
        <p:txBody>
          <a:bodyPr/>
          <a:lstStyle/>
          <a:p>
            <a:pPr>
              <a:buFont typeface="Wingdings" charset="2"/>
              <a:buChar char="Ø"/>
            </a:pPr>
            <a:r>
              <a:rPr lang="en-US" dirty="0" smtClean="0"/>
              <a:t>Dumping the memory</a:t>
            </a:r>
          </a:p>
          <a:p>
            <a:pPr>
              <a:buFont typeface="Wingdings" charset="2"/>
              <a:buChar char="Ø"/>
            </a:pPr>
            <a:r>
              <a:rPr lang="en-US" dirty="0" smtClean="0"/>
              <a:t>…Lots of hours of scripts and stuff…</a:t>
            </a:r>
          </a:p>
          <a:p>
            <a:pPr>
              <a:buFont typeface="Wingdings" charset="2"/>
              <a:buChar char="Ø"/>
            </a:pPr>
            <a:r>
              <a:rPr lang="en-US" dirty="0" smtClean="0"/>
              <a:t>Profit!</a:t>
            </a:r>
          </a:p>
          <a:p>
            <a:pPr>
              <a:buFont typeface="Wingdings" charset="2"/>
              <a:buChar char="v"/>
            </a:pPr>
            <a:endParaRPr lang="en-US" dirty="0"/>
          </a:p>
        </p:txBody>
      </p:sp>
    </p:spTree>
    <p:extLst>
      <p:ext uri="{BB962C8B-B14F-4D97-AF65-F5344CB8AC3E}">
        <p14:creationId xmlns:p14="http://schemas.microsoft.com/office/powerpoint/2010/main" val="112681370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a:buFont typeface="Wingdings" charset="2"/>
              <a:buChar char="Ø"/>
            </a:pPr>
            <a:r>
              <a:rPr lang="en-US" dirty="0" smtClean="0"/>
              <a:t>Quick survey on who uses </a:t>
            </a:r>
            <a:r>
              <a:rPr lang="en-US" dirty="0" err="1"/>
              <a:t>T</a:t>
            </a:r>
            <a:r>
              <a:rPr lang="en-US" dirty="0" err="1" smtClean="0"/>
              <a:t>ruecrypt</a:t>
            </a:r>
            <a:r>
              <a:rPr lang="en-US" dirty="0" smtClean="0"/>
              <a:t>…</a:t>
            </a:r>
          </a:p>
          <a:p>
            <a:pPr>
              <a:buFont typeface="Wingdings" charset="2"/>
              <a:buChar char="Ø"/>
            </a:pPr>
            <a:r>
              <a:rPr lang="en-US" dirty="0" smtClean="0"/>
              <a:t>Demo of memory dump is too slow…</a:t>
            </a:r>
            <a:endParaRPr lang="en-US" dirty="0"/>
          </a:p>
        </p:txBody>
      </p:sp>
    </p:spTree>
    <p:extLst>
      <p:ext uri="{BB962C8B-B14F-4D97-AF65-F5344CB8AC3E}">
        <p14:creationId xmlns:p14="http://schemas.microsoft.com/office/powerpoint/2010/main" val="41969955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keyfindaes</a:t>
            </a:r>
            <a:endParaRPr lang="en-US" dirty="0"/>
          </a:p>
        </p:txBody>
      </p:sp>
      <p:pic>
        <p:nvPicPr>
          <p:cNvPr id="4" name="Content Placeholder 3" descr="aeskeyfind.jpg"/>
          <p:cNvPicPr>
            <a:picLocks noGrp="1" noChangeAspect="1"/>
          </p:cNvPicPr>
          <p:nvPr>
            <p:ph idx="1"/>
          </p:nvPr>
        </p:nvPicPr>
        <p:blipFill>
          <a:blip r:embed="rId2">
            <a:extLst>
              <a:ext uri="{28A0092B-C50C-407E-A947-70E740481C1C}">
                <a14:useLocalDpi xmlns:a14="http://schemas.microsoft.com/office/drawing/2010/main" val="0"/>
              </a:ext>
            </a:extLst>
          </a:blip>
          <a:srcRect t="11820" b="11820"/>
          <a:stretch>
            <a:fillRect/>
          </a:stretch>
        </p:blipFill>
        <p:spPr>
          <a:xfrm>
            <a:off x="739775" y="3366994"/>
            <a:ext cx="7662864" cy="3267169"/>
          </a:xfrm>
        </p:spPr>
      </p:pic>
      <p:sp>
        <p:nvSpPr>
          <p:cNvPr id="6" name="TextBox 5"/>
          <p:cNvSpPr txBox="1"/>
          <p:nvPr/>
        </p:nvSpPr>
        <p:spPr>
          <a:xfrm>
            <a:off x="128063" y="2556828"/>
            <a:ext cx="8917826" cy="646331"/>
          </a:xfrm>
          <a:prstGeom prst="rect">
            <a:avLst/>
          </a:prstGeom>
          <a:noFill/>
        </p:spPr>
        <p:txBody>
          <a:bodyPr wrap="none" rtlCol="0">
            <a:spAutoFit/>
          </a:bodyPr>
          <a:lstStyle/>
          <a:p>
            <a:r>
              <a:rPr lang="en-US" dirty="0" smtClean="0"/>
              <a:t>Scans for AES128, AES192, and AES256 keys. (Isn’t limited to just memory samples)</a:t>
            </a:r>
          </a:p>
          <a:p>
            <a:r>
              <a:rPr lang="en-US" dirty="0" smtClean="0"/>
              <a:t>Provides keys to your encrypted volumes – Able to Mount volumes with the keys snagged!</a:t>
            </a:r>
            <a:endParaRPr lang="en-US" dirty="0"/>
          </a:p>
        </p:txBody>
      </p:sp>
      <p:sp>
        <p:nvSpPr>
          <p:cNvPr id="7" name="TextBox 6"/>
          <p:cNvSpPr txBox="1"/>
          <p:nvPr/>
        </p:nvSpPr>
        <p:spPr>
          <a:xfrm>
            <a:off x="6450609" y="2203966"/>
            <a:ext cx="2693391" cy="369332"/>
          </a:xfrm>
          <a:prstGeom prst="rect">
            <a:avLst/>
          </a:prstGeom>
          <a:noFill/>
        </p:spPr>
        <p:txBody>
          <a:bodyPr wrap="none" rtlCol="0">
            <a:spAutoFit/>
          </a:bodyPr>
          <a:lstStyle/>
          <a:p>
            <a:r>
              <a:rPr lang="en-US" dirty="0" smtClean="0"/>
              <a:t>(creator: Jesse </a:t>
            </a:r>
            <a:r>
              <a:rPr lang="en-US" dirty="0" err="1" smtClean="0"/>
              <a:t>Kornblum</a:t>
            </a:r>
            <a:r>
              <a:rPr lang="en-US" dirty="0" smtClean="0"/>
              <a:t>)</a:t>
            </a:r>
            <a:endParaRPr lang="en-US" dirty="0"/>
          </a:p>
        </p:txBody>
      </p:sp>
    </p:spTree>
    <p:extLst>
      <p:ext uri="{BB962C8B-B14F-4D97-AF65-F5344CB8AC3E}">
        <p14:creationId xmlns:p14="http://schemas.microsoft.com/office/powerpoint/2010/main" val="2939375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t>
            </a:r>
            <a:r>
              <a:rPr lang="en-US" dirty="0" err="1" smtClean="0"/>
              <a:t>CryptoScan</a:t>
            </a:r>
            <a:endParaRPr lang="en-US" dirty="0"/>
          </a:p>
        </p:txBody>
      </p:sp>
      <p:pic>
        <p:nvPicPr>
          <p:cNvPr id="4" name="Picture 3" descr="RunCryptosca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200" y="2171700"/>
            <a:ext cx="6449768" cy="3258229"/>
          </a:xfrm>
          <a:prstGeom prst="rect">
            <a:avLst/>
          </a:prstGeom>
        </p:spPr>
      </p:pic>
    </p:spTree>
    <p:extLst>
      <p:ext uri="{BB962C8B-B14F-4D97-AF65-F5344CB8AC3E}">
        <p14:creationId xmlns:p14="http://schemas.microsoft.com/office/powerpoint/2010/main" val="9167687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CryptoScan</a:t>
            </a:r>
            <a:r>
              <a:rPr lang="en-US" dirty="0" smtClean="0"/>
              <a:t> Output</a:t>
            </a:r>
            <a:endParaRPr lang="en-US" dirty="0"/>
          </a:p>
        </p:txBody>
      </p:sp>
      <p:pic>
        <p:nvPicPr>
          <p:cNvPr id="5" name="Picture 4" descr="outputfold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1816100"/>
            <a:ext cx="7983613" cy="4534845"/>
          </a:xfrm>
          <a:prstGeom prst="rect">
            <a:avLst/>
          </a:prstGeom>
        </p:spPr>
      </p:pic>
    </p:spTree>
    <p:extLst>
      <p:ext uri="{BB962C8B-B14F-4D97-AF65-F5344CB8AC3E}">
        <p14:creationId xmlns:p14="http://schemas.microsoft.com/office/powerpoint/2010/main" val="1010307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CryptoScan</a:t>
            </a:r>
            <a:r>
              <a:rPr lang="en-US" dirty="0" smtClean="0"/>
              <a:t> Results</a:t>
            </a:r>
            <a:endParaRPr lang="en-US" dirty="0"/>
          </a:p>
        </p:txBody>
      </p:sp>
      <p:pic>
        <p:nvPicPr>
          <p:cNvPr id="8" name="Picture 7" descr="CryptoScan Result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700" y="1732482"/>
            <a:ext cx="6068689" cy="5125518"/>
          </a:xfrm>
          <a:prstGeom prst="rect">
            <a:avLst/>
          </a:prstGeom>
        </p:spPr>
      </p:pic>
      <p:sp>
        <p:nvSpPr>
          <p:cNvPr id="9" name="TextBox 8"/>
          <p:cNvSpPr txBox="1"/>
          <p:nvPr/>
        </p:nvSpPr>
        <p:spPr>
          <a:xfrm>
            <a:off x="3302000" y="2609333"/>
            <a:ext cx="1849635" cy="276999"/>
          </a:xfrm>
          <a:prstGeom prst="rect">
            <a:avLst/>
          </a:prstGeom>
          <a:noFill/>
        </p:spPr>
        <p:txBody>
          <a:bodyPr wrap="none" rtlCol="0">
            <a:spAutoFit/>
          </a:bodyPr>
          <a:lstStyle/>
          <a:p>
            <a:r>
              <a:rPr lang="en-US" sz="1200" dirty="0" smtClean="0">
                <a:solidFill>
                  <a:srgbClr val="1466C5"/>
                </a:solidFill>
              </a:rPr>
              <a:t>&lt;-My wireless password..</a:t>
            </a:r>
            <a:endParaRPr lang="en-US" sz="1200" dirty="0">
              <a:solidFill>
                <a:srgbClr val="1466C5"/>
              </a:solidFill>
            </a:endParaRPr>
          </a:p>
        </p:txBody>
      </p:sp>
    </p:spTree>
    <p:extLst>
      <p:ext uri="{BB962C8B-B14F-4D97-AF65-F5344CB8AC3E}">
        <p14:creationId xmlns:p14="http://schemas.microsoft.com/office/powerpoint/2010/main" val="2626482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TrueCryptMaster</a:t>
            </a:r>
            <a:endParaRPr lang="en-US" dirty="0"/>
          </a:p>
        </p:txBody>
      </p:sp>
      <p:sp>
        <p:nvSpPr>
          <p:cNvPr id="4" name="Rectangle 3"/>
          <p:cNvSpPr/>
          <p:nvPr/>
        </p:nvSpPr>
        <p:spPr>
          <a:xfrm>
            <a:off x="12701" y="3238893"/>
            <a:ext cx="9144000" cy="3231654"/>
          </a:xfrm>
          <a:prstGeom prst="rect">
            <a:avLst/>
          </a:prstGeom>
        </p:spPr>
        <p:txBody>
          <a:bodyPr wrap="square">
            <a:spAutoFit/>
          </a:bodyPr>
          <a:lstStyle/>
          <a:p>
            <a:r>
              <a:rPr lang="en-US" sz="1200" dirty="0">
                <a:solidFill>
                  <a:srgbClr val="444444"/>
                </a:solidFill>
                <a:latin typeface="Courier New" panose="02070309020205020404" pitchFamily="49" charset="0"/>
              </a:rPr>
              <a:t>$ </a:t>
            </a:r>
            <a:r>
              <a:rPr lang="en-US" sz="1200" b="1" dirty="0">
                <a:solidFill>
                  <a:srgbClr val="444444"/>
                </a:solidFill>
                <a:latin typeface="Courier New" panose="02070309020205020404" pitchFamily="49" charset="0"/>
              </a:rPr>
              <a:t>python vol.py -f WIN-QBTA4.raw --profile=Win2012SP0x64 </a:t>
            </a:r>
            <a:r>
              <a:rPr lang="en-US" sz="1200" b="1" dirty="0" err="1">
                <a:solidFill>
                  <a:srgbClr val="444444"/>
                </a:solidFill>
                <a:latin typeface="Courier New" panose="02070309020205020404" pitchFamily="49" charset="0"/>
              </a:rPr>
              <a:t>truecryptmaster</a:t>
            </a:r>
            <a:r>
              <a:rPr lang="en-US" sz="1200" b="1" dirty="0">
                <a:solidFill>
                  <a:srgbClr val="444444"/>
                </a:solidFill>
                <a:latin typeface="Courier New" panose="02070309020205020404" pitchFamily="49" charset="0"/>
              </a:rPr>
              <a:t> -D .</a:t>
            </a:r>
            <a:r>
              <a:rPr lang="en-US" sz="1200" dirty="0">
                <a:solidFill>
                  <a:srgbClr val="444444"/>
                </a:solidFill>
                <a:latin typeface="Courier New" panose="02070309020205020404" pitchFamily="49" charset="0"/>
              </a:rPr>
              <a:t> </a:t>
            </a:r>
            <a:endParaRPr lang="en-US" sz="1200" dirty="0">
              <a:solidFill>
                <a:srgbClr val="444444"/>
              </a:solidFill>
              <a:latin typeface="Arial" panose="020B0604020202020204" pitchFamily="34" charset="0"/>
            </a:endParaRPr>
          </a:p>
          <a:p>
            <a:r>
              <a:rPr lang="en-US" sz="1200" dirty="0">
                <a:solidFill>
                  <a:srgbClr val="444444"/>
                </a:solidFill>
                <a:latin typeface="Courier New" panose="02070309020205020404" pitchFamily="49" charset="0"/>
              </a:rPr>
              <a:t>Volatility Foundation Volatility Framework 2.3.1 (T)</a:t>
            </a:r>
            <a:endParaRPr lang="en-US" sz="1200" dirty="0">
              <a:solidFill>
                <a:srgbClr val="444444"/>
              </a:solidFill>
              <a:latin typeface="Arial" panose="020B0604020202020204" pitchFamily="34" charset="0"/>
            </a:endParaRPr>
          </a:p>
          <a:p>
            <a:r>
              <a:rPr lang="en-US" sz="1200" dirty="0">
                <a:solidFill>
                  <a:srgbClr val="444444"/>
                </a:solidFill>
                <a:latin typeface="Courier New" panose="02070309020205020404" pitchFamily="49" charset="0"/>
              </a:rPr>
              <a:t/>
            </a:r>
            <a:br>
              <a:rPr lang="en-US" sz="1200" dirty="0">
                <a:solidFill>
                  <a:srgbClr val="444444"/>
                </a:solidFill>
                <a:latin typeface="Courier New" panose="02070309020205020404" pitchFamily="49" charset="0"/>
              </a:rPr>
            </a:br>
            <a:endParaRPr lang="en-US" sz="1200" dirty="0">
              <a:solidFill>
                <a:srgbClr val="444444"/>
              </a:solidFill>
              <a:latin typeface="Arial" panose="020B0604020202020204" pitchFamily="34" charset="0"/>
            </a:endParaRPr>
          </a:p>
          <a:p>
            <a:r>
              <a:rPr lang="en-US" sz="1200" dirty="0">
                <a:solidFill>
                  <a:srgbClr val="444444"/>
                </a:solidFill>
                <a:latin typeface="Courier New" panose="02070309020205020404" pitchFamily="49" charset="0"/>
              </a:rPr>
              <a:t>Container: \Device\Harddisk1\Partition1</a:t>
            </a:r>
            <a:endParaRPr lang="en-US" sz="1200" dirty="0">
              <a:solidFill>
                <a:srgbClr val="444444"/>
              </a:solidFill>
              <a:latin typeface="Arial" panose="020B0604020202020204" pitchFamily="34" charset="0"/>
            </a:endParaRPr>
          </a:p>
          <a:p>
            <a:r>
              <a:rPr lang="en-US" sz="1200" dirty="0">
                <a:solidFill>
                  <a:srgbClr val="444444"/>
                </a:solidFill>
                <a:latin typeface="Courier New" panose="02070309020205020404" pitchFamily="49" charset="0"/>
              </a:rPr>
              <a:t>Hidden Volume: No</a:t>
            </a:r>
            <a:endParaRPr lang="en-US" sz="1200" dirty="0">
              <a:solidFill>
                <a:srgbClr val="444444"/>
              </a:solidFill>
              <a:latin typeface="Arial" panose="020B0604020202020204" pitchFamily="34" charset="0"/>
            </a:endParaRPr>
          </a:p>
          <a:p>
            <a:r>
              <a:rPr lang="en-US" sz="1200" dirty="0">
                <a:solidFill>
                  <a:srgbClr val="444444"/>
                </a:solidFill>
                <a:latin typeface="Courier New" panose="02070309020205020404" pitchFamily="49" charset="0"/>
              </a:rPr>
              <a:t>Read Only: No</a:t>
            </a:r>
            <a:endParaRPr lang="en-US" sz="1200" dirty="0">
              <a:solidFill>
                <a:srgbClr val="444444"/>
              </a:solidFill>
              <a:latin typeface="Arial" panose="020B0604020202020204" pitchFamily="34" charset="0"/>
            </a:endParaRPr>
          </a:p>
          <a:p>
            <a:r>
              <a:rPr lang="en-US" sz="1200" dirty="0">
                <a:solidFill>
                  <a:srgbClr val="444444"/>
                </a:solidFill>
                <a:latin typeface="Courier New" panose="02070309020205020404" pitchFamily="49" charset="0"/>
              </a:rPr>
              <a:t>Disk Length: 7743733760 (bytes)</a:t>
            </a:r>
            <a:endParaRPr lang="en-US" sz="1200" dirty="0">
              <a:solidFill>
                <a:srgbClr val="444444"/>
              </a:solidFill>
              <a:latin typeface="Arial" panose="020B0604020202020204" pitchFamily="34" charset="0"/>
            </a:endParaRPr>
          </a:p>
          <a:p>
            <a:r>
              <a:rPr lang="en-US" sz="1200" dirty="0">
                <a:solidFill>
                  <a:srgbClr val="444444"/>
                </a:solidFill>
                <a:latin typeface="Courier New" panose="02070309020205020404" pitchFamily="49" charset="0"/>
              </a:rPr>
              <a:t>Host Length: 7743995904 (bytes)</a:t>
            </a:r>
            <a:endParaRPr lang="en-US" sz="1200" dirty="0">
              <a:solidFill>
                <a:srgbClr val="444444"/>
              </a:solidFill>
              <a:latin typeface="Arial" panose="020B0604020202020204" pitchFamily="34" charset="0"/>
            </a:endParaRPr>
          </a:p>
          <a:p>
            <a:r>
              <a:rPr lang="en-US" sz="1200" dirty="0">
                <a:solidFill>
                  <a:srgbClr val="444444"/>
                </a:solidFill>
                <a:latin typeface="Courier New" panose="02070309020205020404" pitchFamily="49" charset="0"/>
              </a:rPr>
              <a:t>Encryption Algorithm: </a:t>
            </a:r>
            <a:r>
              <a:rPr lang="en-US" sz="1200" b="1" dirty="0">
                <a:solidFill>
                  <a:srgbClr val="FF0000"/>
                </a:solidFill>
                <a:latin typeface="Courier New" panose="02070309020205020404" pitchFamily="49" charset="0"/>
              </a:rPr>
              <a:t>SERPENT</a:t>
            </a:r>
            <a:endParaRPr lang="en-US" sz="1200" dirty="0">
              <a:solidFill>
                <a:srgbClr val="444444"/>
              </a:solidFill>
              <a:latin typeface="Arial" panose="020B0604020202020204" pitchFamily="34" charset="0"/>
            </a:endParaRPr>
          </a:p>
          <a:p>
            <a:r>
              <a:rPr lang="en-US" sz="1200" dirty="0">
                <a:solidFill>
                  <a:srgbClr val="444444"/>
                </a:solidFill>
                <a:latin typeface="Courier New" panose="02070309020205020404" pitchFamily="49" charset="0"/>
              </a:rPr>
              <a:t>Mode: </a:t>
            </a:r>
            <a:r>
              <a:rPr lang="en-US" sz="1200" b="1" dirty="0">
                <a:solidFill>
                  <a:srgbClr val="FF0000"/>
                </a:solidFill>
                <a:latin typeface="Courier New" panose="02070309020205020404" pitchFamily="49" charset="0"/>
              </a:rPr>
              <a:t>XTS</a:t>
            </a:r>
            <a:endParaRPr lang="en-US" sz="1200" dirty="0">
              <a:solidFill>
                <a:srgbClr val="444444"/>
              </a:solidFill>
              <a:latin typeface="Arial" panose="020B0604020202020204" pitchFamily="34" charset="0"/>
            </a:endParaRPr>
          </a:p>
          <a:p>
            <a:r>
              <a:rPr lang="en-US" sz="1200" dirty="0">
                <a:solidFill>
                  <a:srgbClr val="444444"/>
                </a:solidFill>
                <a:latin typeface="Courier New" panose="02070309020205020404" pitchFamily="49" charset="0"/>
              </a:rPr>
              <a:t>Master Key</a:t>
            </a:r>
            <a:endParaRPr lang="en-US" sz="1200" dirty="0">
              <a:solidFill>
                <a:srgbClr val="444444"/>
              </a:solidFill>
              <a:latin typeface="Arial" panose="020B0604020202020204" pitchFamily="34" charset="0"/>
            </a:endParaRPr>
          </a:p>
          <a:p>
            <a:r>
              <a:rPr lang="en-US" sz="1200" b="1" dirty="0">
                <a:solidFill>
                  <a:srgbClr val="FF0000"/>
                </a:solidFill>
                <a:latin typeface="Courier New" panose="02070309020205020404" pitchFamily="49" charset="0"/>
              </a:rPr>
              <a:t>0xfffffa8018eb71a8 bbe1dc7a8e87e9f1f7eef37e6bb30a25   ...z.......~k..%</a:t>
            </a:r>
            <a:endParaRPr lang="en-US" sz="1200" dirty="0">
              <a:solidFill>
                <a:srgbClr val="444444"/>
              </a:solidFill>
              <a:latin typeface="Arial" panose="020B0604020202020204" pitchFamily="34" charset="0"/>
            </a:endParaRPr>
          </a:p>
          <a:p>
            <a:r>
              <a:rPr lang="en-US" sz="1200" b="1" dirty="0">
                <a:solidFill>
                  <a:srgbClr val="FF0000"/>
                </a:solidFill>
                <a:latin typeface="Courier New" panose="02070309020205020404" pitchFamily="49" charset="0"/>
              </a:rPr>
              <a:t>0xfffffa8018eb71b8 90b8948fefee425e5105054e3258b1a7   ......B^Q..N2X..</a:t>
            </a:r>
            <a:endParaRPr lang="en-US" sz="1200" dirty="0">
              <a:solidFill>
                <a:srgbClr val="444444"/>
              </a:solidFill>
              <a:latin typeface="Arial" panose="020B0604020202020204" pitchFamily="34" charset="0"/>
            </a:endParaRPr>
          </a:p>
          <a:p>
            <a:r>
              <a:rPr lang="en-US" sz="1200" b="1" dirty="0">
                <a:solidFill>
                  <a:srgbClr val="FF0000"/>
                </a:solidFill>
                <a:latin typeface="Courier New" panose="02070309020205020404" pitchFamily="49" charset="0"/>
              </a:rPr>
              <a:t>0xfffffa8018eb71c8 a76c5e96d67892335008a8c60d09fb69   .l^..x.3P......</a:t>
            </a:r>
            <a:r>
              <a:rPr lang="en-US" sz="1200" b="1" dirty="0" err="1">
                <a:solidFill>
                  <a:srgbClr val="FF0000"/>
                </a:solidFill>
                <a:latin typeface="Courier New" panose="02070309020205020404" pitchFamily="49" charset="0"/>
              </a:rPr>
              <a:t>i</a:t>
            </a:r>
            <a:endParaRPr lang="en-US" sz="1200" dirty="0">
              <a:solidFill>
                <a:srgbClr val="444444"/>
              </a:solidFill>
              <a:latin typeface="Arial" panose="020B0604020202020204" pitchFamily="34" charset="0"/>
            </a:endParaRPr>
          </a:p>
          <a:p>
            <a:r>
              <a:rPr lang="en-US" sz="1200" b="1" dirty="0">
                <a:solidFill>
                  <a:srgbClr val="FF0000"/>
                </a:solidFill>
                <a:latin typeface="Courier New" panose="02070309020205020404" pitchFamily="49" charset="0"/>
              </a:rPr>
              <a:t>0xfffffa8018eb71d8 efb0b5fc759d44ec8c057fbc94ec3cc9   ....</a:t>
            </a:r>
            <a:r>
              <a:rPr lang="en-US" sz="1200" b="1" dirty="0" err="1">
                <a:solidFill>
                  <a:srgbClr val="FF0000"/>
                </a:solidFill>
                <a:latin typeface="Courier New" panose="02070309020205020404" pitchFamily="49" charset="0"/>
              </a:rPr>
              <a:t>u.D</a:t>
            </a:r>
            <a:r>
              <a:rPr lang="en-US" sz="1200" b="1" dirty="0">
                <a:solidFill>
                  <a:srgbClr val="FF0000"/>
                </a:solidFill>
                <a:latin typeface="Courier New" panose="02070309020205020404" pitchFamily="49" charset="0"/>
              </a:rPr>
              <a:t>.......&lt;.</a:t>
            </a:r>
            <a:endParaRPr lang="en-US" sz="1200" dirty="0">
              <a:solidFill>
                <a:srgbClr val="444444"/>
              </a:solidFill>
              <a:latin typeface="Arial" panose="020B0604020202020204" pitchFamily="34" charset="0"/>
            </a:endParaRPr>
          </a:p>
          <a:p>
            <a:r>
              <a:rPr lang="en-US" sz="1200" dirty="0">
                <a:solidFill>
                  <a:srgbClr val="444444"/>
                </a:solidFill>
                <a:latin typeface="Courier New" panose="02070309020205020404" pitchFamily="49" charset="0"/>
              </a:rPr>
              <a:t>Dumped 64 bytes to ./0xfffffa8018eb71a8_master.key</a:t>
            </a:r>
            <a:endParaRPr lang="en-US" sz="1200" b="0" i="0" dirty="0">
              <a:solidFill>
                <a:srgbClr val="444444"/>
              </a:solidFill>
              <a:effectLst/>
              <a:latin typeface="Arial" panose="020B0604020202020204" pitchFamily="34" charset="0"/>
            </a:endParaRPr>
          </a:p>
        </p:txBody>
      </p:sp>
      <p:sp>
        <p:nvSpPr>
          <p:cNvPr id="3" name="TextBox 2"/>
          <p:cNvSpPr txBox="1"/>
          <p:nvPr/>
        </p:nvSpPr>
        <p:spPr>
          <a:xfrm>
            <a:off x="2628900" y="2832493"/>
            <a:ext cx="3775393" cy="369332"/>
          </a:xfrm>
          <a:prstGeom prst="rect">
            <a:avLst/>
          </a:prstGeom>
          <a:noFill/>
        </p:spPr>
        <p:txBody>
          <a:bodyPr wrap="none" rtlCol="0">
            <a:spAutoFit/>
          </a:bodyPr>
          <a:lstStyle/>
          <a:p>
            <a:r>
              <a:rPr lang="en-US" dirty="0" smtClean="0"/>
              <a:t>Tool operates the same as </a:t>
            </a:r>
            <a:r>
              <a:rPr lang="en-US" dirty="0" err="1" smtClean="0"/>
              <a:t>TrueCrypt</a:t>
            </a:r>
            <a:r>
              <a:rPr lang="en-US" dirty="0" smtClean="0"/>
              <a:t> </a:t>
            </a:r>
            <a:endParaRPr lang="en-US" dirty="0"/>
          </a:p>
        </p:txBody>
      </p:sp>
    </p:spTree>
    <p:extLst>
      <p:ext uri="{BB962C8B-B14F-4D97-AF65-F5344CB8AC3E}">
        <p14:creationId xmlns:p14="http://schemas.microsoft.com/office/powerpoint/2010/main" val="395106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TrueCryptSummary</a:t>
            </a:r>
            <a:endParaRPr lang="en-US" dirty="0"/>
          </a:p>
        </p:txBody>
      </p:sp>
      <p:sp>
        <p:nvSpPr>
          <p:cNvPr id="4" name="Rectangle 3"/>
          <p:cNvSpPr/>
          <p:nvPr/>
        </p:nvSpPr>
        <p:spPr>
          <a:xfrm>
            <a:off x="0" y="2104899"/>
            <a:ext cx="9144000" cy="4893647"/>
          </a:xfrm>
          <a:prstGeom prst="rect">
            <a:avLst/>
          </a:prstGeom>
        </p:spPr>
        <p:txBody>
          <a:bodyPr wrap="square">
            <a:spAutoFit/>
          </a:bodyPr>
          <a:lstStyle/>
          <a:p>
            <a:endParaRPr lang="en-US" sz="1200" dirty="0" smtClean="0">
              <a:solidFill>
                <a:srgbClr val="444444"/>
              </a:solidFill>
              <a:latin typeface="Courier New" panose="02070309020205020404" pitchFamily="49" charset="0"/>
            </a:endParaRPr>
          </a:p>
          <a:p>
            <a:endParaRPr lang="en-US" sz="1200" dirty="0">
              <a:solidFill>
                <a:srgbClr val="444444"/>
              </a:solidFill>
              <a:latin typeface="Courier New" panose="02070309020205020404" pitchFamily="49" charset="0"/>
            </a:endParaRPr>
          </a:p>
          <a:p>
            <a:r>
              <a:rPr lang="en-US" sz="1200" dirty="0" smtClean="0">
                <a:solidFill>
                  <a:srgbClr val="444444"/>
                </a:solidFill>
                <a:latin typeface="Courier New" panose="02070309020205020404" pitchFamily="49" charset="0"/>
              </a:rPr>
              <a:t>$</a:t>
            </a:r>
            <a:r>
              <a:rPr lang="en-US" sz="1200" dirty="0">
                <a:solidFill>
                  <a:srgbClr val="444444"/>
                </a:solidFill>
                <a:latin typeface="Courier New" panose="02070309020205020404" pitchFamily="49" charset="0"/>
              </a:rPr>
              <a:t> </a:t>
            </a:r>
            <a:r>
              <a:rPr lang="en-US" sz="1200" b="1" dirty="0">
                <a:solidFill>
                  <a:srgbClr val="444444"/>
                </a:solidFill>
                <a:latin typeface="Courier New" panose="02070309020205020404" pitchFamily="49" charset="0"/>
              </a:rPr>
              <a:t>python vol.py -f WIN-QBTA4959AO9.raw --profile=Win2012SP0x64 </a:t>
            </a:r>
            <a:r>
              <a:rPr lang="en-US" sz="1200" b="1" dirty="0" err="1">
                <a:solidFill>
                  <a:srgbClr val="444444"/>
                </a:solidFill>
                <a:latin typeface="Courier New" panose="02070309020205020404" pitchFamily="49" charset="0"/>
              </a:rPr>
              <a:t>truecryptsummary</a:t>
            </a:r>
            <a:endParaRPr lang="en-US" sz="1200" dirty="0">
              <a:solidFill>
                <a:srgbClr val="444444"/>
              </a:solidFill>
              <a:latin typeface="Arial" panose="020B0604020202020204" pitchFamily="34" charset="0"/>
            </a:endParaRPr>
          </a:p>
          <a:p>
            <a:r>
              <a:rPr lang="en-US" sz="1200" dirty="0">
                <a:solidFill>
                  <a:srgbClr val="444444"/>
                </a:solidFill>
                <a:latin typeface="Courier New" panose="02070309020205020404" pitchFamily="49" charset="0"/>
              </a:rPr>
              <a:t>Volatility Foundation Volatility Framework 2.3.1 (T)</a:t>
            </a:r>
            <a:endParaRPr lang="en-US" sz="1200" dirty="0">
              <a:solidFill>
                <a:srgbClr val="444444"/>
              </a:solidFill>
              <a:latin typeface="Arial" panose="020B0604020202020204" pitchFamily="34" charset="0"/>
            </a:endParaRPr>
          </a:p>
          <a:p>
            <a:r>
              <a:rPr lang="en-US" sz="1200" dirty="0">
                <a:solidFill>
                  <a:srgbClr val="444444"/>
                </a:solidFill>
                <a:latin typeface="Courier New" panose="02070309020205020404" pitchFamily="49" charset="0"/>
              </a:rPr>
              <a:t/>
            </a:r>
            <a:br>
              <a:rPr lang="en-US" sz="1200" dirty="0">
                <a:solidFill>
                  <a:srgbClr val="444444"/>
                </a:solidFill>
                <a:latin typeface="Courier New" panose="02070309020205020404" pitchFamily="49" charset="0"/>
              </a:rPr>
            </a:br>
            <a:endParaRPr lang="en-US" sz="1200" dirty="0">
              <a:solidFill>
                <a:srgbClr val="444444"/>
              </a:solidFill>
              <a:latin typeface="Arial" panose="020B0604020202020204" pitchFamily="34" charset="0"/>
            </a:endParaRPr>
          </a:p>
          <a:p>
            <a:r>
              <a:rPr lang="en-US" sz="1200" dirty="0">
                <a:solidFill>
                  <a:srgbClr val="444444"/>
                </a:solidFill>
                <a:latin typeface="Courier New" panose="02070309020205020404" pitchFamily="49" charset="0"/>
              </a:rPr>
              <a:t>Process              TrueCrypt.exe at 0xfffffa801af43980 </a:t>
            </a:r>
            <a:r>
              <a:rPr lang="en-US" sz="1200" dirty="0" err="1">
                <a:solidFill>
                  <a:srgbClr val="444444"/>
                </a:solidFill>
                <a:latin typeface="Courier New" panose="02070309020205020404" pitchFamily="49" charset="0"/>
              </a:rPr>
              <a:t>pid</a:t>
            </a:r>
            <a:r>
              <a:rPr lang="en-US" sz="1200" dirty="0">
                <a:solidFill>
                  <a:srgbClr val="444444"/>
                </a:solidFill>
                <a:latin typeface="Courier New" panose="02070309020205020404" pitchFamily="49" charset="0"/>
              </a:rPr>
              <a:t> 2096</a:t>
            </a:r>
            <a:endParaRPr lang="en-US" sz="1200" dirty="0">
              <a:solidFill>
                <a:srgbClr val="444444"/>
              </a:solidFill>
              <a:latin typeface="Arial" panose="020B0604020202020204" pitchFamily="34" charset="0"/>
            </a:endParaRPr>
          </a:p>
          <a:p>
            <a:r>
              <a:rPr lang="en-US" sz="1200" dirty="0">
                <a:solidFill>
                  <a:srgbClr val="444444"/>
                </a:solidFill>
                <a:latin typeface="Courier New" panose="02070309020205020404" pitchFamily="49" charset="0"/>
              </a:rPr>
              <a:t>Kernel Module        truecrypt.sys at 0xfffff88009200000 - 0xfffff88009241000</a:t>
            </a:r>
            <a:endParaRPr lang="en-US" sz="1200" dirty="0">
              <a:solidFill>
                <a:srgbClr val="444444"/>
              </a:solidFill>
              <a:latin typeface="Arial" panose="020B0604020202020204" pitchFamily="34" charset="0"/>
            </a:endParaRPr>
          </a:p>
          <a:p>
            <a:r>
              <a:rPr lang="en-US" sz="1200" dirty="0">
                <a:solidFill>
                  <a:srgbClr val="444444"/>
                </a:solidFill>
                <a:latin typeface="Courier New" panose="02070309020205020404" pitchFamily="49" charset="0"/>
              </a:rPr>
              <a:t>Symbolic Link        Volume{52b24c47-eb79-11e2-93eb-000c29e29398} -&gt; \Device\</a:t>
            </a:r>
            <a:r>
              <a:rPr lang="en-US" sz="1200" dirty="0" err="1">
                <a:solidFill>
                  <a:srgbClr val="444444"/>
                </a:solidFill>
                <a:latin typeface="Courier New" panose="02070309020205020404" pitchFamily="49" charset="0"/>
              </a:rPr>
              <a:t>TrueCryptVolumeZ</a:t>
            </a:r>
            <a:r>
              <a:rPr lang="en-US" sz="1200" dirty="0">
                <a:solidFill>
                  <a:srgbClr val="444444"/>
                </a:solidFill>
                <a:latin typeface="Courier New" panose="02070309020205020404" pitchFamily="49" charset="0"/>
              </a:rPr>
              <a:t> mounted</a:t>
            </a:r>
            <a:r>
              <a:rPr lang="en-US" sz="1200" b="1" dirty="0">
                <a:solidFill>
                  <a:srgbClr val="FF0000"/>
                </a:solidFill>
                <a:latin typeface="Courier New" panose="02070309020205020404" pitchFamily="49" charset="0"/>
              </a:rPr>
              <a:t>2013-10-11 03:51:08</a:t>
            </a:r>
            <a:r>
              <a:rPr lang="en-US" sz="1200" dirty="0">
                <a:solidFill>
                  <a:srgbClr val="444444"/>
                </a:solidFill>
                <a:latin typeface="Courier New" panose="02070309020205020404" pitchFamily="49" charset="0"/>
              </a:rPr>
              <a:t> UTC+</a:t>
            </a:r>
            <a:r>
              <a:rPr lang="en-US" sz="1200" dirty="0" smtClean="0">
                <a:solidFill>
                  <a:srgbClr val="444444"/>
                </a:solidFill>
                <a:latin typeface="Courier New" panose="02070309020205020404" pitchFamily="49" charset="0"/>
              </a:rPr>
              <a:t>0000 </a:t>
            </a:r>
            <a:r>
              <a:rPr lang="en-US" sz="1200" b="1" dirty="0">
                <a:solidFill>
                  <a:schemeClr val="bg2">
                    <a:lumMod val="50000"/>
                  </a:schemeClr>
                </a:solidFill>
                <a:latin typeface="Courier New" panose="02070309020205020404" pitchFamily="49" charset="0"/>
              </a:rPr>
              <a:t>&lt;- </a:t>
            </a:r>
            <a:r>
              <a:rPr lang="en-US" sz="1200" b="1" dirty="0" smtClean="0">
                <a:solidFill>
                  <a:schemeClr val="bg2">
                    <a:lumMod val="50000"/>
                  </a:schemeClr>
                </a:solidFill>
                <a:latin typeface="Courier New" panose="02070309020205020404" pitchFamily="49" charset="0"/>
              </a:rPr>
              <a:t>Mount Date</a:t>
            </a:r>
            <a:endParaRPr lang="en-US" sz="1200" dirty="0">
              <a:solidFill>
                <a:srgbClr val="444444"/>
              </a:solidFill>
              <a:latin typeface="Arial" panose="020B0604020202020204" pitchFamily="34" charset="0"/>
            </a:endParaRPr>
          </a:p>
          <a:p>
            <a:r>
              <a:rPr lang="en-US" sz="1200" dirty="0">
                <a:solidFill>
                  <a:srgbClr val="444444"/>
                </a:solidFill>
                <a:latin typeface="Courier New" panose="02070309020205020404" pitchFamily="49" charset="0"/>
              </a:rPr>
              <a:t>Symbolic Link        Volume{52b24c50-eb79-11e2-93eb-000c29e29398} -&gt; \Device\</a:t>
            </a:r>
            <a:r>
              <a:rPr lang="en-US" sz="1200" dirty="0" err="1">
                <a:solidFill>
                  <a:srgbClr val="444444"/>
                </a:solidFill>
                <a:latin typeface="Courier New" panose="02070309020205020404" pitchFamily="49" charset="0"/>
              </a:rPr>
              <a:t>TrueCryptVolumeR</a:t>
            </a:r>
            <a:r>
              <a:rPr lang="en-US" sz="1200" dirty="0">
                <a:solidFill>
                  <a:srgbClr val="444444"/>
                </a:solidFill>
                <a:latin typeface="Courier New" panose="02070309020205020404" pitchFamily="49" charset="0"/>
              </a:rPr>
              <a:t> mounted</a:t>
            </a:r>
            <a:r>
              <a:rPr lang="en-US" sz="1200" b="1" dirty="0">
                <a:solidFill>
                  <a:srgbClr val="FF0000"/>
                </a:solidFill>
                <a:latin typeface="Courier New" panose="02070309020205020404" pitchFamily="49" charset="0"/>
              </a:rPr>
              <a:t>2013-10-11 03:55:13</a:t>
            </a:r>
            <a:r>
              <a:rPr lang="en-US" sz="1200" dirty="0">
                <a:solidFill>
                  <a:srgbClr val="444444"/>
                </a:solidFill>
                <a:latin typeface="Courier New" panose="02070309020205020404" pitchFamily="49" charset="0"/>
              </a:rPr>
              <a:t> UTC+</a:t>
            </a:r>
            <a:r>
              <a:rPr lang="en-US" sz="1200" dirty="0" smtClean="0">
                <a:solidFill>
                  <a:srgbClr val="444444"/>
                </a:solidFill>
                <a:latin typeface="Courier New" panose="02070309020205020404" pitchFamily="49" charset="0"/>
              </a:rPr>
              <a:t>0000 </a:t>
            </a:r>
            <a:endParaRPr lang="en-US" sz="1200" dirty="0">
              <a:solidFill>
                <a:srgbClr val="444444"/>
              </a:solidFill>
              <a:latin typeface="Arial" panose="020B0604020202020204" pitchFamily="34" charset="0"/>
            </a:endParaRPr>
          </a:p>
          <a:p>
            <a:r>
              <a:rPr lang="en-US" sz="1200" dirty="0">
                <a:solidFill>
                  <a:srgbClr val="444444"/>
                </a:solidFill>
                <a:latin typeface="Courier New" panose="02070309020205020404" pitchFamily="49" charset="0"/>
              </a:rPr>
              <a:t>File Object          \Device\</a:t>
            </a:r>
            <a:r>
              <a:rPr lang="en-US" sz="1200" dirty="0" err="1">
                <a:solidFill>
                  <a:srgbClr val="444444"/>
                </a:solidFill>
                <a:latin typeface="Courier New" panose="02070309020205020404" pitchFamily="49" charset="0"/>
              </a:rPr>
              <a:t>TrueCryptVolumeR</a:t>
            </a:r>
            <a:r>
              <a:rPr lang="en-US" sz="1200" dirty="0">
                <a:solidFill>
                  <a:srgbClr val="444444"/>
                </a:solidFill>
                <a:latin typeface="Courier New" panose="02070309020205020404" pitchFamily="49" charset="0"/>
              </a:rPr>
              <a:t>\$Directory at 0x7c2f7070</a:t>
            </a:r>
            <a:endParaRPr lang="en-US" sz="1200" dirty="0">
              <a:solidFill>
                <a:srgbClr val="444444"/>
              </a:solidFill>
              <a:latin typeface="Arial" panose="020B0604020202020204" pitchFamily="34" charset="0"/>
            </a:endParaRPr>
          </a:p>
          <a:p>
            <a:r>
              <a:rPr lang="en-US" sz="1200" dirty="0">
                <a:solidFill>
                  <a:srgbClr val="444444"/>
                </a:solidFill>
                <a:latin typeface="Courier New" panose="02070309020205020404" pitchFamily="49" charset="0"/>
              </a:rPr>
              <a:t>File Object          \Device\</a:t>
            </a:r>
            <a:r>
              <a:rPr lang="en-US" sz="1200" dirty="0" err="1">
                <a:solidFill>
                  <a:srgbClr val="444444"/>
                </a:solidFill>
                <a:latin typeface="Courier New" panose="02070309020205020404" pitchFamily="49" charset="0"/>
              </a:rPr>
              <a:t>TrueCryptVolumeR</a:t>
            </a:r>
            <a:r>
              <a:rPr lang="en-US" sz="1200" dirty="0">
                <a:solidFill>
                  <a:srgbClr val="444444"/>
                </a:solidFill>
                <a:latin typeface="Courier New" panose="02070309020205020404" pitchFamily="49" charset="0"/>
              </a:rPr>
              <a:t>\$</a:t>
            </a:r>
            <a:r>
              <a:rPr lang="en-US" sz="1200" dirty="0" err="1">
                <a:solidFill>
                  <a:srgbClr val="444444"/>
                </a:solidFill>
                <a:latin typeface="Courier New" panose="02070309020205020404" pitchFamily="49" charset="0"/>
              </a:rPr>
              <a:t>LogFile</a:t>
            </a:r>
            <a:r>
              <a:rPr lang="en-US" sz="1200" dirty="0">
                <a:solidFill>
                  <a:srgbClr val="444444"/>
                </a:solidFill>
                <a:latin typeface="Courier New" panose="02070309020205020404" pitchFamily="49" charset="0"/>
              </a:rPr>
              <a:t> at 0x7c39d750</a:t>
            </a:r>
            <a:endParaRPr lang="en-US" sz="1200" dirty="0">
              <a:solidFill>
                <a:srgbClr val="444444"/>
              </a:solidFill>
              <a:latin typeface="Arial" panose="020B0604020202020204" pitchFamily="34" charset="0"/>
            </a:endParaRPr>
          </a:p>
          <a:p>
            <a:r>
              <a:rPr lang="en-US" sz="1200" dirty="0">
                <a:solidFill>
                  <a:srgbClr val="444444"/>
                </a:solidFill>
                <a:latin typeface="Courier New" panose="02070309020205020404" pitchFamily="49" charset="0"/>
              </a:rPr>
              <a:t>File Object          \Device\</a:t>
            </a:r>
            <a:r>
              <a:rPr lang="en-US" sz="1200" dirty="0" err="1">
                <a:solidFill>
                  <a:srgbClr val="444444"/>
                </a:solidFill>
                <a:latin typeface="Courier New" panose="02070309020205020404" pitchFamily="49" charset="0"/>
              </a:rPr>
              <a:t>TrueCryptVolumeR</a:t>
            </a:r>
            <a:r>
              <a:rPr lang="en-US" sz="1200" dirty="0">
                <a:solidFill>
                  <a:srgbClr val="444444"/>
                </a:solidFill>
                <a:latin typeface="Courier New" panose="02070309020205020404" pitchFamily="49" charset="0"/>
              </a:rPr>
              <a:t>\$</a:t>
            </a:r>
            <a:r>
              <a:rPr lang="en-US" sz="1200" dirty="0" err="1">
                <a:solidFill>
                  <a:srgbClr val="444444"/>
                </a:solidFill>
                <a:latin typeface="Courier New" panose="02070309020205020404" pitchFamily="49" charset="0"/>
              </a:rPr>
              <a:t>MftMirr</a:t>
            </a:r>
            <a:r>
              <a:rPr lang="en-US" sz="1200" dirty="0">
                <a:solidFill>
                  <a:srgbClr val="444444"/>
                </a:solidFill>
                <a:latin typeface="Courier New" panose="02070309020205020404" pitchFamily="49" charset="0"/>
              </a:rPr>
              <a:t> at 0x7c67cd40</a:t>
            </a:r>
            <a:endParaRPr lang="en-US" sz="1200" dirty="0">
              <a:solidFill>
                <a:srgbClr val="444444"/>
              </a:solidFill>
              <a:latin typeface="Arial" panose="020B0604020202020204" pitchFamily="34" charset="0"/>
            </a:endParaRPr>
          </a:p>
          <a:p>
            <a:r>
              <a:rPr lang="en-US" sz="1200" dirty="0">
                <a:solidFill>
                  <a:srgbClr val="444444"/>
                </a:solidFill>
                <a:latin typeface="Courier New" panose="02070309020205020404" pitchFamily="49" charset="0"/>
              </a:rPr>
              <a:t>File Object          \Device\</a:t>
            </a:r>
            <a:r>
              <a:rPr lang="en-US" sz="1200" dirty="0" err="1">
                <a:solidFill>
                  <a:srgbClr val="444444"/>
                </a:solidFill>
                <a:latin typeface="Courier New" panose="02070309020205020404" pitchFamily="49" charset="0"/>
              </a:rPr>
              <a:t>TrueCryptVolumeR</a:t>
            </a:r>
            <a:r>
              <a:rPr lang="en-US" sz="1200" dirty="0">
                <a:solidFill>
                  <a:srgbClr val="444444"/>
                </a:solidFill>
                <a:latin typeface="Courier New" panose="02070309020205020404" pitchFamily="49" charset="0"/>
              </a:rPr>
              <a:t>\</a:t>
            </a:r>
            <a:r>
              <a:rPr lang="en-US" sz="1200" b="1" dirty="0">
                <a:solidFill>
                  <a:srgbClr val="FF0000"/>
                </a:solidFill>
                <a:latin typeface="Courier New" panose="02070309020205020404" pitchFamily="49" charset="0"/>
              </a:rPr>
              <a:t>$</a:t>
            </a:r>
            <a:r>
              <a:rPr lang="en-US" sz="1200" b="1" dirty="0" err="1">
                <a:solidFill>
                  <a:srgbClr val="FF0000"/>
                </a:solidFill>
                <a:latin typeface="Courier New" panose="02070309020205020404" pitchFamily="49" charset="0"/>
              </a:rPr>
              <a:t>Mft</a:t>
            </a:r>
            <a:r>
              <a:rPr lang="en-US" sz="1200" dirty="0">
                <a:solidFill>
                  <a:srgbClr val="444444"/>
                </a:solidFill>
                <a:latin typeface="Courier New" panose="02070309020205020404" pitchFamily="49" charset="0"/>
              </a:rPr>
              <a:t> at 0x7cf05230</a:t>
            </a:r>
            <a:endParaRPr lang="en-US" sz="1200" dirty="0">
              <a:solidFill>
                <a:srgbClr val="444444"/>
              </a:solidFill>
              <a:latin typeface="Arial" panose="020B0604020202020204" pitchFamily="34" charset="0"/>
            </a:endParaRPr>
          </a:p>
          <a:p>
            <a:r>
              <a:rPr lang="en-US" sz="1200" dirty="0">
                <a:solidFill>
                  <a:srgbClr val="444444"/>
                </a:solidFill>
                <a:latin typeface="Courier New" panose="02070309020205020404" pitchFamily="49" charset="0"/>
              </a:rPr>
              <a:t>File Object          \Device\</a:t>
            </a:r>
            <a:r>
              <a:rPr lang="en-US" sz="1200" dirty="0" err="1">
                <a:solidFill>
                  <a:srgbClr val="444444"/>
                </a:solidFill>
                <a:latin typeface="Courier New" panose="02070309020205020404" pitchFamily="49" charset="0"/>
              </a:rPr>
              <a:t>TrueCryptVolumeR</a:t>
            </a:r>
            <a:r>
              <a:rPr lang="en-US" sz="1200" dirty="0">
                <a:solidFill>
                  <a:srgbClr val="444444"/>
                </a:solidFill>
                <a:latin typeface="Courier New" panose="02070309020205020404" pitchFamily="49" charset="0"/>
              </a:rPr>
              <a:t>\$Directory at 0x7cf50330</a:t>
            </a:r>
            <a:endParaRPr lang="en-US" sz="1200" dirty="0">
              <a:solidFill>
                <a:srgbClr val="444444"/>
              </a:solidFill>
              <a:latin typeface="Arial" panose="020B0604020202020204" pitchFamily="34" charset="0"/>
            </a:endParaRPr>
          </a:p>
          <a:p>
            <a:r>
              <a:rPr lang="en-US" sz="1200" dirty="0">
                <a:solidFill>
                  <a:srgbClr val="444444"/>
                </a:solidFill>
                <a:latin typeface="Courier New" panose="02070309020205020404" pitchFamily="49" charset="0"/>
              </a:rPr>
              <a:t>File Object          \Device\</a:t>
            </a:r>
            <a:r>
              <a:rPr lang="en-US" sz="1200" dirty="0" err="1">
                <a:solidFill>
                  <a:srgbClr val="444444"/>
                </a:solidFill>
                <a:latin typeface="Courier New" panose="02070309020205020404" pitchFamily="49" charset="0"/>
              </a:rPr>
              <a:t>TrueCryptVolumeR</a:t>
            </a:r>
            <a:r>
              <a:rPr lang="en-US" sz="1200" dirty="0">
                <a:solidFill>
                  <a:srgbClr val="444444"/>
                </a:solidFill>
                <a:latin typeface="Courier New" panose="02070309020205020404" pitchFamily="49" charset="0"/>
              </a:rPr>
              <a:t>\$</a:t>
            </a:r>
            <a:r>
              <a:rPr lang="en-US" sz="1200" dirty="0" err="1">
                <a:solidFill>
                  <a:srgbClr val="444444"/>
                </a:solidFill>
                <a:latin typeface="Courier New" panose="02070309020205020404" pitchFamily="49" charset="0"/>
              </a:rPr>
              <a:t>BitMap</a:t>
            </a:r>
            <a:r>
              <a:rPr lang="en-US" sz="1200" dirty="0">
                <a:solidFill>
                  <a:srgbClr val="444444"/>
                </a:solidFill>
                <a:latin typeface="Courier New" panose="02070309020205020404" pitchFamily="49" charset="0"/>
              </a:rPr>
              <a:t> at 0x7cfa7a00</a:t>
            </a:r>
            <a:endParaRPr lang="en-US" sz="1200" dirty="0">
              <a:solidFill>
                <a:srgbClr val="444444"/>
              </a:solidFill>
              <a:latin typeface="Arial" panose="020B0604020202020204" pitchFamily="34" charset="0"/>
            </a:endParaRPr>
          </a:p>
          <a:p>
            <a:r>
              <a:rPr lang="en-US" sz="1200" dirty="0">
                <a:solidFill>
                  <a:srgbClr val="444444"/>
                </a:solidFill>
                <a:latin typeface="Courier New" panose="02070309020205020404" pitchFamily="49" charset="0"/>
              </a:rPr>
              <a:t>File Object          \Device\</a:t>
            </a:r>
            <a:r>
              <a:rPr lang="en-US" sz="1200" dirty="0" err="1">
                <a:solidFill>
                  <a:srgbClr val="444444"/>
                </a:solidFill>
                <a:latin typeface="Courier New" panose="02070309020205020404" pitchFamily="49" charset="0"/>
              </a:rPr>
              <a:t>TrueCryptVolumeR</a:t>
            </a:r>
            <a:r>
              <a:rPr lang="en-US" sz="1200" dirty="0">
                <a:solidFill>
                  <a:srgbClr val="444444"/>
                </a:solidFill>
                <a:latin typeface="Courier New" panose="02070309020205020404" pitchFamily="49" charset="0"/>
              </a:rPr>
              <a:t>\Chats\Logs\bertha.xml at 0x7cdf4a00</a:t>
            </a:r>
            <a:endParaRPr lang="en-US" sz="1200" dirty="0">
              <a:solidFill>
                <a:srgbClr val="444444"/>
              </a:solidFill>
              <a:latin typeface="Arial" panose="020B0604020202020204" pitchFamily="34" charset="0"/>
            </a:endParaRPr>
          </a:p>
          <a:p>
            <a:r>
              <a:rPr lang="en-US" sz="1200" dirty="0">
                <a:solidFill>
                  <a:srgbClr val="444444"/>
                </a:solidFill>
                <a:latin typeface="Courier New" panose="02070309020205020404" pitchFamily="49" charset="0"/>
              </a:rPr>
              <a:t>Driver               \Driver\</a:t>
            </a:r>
            <a:r>
              <a:rPr lang="en-US" sz="1200" dirty="0" err="1">
                <a:solidFill>
                  <a:srgbClr val="444444"/>
                </a:solidFill>
                <a:latin typeface="Courier New" panose="02070309020205020404" pitchFamily="49" charset="0"/>
              </a:rPr>
              <a:t>truecrypt</a:t>
            </a:r>
            <a:r>
              <a:rPr lang="en-US" sz="1200" dirty="0">
                <a:solidFill>
                  <a:srgbClr val="444444"/>
                </a:solidFill>
                <a:latin typeface="Courier New" panose="02070309020205020404" pitchFamily="49" charset="0"/>
              </a:rPr>
              <a:t> at 0x7c9c0530 range 0xfffff88009200000 - 0xfffff88009241000</a:t>
            </a:r>
            <a:endParaRPr lang="en-US" sz="1200" dirty="0">
              <a:solidFill>
                <a:srgbClr val="444444"/>
              </a:solidFill>
              <a:latin typeface="Arial" panose="020B0604020202020204" pitchFamily="34" charset="0"/>
            </a:endParaRPr>
          </a:p>
          <a:p>
            <a:r>
              <a:rPr lang="en-US" sz="1200" dirty="0">
                <a:solidFill>
                  <a:srgbClr val="444444"/>
                </a:solidFill>
                <a:latin typeface="Courier New" panose="02070309020205020404" pitchFamily="49" charset="0"/>
              </a:rPr>
              <a:t>Device               </a:t>
            </a:r>
            <a:r>
              <a:rPr lang="en-US" sz="1200" dirty="0" err="1">
                <a:solidFill>
                  <a:srgbClr val="444444"/>
                </a:solidFill>
                <a:latin typeface="Courier New" panose="02070309020205020404" pitchFamily="49" charset="0"/>
              </a:rPr>
              <a:t>TrueCryptVolumeR</a:t>
            </a:r>
            <a:r>
              <a:rPr lang="en-US" sz="1200" dirty="0">
                <a:solidFill>
                  <a:srgbClr val="444444"/>
                </a:solidFill>
                <a:latin typeface="Courier New" panose="02070309020205020404" pitchFamily="49" charset="0"/>
              </a:rPr>
              <a:t> at 0xfffffa801b4be080 type FILE_DEVICE_DISK</a:t>
            </a:r>
            <a:endParaRPr lang="en-US" sz="1200" dirty="0">
              <a:solidFill>
                <a:srgbClr val="444444"/>
              </a:solidFill>
              <a:latin typeface="Arial" panose="020B0604020202020204" pitchFamily="34" charset="0"/>
            </a:endParaRPr>
          </a:p>
          <a:p>
            <a:r>
              <a:rPr lang="en-US" sz="1200" dirty="0">
                <a:solidFill>
                  <a:srgbClr val="444444"/>
                </a:solidFill>
                <a:latin typeface="Courier New" panose="02070309020205020404" pitchFamily="49" charset="0"/>
              </a:rPr>
              <a:t>Container            Path: </a:t>
            </a:r>
            <a:r>
              <a:rPr lang="en-US" sz="1200" b="1" dirty="0">
                <a:solidFill>
                  <a:srgbClr val="FF0000"/>
                </a:solidFill>
                <a:latin typeface="Courier New" panose="02070309020205020404" pitchFamily="49" charset="0"/>
              </a:rPr>
              <a:t>\Device\Harddisk1\</a:t>
            </a:r>
            <a:r>
              <a:rPr lang="en-US" sz="1200" b="1" dirty="0" smtClean="0">
                <a:solidFill>
                  <a:srgbClr val="FF0000"/>
                </a:solidFill>
                <a:latin typeface="Courier New" panose="02070309020205020404" pitchFamily="49" charset="0"/>
              </a:rPr>
              <a:t>Partition1   </a:t>
            </a:r>
            <a:r>
              <a:rPr lang="en-US" sz="1200" b="1" dirty="0" smtClean="0">
                <a:solidFill>
                  <a:schemeClr val="bg2">
                    <a:lumMod val="50000"/>
                  </a:schemeClr>
                </a:solidFill>
                <a:latin typeface="Courier New" panose="02070309020205020404" pitchFamily="49" charset="0"/>
              </a:rPr>
              <a:t>&lt;- Container (USB Drive)</a:t>
            </a:r>
            <a:endParaRPr lang="en-US" sz="1200" dirty="0">
              <a:solidFill>
                <a:schemeClr val="bg2">
                  <a:lumMod val="50000"/>
                </a:schemeClr>
              </a:solidFill>
              <a:latin typeface="Arial" panose="020B0604020202020204" pitchFamily="34" charset="0"/>
            </a:endParaRPr>
          </a:p>
          <a:p>
            <a:r>
              <a:rPr lang="en-US" sz="1200" dirty="0">
                <a:solidFill>
                  <a:srgbClr val="444444"/>
                </a:solidFill>
                <a:latin typeface="Courier New" panose="02070309020205020404" pitchFamily="49" charset="0"/>
              </a:rPr>
              <a:t>Device               </a:t>
            </a:r>
            <a:r>
              <a:rPr lang="en-US" sz="1200" dirty="0" err="1">
                <a:solidFill>
                  <a:srgbClr val="444444"/>
                </a:solidFill>
                <a:latin typeface="Courier New" panose="02070309020205020404" pitchFamily="49" charset="0"/>
              </a:rPr>
              <a:t>TrueCrypt</a:t>
            </a:r>
            <a:r>
              <a:rPr lang="en-US" sz="1200" dirty="0">
                <a:solidFill>
                  <a:srgbClr val="444444"/>
                </a:solidFill>
                <a:latin typeface="Courier New" panose="02070309020205020404" pitchFamily="49" charset="0"/>
              </a:rPr>
              <a:t> at 0xfffffa801ae3f500 type FILE_DEVICE_UNKNOWN</a:t>
            </a:r>
            <a:endParaRPr lang="en-US" sz="1200" dirty="0">
              <a:solidFill>
                <a:srgbClr val="444444"/>
              </a:solidFill>
              <a:latin typeface="Arial" panose="020B0604020202020204" pitchFamily="34" charset="0"/>
            </a:endParaRPr>
          </a:p>
          <a:p>
            <a:r>
              <a:rPr lang="en-US" sz="1200" dirty="0"/>
              <a:t/>
            </a:r>
            <a:br>
              <a:rPr lang="en-US" sz="1200" dirty="0"/>
            </a:br>
            <a:endParaRPr lang="en-US" sz="1200" dirty="0"/>
          </a:p>
        </p:txBody>
      </p:sp>
    </p:spTree>
    <p:extLst>
      <p:ext uri="{BB962C8B-B14F-4D97-AF65-F5344CB8AC3E}">
        <p14:creationId xmlns:p14="http://schemas.microsoft.com/office/powerpoint/2010/main" val="31985494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Anti-Forensics</a:t>
            </a:r>
            <a:endParaRPr lang="en-US" dirty="0"/>
          </a:p>
        </p:txBody>
      </p:sp>
      <p:sp>
        <p:nvSpPr>
          <p:cNvPr id="3" name="Content Placeholder 2"/>
          <p:cNvSpPr>
            <a:spLocks noGrp="1"/>
          </p:cNvSpPr>
          <p:nvPr>
            <p:ph idx="1"/>
          </p:nvPr>
        </p:nvSpPr>
        <p:spPr/>
        <p:txBody>
          <a:bodyPr/>
          <a:lstStyle/>
          <a:p>
            <a:pPr>
              <a:buFont typeface="Wingdings" charset="2"/>
              <a:buChar char="Ø"/>
            </a:pPr>
            <a:r>
              <a:rPr lang="en-US" dirty="0" smtClean="0"/>
              <a:t>Like other areas of forensics (network, disk, etc.), there is an interest to hide activities with various methods</a:t>
            </a:r>
          </a:p>
          <a:p>
            <a:pPr lvl="1">
              <a:buFont typeface="Wingdings" charset="2"/>
              <a:buChar char="Ø"/>
            </a:pPr>
            <a:r>
              <a:rPr lang="en-US" dirty="0" smtClean="0"/>
              <a:t>Stop the acquisition process from happening</a:t>
            </a:r>
          </a:p>
          <a:p>
            <a:pPr lvl="1">
              <a:buFont typeface="Wingdings" charset="2"/>
              <a:buChar char="Ø"/>
            </a:pPr>
            <a:r>
              <a:rPr lang="en-US" dirty="0" smtClean="0"/>
              <a:t>Pollute or hide the results</a:t>
            </a:r>
          </a:p>
          <a:p>
            <a:pPr lvl="1">
              <a:buFont typeface="Wingdings" charset="2"/>
              <a:buChar char="Ø"/>
            </a:pPr>
            <a:r>
              <a:rPr lang="en-US" dirty="0" smtClean="0"/>
              <a:t>Cause “reasonable doubt”</a:t>
            </a:r>
            <a:endParaRPr lang="en-US" dirty="0"/>
          </a:p>
        </p:txBody>
      </p:sp>
    </p:spTree>
    <p:extLst>
      <p:ext uri="{BB962C8B-B14F-4D97-AF65-F5344CB8AC3E}">
        <p14:creationId xmlns:p14="http://schemas.microsoft.com/office/powerpoint/2010/main" val="3483819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Anti-Forensics - </a:t>
            </a:r>
            <a:r>
              <a:rPr lang="en-US" dirty="0" err="1" smtClean="0"/>
              <a:t>cont</a:t>
            </a:r>
            <a:endParaRPr lang="en-US" dirty="0"/>
          </a:p>
        </p:txBody>
      </p:sp>
      <p:sp>
        <p:nvSpPr>
          <p:cNvPr id="3" name="Content Placeholder 2"/>
          <p:cNvSpPr>
            <a:spLocks noGrp="1"/>
          </p:cNvSpPr>
          <p:nvPr>
            <p:ph idx="1"/>
          </p:nvPr>
        </p:nvSpPr>
        <p:spPr/>
        <p:txBody>
          <a:bodyPr/>
          <a:lstStyle/>
          <a:p>
            <a:pPr>
              <a:buFont typeface="Wingdings" charset="2"/>
              <a:buChar char="Ø"/>
            </a:pPr>
            <a:r>
              <a:rPr lang="en-US" dirty="0" smtClean="0"/>
              <a:t>Lots of cool area of research and like everything in security, it’s a cat and mouse game</a:t>
            </a:r>
          </a:p>
          <a:p>
            <a:pPr lvl="1">
              <a:buFont typeface="Wingdings" charset="2"/>
              <a:buChar char="Ø"/>
            </a:pPr>
            <a:r>
              <a:rPr lang="en-US" dirty="0" smtClean="0"/>
              <a:t>ADD (Attention </a:t>
            </a:r>
            <a:r>
              <a:rPr lang="en-US" dirty="0"/>
              <a:t>D</a:t>
            </a:r>
            <a:r>
              <a:rPr lang="en-US" dirty="0" smtClean="0"/>
              <a:t>eficit Disorder) – Presented at </a:t>
            </a:r>
            <a:r>
              <a:rPr lang="en-US" dirty="0" err="1" smtClean="0"/>
              <a:t>Shmoocon</a:t>
            </a:r>
            <a:r>
              <a:rPr lang="en-US" dirty="0" smtClean="0"/>
              <a:t> this year, at a high level scatters artifacts around, alters signatures and adds fake evidence (network connections, well known rootkit drivers, fake processes). EVIL!</a:t>
            </a:r>
          </a:p>
          <a:p>
            <a:pPr lvl="1">
              <a:buFont typeface="Wingdings" charset="2"/>
              <a:buChar char="Ø"/>
            </a:pPr>
            <a:r>
              <a:rPr lang="en-US" dirty="0" smtClean="0"/>
              <a:t>This also leaves behind traces and can be picked up sometimes by being thorough in looking in all areas for malicious traffic.</a:t>
            </a:r>
            <a:endParaRPr lang="en-US" dirty="0"/>
          </a:p>
        </p:txBody>
      </p:sp>
    </p:spTree>
    <p:extLst>
      <p:ext uri="{BB962C8B-B14F-4D97-AF65-F5344CB8AC3E}">
        <p14:creationId xmlns:p14="http://schemas.microsoft.com/office/powerpoint/2010/main" val="8109388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739775" y="2770094"/>
            <a:ext cx="7662864" cy="3846606"/>
          </a:xfrm>
        </p:spPr>
        <p:txBody>
          <a:bodyPr>
            <a:normAutofit fontScale="92500" lnSpcReduction="20000"/>
          </a:bodyPr>
          <a:lstStyle/>
          <a:p>
            <a:pPr>
              <a:buFont typeface="Wingdings" charset="2"/>
              <a:buChar char="Ø"/>
            </a:pPr>
            <a:r>
              <a:rPr lang="en-US" dirty="0" smtClean="0"/>
              <a:t>More people paying attention to anti-forensics. Lots of cool techniques for anti-acquisition to just wasting the investigators time (and $$$)</a:t>
            </a:r>
          </a:p>
          <a:p>
            <a:pPr>
              <a:buFont typeface="Wingdings" charset="2"/>
              <a:buChar char="Ø"/>
            </a:pPr>
            <a:r>
              <a:rPr lang="en-US" dirty="0" smtClean="0"/>
              <a:t>SSD – high level - data is sometimes wiped after use instead of overwritten like a traditional disk. Data is stored much more random even though still uses the same logical to physical block translation table and appears like a traditional disk</a:t>
            </a:r>
          </a:p>
          <a:p>
            <a:pPr>
              <a:buFont typeface="Wingdings" charset="2"/>
              <a:buChar char="Ø"/>
            </a:pPr>
            <a:r>
              <a:rPr lang="en-US" dirty="0" smtClean="0"/>
              <a:t>Very volatile and more devices taking advantage of RAM. How to get a good picture without imaging constantly? Also remote wipe capabilities </a:t>
            </a:r>
            <a:r>
              <a:rPr lang="en-US" dirty="0" err="1" smtClean="0"/>
              <a:t>etc</a:t>
            </a:r>
            <a:r>
              <a:rPr lang="en-US" dirty="0" smtClean="0"/>
              <a:t> for most mobile devices.</a:t>
            </a:r>
          </a:p>
          <a:p>
            <a:pPr>
              <a:buFont typeface="Wingdings" charset="2"/>
              <a:buChar char="Ø"/>
            </a:pPr>
            <a:r>
              <a:rPr lang="en-US" dirty="0" smtClean="0"/>
              <a:t>Mobile devices – ADB is </a:t>
            </a:r>
            <a:r>
              <a:rPr lang="en-US" dirty="0" err="1" smtClean="0"/>
              <a:t>sloooowww</a:t>
            </a:r>
            <a:r>
              <a:rPr lang="en-US" dirty="0" smtClean="0"/>
              <a:t> for pulling image, dump to SD card </a:t>
            </a:r>
            <a:r>
              <a:rPr lang="en-US" smtClean="0"/>
              <a:t>if possible. </a:t>
            </a:r>
            <a:endParaRPr lang="en-US" dirty="0" smtClean="0"/>
          </a:p>
        </p:txBody>
      </p:sp>
    </p:spTree>
    <p:extLst>
      <p:ext uri="{BB962C8B-B14F-4D97-AF65-F5344CB8AC3E}">
        <p14:creationId xmlns:p14="http://schemas.microsoft.com/office/powerpoint/2010/main" val="2609810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Dumping memory</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charset="2"/>
              <a:buChar char="Ø"/>
            </a:pPr>
            <a:r>
              <a:rPr lang="en-US" dirty="0" smtClean="0"/>
              <a:t>Don</a:t>
            </a:r>
            <a:r>
              <a:rPr lang="fr-FR" dirty="0" smtClean="0"/>
              <a:t>’</a:t>
            </a:r>
            <a:r>
              <a:rPr lang="en-US" dirty="0" smtClean="0"/>
              <a:t>t restart the machine or the classic “pull the plug”.</a:t>
            </a:r>
          </a:p>
          <a:p>
            <a:pPr>
              <a:buFont typeface="Wingdings" charset="2"/>
              <a:buChar char="Ø"/>
            </a:pPr>
            <a:r>
              <a:rPr lang="en-US" dirty="0" smtClean="0"/>
              <a:t>Hardware – Does not write into memory and potentially trash artifacts, but needs to be installed ahead of time. Can be separate PCI cards installed ahead of time or the “freezing method”.</a:t>
            </a:r>
          </a:p>
          <a:p>
            <a:pPr>
              <a:buFont typeface="Wingdings" charset="2"/>
              <a:buChar char="Ø"/>
            </a:pPr>
            <a:r>
              <a:rPr lang="en-US" dirty="0" smtClean="0"/>
              <a:t>Software – Easiest method, but requires the software program to be loaded into memory and may alter existing artifacts. Sometimes requires agents to be loaded.</a:t>
            </a:r>
          </a:p>
          <a:p>
            <a:pPr>
              <a:buFont typeface="Wingdings" charset="2"/>
              <a:buChar char="Ø"/>
            </a:pPr>
            <a:r>
              <a:rPr lang="en-US" dirty="0" smtClean="0"/>
              <a:t>Crash Dumps – Most accurate but may truncate memory in the dump.</a:t>
            </a:r>
            <a:endParaRPr lang="en-US" dirty="0"/>
          </a:p>
        </p:txBody>
      </p:sp>
    </p:spTree>
    <p:extLst>
      <p:ext uri="{BB962C8B-B14F-4D97-AF65-F5344CB8AC3E}">
        <p14:creationId xmlns:p14="http://schemas.microsoft.com/office/powerpoint/2010/main" val="9271697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3" name="Subtitle 2"/>
          <p:cNvSpPr>
            <a:spLocks noGrp="1"/>
          </p:cNvSpPr>
          <p:nvPr>
            <p:ph type="subTitle" idx="1"/>
          </p:nvPr>
        </p:nvSpPr>
        <p:spPr/>
        <p:txBody>
          <a:bodyPr>
            <a:normAutofit fontScale="92500" lnSpcReduction="10000"/>
          </a:bodyPr>
          <a:lstStyle/>
          <a:p>
            <a:endParaRPr lang="en-US" dirty="0" smtClean="0"/>
          </a:p>
          <a:p>
            <a:r>
              <a:rPr lang="en-US" dirty="0" smtClean="0"/>
              <a:t>Thank You!</a:t>
            </a:r>
          </a:p>
          <a:p>
            <a:r>
              <a:rPr lang="en-US" dirty="0" smtClean="0"/>
              <a:t>Joe Partlow (jpartlow@reliaquest.com)</a:t>
            </a:r>
          </a:p>
          <a:p>
            <a:r>
              <a:rPr lang="en-US" dirty="0" smtClean="0"/>
              <a:t>Michael Rogers (</a:t>
            </a:r>
            <a:r>
              <a:rPr lang="en-US" dirty="0" err="1" smtClean="0"/>
              <a:t>mrogers@reliaquest.com</a:t>
            </a:r>
            <a:r>
              <a:rPr lang="en-US" dirty="0" smtClean="0"/>
              <a:t>)</a:t>
            </a:r>
            <a:endParaRPr lang="en-US" dirty="0"/>
          </a:p>
        </p:txBody>
      </p:sp>
    </p:spTree>
    <p:extLst>
      <p:ext uri="{BB962C8B-B14F-4D97-AF65-F5344CB8AC3E}">
        <p14:creationId xmlns:p14="http://schemas.microsoft.com/office/powerpoint/2010/main" val="342518964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Dumping memory (cont.)</a:t>
            </a:r>
            <a:endParaRPr lang="en-US" dirty="0"/>
          </a:p>
        </p:txBody>
      </p:sp>
      <p:sp>
        <p:nvSpPr>
          <p:cNvPr id="3" name="Content Placeholder 2"/>
          <p:cNvSpPr>
            <a:spLocks noGrp="1"/>
          </p:cNvSpPr>
          <p:nvPr>
            <p:ph idx="1"/>
          </p:nvPr>
        </p:nvSpPr>
        <p:spPr/>
        <p:txBody>
          <a:bodyPr>
            <a:normAutofit/>
          </a:bodyPr>
          <a:lstStyle/>
          <a:p>
            <a:pPr>
              <a:buFont typeface="Wingdings" charset="2"/>
              <a:buChar char="Ø"/>
            </a:pPr>
            <a:r>
              <a:rPr lang="en-US" dirty="0" smtClean="0"/>
              <a:t>Tools:</a:t>
            </a:r>
          </a:p>
          <a:p>
            <a:pPr lvl="1">
              <a:buFont typeface="Wingdings" charset="2"/>
              <a:buChar char="Ø"/>
            </a:pPr>
            <a:r>
              <a:rPr lang="en-US" dirty="0" smtClean="0"/>
              <a:t>Volatility</a:t>
            </a:r>
          </a:p>
          <a:p>
            <a:pPr lvl="1">
              <a:buFont typeface="Wingdings" charset="2"/>
              <a:buChar char="Ø"/>
            </a:pPr>
            <a:r>
              <a:rPr lang="en-US" dirty="0" smtClean="0"/>
              <a:t>FTK</a:t>
            </a:r>
          </a:p>
          <a:p>
            <a:pPr lvl="1">
              <a:buFont typeface="Wingdings" charset="2"/>
              <a:buChar char="Ø"/>
            </a:pPr>
            <a:r>
              <a:rPr lang="en-US" dirty="0" err="1" smtClean="0"/>
              <a:t>MoonSols</a:t>
            </a:r>
            <a:r>
              <a:rPr lang="en-US" dirty="0" smtClean="0"/>
              <a:t> </a:t>
            </a:r>
            <a:r>
              <a:rPr lang="en-US" dirty="0" err="1" smtClean="0"/>
              <a:t>MemDump</a:t>
            </a:r>
            <a:endParaRPr lang="en-US" dirty="0" smtClean="0"/>
          </a:p>
          <a:p>
            <a:pPr lvl="1">
              <a:buFont typeface="Wingdings" charset="2"/>
              <a:buChar char="Ø"/>
            </a:pPr>
            <a:r>
              <a:rPr lang="en-US" dirty="0" err="1" smtClean="0"/>
              <a:t>Windump</a:t>
            </a:r>
            <a:endParaRPr lang="en-US" dirty="0" smtClean="0"/>
          </a:p>
          <a:p>
            <a:pPr lvl="1">
              <a:buFont typeface="Wingdings" charset="2"/>
              <a:buChar char="Ø"/>
            </a:pPr>
            <a:r>
              <a:rPr lang="en-US" dirty="0" err="1" smtClean="0"/>
              <a:t>EnCase</a:t>
            </a:r>
            <a:endParaRPr lang="en-US" dirty="0" smtClean="0"/>
          </a:p>
          <a:p>
            <a:pPr lvl="1">
              <a:buFont typeface="Wingdings" charset="2"/>
              <a:buChar char="Ø"/>
            </a:pPr>
            <a:r>
              <a:rPr lang="en-US" dirty="0" err="1" smtClean="0"/>
              <a:t>Mandiant</a:t>
            </a:r>
            <a:r>
              <a:rPr lang="en-US" dirty="0" smtClean="0"/>
              <a:t> </a:t>
            </a:r>
            <a:r>
              <a:rPr lang="en-US" dirty="0" err="1" smtClean="0"/>
              <a:t>Memoryze</a:t>
            </a:r>
            <a:endParaRPr lang="en-US" dirty="0" smtClean="0"/>
          </a:p>
          <a:p>
            <a:pPr lvl="1">
              <a:buFont typeface="Wingdings" charset="2"/>
              <a:buChar char="Ø"/>
            </a:pPr>
            <a:r>
              <a:rPr lang="en-US" dirty="0" smtClean="0"/>
              <a:t>LIME (Linux Memory Extractor) - for </a:t>
            </a:r>
            <a:r>
              <a:rPr lang="en-US" dirty="0"/>
              <a:t>L</a:t>
            </a:r>
            <a:r>
              <a:rPr lang="en-US" dirty="0" smtClean="0"/>
              <a:t>inux and Android</a:t>
            </a:r>
            <a:endParaRPr lang="en-US" dirty="0"/>
          </a:p>
        </p:txBody>
      </p:sp>
    </p:spTree>
    <p:extLst>
      <p:ext uri="{BB962C8B-B14F-4D97-AF65-F5344CB8AC3E}">
        <p14:creationId xmlns:p14="http://schemas.microsoft.com/office/powerpoint/2010/main" val="81325238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Dumping memory (cont.)</a:t>
            </a:r>
            <a:endParaRPr lang="en-US" dirty="0"/>
          </a:p>
        </p:txBody>
      </p:sp>
      <p:sp>
        <p:nvSpPr>
          <p:cNvPr id="3" name="Content Placeholder 2"/>
          <p:cNvSpPr>
            <a:spLocks noGrp="1"/>
          </p:cNvSpPr>
          <p:nvPr>
            <p:ph idx="1"/>
          </p:nvPr>
        </p:nvSpPr>
        <p:spPr/>
        <p:txBody>
          <a:bodyPr/>
          <a:lstStyle/>
          <a:p>
            <a:pPr>
              <a:buFont typeface="Wingdings" charset="2"/>
              <a:buChar char="Ø"/>
            </a:pPr>
            <a:r>
              <a:rPr lang="en-US" dirty="0" smtClean="0"/>
              <a:t>There are many interesting areas to grab the memory from including:</a:t>
            </a:r>
          </a:p>
          <a:p>
            <a:pPr lvl="1">
              <a:buFont typeface="Wingdings" charset="2"/>
              <a:buChar char="Ø"/>
            </a:pPr>
            <a:r>
              <a:rPr lang="en-US" dirty="0" smtClean="0"/>
              <a:t>Page/Swap files</a:t>
            </a:r>
          </a:p>
          <a:p>
            <a:pPr lvl="1">
              <a:buFont typeface="Wingdings" charset="2"/>
              <a:buChar char="Ø"/>
            </a:pPr>
            <a:r>
              <a:rPr lang="en-US" dirty="0" smtClean="0"/>
              <a:t>Hibernation Files</a:t>
            </a:r>
          </a:p>
          <a:p>
            <a:pPr lvl="1">
              <a:buFont typeface="Wingdings" charset="2"/>
              <a:buChar char="Ø"/>
            </a:pPr>
            <a:r>
              <a:rPr lang="en-US" dirty="0" smtClean="0"/>
              <a:t>VM snapshots</a:t>
            </a:r>
          </a:p>
          <a:p>
            <a:pPr lvl="1">
              <a:buFont typeface="Wingdings" charset="2"/>
              <a:buChar char="Ø"/>
            </a:pPr>
            <a:r>
              <a:rPr lang="en-US" dirty="0" smtClean="0"/>
              <a:t>Old crash dumps</a:t>
            </a:r>
          </a:p>
          <a:p>
            <a:pPr lvl="1">
              <a:buFont typeface="Wingdings" charset="2"/>
              <a:buChar char="v"/>
            </a:pPr>
            <a:endParaRPr lang="en-US" dirty="0"/>
          </a:p>
        </p:txBody>
      </p:sp>
    </p:spTree>
    <p:extLst>
      <p:ext uri="{BB962C8B-B14F-4D97-AF65-F5344CB8AC3E}">
        <p14:creationId xmlns:p14="http://schemas.microsoft.com/office/powerpoint/2010/main" val="283005367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memory</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charset="2"/>
              <a:buChar char="Ø"/>
            </a:pPr>
            <a:r>
              <a:rPr lang="en-US" dirty="0" smtClean="0"/>
              <a:t>Parsing the memory</a:t>
            </a:r>
          </a:p>
          <a:p>
            <a:pPr>
              <a:buFont typeface="Wingdings" charset="2"/>
              <a:buChar char="Ø"/>
            </a:pPr>
            <a:r>
              <a:rPr lang="en-US" dirty="0" smtClean="0"/>
              <a:t>Extract any images</a:t>
            </a:r>
          </a:p>
          <a:p>
            <a:pPr>
              <a:buFont typeface="Wingdings" charset="2"/>
              <a:buChar char="Ø"/>
            </a:pPr>
            <a:r>
              <a:rPr lang="en-US" dirty="0" smtClean="0"/>
              <a:t>Find associated data and processes/network connections</a:t>
            </a:r>
          </a:p>
          <a:p>
            <a:pPr>
              <a:buFont typeface="Wingdings" charset="2"/>
              <a:buChar char="Ø"/>
            </a:pPr>
            <a:r>
              <a:rPr lang="en-US" dirty="0" smtClean="0"/>
              <a:t>Timeline and document infection</a:t>
            </a:r>
          </a:p>
          <a:p>
            <a:pPr>
              <a:buFont typeface="Wingdings" charset="2"/>
              <a:buChar char="Ø"/>
            </a:pPr>
            <a:r>
              <a:rPr lang="en-US" dirty="0" smtClean="0"/>
              <a:t>Recommend doing this on </a:t>
            </a:r>
            <a:r>
              <a:rPr lang="en-US" dirty="0" err="1" smtClean="0"/>
              <a:t>linux</a:t>
            </a:r>
            <a:r>
              <a:rPr lang="en-US" dirty="0" smtClean="0"/>
              <a:t> versus windows since </a:t>
            </a:r>
            <a:r>
              <a:rPr lang="en-US" dirty="0" err="1" smtClean="0"/>
              <a:t>grep</a:t>
            </a:r>
            <a:r>
              <a:rPr lang="en-US" dirty="0" smtClean="0"/>
              <a:t>, strings and other utilities come in handy! (or use </a:t>
            </a:r>
            <a:r>
              <a:rPr lang="en-US" dirty="0" err="1" smtClean="0"/>
              <a:t>cygwin</a:t>
            </a:r>
            <a:r>
              <a:rPr lang="en-US" dirty="0" smtClean="0"/>
              <a:t>)</a:t>
            </a:r>
          </a:p>
          <a:p>
            <a:pPr>
              <a:buFont typeface="Wingdings" charset="2"/>
              <a:buChar char="Ø"/>
            </a:pPr>
            <a:r>
              <a:rPr lang="en-US" dirty="0" smtClean="0"/>
              <a:t>So what can we see…</a:t>
            </a:r>
          </a:p>
          <a:p>
            <a:pPr>
              <a:buFont typeface="Wingdings" charset="2"/>
              <a:buChar char="v"/>
            </a:pPr>
            <a:endParaRPr lang="en-US" dirty="0"/>
          </a:p>
        </p:txBody>
      </p:sp>
    </p:spTree>
    <p:extLst>
      <p:ext uri="{BB962C8B-B14F-4D97-AF65-F5344CB8AC3E}">
        <p14:creationId xmlns:p14="http://schemas.microsoft.com/office/powerpoint/2010/main" val="107311083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memory – detailed</a:t>
            </a:r>
            <a:endParaRPr lang="en-US" dirty="0"/>
          </a:p>
        </p:txBody>
      </p:sp>
      <p:sp>
        <p:nvSpPr>
          <p:cNvPr id="3" name="Content Placeholder 2"/>
          <p:cNvSpPr>
            <a:spLocks noGrp="1"/>
          </p:cNvSpPr>
          <p:nvPr>
            <p:ph idx="1"/>
          </p:nvPr>
        </p:nvSpPr>
        <p:spPr>
          <a:xfrm>
            <a:off x="739775" y="2770094"/>
            <a:ext cx="7662864" cy="3833906"/>
          </a:xfrm>
        </p:spPr>
        <p:txBody>
          <a:bodyPr>
            <a:normAutofit/>
          </a:bodyPr>
          <a:lstStyle/>
          <a:p>
            <a:pPr>
              <a:buFont typeface="Wingdings" charset="2"/>
              <a:buChar char="Ø"/>
            </a:pPr>
            <a:r>
              <a:rPr lang="en-US" dirty="0" smtClean="0"/>
              <a:t>Identify </a:t>
            </a:r>
            <a:r>
              <a:rPr lang="en-US" dirty="0"/>
              <a:t>Rogue Processes </a:t>
            </a:r>
          </a:p>
          <a:p>
            <a:pPr>
              <a:buFont typeface="Wingdings" charset="2"/>
              <a:buChar char="Ø"/>
            </a:pPr>
            <a:r>
              <a:rPr lang="en-US" dirty="0" smtClean="0"/>
              <a:t>Analyze </a:t>
            </a:r>
            <a:r>
              <a:rPr lang="en-US" dirty="0"/>
              <a:t>Process DLLs and Handles </a:t>
            </a:r>
          </a:p>
          <a:p>
            <a:pPr>
              <a:buFont typeface="Wingdings" charset="2"/>
              <a:buChar char="Ø"/>
            </a:pPr>
            <a:r>
              <a:rPr lang="en-US" dirty="0" smtClean="0"/>
              <a:t>Review </a:t>
            </a:r>
            <a:r>
              <a:rPr lang="en-US" dirty="0"/>
              <a:t>Network Artifacts </a:t>
            </a:r>
          </a:p>
          <a:p>
            <a:pPr>
              <a:buFont typeface="Wingdings" charset="2"/>
              <a:buChar char="Ø"/>
            </a:pPr>
            <a:r>
              <a:rPr lang="en-US" dirty="0" smtClean="0"/>
              <a:t>Look </a:t>
            </a:r>
            <a:r>
              <a:rPr lang="en-US" dirty="0"/>
              <a:t>for Evidence of Code Injection </a:t>
            </a:r>
          </a:p>
          <a:p>
            <a:pPr>
              <a:buFont typeface="Wingdings" charset="2"/>
              <a:buChar char="Ø"/>
            </a:pPr>
            <a:r>
              <a:rPr lang="en-US" dirty="0" smtClean="0"/>
              <a:t>Check </a:t>
            </a:r>
            <a:r>
              <a:rPr lang="en-US" dirty="0"/>
              <a:t>for Signs of a Rootkit </a:t>
            </a:r>
          </a:p>
          <a:p>
            <a:pPr>
              <a:buFont typeface="Wingdings" charset="2"/>
              <a:buChar char="Ø"/>
            </a:pPr>
            <a:r>
              <a:rPr lang="en-US" dirty="0" smtClean="0"/>
              <a:t>Dump </a:t>
            </a:r>
            <a:r>
              <a:rPr lang="en-US" dirty="0"/>
              <a:t>Suspicious Processes and </a:t>
            </a:r>
            <a:r>
              <a:rPr lang="en-US" dirty="0" smtClean="0"/>
              <a:t>Drivers</a:t>
            </a:r>
          </a:p>
        </p:txBody>
      </p:sp>
    </p:spTree>
    <p:extLst>
      <p:ext uri="{BB962C8B-B14F-4D97-AF65-F5344CB8AC3E}">
        <p14:creationId xmlns:p14="http://schemas.microsoft.com/office/powerpoint/2010/main" val="283483088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Information</a:t>
            </a:r>
            <a:endParaRPr lang="en-US" dirty="0"/>
          </a:p>
        </p:txBody>
      </p:sp>
      <p:sp>
        <p:nvSpPr>
          <p:cNvPr id="3" name="Content Placeholder 2"/>
          <p:cNvSpPr>
            <a:spLocks noGrp="1"/>
          </p:cNvSpPr>
          <p:nvPr>
            <p:ph idx="1"/>
          </p:nvPr>
        </p:nvSpPr>
        <p:spPr>
          <a:xfrm>
            <a:off x="739775" y="2333531"/>
            <a:ext cx="7662864" cy="3267169"/>
          </a:xfrm>
        </p:spPr>
        <p:txBody>
          <a:bodyPr/>
          <a:lstStyle/>
          <a:p>
            <a:pPr>
              <a:buFont typeface="Wingdings" charset="2"/>
              <a:buChar char="Ø"/>
            </a:pPr>
            <a:r>
              <a:rPr lang="en-US" dirty="0" smtClean="0"/>
              <a:t>What type of machine was the memory taken from</a:t>
            </a:r>
          </a:p>
          <a:p>
            <a:pPr lvl="1">
              <a:buFont typeface="Wingdings" charset="2"/>
              <a:buChar char="Ø"/>
            </a:pPr>
            <a:r>
              <a:rPr lang="en-US" dirty="0"/>
              <a:t>volatility-2.3.1.standalone.exe –f </a:t>
            </a:r>
            <a:r>
              <a:rPr lang="en-US" dirty="0" err="1"/>
              <a:t>victim.vmem</a:t>
            </a:r>
            <a:r>
              <a:rPr lang="en-US" dirty="0"/>
              <a:t> </a:t>
            </a:r>
            <a:r>
              <a:rPr lang="en-US" dirty="0" err="1"/>
              <a:t>imageinfo</a:t>
            </a:r>
            <a:r>
              <a:rPr lang="en-US" dirty="0"/>
              <a:t> </a:t>
            </a:r>
          </a:p>
          <a:p>
            <a:pPr lvl="1">
              <a:buFont typeface="Wingdings" charset="2"/>
              <a:buChar char="Ø"/>
            </a:pPr>
            <a:endParaRPr lang="en-US" dirty="0" smtClean="0"/>
          </a:p>
          <a:p>
            <a:endParaRPr lang="en-US" dirty="0"/>
          </a:p>
        </p:txBody>
      </p:sp>
      <p:pic>
        <p:nvPicPr>
          <p:cNvPr id="4" name="Picture 3"/>
          <p:cNvPicPr>
            <a:picLocks noChangeAspect="1"/>
          </p:cNvPicPr>
          <p:nvPr/>
        </p:nvPicPr>
        <p:blipFill>
          <a:blip r:embed="rId3"/>
          <a:stretch>
            <a:fillRect/>
          </a:stretch>
        </p:blipFill>
        <p:spPr>
          <a:xfrm>
            <a:off x="177798" y="3390900"/>
            <a:ext cx="8839201" cy="2209800"/>
          </a:xfrm>
          <a:prstGeom prst="rect">
            <a:avLst/>
          </a:prstGeom>
        </p:spPr>
      </p:pic>
    </p:spTree>
    <p:extLst>
      <p:ext uri="{BB962C8B-B14F-4D97-AF65-F5344CB8AC3E}">
        <p14:creationId xmlns:p14="http://schemas.microsoft.com/office/powerpoint/2010/main" val="340297900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Genesis">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enesis">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Genesis">
      <a:fillStyleLst>
        <a:solidFill>
          <a:schemeClr val="phClr"/>
        </a:solidFill>
        <a:gradFill rotWithShape="1">
          <a:gsLst>
            <a:gs pos="0">
              <a:schemeClr val="phClr">
                <a:tint val="100000"/>
                <a:shade val="70000"/>
                <a:satMod val="100000"/>
                <a:greenMod val="110000"/>
              </a:schemeClr>
            </a:gs>
            <a:gs pos="75000">
              <a:schemeClr val="phClr">
                <a:tint val="40000"/>
                <a:satMod val="150000"/>
                <a:redMod val="100000"/>
                <a:blueMod val="100000"/>
              </a:schemeClr>
            </a:gs>
            <a:gs pos="100000">
              <a:schemeClr val="phClr">
                <a:tint val="60000"/>
                <a:satMod val="120000"/>
                <a:redMod val="100000"/>
                <a:blueMod val="100000"/>
              </a:schemeClr>
            </a:gs>
          </a:gsLst>
          <a:path path="circle">
            <a:fillToRect l="25000" t="25000" r="5000" b="5000"/>
          </a:path>
        </a:gradFill>
        <a:gradFill rotWithShape="1">
          <a:gsLst>
            <a:gs pos="0">
              <a:schemeClr val="phClr">
                <a:tint val="50000"/>
                <a:shade val="100000"/>
                <a:alpha val="100000"/>
                <a:satMod val="150000"/>
              </a:schemeClr>
            </a:gs>
            <a:gs pos="40000">
              <a:schemeClr val="phClr">
                <a:tint val="70000"/>
                <a:shade val="100000"/>
                <a:alpha val="100000"/>
                <a:satMod val="150000"/>
              </a:schemeClr>
            </a:gs>
            <a:gs pos="100000">
              <a:schemeClr val="phClr">
                <a:shade val="90000"/>
                <a:satMod val="110000"/>
              </a:schemeClr>
            </a:gs>
          </a:gsLst>
          <a:lin ang="5400000" scaled="0"/>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a:effectStyle>
        <a:effectStyle>
          <a:effectLst>
            <a:innerShdw blurRad="50800" dist="25400" dir="13500000">
              <a:srgbClr val="000000">
                <a:alpha val="75000"/>
              </a:srgbClr>
            </a:innerShdw>
            <a:reflection blurRad="101600" stA="40000" endPos="50000" dist="63500" dir="5400000" fadeDir="7200000" sy="-100000" kx="300000" rotWithShape="0"/>
          </a:effectLst>
          <a:scene3d>
            <a:camera prst="orthographicFront">
              <a:rot lat="0" lon="0" rev="0"/>
            </a:camera>
            <a:lightRig rig="chilly" dir="tr">
              <a:rot lat="0" lon="0" rev="1200000"/>
            </a:lightRig>
          </a:scene3d>
          <a:sp3d prstMaterial="plastic">
            <a:bevelT w="0" h="0"/>
          </a:sp3d>
        </a:effectStyle>
      </a:effectStyleLst>
      <a:bgFillStyleLst>
        <a:blipFill rotWithShape="1">
          <a:blip xmlns:r="http://schemas.openxmlformats.org/officeDocument/2006/relationships" r:embed="rId1"/>
          <a:stretch/>
        </a:blipFill>
        <a:blipFill rotWithShape="1">
          <a:blip xmlns:r="http://schemas.openxmlformats.org/officeDocument/2006/relationships" r:embed="rId2"/>
          <a:stretch/>
        </a:blipFill>
        <a:blipFill rotWithShape="1">
          <a:blip xmlns:r="http://schemas.openxmlformats.org/officeDocument/2006/relationships" r:embed="rId3"/>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Genesis.thmx</Template>
  <TotalTime>27130</TotalTime>
  <Words>1685</Words>
  <Application>Microsoft Macintosh PowerPoint</Application>
  <PresentationFormat>On-screen Show (4:3)</PresentationFormat>
  <Paragraphs>243</Paragraphs>
  <Slides>40</Slides>
  <Notes>9</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Genesis</vt:lpstr>
      <vt:lpstr>Intro to Memory Forensics and Tactics</vt:lpstr>
      <vt:lpstr>Why Memory?</vt:lpstr>
      <vt:lpstr>The Process</vt:lpstr>
      <vt:lpstr>Dumping memory</vt:lpstr>
      <vt:lpstr>Dumping memory (cont.)</vt:lpstr>
      <vt:lpstr>Dumping memory (cont.)</vt:lpstr>
      <vt:lpstr>Analyzing memory</vt:lpstr>
      <vt:lpstr>Analyzing memory – detailed</vt:lpstr>
      <vt:lpstr>System Information</vt:lpstr>
      <vt:lpstr>Process List</vt:lpstr>
      <vt:lpstr>IE History</vt:lpstr>
      <vt:lpstr>Browser History (Encase)</vt:lpstr>
      <vt:lpstr>Browser History (Encase)</vt:lpstr>
      <vt:lpstr>PowerPoint Presentation</vt:lpstr>
      <vt:lpstr>Complete Address book? (Encase)</vt:lpstr>
      <vt:lpstr>Good Starting Point</vt:lpstr>
      <vt:lpstr>Network Connections</vt:lpstr>
      <vt:lpstr>Connections/Processes </vt:lpstr>
      <vt:lpstr>Sockets Scan</vt:lpstr>
      <vt:lpstr>Dump out Adobe Reader File</vt:lpstr>
      <vt:lpstr>Parse Files</vt:lpstr>
      <vt:lpstr>Handle Checks</vt:lpstr>
      <vt:lpstr>DLL Checks</vt:lpstr>
      <vt:lpstr>Clipboard Contents</vt:lpstr>
      <vt:lpstr>Environmental Variables</vt:lpstr>
      <vt:lpstr>Screen Layout</vt:lpstr>
      <vt:lpstr>Malware Finder</vt:lpstr>
      <vt:lpstr>Don’t Dump it on your computer…</vt:lpstr>
      <vt:lpstr>Other Fun Options</vt:lpstr>
      <vt:lpstr>Demo</vt:lpstr>
      <vt:lpstr>keyfindaes</vt:lpstr>
      <vt:lpstr>Running CryptoScan</vt:lpstr>
      <vt:lpstr>CryptoScan Output</vt:lpstr>
      <vt:lpstr>CryptoScan Results</vt:lpstr>
      <vt:lpstr>TrueCryptMaster</vt:lpstr>
      <vt:lpstr>TrueCryptSummary</vt:lpstr>
      <vt:lpstr>Anti-Forensics</vt:lpstr>
      <vt:lpstr>Anti-Forensics - cont</vt:lpstr>
      <vt:lpstr>Challenges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Forensics and Tactics</dc:title>
  <dc:creator>Joe Partlow</dc:creator>
  <cp:lastModifiedBy>Joe Partlow</cp:lastModifiedBy>
  <cp:revision>80</cp:revision>
  <dcterms:created xsi:type="dcterms:W3CDTF">2014-01-28T18:59:58Z</dcterms:created>
  <dcterms:modified xsi:type="dcterms:W3CDTF">2014-02-23T14:55:14Z</dcterms:modified>
</cp:coreProperties>
</file>