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38" r:id="rId2"/>
    <p:sldId id="411" r:id="rId3"/>
    <p:sldId id="410" r:id="rId4"/>
    <p:sldId id="412" r:id="rId5"/>
    <p:sldId id="433" r:id="rId6"/>
    <p:sldId id="413" r:id="rId7"/>
    <p:sldId id="432" r:id="rId8"/>
    <p:sldId id="415" r:id="rId9"/>
    <p:sldId id="431" r:id="rId10"/>
    <p:sldId id="430" r:id="rId11"/>
    <p:sldId id="391" r:id="rId12"/>
  </p:sldIdLst>
  <p:sldSz cx="9144000" cy="6858000" type="screen4x3"/>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54C"/>
    <a:srgbClr val="ECECEC"/>
    <a:srgbClr val="EAEEF0"/>
    <a:srgbClr val="E5CE1D"/>
    <a:srgbClr val="D64A22"/>
    <a:srgbClr val="1A3565"/>
    <a:srgbClr val="1C5092"/>
    <a:srgbClr val="C7CACD"/>
    <a:srgbClr val="DCE0E3"/>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8" autoAdjust="0"/>
    <p:restoredTop sz="95089" autoAdjust="0"/>
  </p:normalViewPr>
  <p:slideViewPr>
    <p:cSldViewPr>
      <p:cViewPr>
        <p:scale>
          <a:sx n="100" d="100"/>
          <a:sy n="100" d="100"/>
        </p:scale>
        <p:origin x="1776" y="3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1678" cy="470551"/>
          </a:xfrm>
          <a:prstGeom prst="rect">
            <a:avLst/>
          </a:prstGeom>
        </p:spPr>
        <p:txBody>
          <a:bodyPr vert="horz" lIns="93022" tIns="46511" rIns="93022" bIns="46511" rtlCol="0"/>
          <a:lstStyle>
            <a:lvl1pPr algn="l">
              <a:defRPr sz="1200"/>
            </a:lvl1pPr>
          </a:lstStyle>
          <a:p>
            <a:endParaRPr lang="en-US"/>
          </a:p>
        </p:txBody>
      </p:sp>
      <p:sp>
        <p:nvSpPr>
          <p:cNvPr id="3" name="Date Placeholder 2"/>
          <p:cNvSpPr>
            <a:spLocks noGrp="1"/>
          </p:cNvSpPr>
          <p:nvPr>
            <p:ph type="dt" sz="quarter" idx="1"/>
          </p:nvPr>
        </p:nvSpPr>
        <p:spPr>
          <a:xfrm>
            <a:off x="4013288" y="0"/>
            <a:ext cx="3071677" cy="470551"/>
          </a:xfrm>
          <a:prstGeom prst="rect">
            <a:avLst/>
          </a:prstGeom>
        </p:spPr>
        <p:txBody>
          <a:bodyPr vert="horz" lIns="93022" tIns="46511" rIns="93022" bIns="46511" rtlCol="0"/>
          <a:lstStyle>
            <a:lvl1pPr algn="r">
              <a:defRPr sz="1200"/>
            </a:lvl1pPr>
          </a:lstStyle>
          <a:p>
            <a:fld id="{A687C120-A772-474D-A038-5AA20C2646FB}" type="datetimeFigureOut">
              <a:rPr lang="en-US" smtClean="0"/>
              <a:t>9/6/16</a:t>
            </a:fld>
            <a:endParaRPr lang="en-US"/>
          </a:p>
        </p:txBody>
      </p:sp>
      <p:sp>
        <p:nvSpPr>
          <p:cNvPr id="4" name="Footer Placeholder 3"/>
          <p:cNvSpPr>
            <a:spLocks noGrp="1"/>
          </p:cNvSpPr>
          <p:nvPr>
            <p:ph type="ftr" sz="quarter" idx="2"/>
          </p:nvPr>
        </p:nvSpPr>
        <p:spPr>
          <a:xfrm>
            <a:off x="0" y="8902050"/>
            <a:ext cx="3071678" cy="470551"/>
          </a:xfrm>
          <a:prstGeom prst="rect">
            <a:avLst/>
          </a:prstGeom>
        </p:spPr>
        <p:txBody>
          <a:bodyPr vert="horz" lIns="93022" tIns="46511" rIns="93022" bIns="46511" rtlCol="0" anchor="b"/>
          <a:lstStyle>
            <a:lvl1pPr algn="l">
              <a:defRPr sz="1200"/>
            </a:lvl1pPr>
          </a:lstStyle>
          <a:p>
            <a:endParaRPr lang="en-US"/>
          </a:p>
        </p:txBody>
      </p:sp>
      <p:sp>
        <p:nvSpPr>
          <p:cNvPr id="5" name="Slide Number Placeholder 4"/>
          <p:cNvSpPr>
            <a:spLocks noGrp="1"/>
          </p:cNvSpPr>
          <p:nvPr>
            <p:ph type="sldNum" sz="quarter" idx="3"/>
          </p:nvPr>
        </p:nvSpPr>
        <p:spPr>
          <a:xfrm>
            <a:off x="4013288" y="8902050"/>
            <a:ext cx="3071677" cy="470551"/>
          </a:xfrm>
          <a:prstGeom prst="rect">
            <a:avLst/>
          </a:prstGeom>
        </p:spPr>
        <p:txBody>
          <a:bodyPr vert="horz" lIns="93022" tIns="46511" rIns="93022" bIns="46511" rtlCol="0" anchor="b"/>
          <a:lstStyle>
            <a:lvl1pPr algn="r">
              <a:defRPr sz="1200"/>
            </a:lvl1pPr>
          </a:lstStyle>
          <a:p>
            <a:fld id="{3D89B3B4-F09B-4114-B342-01EAF20D360C}" type="slidenum">
              <a:rPr lang="en-US" smtClean="0"/>
              <a:t>‹#›</a:t>
            </a:fld>
            <a:endParaRPr lang="en-US"/>
          </a:p>
        </p:txBody>
      </p:sp>
    </p:spTree>
    <p:extLst>
      <p:ext uri="{BB962C8B-B14F-4D97-AF65-F5344CB8AC3E}">
        <p14:creationId xmlns:p14="http://schemas.microsoft.com/office/powerpoint/2010/main" val="879838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1678" cy="468951"/>
          </a:xfrm>
          <a:prstGeom prst="rect">
            <a:avLst/>
          </a:prstGeom>
        </p:spPr>
        <p:txBody>
          <a:bodyPr vert="horz" lIns="93022" tIns="46511" rIns="93022" bIns="46511" rtlCol="0"/>
          <a:lstStyle>
            <a:lvl1pPr algn="l">
              <a:defRPr sz="1200"/>
            </a:lvl1pPr>
          </a:lstStyle>
          <a:p>
            <a:endParaRPr lang="en-US"/>
          </a:p>
        </p:txBody>
      </p:sp>
      <p:sp>
        <p:nvSpPr>
          <p:cNvPr id="3" name="Date Placeholder 2"/>
          <p:cNvSpPr>
            <a:spLocks noGrp="1"/>
          </p:cNvSpPr>
          <p:nvPr>
            <p:ph type="dt" idx="1"/>
          </p:nvPr>
        </p:nvSpPr>
        <p:spPr>
          <a:xfrm>
            <a:off x="4013288" y="0"/>
            <a:ext cx="3071677" cy="468951"/>
          </a:xfrm>
          <a:prstGeom prst="rect">
            <a:avLst/>
          </a:prstGeom>
        </p:spPr>
        <p:txBody>
          <a:bodyPr vert="horz" lIns="93022" tIns="46511" rIns="93022" bIns="46511" rtlCol="0"/>
          <a:lstStyle>
            <a:lvl1pPr algn="r">
              <a:defRPr sz="1200"/>
            </a:lvl1pPr>
          </a:lstStyle>
          <a:p>
            <a:fld id="{23F58EBF-E4F4-6641-BE41-416687EFC213}" type="datetimeFigureOut">
              <a:rPr lang="en-US" smtClean="0"/>
              <a:t>9/6/16</a:t>
            </a:fld>
            <a:endParaRPr lang="en-US"/>
          </a:p>
        </p:txBody>
      </p:sp>
      <p:sp>
        <p:nvSpPr>
          <p:cNvPr id="4" name="Slide Image Placeholder 3"/>
          <p:cNvSpPr>
            <a:spLocks noGrp="1" noRot="1" noChangeAspect="1"/>
          </p:cNvSpPr>
          <p:nvPr>
            <p:ph type="sldImg" idx="2"/>
          </p:nvPr>
        </p:nvSpPr>
        <p:spPr>
          <a:xfrm>
            <a:off x="1200150" y="703263"/>
            <a:ext cx="4687888" cy="3514725"/>
          </a:xfrm>
          <a:prstGeom prst="rect">
            <a:avLst/>
          </a:prstGeom>
          <a:noFill/>
          <a:ln w="12700">
            <a:solidFill>
              <a:prstClr val="black"/>
            </a:solidFill>
          </a:ln>
        </p:spPr>
        <p:txBody>
          <a:bodyPr vert="horz" lIns="93022" tIns="46511" rIns="93022" bIns="46511" rtlCol="0" anchor="ctr"/>
          <a:lstStyle/>
          <a:p>
            <a:endParaRPr lang="en-US"/>
          </a:p>
        </p:txBody>
      </p:sp>
      <p:sp>
        <p:nvSpPr>
          <p:cNvPr id="5" name="Notes Placeholder 4"/>
          <p:cNvSpPr>
            <a:spLocks noGrp="1"/>
          </p:cNvSpPr>
          <p:nvPr>
            <p:ph type="body" sz="quarter" idx="3"/>
          </p:nvPr>
        </p:nvSpPr>
        <p:spPr>
          <a:xfrm>
            <a:off x="709477" y="4452626"/>
            <a:ext cx="5669280" cy="4217350"/>
          </a:xfrm>
          <a:prstGeom prst="rect">
            <a:avLst/>
          </a:prstGeom>
        </p:spPr>
        <p:txBody>
          <a:bodyPr vert="horz" lIns="93022" tIns="46511" rIns="93022" bIns="4651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049"/>
            <a:ext cx="3071678" cy="468951"/>
          </a:xfrm>
          <a:prstGeom prst="rect">
            <a:avLst/>
          </a:prstGeom>
        </p:spPr>
        <p:txBody>
          <a:bodyPr vert="horz" lIns="93022" tIns="46511" rIns="93022" bIns="46511" rtlCol="0" anchor="b"/>
          <a:lstStyle>
            <a:lvl1pPr algn="l">
              <a:defRPr sz="1200"/>
            </a:lvl1pPr>
          </a:lstStyle>
          <a:p>
            <a:endParaRPr lang="en-US"/>
          </a:p>
        </p:txBody>
      </p:sp>
      <p:sp>
        <p:nvSpPr>
          <p:cNvPr id="7" name="Slide Number Placeholder 6"/>
          <p:cNvSpPr>
            <a:spLocks noGrp="1"/>
          </p:cNvSpPr>
          <p:nvPr>
            <p:ph type="sldNum" sz="quarter" idx="5"/>
          </p:nvPr>
        </p:nvSpPr>
        <p:spPr>
          <a:xfrm>
            <a:off x="4013288" y="8902049"/>
            <a:ext cx="3071677" cy="468951"/>
          </a:xfrm>
          <a:prstGeom prst="rect">
            <a:avLst/>
          </a:prstGeom>
        </p:spPr>
        <p:txBody>
          <a:bodyPr vert="horz" lIns="93022" tIns="46511" rIns="93022" bIns="46511" rtlCol="0" anchor="b"/>
          <a:lstStyle>
            <a:lvl1pPr algn="r">
              <a:defRPr sz="1200"/>
            </a:lvl1pPr>
          </a:lstStyle>
          <a:p>
            <a:fld id="{AB0FC28F-2E25-114A-A1AC-7F7DD8B2E5DB}" type="slidenum">
              <a:rPr lang="en-US" smtClean="0"/>
              <a:t>‹#›</a:t>
            </a:fld>
            <a:endParaRPr lang="en-US"/>
          </a:p>
        </p:txBody>
      </p:sp>
    </p:spTree>
    <p:extLst>
      <p:ext uri="{BB962C8B-B14F-4D97-AF65-F5344CB8AC3E}">
        <p14:creationId xmlns:p14="http://schemas.microsoft.com/office/powerpoint/2010/main" val="859301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B0FC28F-2E25-114A-A1AC-7F7DD8B2E5DB}" type="slidenum">
              <a:rPr lang="en-US" smtClean="0"/>
              <a:t>1</a:t>
            </a:fld>
            <a:endParaRPr lang="en-US"/>
          </a:p>
        </p:txBody>
      </p:sp>
    </p:spTree>
    <p:extLst>
      <p:ext uri="{BB962C8B-B14F-4D97-AF65-F5344CB8AC3E}">
        <p14:creationId xmlns:p14="http://schemas.microsoft.com/office/powerpoint/2010/main" val="364815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110">
              <a:defRPr/>
            </a:pPr>
            <a:endParaRPr lang="en-US" dirty="0"/>
          </a:p>
        </p:txBody>
      </p:sp>
      <p:sp>
        <p:nvSpPr>
          <p:cNvPr id="4" name="Slide Number Placeholder 3"/>
          <p:cNvSpPr>
            <a:spLocks noGrp="1"/>
          </p:cNvSpPr>
          <p:nvPr>
            <p:ph type="sldNum" sz="quarter" idx="10"/>
          </p:nvPr>
        </p:nvSpPr>
        <p:spPr/>
        <p:txBody>
          <a:bodyPr/>
          <a:lstStyle/>
          <a:p>
            <a:fld id="{AB0FC28F-2E25-114A-A1AC-7F7DD8B2E5DB}" type="slidenum">
              <a:rPr lang="en-US" smtClean="0"/>
              <a:t>2</a:t>
            </a:fld>
            <a:endParaRPr lang="en-US"/>
          </a:p>
        </p:txBody>
      </p:sp>
    </p:spTree>
    <p:extLst>
      <p:ext uri="{BB962C8B-B14F-4D97-AF65-F5344CB8AC3E}">
        <p14:creationId xmlns:p14="http://schemas.microsoft.com/office/powerpoint/2010/main" val="25704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0FC28F-2E25-114A-A1AC-7F7DD8B2E5DB}" type="slidenum">
              <a:rPr lang="en-US" smtClean="0"/>
              <a:t>5</a:t>
            </a:fld>
            <a:endParaRPr lang="en-US"/>
          </a:p>
        </p:txBody>
      </p:sp>
    </p:spTree>
    <p:extLst>
      <p:ext uri="{BB962C8B-B14F-4D97-AF65-F5344CB8AC3E}">
        <p14:creationId xmlns:p14="http://schemas.microsoft.com/office/powerpoint/2010/main" val="551064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0FC28F-2E25-114A-A1AC-7F7DD8B2E5DB}" type="slidenum">
              <a:rPr lang="en-US" smtClean="0"/>
              <a:t>11</a:t>
            </a:fld>
            <a:endParaRPr lang="en-US"/>
          </a:p>
        </p:txBody>
      </p:sp>
    </p:spTree>
    <p:extLst>
      <p:ext uri="{BB962C8B-B14F-4D97-AF65-F5344CB8AC3E}">
        <p14:creationId xmlns:p14="http://schemas.microsoft.com/office/powerpoint/2010/main" val="307645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ReliaQuest_ppt_bg_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28600" y="3352800"/>
            <a:ext cx="8686800" cy="1044576"/>
          </a:xfrm>
        </p:spPr>
        <p:txBody>
          <a:bodyPr>
            <a:normAutofit/>
          </a:bodyPr>
          <a:lstStyle>
            <a:lvl1pPr>
              <a:defRPr sz="4800" b="1">
                <a:solidFill>
                  <a:schemeClr val="bg1"/>
                </a:solidFill>
                <a:effectLst>
                  <a:outerShdw blurRad="50800" dist="38100" dir="2700000" algn="tl" rotWithShape="0">
                    <a:srgbClr val="000000">
                      <a:alpha val="43000"/>
                    </a:srgb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549775"/>
            <a:ext cx="6400800" cy="1577975"/>
          </a:xfrm>
        </p:spPr>
        <p:txBody>
          <a:bodyPr>
            <a:normAutofit/>
          </a:bodyPr>
          <a:lstStyle>
            <a:lvl1pPr marL="0" indent="0" algn="ctr">
              <a:lnSpc>
                <a:spcPct val="90000"/>
              </a:lnSpc>
              <a:spcBef>
                <a:spcPts val="0"/>
              </a:spcBef>
              <a:buNone/>
              <a:defRPr sz="2800" b="1">
                <a:solidFill>
                  <a:srgbClr val="FFFFFF"/>
                </a:solidFill>
                <a:effectLst>
                  <a:outerShdw blurRad="50800" dist="38100" dir="2700000" algn="tl" rotWithShape="0">
                    <a:srgbClr val="000000">
                      <a:alpha val="43000"/>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pic>
        <p:nvPicPr>
          <p:cNvPr id="9" name="Picture 8" descr="ReliaQuest_Logo-trans-01.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596342" y="2276602"/>
            <a:ext cx="3951316" cy="1024951"/>
          </a:xfrm>
          <a:prstGeom prst="rect">
            <a:avLst/>
          </a:prstGeom>
        </p:spPr>
      </p:pic>
      <p:sp>
        <p:nvSpPr>
          <p:cNvPr id="14" name="TextBox 13"/>
          <p:cNvSpPr txBox="1"/>
          <p:nvPr userDrawn="1"/>
        </p:nvSpPr>
        <p:spPr>
          <a:xfrm>
            <a:off x="3238500" y="6486787"/>
            <a:ext cx="2667000" cy="369332"/>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solidFill>
                  <a:srgbClr val="FFFFFF"/>
                </a:solidFill>
              </a:rPr>
              <a:t>© 2014 ReliaQuest All Rights Reserved </a:t>
            </a:r>
          </a:p>
          <a:p>
            <a:pPr algn="ctr">
              <a:lnSpc>
                <a:spcPct val="100000"/>
              </a:lnSpc>
            </a:pPr>
            <a:endParaRPr lang="en-US" sz="900"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ReliaQuest_ppt_bg_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4" name="TextBox 13"/>
          <p:cNvSpPr txBox="1"/>
          <p:nvPr userDrawn="1"/>
        </p:nvSpPr>
        <p:spPr>
          <a:xfrm>
            <a:off x="3238500" y="6486787"/>
            <a:ext cx="2667000" cy="369332"/>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solidFill>
                  <a:srgbClr val="FFFFFF"/>
                </a:solidFill>
              </a:rPr>
              <a:t>© 2014 ReliaQuest All Rights Reserved </a:t>
            </a:r>
          </a:p>
          <a:p>
            <a:pPr algn="ctr">
              <a:lnSpc>
                <a:spcPct val="100000"/>
              </a:lnSpc>
            </a:pPr>
            <a:endParaRPr lang="en-US" sz="900" dirty="0">
              <a:solidFill>
                <a:srgbClr val="FFFFFF"/>
              </a:solidFill>
            </a:endParaRPr>
          </a:p>
        </p:txBody>
      </p:sp>
    </p:spTree>
    <p:extLst>
      <p:ext uri="{BB962C8B-B14F-4D97-AF65-F5344CB8AC3E}">
        <p14:creationId xmlns:p14="http://schemas.microsoft.com/office/powerpoint/2010/main" val="364595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nSpc>
                <a:spcPct val="80000"/>
              </a:lnSpc>
              <a:defRPr sz="2800" b="1"/>
            </a:lvl1pPr>
            <a:lvl2pPr>
              <a:lnSpc>
                <a:spcPct val="80000"/>
              </a:lnSpc>
              <a:defRPr sz="2400"/>
            </a:lvl2pPr>
            <a:lvl3pPr>
              <a:lnSpc>
                <a:spcPct val="80000"/>
              </a:lnSpc>
              <a:defRPr sz="2000"/>
            </a:lvl3pPr>
            <a:lvl4pPr>
              <a:lnSpc>
                <a:spcPct val="80000"/>
              </a:lnSpc>
              <a:defRPr sz="1800"/>
            </a:lvl4pPr>
            <a:lvl5pPr>
              <a:lnSpc>
                <a:spcPct val="8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5EB7E8C5-7F23-42F6-A5F6-FE941ABDE9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lnSpc>
                <a:spcPct val="80000"/>
              </a:lnSpc>
              <a:defRPr sz="2800" b="1"/>
            </a:lvl1pPr>
            <a:lvl2pPr>
              <a:lnSpc>
                <a:spcPct val="80000"/>
              </a:lnSpc>
              <a:defRPr sz="2400"/>
            </a:lvl2pPr>
            <a:lvl3pPr>
              <a:lnSpc>
                <a:spcPct val="80000"/>
              </a:lnSpc>
              <a:defRPr sz="2000"/>
            </a:lvl3pPr>
            <a:lvl4pPr>
              <a:lnSpc>
                <a:spcPct val="80000"/>
              </a:lnSpc>
              <a:defRPr sz="1800"/>
            </a:lvl4pPr>
            <a:lvl5pPr>
              <a:lnSpc>
                <a:spcPct val="8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lnSpc>
                <a:spcPct val="80000"/>
              </a:lnSpc>
              <a:defRPr sz="2800" b="1"/>
            </a:lvl1pPr>
            <a:lvl2pPr>
              <a:lnSpc>
                <a:spcPct val="80000"/>
              </a:lnSpc>
              <a:defRPr sz="2400"/>
            </a:lvl2pPr>
            <a:lvl3pPr>
              <a:lnSpc>
                <a:spcPct val="80000"/>
              </a:lnSpc>
              <a:defRPr sz="2000"/>
            </a:lvl3pPr>
            <a:lvl4pPr>
              <a:lnSpc>
                <a:spcPct val="80000"/>
              </a:lnSpc>
              <a:defRPr sz="1800"/>
            </a:lvl4pPr>
            <a:lvl5pPr>
              <a:lnSpc>
                <a:spcPct val="8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5EB7E8C5-7F23-42F6-A5F6-FE941ABDE9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5EB7E8C5-7F23-42F6-A5F6-FE941ABDE9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ReliaQuest_ppt_bg_2.png"/>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0" y="0"/>
            <a:ext cx="9144000" cy="6858000"/>
          </a:xfrm>
          <a:prstGeom prst="rect">
            <a:avLst/>
          </a:prstGeom>
          <a:ln>
            <a:solidFill>
              <a:schemeClr val="tx1"/>
            </a:solidFill>
          </a:ln>
        </p:spPr>
      </p:pic>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602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3A454C"/>
                </a:solidFill>
              </a:defRPr>
            </a:lvl1pPr>
          </a:lstStyle>
          <a:p>
            <a:fld id="{5EB7E8C5-7F23-42F6-A5F6-FE941ABDE963}" type="slidenum">
              <a:rPr lang="en-US" smtClean="0"/>
              <a:pPr/>
              <a:t>‹#›</a:t>
            </a:fld>
            <a:endParaRPr lang="en-US" dirty="0"/>
          </a:p>
        </p:txBody>
      </p:sp>
      <p:sp>
        <p:nvSpPr>
          <p:cNvPr id="8" name="TextBox 7"/>
          <p:cNvSpPr txBox="1"/>
          <p:nvPr userDrawn="1"/>
        </p:nvSpPr>
        <p:spPr>
          <a:xfrm>
            <a:off x="3238500" y="6486787"/>
            <a:ext cx="2667000" cy="369332"/>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tx1">
                    <a:lumMod val="85000"/>
                    <a:lumOff val="15000"/>
                  </a:schemeClr>
                </a:solidFill>
              </a:rPr>
              <a:t>© 2014 ReliaQuest All Rights Reserved </a:t>
            </a:r>
          </a:p>
          <a:p>
            <a:pPr algn="ctr">
              <a:lnSpc>
                <a:spcPct val="100000"/>
              </a:lnSpc>
            </a:pPr>
            <a:endParaRPr lang="en-US" sz="900" dirty="0">
              <a:solidFill>
                <a:schemeClr val="tx1">
                  <a:lumMod val="85000"/>
                  <a:lumOff val="15000"/>
                </a:schemeClr>
              </a:solidFill>
            </a:endParaRPr>
          </a:p>
        </p:txBody>
      </p:sp>
      <p:pic>
        <p:nvPicPr>
          <p:cNvPr id="9" name="Picture 8" descr="ReliaQuest_Logo-trans-01.png"/>
          <p:cNvPicPr>
            <a:picLocks noChangeAspect="1"/>
          </p:cNvPicPr>
          <p:nvPr userDrawn="1"/>
        </p:nvPicPr>
        <p:blipFill rotWithShape="1">
          <a:blip r:embed="rId8" cstate="print">
            <a:extLst>
              <a:ext uri="{28A0092B-C50C-407E-A947-70E740481C1C}">
                <a14:useLocalDpi xmlns:a14="http://schemas.microsoft.com/office/drawing/2010/main"/>
              </a:ext>
            </a:extLst>
          </a:blip>
          <a:srcRect t="-457"/>
          <a:stretch/>
        </p:blipFill>
        <p:spPr>
          <a:xfrm>
            <a:off x="3810000" y="6081682"/>
            <a:ext cx="1524000" cy="395318"/>
          </a:xfrm>
          <a:prstGeom prst="rect">
            <a:avLst/>
          </a:prstGeom>
          <a:effectLst>
            <a:outerShdw blurRad="247650" dist="38100" dir="2700000" algn="tl" rotWithShape="0">
              <a:schemeClr val="bg1"/>
            </a:outerShdw>
          </a:effectLst>
        </p:spPr>
      </p:pic>
      <p:cxnSp>
        <p:nvCxnSpPr>
          <p:cNvPr id="11" name="Straight Connector 10"/>
          <p:cNvCxnSpPr/>
          <p:nvPr userDrawn="1"/>
        </p:nvCxnSpPr>
        <p:spPr>
          <a:xfrm>
            <a:off x="0" y="1066800"/>
            <a:ext cx="9144000" cy="0"/>
          </a:xfrm>
          <a:prstGeom prst="line">
            <a:avLst/>
          </a:prstGeom>
          <a:ln w="12700">
            <a:gradFill flip="none" rotWithShape="1">
              <a:gsLst>
                <a:gs pos="50000">
                  <a:schemeClr val="tx1">
                    <a:lumMod val="85000"/>
                    <a:lumOff val="15000"/>
                  </a:schemeClr>
                </a:gs>
                <a:gs pos="100000">
                  <a:srgbClr val="FFFFFF"/>
                </a:gs>
                <a:gs pos="0">
                  <a:srgbClr val="FFFFFF"/>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756" r:id="rId2"/>
    <p:sldLayoutId id="2147483650" r:id="rId3"/>
    <p:sldLayoutId id="2147483652" r:id="rId4"/>
    <p:sldLayoutId id="2147483654" r:id="rId5"/>
  </p:sldLayoutIdLst>
  <p:txStyles>
    <p:titleStyle>
      <a:lvl1pPr algn="ctr" defTabSz="914400" rtl="0" eaLnBrk="1" latinLnBrk="0" hangingPunct="1">
        <a:lnSpc>
          <a:spcPct val="80000"/>
        </a:lnSpc>
        <a:spcBef>
          <a:spcPct val="0"/>
        </a:spcBef>
        <a:buNone/>
        <a:defRPr sz="3200" b="1" kern="1200">
          <a:solidFill>
            <a:srgbClr val="3A454C"/>
          </a:solidFill>
          <a:latin typeface="+mj-lt"/>
          <a:ea typeface="+mj-ea"/>
          <a:cs typeface="+mj-cs"/>
        </a:defRPr>
      </a:lvl1pPr>
    </p:titleStyle>
    <p:bodyStyle>
      <a:lvl1pPr marL="342900" indent="-342900" algn="l" defTabSz="914400" rtl="0" eaLnBrk="1" latinLnBrk="0" hangingPunct="1">
        <a:lnSpc>
          <a:spcPct val="80000"/>
        </a:lnSpc>
        <a:spcBef>
          <a:spcPct val="20000"/>
        </a:spcBef>
        <a:buFont typeface="Arial" pitchFamily="34" charset="0"/>
        <a:buChar char="•"/>
        <a:defRPr sz="2800" b="1" kern="1200">
          <a:solidFill>
            <a:srgbClr val="3A454C"/>
          </a:solidFill>
          <a:latin typeface="+mn-lt"/>
          <a:ea typeface="+mn-ea"/>
          <a:cs typeface="+mn-cs"/>
        </a:defRPr>
      </a:lvl1pPr>
      <a:lvl2pPr marL="742950" indent="-285750" algn="l" defTabSz="914400" rtl="0" eaLnBrk="1" latinLnBrk="0" hangingPunct="1">
        <a:lnSpc>
          <a:spcPct val="80000"/>
        </a:lnSpc>
        <a:spcBef>
          <a:spcPct val="20000"/>
        </a:spcBef>
        <a:buFont typeface="Arial" pitchFamily="34" charset="0"/>
        <a:buChar char="–"/>
        <a:defRPr sz="2400" kern="1200">
          <a:solidFill>
            <a:srgbClr val="3A454C"/>
          </a:solidFill>
          <a:latin typeface="+mn-lt"/>
          <a:ea typeface="+mn-ea"/>
          <a:cs typeface="+mn-cs"/>
        </a:defRPr>
      </a:lvl2pPr>
      <a:lvl3pPr marL="1143000" indent="-228600" algn="l" defTabSz="914400" rtl="0" eaLnBrk="1" latinLnBrk="0" hangingPunct="1">
        <a:lnSpc>
          <a:spcPct val="80000"/>
        </a:lnSpc>
        <a:spcBef>
          <a:spcPct val="20000"/>
        </a:spcBef>
        <a:buFont typeface="Arial" pitchFamily="34" charset="0"/>
        <a:buChar char="•"/>
        <a:defRPr sz="2000" kern="1200">
          <a:solidFill>
            <a:srgbClr val="3A454C"/>
          </a:solidFill>
          <a:latin typeface="+mn-lt"/>
          <a:ea typeface="+mn-ea"/>
          <a:cs typeface="+mn-cs"/>
        </a:defRPr>
      </a:lvl3pPr>
      <a:lvl4pPr marL="1600200" indent="-228600" algn="l" defTabSz="914400" rtl="0" eaLnBrk="1" latinLnBrk="0" hangingPunct="1">
        <a:lnSpc>
          <a:spcPct val="80000"/>
        </a:lnSpc>
        <a:spcBef>
          <a:spcPct val="20000"/>
        </a:spcBef>
        <a:buFont typeface="Arial" pitchFamily="34" charset="0"/>
        <a:buChar char="–"/>
        <a:defRPr sz="1800" kern="1200">
          <a:solidFill>
            <a:srgbClr val="3A454C"/>
          </a:solidFill>
          <a:latin typeface="+mn-lt"/>
          <a:ea typeface="+mn-ea"/>
          <a:cs typeface="+mn-cs"/>
        </a:defRPr>
      </a:lvl4pPr>
      <a:lvl5pPr marL="2057400" indent="-228600" algn="l" defTabSz="914400" rtl="0" eaLnBrk="1" latinLnBrk="0" hangingPunct="1">
        <a:lnSpc>
          <a:spcPct val="80000"/>
        </a:lnSpc>
        <a:spcBef>
          <a:spcPct val="20000"/>
        </a:spcBef>
        <a:buFont typeface="Arial" pitchFamily="34" charset="0"/>
        <a:buChar char="»"/>
        <a:defRPr sz="1800" kern="1200">
          <a:solidFill>
            <a:srgbClr val="3A454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carnal0wnage.attackresearch.com/2016/03/more-on-purple-teaming.html" TargetMode="External"/><Relationship Id="rId4" Type="http://schemas.openxmlformats.org/officeDocument/2006/relationships/hyperlink" Target="http://www.slideshare.net/chrisgates/going-purple-from-full-time-breaker-to-part-time-fixer-1-year-later-57185303" TargetMode="External"/><Relationship Id="rId5" Type="http://schemas.openxmlformats.org/officeDocument/2006/relationships/hyperlink" Target="http://www.irongeek.com/i.php?page=videos/notacon11/moving-the-industry-forward-the-purple-team-david-kennedy" TargetMode="External"/><Relationship Id="rId6" Type="http://schemas.openxmlformats.org/officeDocument/2006/relationships/hyperlink" Target="https://danielmiessler.com/study/red-blue-purple-teams/" TargetMode="External"/><Relationship Id="rId7" Type="http://schemas.openxmlformats.org/officeDocument/2006/relationships/hyperlink" Target="http://www.slideshare.net/denimgroup/b-sides-san-antonio-albert-campa-denim-group" TargetMode="External"/><Relationship Id="rId8" Type="http://schemas.openxmlformats.org/officeDocument/2006/relationships/hyperlink" Target="http://www.irongeek.com/i.php?page=videos/bsidesnashville2014/305-seeing-purple-hybrid-security-teams-for-the-enterprise-mark-kikta" TargetMode="External"/><Relationship Id="rId1" Type="http://schemas.openxmlformats.org/officeDocument/2006/relationships/slideLayout" Target="../slideLayouts/slideLayout3.xml"/><Relationship Id="rId2" Type="http://schemas.openxmlformats.org/officeDocument/2006/relationships/hyperlink" Target="https://www.rsaconference.com/writable/presentations/file_upload/air-w02-the-rise-of-the-purple-team.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3301999"/>
            <a:ext cx="8686800" cy="1044576"/>
          </a:xfrm>
        </p:spPr>
        <p:txBody>
          <a:bodyPr>
            <a:noAutofit/>
          </a:bodyPr>
          <a:lstStyle/>
          <a:p>
            <a:r>
              <a:rPr lang="en-US" sz="3600" dirty="0" smtClean="0"/>
              <a:t>Get More From Your Red Teaming </a:t>
            </a:r>
            <a:endParaRPr lang="en-US" sz="3600" dirty="0"/>
          </a:p>
        </p:txBody>
      </p:sp>
      <p:sp>
        <p:nvSpPr>
          <p:cNvPr id="2" name="AutoShape 2" descr="data:image/png;base64,iVBORw0KGgoAAAANSUhEUgAAAUAAAABACAMAAABcOV4sAAAAllBMVEX///8XkdAAjM4Ai84Ajs8Aic3t9vsAh8wMjs/6/f7p8/pEptkpnNXF4PEUlNLp9fuDwuVTrt3V6vbz+v1yvOLc7vi83fDZ7PdVqdphrtxBoteayeeMw+Wm0eu12e5wt+DN5fOPyehqtd+c0Ouq0Oq42e5+uuE8ndWWzemXxeVruOHC5PSEw+VOoteGveKy0+wAf8mn1u1ifBYQAAANGElEQVR4nO1a22KjsK4F29yNIRAIdwiZQNpcuvP/P3ckm9zazDSd2U9no5dJCQh5WVpackbTZpttttlmm2222WabbbbZZpttttlmm2222f4HbL28t9XDd9siNT/d7rh1kfx33uxut5+9/6WtuvhfXTjdR+f81ZMeJVdjuv/4HSFF6SfX6MzIr7hB1/8W68XZgpDT38X8yZqCh8E/+thyyv3vb3tiHtNvJh58xFS3bSa8tirr+lyXp7wQxGY6/8dglfVEZ+N/I5k7bjP2d4u/2mpkOgn/ajv/AGBDRe9ZlFIi72HwgRqLnBj/ut1oOwM8Zj8qPSd+tkK3sCG4fwPQRRRY/VfP/gHAJc0SJ2jW/fE4gh2P7W5vwobT84/e4ARJ5/vb7cc27a7Q+wK3pPuJH7dchE8yFjJZ14cXdyJOog5D+dj60d0jLYVgcvcn0VztDwBmdEi8/pcfRXu0bhX55SJPMnp41bmTpPXbkHtc6JDIlPGsUhAm+FpS/iRQMyfsyRM1rr14pSaCfX1qs4LrBItKL/r6AiH60Hn3k2huJgEEEmFfAHSOrEwFI4wXWQ6WAQMSNkYDbb93ayb7+pAfRw4O7Nse2ayQrgfEr/9RAR8g09gXADsOXq3u26eTXTZyHZYJ9c7kaiEqz5l8wEXj7woYAWSULcL1O6fsEcBgFE0tK41afMMJRa6BjXqj+bdeVyNw57QrE3LSbFv28BoJ0PtZBxGYaZ8fSQokr823D5cWZYToXGbJMcuOI34iciFuhlvz/qNggAxMZbHHirOjuSkEMwh9e7mOwY0iLRECcY4269gLC/n6tCTHb90HObkRA/TtsfAyMK/gDOo/kV63P4tYp8zrPq8CM5m133ZPp6SsyKvzO+YfJr6zkqmBKsCp0Ef2U0m6Kzxlol357137n31TJc3Ip6sLUwH4hs5Tzdy/n7sgZwpA9j2Amr/QmeAFRmkX2y6KEmmrLk20GB2R8IcRp/X2S8rusBSPL2Syud1GphZjBopOXfJskFGAZYox/lwDhlTVFO1XISVNKZL+PzxNuSo1W7i3DOSm2ea7IMn1KQNZ9sILTNd14xAhJ5/ZpURUxV3arNIHDOJmP33qosnZeveMLyO1o6+uWRugLC4dcAXPWjv4wDFHqsurn25GcN6cu0/XwomehON0XRT7C20VdYlcm7zsIgfqTY0VmGi1934oVFGK/SscqCyx8PH8U4v0kbNFdL1pySwg2evfcSMMa0B43YVlyUYTC0rEnYfY9Te71E1GzOQbAcbJeuF56+R3Fd0gjXJ1Z8hsxhG/JUEunB6pDYtfng4tS2Lt+J6BAriIHpxNALLFAUdg6CAL/Pew5DcAtSMp8Z02D8Cps1cZOO4HunwNvzizn1SHLGB9PcXppILIHjONN07Us6nB+LhlFAKJ8ZJ1zY3YbwFQQgWX23O5bDY5NnxGRf0cQTdjSmck6ICOp06bCliffPvwQmMSuTVsvgW7Zw7MVlDlDzQ5AQhV29RllYHn4a1u0i4kNwBzetrLIEVb+50ZH3Fpxyh/dRiW6Uw/K49acvYkWp1awJ9UFFwBmFRYUTLY88hUIE6pSmV6Pmol5Lpc1m0Y7HKh5iWY6Z/WoXRDKi2C1VosqyN0KHn9oi5laViN/CyBBQCD3pBOvwhFBaCdB8NbWXfdyFoTkDxt9/QGYEjz7ijvs7J0c9ZyG59YcaN5Cb9Isos3hR8HE4uJe96SFCE2ZnPGOo/DcdKjjSaR1RmMGFLqkcsTjbpucZne+iWUWgFviEW4XD7tqAkWU5HUHPh3vZpu+bjrwCuURKRQsUt2eNfMFv+l71iZj1OGApCcIgum6F0kSB5kkP5tYtwAPFO+QtB0ER7ibp+gdiI7n1kvzcKqVMXm0HtctyzLsARmhuScSwdGPWi3QYpjdtK9g04X+BLWamtVIRC0nHUvCtqpCP41HgKtt2/kbw4oUpno95rb/KYpoxuRNiCqbl3NhZyzJ/pdyf3msjQSzEW2cJwB86k3cTH2I5crAFkVGVgdvTjq6S+M/B7A2KAfZ5yUjk6zWxc6PkKjgbx2GlOrXGZK/aNh5sp0ElMyNnALGeJUFgOHG0Xe4MAhkkqVKAbdosztVZLElXTUAkaNPIxQa4p7+a48xZQ2xFNJcjbkxtSSVqqJQSRhqU0ICqZSH/3JswXoGg1ea2P5XvFYd1MJ94Ghs3On/3I4DLmMvHV3JawVpE/wFaJOorSS4p3HnL6k4GKhPxqjPFGq9ZIBqivGTqs4jYreN3EdZH3SbSL7WSmJXR+ng94W7xNljDUGANNOvUrmiShNpC4GrPukiazwfhFMZzesl+uL2XWOTqTyZ/JQYvIHUUIiMs/UIuifxievlybiFMyLvTZqOuHDpvqbuyaibajuLmQN5+VH8oZ7VzeUdK8AeKAq/QiO7oZl6aAv1LovnIP46RTS5WTI4lnjyS0yvZdDLqauQN52kOqmzugMcjfxDzNXHKXww7UYSJKuLMMnI45zYtO4uyIKQURqfe26akjQVUsqVdNFDoPvo/gwEvZFzE4Akn1qbfd6VJHkzXN4FmTsDkBXkEMkUzLbnROcSgRkt/fK1NPJXtGGh/Xm3Owvh9owUl3JuESyIFLwdUtYlLwoyRtwh9I1gZMHuRjSy++STCZJqk05wgpTrR0/S6expK5WxfeQMI1+HfmCTNLJBieFiy5MPJk36pyuVO0h0KTsKJbIzPkXYr0K6ficjI2vkyyBzp7WU+EpAJ2QGQEUGMuj9Vr2wjo12McL+Mnjlq9DvgkFxFpZJrUxNQk0II+1AlgtpEIMorcydjMcuGQwvjw3YvK+ilw7cCBhlQRl9ndqwyzvON8FYmDjpIQDJAJUB8iHsrvLIwmkYfy6VoTTXjQi6IKsQeidhy2Z9B6eY9c9rksvfe6oBMANVSzbcXpA2h8/9iV8xbIoB6RfABAfYl+Pq5DQ1FpDPE66nMjUMOpP3U/GVF1D3eLfsnoapVMk+jWZGgygLPHT8Yl4kKErhk56/W7Ew9YvroIUchvBilum6GSlfOgEI0snxga03+QgqvdbuRVR9bDwteDKRNu7O4sSY0zKZXa5qtaDicT3FQIa7iE5RXMW4pVzM1AbEGL35foSQj6ivM91wttLNu4BG5XW77LRn67Ax5j+uGNxpWSyHGumMsFA0lF2+BGW6CzlVaWxIo+NtwzsACDbuyUQaCR7oUWQNuQX1q/NskyX7UJLuZIn8BkB1nnoqmj2onj4yTJ2lcUeKfbO6rxJzRgUxNacrk+3RZy0CbyILs+NoD1wRfHKKSg2AP3JeTOXGeL40FzGBBoyOSEI3GZv8uuVnJ3vftuRfmp4gFM24sNAmQG0EluBFi8pwzuw/k2P6lNpAtww6t1UhykPDW94usBtrNNSxCfSfGGTECcuANOpoWKLQgWB/QAB1vBkvSVTjF8MmMXg4bnZLWBe+SqhzpSUiaDh7mAAdjllL52CgsB7esyOWmwdYfnmCaoX6BIxjBxU8b6DrfBh5ERVKjZdSCFH9riuyvQ9TEpA8JikGWEFKm56DpqCMc5RmJnRNgNcL+creHCAwO7UX07Q/SpAmMIs/guCzBPAD6Lw8c0fuKcsS0GiExAtIOuUUo+jkhPa/2Z8UNRMqOzuTzQoEHOzF9khpFlyouy1MRi0z9NfnjDDCiTTwZVlro+nHoTbpGskaYv7OFHm6yOH2MLARH4cc2HbeokkKDJYehahcIUKFMzmDQ4nPC902+bXAwUzl4eS+lCiVUPOmU1EHauGNbbQuKtY22L6HgsCo1yCIxQDAAOcwnhVv7UcZEz/O+3xhx+VpGGXa9JxLLKuJOTFX78gZPH0utRgtrXB5W0npUgvM9IJT18eTvdcMvXBs6MKEQcx6EK+ofy8m9ORGYAClLtGjzZozzv6XRtTX1SeAArK3l18/y/1ftmyUvXLkG3gT3OgICQ5n6Yn4R69/O3CvwMQuJaKOhpzGK/o56O935kFivvZ9bMuRZViYxjUIWQ2XsXOG/z1SJxxKH/JkO3cKQFIUNgtxBAD3xBRSJrDgoTLeMTmcIb+i/sy2VHwymx1UCzEeFymU3J2XPqTlZJ44AVikVHjOIMzcTeJUp0Pf1j3VwBXm/MD3CBgaRtA/5Db4m4236PIjeJpxjvNMFSXBWhBmWd5dTunTIas+vSYWQ5D2anPbljwbFC9IXkbTvV0iNIXY3bqLpeHqnmIL67aXFp7qso6Xd06lPOR8aKdUsbPxzG7CJVSUHmqlWZciCK/BPDcvgDoprv1/uEWmHNoIYgup4bdZvP9j2DRdvW7rx7UaJA8LvbJYfKdfI1X3e2Gu8tRlDy7/fp9gGY+qcGkW939v5/oFov/8SFdup3vR98MXh6xb4b/QyJJ080jgJoJKoxMvLxu9rs/e/wfs+Xi3rCe/M3my39q64p+2uXV7oUSnm222WabbbbZZpttttlmm2222WabbbbZ/t/a/wEwGexb12dkzQAAAABJRU5ErkJggg=="/>
          <p:cNvSpPr>
            <a:spLocks noChangeAspect="1" noChangeArrowheads="1"/>
          </p:cNvSpPr>
          <p:nvPr/>
        </p:nvSpPr>
        <p:spPr bwMode="auto">
          <a:xfrm>
            <a:off x="155574" y="-144463"/>
            <a:ext cx="3730625" cy="3730637"/>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UAAAABACAMAAABcOV4sAAAAllBMVEX///8XkdAAjM4Ai84Ajs8Aic3t9vsAh8wMjs/6/f7p8/pEptkpnNXF4PEUlNLp9fuDwuVTrt3V6vbz+v1yvOLc7vi83fDZ7PdVqdphrtxBoteayeeMw+Wm0eu12e5wt+DN5fOPyehqtd+c0Ouq0Oq42e5+uuE8ndWWzemXxeVruOHC5PSEw+VOoteGveKy0+wAf8mn1u1ifBYQAAANGElEQVR4nO1a22KjsK4F29yNIRAIdwiZQNpcuvP/P3ckm9zazDSd2U9no5dJCQh5WVpackbTZpttttlmm2222WabbbbZZpttttlmm2222f4HbL28t9XDd9siNT/d7rh1kfx33uxut5+9/6WtuvhfXTjdR+f81ZMeJVdjuv/4HSFF6SfX6MzIr7hB1/8W68XZgpDT38X8yZqCh8E/+thyyv3vb3tiHtNvJh58xFS3bSa8tirr+lyXp7wQxGY6/8dglfVEZ+N/I5k7bjP2d4u/2mpkOgn/ajv/AGBDRe9ZlFIi72HwgRqLnBj/ut1oOwM8Zj8qPSd+tkK3sCG4fwPQRRRY/VfP/gHAJc0SJ2jW/fE4gh2P7W5vwobT84/e4ARJ5/vb7cc27a7Q+wK3pPuJH7dchE8yFjJZ14cXdyJOog5D+dj60d0jLYVgcvcn0VztDwBmdEi8/pcfRXu0bhX55SJPMnp41bmTpPXbkHtc6JDIlPGsUhAm+FpS/iRQMyfsyRM1rr14pSaCfX1qs4LrBItKL/r6AiH60Hn3k2huJgEEEmFfAHSOrEwFI4wXWQ6WAQMSNkYDbb93ayb7+pAfRw4O7Nse2ayQrgfEr/9RAR8g09gXADsOXq3u26eTXTZyHZYJ9c7kaiEqz5l8wEXj7woYAWSULcL1O6fsEcBgFE0tK41afMMJRa6BjXqj+bdeVyNw57QrE3LSbFv28BoJ0PtZBxGYaZ8fSQokr823D5cWZYToXGbJMcuOI34iciFuhlvz/qNggAxMZbHHirOjuSkEMwh9e7mOwY0iLRECcY4269gLC/n6tCTHb90HObkRA/TtsfAyMK/gDOo/kV63P4tYp8zrPq8CM5m133ZPp6SsyKvzO+YfJr6zkqmBKsCp0Ef2U0m6Kzxlol357137n31TJc3Ip6sLUwH4hs5Tzdy/n7sgZwpA9j2Amr/QmeAFRmkX2y6KEmmrLk20GB2R8IcRp/X2S8rusBSPL2Syud1GphZjBopOXfJskFGAZYox/lwDhlTVFO1XISVNKZL+PzxNuSo1W7i3DOSm2ea7IMn1KQNZ9sILTNd14xAhJ5/ZpURUxV3arNIHDOJmP33qosnZeveMLyO1o6+uWRugLC4dcAXPWjv4wDFHqsurn25GcN6cu0/XwomehON0XRT7C20VdYlcm7zsIgfqTY0VmGi1934oVFGK/SscqCyx8PH8U4v0kbNFdL1pySwg2evfcSMMa0B43YVlyUYTC0rEnYfY9Te71E1GzOQbAcbJeuF56+R3Fd0gjXJ1Z8hsxhG/JUEunB6pDYtfng4tS2Lt+J6BAriIHpxNALLFAUdg6CAL/Pew5DcAtSMp8Z02D8Cps1cZOO4HunwNvzizn1SHLGB9PcXppILIHjONN07Us6nB+LhlFAKJ8ZJ1zY3YbwFQQgWX23O5bDY5NnxGRf0cQTdjSmck6ICOp06bCliffPvwQmMSuTVsvgW7Zw7MVlDlDzQ5AQhV29RllYHn4a1u0i4kNwBzetrLIEVb+50ZH3Fpxyh/dRiW6Uw/K49acvYkWp1awJ9UFFwBmFRYUTLY88hUIE6pSmV6Pmol5Lpc1m0Y7HKh5iWY6Z/WoXRDKi2C1VosqyN0KHn9oi5laViN/CyBBQCD3pBOvwhFBaCdB8NbWXfdyFoTkDxt9/QGYEjz7ijvs7J0c9ZyG59YcaN5Cb9Isos3hR8HE4uJe96SFCE2ZnPGOo/DcdKjjSaR1RmMGFLqkcsTjbpucZne+iWUWgFviEW4XD7tqAkWU5HUHPh3vZpu+bjrwCuURKRQsUt2eNfMFv+l71iZj1OGApCcIgum6F0kSB5kkP5tYtwAPFO+QtB0ER7ibp+gdiI7n1kvzcKqVMXm0HtctyzLsARmhuScSwdGPWi3QYpjdtK9g04X+BLWamtVIRC0nHUvCtqpCP41HgKtt2/kbw4oUpno95rb/KYpoxuRNiCqbl3NhZyzJ/pdyf3msjQSzEW2cJwB86k3cTH2I5crAFkVGVgdvTjq6S+M/B7A2KAfZ5yUjk6zWxc6PkKjgbx2GlOrXGZK/aNh5sp0ElMyNnALGeJUFgOHG0Xe4MAhkkqVKAbdosztVZLElXTUAkaNPIxQa4p7+a48xZQ2xFNJcjbkxtSSVqqJQSRhqU0ICqZSH/3JswXoGg1ea2P5XvFYd1MJ94Ghs3On/3I4DLmMvHV3JawVpE/wFaJOorSS4p3HnL6k4GKhPxqjPFGq9ZIBqivGTqs4jYreN3EdZH3SbSL7WSmJXR+ng94W7xNljDUGANNOvUrmiShNpC4GrPukiazwfhFMZzesl+uL2XWOTqTyZ/JQYvIHUUIiMs/UIuifxievlybiFMyLvTZqOuHDpvqbuyaibajuLmQN5+VH8oZ7VzeUdK8AeKAq/QiO7oZl6aAv1LovnIP46RTS5WTI4lnjyS0yvZdDLqauQN52kOqmzugMcjfxDzNXHKXww7UYSJKuLMMnI45zYtO4uyIKQURqfe26akjQVUsqVdNFDoPvo/gwEvZFzE4Akn1qbfd6VJHkzXN4FmTsDkBXkEMkUzLbnROcSgRkt/fK1NPJXtGGh/Xm3Owvh9owUl3JuESyIFLwdUtYlLwoyRtwh9I1gZMHuRjSy++STCZJqk05wgpTrR0/S6expK5WxfeQMI1+HfmCTNLJBieFiy5MPJk36pyuVO0h0KTsKJbIzPkXYr0K6ficjI2vkyyBzp7WU+EpAJ2QGQEUGMuj9Vr2wjo12McL+Mnjlq9DvgkFxFpZJrUxNQk0II+1AlgtpEIMorcydjMcuGQwvjw3YvK+ilw7cCBhlQRl9ndqwyzvON8FYmDjpIQDJAJUB8iHsrvLIwmkYfy6VoTTXjQi6IKsQeidhy2Z9B6eY9c9rksvfe6oBMANVSzbcXpA2h8/9iV8xbIoB6RfABAfYl+Pq5DQ1FpDPE66nMjUMOpP3U/GVF1D3eLfsnoapVMk+jWZGgygLPHT8Yl4kKErhk56/W7Ew9YvroIUchvBilum6GSlfOgEI0snxga03+QgqvdbuRVR9bDwteDKRNu7O4sSY0zKZXa5qtaDicT3FQIa7iE5RXMW4pVzM1AbEGL35foSQj6ivM91wttLNu4BG5XW77LRn67Ax5j+uGNxpWSyHGumMsFA0lF2+BGW6CzlVaWxIo+NtwzsACDbuyUQaCR7oUWQNuQX1q/NskyX7UJLuZIn8BkB1nnoqmj2onj4yTJ2lcUeKfbO6rxJzRgUxNacrk+3RZy0CbyILs+NoD1wRfHKKSg2AP3JeTOXGeL40FzGBBoyOSEI3GZv8uuVnJ3vftuRfmp4gFM24sNAmQG0EluBFi8pwzuw/k2P6lNpAtww6t1UhykPDW94usBtrNNSxCfSfGGTECcuANOpoWKLQgWB/QAB1vBkvSVTjF8MmMXg4bnZLWBe+SqhzpSUiaDh7mAAdjllL52CgsB7esyOWmwdYfnmCaoX6BIxjBxU8b6DrfBh5ERVKjZdSCFH9riuyvQ9TEpA8JikGWEFKm56DpqCMc5RmJnRNgNcL+creHCAwO7UX07Q/SpAmMIs/guCzBPAD6Lw8c0fuKcsS0GiExAtIOuUUo+jkhPa/2Z8UNRMqOzuTzQoEHOzF9khpFlyouy1MRi0z9NfnjDDCiTTwZVlro+nHoTbpGskaYv7OFHm6yOH2MLARH4cc2HbeokkKDJYehahcIUKFMzmDQ4nPC902+bXAwUzl4eS+lCiVUPOmU1EHauGNbbQuKtY22L6HgsCo1yCIxQDAAOcwnhVv7UcZEz/O+3xhx+VpGGXa9JxLLKuJOTFX78gZPH0utRgtrXB5W0npUgvM9IJT18eTvdcMvXBs6MKEQcx6EK+ofy8m9ORGYAClLtGjzZozzv6XRtTX1SeAArK3l18/y/1ftmyUvXLkG3gT3OgICQ5n6Yn4R69/O3CvwMQuJaKOhpzGK/o56O935kFivvZ9bMuRZViYxjUIWQ2XsXOG/z1SJxxKH/JkO3cKQFIUNgtxBAD3xBRSJrDgoTLeMTmcIb+i/sy2VHwymx1UCzEeFymU3J2XPqTlZJ44AVikVHjOIMzcTeJUp0Pf1j3VwBXm/MD3CBgaRtA/5Db4m4236PIjeJpxjvNMFSXBWhBmWd5dTunTIas+vSYWQ5D2anPbljwbFC9IXkbTvV0iNIXY3bqLpeHqnmIL67aXFp7qso6Xd06lPOR8aKdUsbPxzG7CJVSUHmqlWZciCK/BPDcvgDoprv1/uEWmHNoIYgup4bdZvP9j2DRdvW7rx7UaJA8LvbJYfKdfI1X3e2Gu8tRlDy7/fp9gGY+qcGkW939v5/oFov/8SFdup3vR98MXh6xb4b/QyJJ080jgJoJKoxMvLxu9rs/e/wfs+Xi3rCe/M3my39q64p+2uXV7oUSnm222WabbbbZZpttttlmm2222WabbbbZ/t/a/wEwGexb12dkzQAAAABJRU5ErkJggg=="/>
          <p:cNvSpPr>
            <a:spLocks noChangeAspect="1" noChangeArrowheads="1"/>
          </p:cNvSpPr>
          <p:nvPr/>
        </p:nvSpPr>
        <p:spPr bwMode="auto">
          <a:xfrm>
            <a:off x="-1219200" y="1359783"/>
            <a:ext cx="1219200" cy="1219204"/>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data:image/jpeg;base64,/9j/4AAQSkZJRgABAQAAAQABAAD/2wCEAAkGBxQSEhUSEhQVFhUWGBwZGBgYGRgcHRoWFxcXGRgcFxgYHCgiHBolGxcaITEhJSkrLi4uGSAzODMsNygtLisBCgoKDg0OGxAQGy0kICQsNTQ1LzQsLDQ0ODI3LDQsLy00LzQsMiwsLCwtLDQ0OCwsLCwsLCw0LCwsLDQsLCwsLP/AABEIAHsBmQMBEQACEQEDEQH/xAAcAAEAAwADAQEAAAAAAAAAAAAABQYHAgMECAH/xABLEAACAQMBBAcBCgsHBAIDAAABAgMABBEhBQYSMQcTIkFRYXGBFCMyNUJScoKRoRVUYnOSk7Gys9HSFzNTg6LBwiQ0Q/AW4zZ04v/EABsBAQACAwEBAAAAAAAAAAAAAAAEBQIDBgcB/8QAQhEAAgEDAQIKBwcEAQIHAAAAAAECAwQRIQUxBhJBUWFxgZGh0RMUIrHB4fAyMzRCUlOyFRYjkvE1YiRDcoKiwuL/2gAMAwEAAhEDEQA/ANxoBQCgFAKAUAoBQCgFAKAUAoBQCgFAKAUAoBQCgFAKAUAoBQCgFAKAUAoBQCgFAKAUAoBQCgFAKAUAoBQCgFAKAUAoBQCgFAKAUAoCub/7Y9y2UjKcO/vaePE2ckeYXiPsFaq0uLEtdjWnrN3GLWi1fZ5vQxL8MXH+PN+sf+dQted97PQ/VLf9uP8AqvIfhi4/x5v1j/zprzvvY9Tt/wBuP+q8jTOiTbzSrLbyuzOp6xCxJJU4DDJ7gcH69SbeW+LOQ4S2MaUoVqawno8Ll5O9e40SpJywoBQCgFAKAUAoBQCgFAKAUAoBQCgFAKAUAoBQCgFAcJpVRSzkKqjJJOAAOZJPIUbwZRjKclGKy2ZvvH0ohSUs0DY/8rg4+qmh9px6VFncckTrLHgy5JSuXj/tXxfl3lIvd772U5a5lHkh4B9iYrS5ye9nQ0tk2VJezSXas+/J5F27dDUXM4/zZP6qxy+d97N7sbZ76cf9V5Exszf++hIzL1qj5MgDf6hhvvrNVZrlIFxsGyqrSPFfOtPDd4Gk7p79Q3hEbDqpvmE5DfQbvPkcH1xmpNOspaPRnJbS2JWs1x17UOfm618dxbK3FKKAUAoBQCgFAKAUAoBQCgFAKAUAoBQCgFAY50t7X625W3U9mEa/nHwT9i8P2moVeWZY5jvODVp6O3dZ75vwXzz4FFrUdICMaGgTyS26m1vcl1FNnshsP9BtG078A5x4gV9jLiyTIO0rT1q2nS5WtOtao+hgc6irE8t3EPvftlrO0kuVUOU4OySQDxSKnMfSzUzZ9qrm4jSbxnPgm/gaq1T0cHLmM6/tem/Fo/02/lXR/wBt0v3H3Igf1F/pLDuTv+97O8csUcSpE0hbiOnCyA5zoBhic+VV+0tjxtaSnCTk3JLGOh+Rvt7v0smmsaEbvH0rhWKWcavjTrZM8J+igwSPMkelSLPg65R41xLHQt/a/wDk11r9J4gsldHSlf5z7z6dWcfvZ++rH+37PH5u/wCRH9fqdBcdzeklLqRYLlFilbRGUngdvm66qx7hk55ZzgGn2jsOVCDqUnxoreuVdPSu4l0L1VHxZaMm97984LAYb3yZhlYlOuPFz8lfPme4HBqDs/ZlW8eVpFcvlzs3V7iNJa7zOLrpWvWJ4FhQdw4WY+0ltfsFdJDg9axXtOTfX8ivltCpyJHq2V0s3CsPdEUcid5TKsPMZJB9NPWtVfg5Rkv8Umn06rz95nDaEs+0jVtkbTiuYlmhbiRuR7we8EdxB7q5S4oVKFR06iw0WcJqayhtXacVtGZZ3CIO8958ABqT5DWlChUrzUKayxOcYLMjNdsdLhyRawDHc8pOv1EOn6VdLb8G1jNafYvN+RX1NofoRCN0pX+ecI8urP8Au1TVwfs/+7v+Ro9fqdB7rDpbuVPv0MMg/J4kP2ksPurRV4OUGv8AHJrrw/IzjtCX5kaDuvvlbX3ZjYrKBkxPgNjxXGjD0OnfiufvdmV7TWazHnW75fWCfRuIVd28jt/9832e0KpEsnWBieIkY4So0wPyqkbK2XC9jJyk1jBhc3Do40zkqn9r034tH+m38qtv7bpfuPuRF/qL/SW2w37T8Hi+uFCcTMixoclmUkALnGuBnyqoq7In636vSedE8vkJcblei9JIqFx0uzk+928Sr3BizH7Rw/sq4hwbope1Nt9i8yG9oy5EWHZm/cr7MuL54o+OGUIFBYKQep1OSTn3w/YKrq2yKcL2FtGTxKOc6dPkSI3TdF1GtxAf2vTfi0f6bfyqw/tul+4+5Gj+ov8ASS26nSRLd3cVu0CKJC2WDMSOGNn5Efk4qJfbDp21vKqpt4xydKXxNtC8dSajghOk7ekzym1ib3mM4fHy5Adc+KqdAPEE+GOOrVOM8Lcj0vg/stUaauKi9uW7oXm/dpzlFrUdITm6260185EeFRfhyNyGe4Dvby+3FZQg5vCK3aO06NjFOere5L60Rcbnol7Hvdzl8fKTCk+oYlfvrc7d8jKGnwq9r26WnQ9fdr4Ge7V2bJbStDMpV1+wjuIPeD41HaaeGdTbXNO4pqpSeUzyo5BBBIIOQRoQRyIPjXw3NJrDNx6PN5Te2+JD79FhX/KB+C+PPBB8weWRU2jU4yw96POtt7NVnXzD7Et3Rzr65Cf2rtOK2jMs7hEHee89wAGpPkNamUKFSvNQprLKOc4wWZGbbX6XDki1gGO55SdfqIeX1q6S34NrGa0+xeb8ivqbQX5EQbdKV+T/AOEeQjP+7Gpy4P2a/V3/ACNHr9ToJDZvS3cKff4YnX8jiQ/eWB+6o9bg5Ra/xzafTh+RshtCX5kaPu1vPb3yFoG7Q+FG2jr6jvHmMiucvLCtaSxUWnI+RlhSrQqrMSVu7lIkaSRgqKMsxOAB5mosISqSUYrLZsbSWWZttrpbRSVtYeMfPkJUH0QakepB8q6S24OSazWljoXnu95X1NoRWkFkrsnSnfHl1C+iH/kxqxXB+0X6n2/I0O/qdB223Steqe2kDjv7LA+whtPsrCfB61a9lyXavI+raFTlSLvur0jW92wikBglbQBiCrHuCvpr5EDnpmqS+2JWtk5xfGj4rrXl2kyjeQqPD0ZdKpSWKAUAoBQCgFAeXal8sEMkz/BjUsfPA5DzJ09tYylxU2zdb0ZV6saUd7eD5xvLlpZHkc5Z2LMfNjk/tqv15T1alTjSgoR3JYPbu3s33TdQwdzuOL6A7T/6Qa+xjxmkaL+59Xtp1eZade5eJMdJmzepv3IGFlAkHt0b/UpPtrKqsTZA2Bcemsop746eXgyq1gXRufRttf3RZIGOXi97b0X4B/Rxr4g1MoSzHHMecbetPV7uTW6Wq+Pj4HHpU+K5/WL+PHV5sP8AHQ7f4s527+5kYJXelEdkU7KGCsQHXhbHeuQ2D5ZUH2VjKEZNNrdqvd8T6pNbiZh3Ovni65baQpjI+DkjxCE8R9g1qHLadpGfo3UWfrl3eJuVrVceNggqnGgA41GhpvCeCTtbK6v5nKLJPKe059eRZjgAaYGSOWByqNOrb2lNKTUY8n1vNsYVK0srVnTtbZE9q4S4jaNiMjOMEeRGQfYayoXNKvHjUpZR8qUp03iSPFW81mj9DO1+rlngY4jMfW68lMZAY+1WGfoVznCK248IVIrXOO/d4+8sdn1MNxfWVbfPeV7+4MhJESkiJPmp4kfObmfYO4VabOsY2lJRX2nvfT5L5ka5rurPoIJFJIABJJwABkknkABzNT20llkdJt4Rf9n9FFy8YaSWOJiM8ByxHkxGgPpmufq8IqEJcWEXJc+7u+kWEdnya1eCp7x7AmsZepnC5I4lZTlWUkjIJAPMEYIB+6razvKV1T49Px3kStRlSeJEfbTtG6ujFXU5VhzBHIipE4RnFxkspmuMnF5Ra9+tv+7oLKY4DhZUkA7nUx5x4Aghh61U7Ms/Vatamt2U11a+7cTLqr6SEZFQq4IR6rm/Z4ooj8GIPwjzkfiY/uj6taoUYxnKfLLHgsIzlNuKjzHlraYF82N/+P3v/wCyv7bWqG4/6vR/9D/+xPh+El1+RQ6viASe7W0Db3CzDmiycP02hkVP9TCqnbsuLs+q1zL+SLbYVurjaFKk9zevVjL8EeYmvLz3A/KA+hNztli2s4YwMNwhn83YZb7OXoBU+lHixSPL9qXTubqc+TOF1LcTVbCvKzvpuiu0BH2+rdCe3w8WUPNSOId+Dnu18a1VaXH3aFvsra0rBy040XyZxrz7n9dRVP7JD+Nj9T/9lafVpfq8PmXX91r9r/5f/km90dxHsZ+uFyHUqVZOr4cg6jXjOCCAeXj41nTouEs58PmV+09uQvaPo3Tw85T42fhzGa9Ie8LXl24z71ExSMd2hwzerEZz4Yr0jZNkra3WntS1fwXZ78nBXdZ1J45EVuCFnYIilmY4VVBJJ8ABzqylJQi5SeEiNGLk8Ivtn0T3TR8TyxRuRkIeJseTMNAfTNUFThFbxniMW1z/AF8cE6Oz5tZbKNf2bwyvFIMPGxVh5g40PeKvKVWNWCnHc1khTg4ScWd2xtqSWsyTxHDIc+TDvVvySNKxuLeFxTdOe5/WewypVHTkpIvvS5vB1qWsUZPVyRi4I+cH0jz6YY48ceFUGwbP0cqk5rVPi92/4E6+rZUYrl1M1rpStNK3X6MFuLeOeadlMqh1VANFYZXJbOTjHcMedc1e7flRrSp04J8V4yyyo2KlFSk95X989yJbFgykywtycKQVPzXAzjyPfryqw2dtWndpp+zJcmfFfWhouLSVPVaorXuZ/mN+if5VZ+kjzrvI3ElzG6dGm33urbhmz10JCsWzllI7DHPfgEHzUnvrhds2cbevmn9mWvU+VF3a1XOHtb0W6qgkigFAKAUAoDO+mHa/BDHaqdZDxv8AQQ9kH1bX6hqNcS3ROp4MWnGqyrvdHRdb39y95k1RjtzRuhvZnFLLckaIojX6Tat7QAP063W8cyb5jlOFNzxacKC5Xl9S3d79xJ9MmzuKGG4A1jYo30XGQT6FcfWrO4W5kPgvccWrOi/zLPavk/Ayaox25c+ira/U3nVMexOOH665Kf8AJfrCttGWJ9Zz/CO09Na+kW+GvZy/B9hfulT4rn9Yv48ddHsP8dDt/izza7+5kYJXelETe5Fis9/bxOMqXyR3EIpfB8jw4qDtKq6VpUnHfj36fE32sFKqkz6Mrzovz5136gEe0LlVGB1hPtcBj97GvRdmTc7Sm3ze7QobpJVXggqnEc3Xonslj2dG4HalZ3Y+OHKL/pUffXC7dqud5KL3RSS7s+9l5ZxSpLpPL0y2ytYq5HaSVcHyYMCPQ6H2CtvB6bV048jizC+inSyYpXalMezZ18Yut4eckTR+xyob/TmtNakqnFzyST7t3ibKc+JnpR463GssG4t1BDdrPcthIVLgYJLSaKgAHfluL6tV+06darbunRWsnjs3v3Y7SRayhGfGnyF6vel+Mf3Ns7ebuqfcob9tUVPg1N/eVEupZ8ibLaEeRGf71byy38ollCqFHCqrnAGc8zqSfHyroLGxp2dPiQ1zvZAr15VXlkLU00jNAKAsG6W6U20GYRlURMcbtnAJzgKBzOnl68s19/tGlZpcfVvckSKFtKtu3F5suiCMH365dh4IgT72LfsqiqcJZv7uml1vPkTY7PjysmN+9mRW2x5oYV4UXq8DnqZ4ySSdSSe+omy69SvtGNSo8t5/izbcwUKDS+tTDq7gpTnDzqn2/wD9Pqdn8kdBwV/6tR/938Gd9eZHsx+GsZbmD6dXkMcqtDyB7yjdJ+88toscUB4Xk4iX0JCrgYXPec8+7HnpHr1HHCR0XB/ZtK6lKpVWVHGnT8jLW3guzqbq4/Wyf1VFy+d97OyVhar/AMqP+q8h+Hrr8ZuP1sn9VMvnfex6ha/tR/1Xke7YO27lrmBWuJyDNGCDK5BBdcggnUUTeVq965Xzke8sraNvUapxzxX+Vc3Ua3tyfZtoAbhLdCeS9WpYjyVVJI88YrpLaN9cPFJyfa8d+cHldSVKH2sFfTpE2ZCSYYXzyzHCi5HtK1Pexb+qsTku2TfmaPXKEdy8Dpv+l2AIepglL47PWcCrnxPCzH2feKzpcG6vGXpJrHRlvxSMZbQhj2UZPeXTSyPLIcu7FmPiWOT6eldZTpxpwUI7ksFXOTk3JnTWZiXTfLZbe4dnXQBK+51ic+GMsmfI8TD2Dxql2dcR9ar0Xv4za9z+BOuabdOE+gpdXRBJ/Ye+d5aKI4pfexyRwGUemdQPIECq+52XbXEuNOOvOtPkSKd1UprCehY7TpaulPvkMLj8njQ/bxMPuquqcHLd/YlJdz+CJEdoT5Ui07D6UrWYhZla3Y97EMmfNxgj1IA86q7ng/cU1xqbU13Pu8mSad9Tlo9C9qwIBByDqCO8eVUTWNGTT9r4BQCgFAKAUB8+b5bX91XksoOUzwp9BNAR66t9aq6cuNJs9Q2Vaeq2sKb3731vy3dhC18LAsVlvdNb2y21tiLUtJIACzsx7s6KAoUePZ5jlWSnJLCKqrsmjXuHXr+1yJciXx1y+YiLnak8gIkmlcHmGdmBxyyCaxbb3snU7WhTeYQiupJHkobznDKUZXU4ZSGB8CDkH7a+GM4qcXGW5mv77bSFzsN51+WIiR4N18YYexgR7K6fYEuNeU31/wAWeQ7XtnbOpSfI/DkfajE6785ks3Rr8Z23q/8ABkqs2z+Bqdn8kSrL75H0DXn5eHz10ifGVz9MfuJXoWyfwVPq+LKK8++ZXasSMfQHRn8WW/o/8V68/wBs/janZ7kX1r9zEj+mD4vP51P96kcH/wAX2MwvfumYfXcFIclQkEj5IyfTIH7SK+NpY6Qlk419BJbu7Ga8nW3R0RmBIL5weEFiNAdcAn2VGu7qNtSdWSbS5jbRpellxUy3/wBkl1/jW/2yf0VT/wBx2/6ZeHmS/wCnz50fj9E10Bkz24HmX/or6uEVu90JeHmP6fLnRxXosnzrc22O/DMfu4a+vhBS/bl3LzPnqEv1I8G/+70VilrFE3GxEhkk0yzZjxoCcKO4evMkmt+yr2pdyqTmsLTC5t/iYXVGNKMUioVcEM17oR/uLj86P3BXIcJPvYdXxLfZ/wBh9ZpNc2TyqdKPxZcf5f8AGjq12J+Oh2/xZGvPuX9cpgdd8URLbq7O903SQd7rKFz84QyMn+oCqnbseNs+quhfyRabEuPV76nV5n4bn4HkZSCQQQRoQe4jxry89xTTWUcaH0+ht0dpC4s4Zc5JQK3017LfeD9oqfSlxopnlu07d291On06dT1RX+kPdKe+eJoTGAisDxsRqSDphT4VrrU5SaaLTYm1aFlCcaqerW5LzRnu8W5k9lGJZmiwWCgKzEkkE8io0wDUeVOUdZYOosdsULyp6OkpZSzql5lcrEtj0bPmaORZVGTEwkweXYYHU9wJwPbUmytnc3EKK5Wu5avwRW7YuoW1jVqT/S12tYS72eW/vXnkaWVizucsT/7oByA7gK9YpUoUoKEFhI8NnNzeWdMaFiFUEknAAGST4ADmazbSWXuMUm3hFn2d0fX0ql2i6pAM5lPCcAZ+AMtn1AqsrbZtKb4qlxn0ee7xJULOrLV6FVBq0Ip+0B9Cbp2iTbLt4pVDo8ChlPIjH/utee39SdO+nODw1Jl/SipUknzFN210RnJa0mGO5JQdP8xc6eq+01c23CNYxXh2ry+ZEqbPzrBlUvuj/aEWfeC48Y2VvsGeL7qtaW2bOp+fHWmvl4kWVnVXIV+8spIjwyxvG3g6sp+xgKsadWFRZhJNdDyR5QlH7SwdFZmJrfQztxnSS0c56sB489yE4ZfQHBH0j4CuR4RWkYSjXjy6Pr5H2/AtrCq5JxfIaZXNFgKAUAoBQFa6Qtr+5rKQg4eT3tPVwckeihj6gVqrS4sOsttiWnrN3FPdHV9nm8GD1BPSjvsbN5pFiiUs7fBUd+ASefkDX3fojVWrQowdSo8JcpNf/B7/APFn+1P6qy9HPm9xA/rVh+4u5+Q/+D3/AOLP9qf1U9HPm9w/rVh+4u5+RGbW2NPbFRPGYywyucagc+RNYtNb0S7a8oXKboyzg8NCSWWw2vnZV5aMeRikT0M8Qcew8J+savuDcv8Ax0I9f8WcJwztMU1cLl0fw+PgVCvRzzQs3Rr8Z23q/wDBkqs2z+Bqdn8kSrL75H0DXn5eHz10ifGVz9Mfw0r0LZH4Kn1fFlFeffMrtWJGPoDoz+LLf0f+K9ef7Z/G1Oz3IvrX7mJ4Ol/4vP51P96kcH/xnYzC9+6Zh1dwUhZNwNnC5uXgJx1kEq58CV7J9hwfZVbtWs6FFVVyST8SVaR403HnRAXVu0btHIpV0JVge5gcEVYQnGcVKLymRpRcXhnKxvHhkSWM8LowZT5j9o7iO8V8q0o1YOE1lM+wm4SUka5svpZt2QdfHJHIBrwgMpP5JyD7CNPE1yNbg7XUv8Uk106MtoX8Gva0ZUd/9+vd6rDEjJCp4jxY4nYcsgEgKM8snXB7qt9lbJ9UbqTeZdG5fMiXN36RcWO4pPCPCrvJDyyf3i3cazhtTICJZg7svzQCnApHzsEk+Zx3VX2l8rmpUUPsxwl078skVqPo4RzvZA1PIxr3Qj/cXH50fuCuQ4Sfew6viW+z/sPrNJrmyeVTpR+LLj/L/jR1a7E/HQ7f4sjXn3L+uUwOu+KIs/Rn8Z23rJ/Bkqs2z+Bqdn8kSrL75Fi6Ut1jFIbyIe9yH3wD5Eh7/ose/wCcfMV5nWp4fGW49V4PbTVWCtqj9qO7pXN1r3dTKBWk6ctG5O+DWDFWUvC5yyjmG5cS50zjQjvwOVZ06jg+gptrbIjfRTTxNbn8H9aGhv0l2ITiDSE4+AEOfTJ7P31I9Yh0nLLg5fOWMLHPnTz8DMt8N55L+UMw4Y0yI0znAPMk97HA+we2NObm8s6/ZezIWNPirWT3v65EQKjJwNSawLJvGrL5fbqNabInmlHv0hi4h8yPrUIX1JwT6Ad1dHwcp8W9i5b2n7mea8KdqetxdOm/Yj4vn8vmZzXoZwheOibadtBcyG4ZEZkAjd8ADU8Q4jopIxqfAjv1o9u0K9ajFUk2k9UvDTlwTrGcIyfGLtvrv5bRW8kcEqSzSKVXqyGC8QwWZhppnlzJx3ZIpNm7Ir1KsZVYuMU866Z6Mb9SZcXUIxai8sxGu3KUUBaZd4toWiQxrcMsbQo8YCpjgYctV7mDD2VVxsrO5lOcoJtSaer39/KiZKvWppLOmDp/+ebQ/Gn/AEY/6Ky/pFl+2u9+Zh65W5zT9zN/oLiFRcyxxTrowchA/gyE6HPeByOdMYrmNo7Hq0ajdKLlB7sa46H5/EsqF1GcfaeGeXpK3isns5IesjmlbHAqEMVYEdolc8OB9vLvrbseyuo3EanFcYrfnTK5ukxuqtP0bWcsxeu0KY0roTsSZp58dlUEefFnYMfsCD9IVzXCSqlThT5W89yx8Sx2fDVyLLtbbc0smI2nSEzNbxrbiHrZpY1YyMXnIVI1KMoxqSpOcYqtoWtKnD2lFy4qk+NxuKk2sLEdW3lPmRMlOUnzLdpvOWx9tSRlXMkskBn9zSrcLGJreckBMvF2HjLMoPPHGDk6ivlxawmnFRSnxeMnFviyjy6PVNJPueghNp78rONd+S7VSEkUAoDJelaaae5WKOORo4V5qjEF3wTqBg4HCPXNQ67bljmO34OQo0KDqTklKT51uXzz4FI/BM/+BL+rf+VadebwOh9aofrj3ovHRNsRxcvPLGyiNMLxKR2n0yMjuUMPrVuoRzLPMc7wkvYO3jSpyT4z1w+RfPHcazUw4kUBTOlPYxntBIilpIWyABklGwrAAfVb6taLiOY55i/4O3ioXLhJ4jJeK1XxXaZD+CZ/8CX9W/8AKomvN4Hc+tUP1x70PwVPqOpm1/If+VS7C5drcwrJPR66cm5+DIG1IW17aVLdzj7S01W/env5zzfge4/F5/1T/wAq9T9aofrj3o8UdGotOKyx9HezJk2jbs8MqqC+S0bgD3qQakjA1qu2vXpSs6ijJN6cq50SbSnNVU2jd64QuTMekrcWWeU3dqONmAEkeQCSoADLnQ9kAEeWmc102xtr06VP0FZ4S3P4PtK+7tZTfHgZrJsO5U4a2nB84pP6a6VXdu1lVI/7LzK10Ki/KzdOjmJk2dbq6srANkMCCPfH5g61w215KV5NxeVp7kXdsmqSTJHePYyXlvJbucBxow+SwIKnHfggad4yKjWd1K2rRqx5PdymdWmqkXFmF7Y3KvbZiGgd17niBdSPHsjK/WArurfalrXjlTSfM9H8+wpalpVg92Sc6K9nTJtBWeKVF4H1ZGA5eJFQduV6c7RqMk3lbmjfZU5RqZaLtv3uEl6euiIjuAMEn4MgHIPjUEcgwzpoQdMUmy9rytf8c9YeK6vL55mXFqquq0ZkW1t3Lq2JE0EigfKxxJ+muV++uvoX1vXX+OafRy928qqlvUhvRE8Q8RUvDNOGe/Zexri5IEEMkme9R2fa57I9pFR691RoLNWSXv7t5shRnP7KNX3H6OFtmW4uiryjVEGqIe4kn4Tj7AfE4NcptLbbrp0qOkeV8r8l4vwLS3s1B8aWrJfpC3T93wr1ZCzRElM8iGxxKT3ZwDnxHnUPZO0fU6j432Zb/gzbc0PSx03oxi93avImKyW0wI8EZh7GQFT7DXaU762qLMake/Hg9Solb1YvWJp/Q1avHBOJEdCZBgMpXI4ByyK5fhDUhOrBxaenI+ksrGLjB5Rodc8TiP3g2Ut3byW7nAkXGfAggqcd+GAOPKpFrcSt60aseT6fgYVIKcXF8phO2Nyr23YhoHde54gXUjx7Iyv1gK7u32ra1llTSfM9H8+wpalpVg92SQ6OdmzJtK3Z4ZVUF8lo3AHvMg1JGBrUfa9elKyqKMk3pyr9SNlpTnGqm0bnNErqVYBlYEEEZBB0IIPMVwhdxk4tSi8NGYb0dGLZMlkQQdepY4I+g55jybHqaiToNax7jsNn8JVhQuv9l8V5dxn+0NmTQHE0Tx647SkA+hOh9laHlb9Dp6NzRrrNKSl1M8eax4y5zeTGyN2Lq5I6qFyp+Ww4Ux48TaH2ZNZxhKW5EG52la2y/wAk1nm3vuXxNT3O3CjtCJZSJZxyPyUP5APM/lH2AVKp0FF5erOM2pt2pdp06fsw8X1+S72WnadglxDJDIMpIpU+OCOY8xzFTKNaVGpGpHenk56UVJNMwDeXdK5snYSIWjHwZVBKEdxJHwD5Hzxka139ntKhdRXFeHzPf8+tFHWtp03u05yv8Q8RVhhkfDJrYm691dkCGFip+WwKoB48ZGD6DJ8qhXN/b26/ySWebe+7zN1O3qVNyJ/fLcJ7OO3MIeZm4hKyqT29CuFGcLjiHs86gbO2vG5nNTailjGXycuvOSLi0cIri685VfwPcfi8/wCqf+VWnrND9ce9EX0NTmZpexdhLtLZqW8yPDcW2VR2Rh2ScroccSEYBHcVz4Z5q5u3Y3rq02pQnvSf1h/BllCl6aioy0aKJtndC8tSRJA5X58YLoR45UafWANX1vtK2rrMJrPM9H9dWSDUtakHqiBJFTzRhgEUPmGWTd/cm7u2HDE0cffJICqgeKg6v7PtFVt3tW2t1rLL5lr/AMdpJpWlSb3YRuO7uxY7OBYIuS6ljzZjzZvM/cAB3Vw13dTuarqT/wCFzFzTpqnHiopu07RIZEgvMJbJcyzpIwbq3jmWUmNnXSORZJD8IjIAwc6Vc0ak6kHUt9ZuCi0sZTWNccqaXJnD3mmSSaU92TlsWESxpY2xWW3S4ErXCqQohjkEqIXIAkmLqFLLnQEk55/LmXo5u5qrizcccVvXLXFbx+WONcPGui0EFlcSO7P12mh1zxKFAKAUAoBQCgFAKAUAoBQCgFAKAUAoBQCgFAKAUB1tbqTkqpPjgVkpyWmT5hHYKxPooBQCgFAKAUAoBQCgFAfhFAda26A5CqD44FfMIzdSbWG2dtfTAUAoBQHWIFznhXPjgVlx5Yxk+YR2VifRQCgFAKA65IVb4Sg+oBrJSktzPmEI4FX4KqPQAfso5ye9jCOysT6KAUAoBQCgFAKAUAoBQCgFAKAUAoBQCgFAKAUAoBQCgFAKAUAoBQCgFAKAUAoBQCgFAKAUAoBQCgFAKAUAoBQCgFAKAUAoBQCgFAKAUAoBQCgFAKAUAoBQCgFAZNtjYph2hb2a3V0UlVSzGU8QyzjQgY+SOYPfQFlm3EdRmC/u0cci7lh7QvDpQHHdzeSeO59wbQA60/3co5ONcZwANcHBwNRgjNAXagFAVrbU+0BdRi2jRrY8HGx4MjLnrMZcHRcd1AWWgFAKArSz7Q93cPVp7j4vh9ji4erz8/Pw9Pg/zoCy0AoBQCgFAKAUAoBQCgFAKAUAoBQCgFAKAUAoBQHGVOIFckZBGRz18KAzizsmtds29us88iGNmPWyFskxzDUDAx2QeVAaTQCgFAKAUAoBQCgFAKAUAoBQCgFAKAUAoBQGeb0/Hdl9BP35qA0OgM86Whwe5J10kSQ49nC4+wqPtoD2dIV3e2ym4guQkXZTq+rjJ4jnLcTKfLSgO7ZbbRuniuOsSC2JVhFgF5I8g5c40LDXQ6Z5aZIHh3nv761uoP8AqQYp58LGI4+ynGgKliuTo2M86A9+/wBLewobm2nCRIqho+rRjkuQX4mU6YZdPImgO3ZTXUmzzIbxesfEiTGNAI48IWVkxgkYcE+flQHi3Bub65AuZrjigyyhDHGpfAwGBVRgBsjHkaA6ItoX0G07e1nuRKkgLkCONdOGXAyFzoUBzmgJrfdrpIjPbTiJYkZnXgRi/IjBYHGMH7aAhdh3O076BGWVIEwQZiqs8rZOSqABVUcu46Z1zQHt3O21cG6nsbthI8Q4lkAAyuV54AHJ1I0zzzmgOW8m37hroWFjwiXh4pJG1EakA8jkZwQckH4SjGugHTeRbSskNwblbpEGZI2jCEKPhFGHeBrrppyPKgOPR9d3tyouJrkPFlkMfVxglgBg8SqPHlQF4oCr71bwyxyx2doqvcyjOW+DGmvabz0J9nI5AIHjl2VtaJesS9SZxqYmiVVbyDD/APn1FAdg2tc39mJrKTqJkLCWMqrEuq/AHGDjJIIOO/1oDp6P9oXV1DJNLch8goq9WgMcg1DEqo4hgg4oDw7BuNoz3UsQvVaO3dRI/UxAOc9pFwmQdGGc6Y86AldvbfuJLn3DYBRIBxSyvqIwcHQcidR3HmBjmQB57u12paKZ1uUulUcTxNGEJUc+ArqTjzHoeVATS3sl9ZpLZyiFnweJlVuHBw6kEEZyCM0BUN3du7Su1kgikQyI5453VAETACqqquCxIc6g6D7AJreCHaEFmskd0C8KO0x6tD1g4gQRxKeHhTPLnQHfuhNdXFm0r3Qd5VPVN1aDqnAZTxAABsP4+FARO517f3M8hN2Hggk4WPVRgS88hSq5GmDnPyhQGg0BE70bcWyt2nYcRGAi5xxOeQz3DmT5A0BXbGx2rOgna8SAsOJYhEpAB1AbOo9DxEUBC7Pu5pNtwC5RUmjRo34fgtiKZgy57iGH/ugAs29u8MyTR2Vmqm4lGeJuSLrr69ljrnAHI5FAdElltS2XrhcpdcOrwtGFyBz4GXXixy5eh5UB5dwto3t4xuHuQYEkZTEY48sCmVw6qCMF1/R86A8u3LzaMN5Hbm8CpcE9W/VRELliAhBTJIygzn5QoCW3/vrm2t0miuRHw9ll6tGMrtw4xxA8OAHb0oCX3WhulizeSiR2wwHCq8AKjKnhABIOdaAmqAUAoBQCgFAKAUAoBQCgFAKAzzen47svoJ+/NQF+ublI1LyMqKObMQAPUmgM5uZvwvtCIRAm1tjlnIwGOQTz+dwqoHPAY0BMdLP/AGB/OJ/yoC1bNGIYx+Qv7ooCmdJX/cbO/P8A/OGgLvd26yI0bjKupVh4hhg/caAyOK/mit5djjJmafqkPd1TnLH0J19JT4UBq+zLFYIo4U+DGoUeeBzPmTr7aApm3vj2y/Nf7XFAWPfT/sLn8037KA6Oj74vt/on99qAg9hfHt5+aH7LagOGzpRb7cuFl7PXoOrY9+QmAPUqw9Vx30Ba96NopBayvIRjgZQD8pmBAUeJJ/3NAQPRP/2P+a//ABoC50BmW81lja46yeS3WeMBJY24dQAvCW8CV+1l8aAm5tz3RSzbTvVUDJJlIAA5kknQUB29H1pAqTSW08k6u44mkUr2wCSQWUFieIZNAV292idk3l4oHYnjMsQ7hKScegDF8+QWgLfuLsg21oitnrJPfJM8+N9cHzAwPUGgKZ+DCdrXML3M1s0p442jbh6wHULnvxkgeatQE5fbrGGNpJdqXiooyxMp5fbqfLvoCU3Cs4YrX/p5XliZ2ZWdSvgpABA0yp7u80BDdFA7F1+fP7KAvbqCCCMg6EeVAZMu1W2Yl9Yji4i3/T8ycS4GQfEIVP0gaA0LdLY4tLWOH5QGX83bVvYOQ8gKAmKAo/S5bM1mrKMiOUM3oVdQT9ZgPbQFw2fepPGksZDI4BB9e4+BHIjuIoDPjfpNt+IxkEIrRkjkWWKUnB8uLHsoD1Xsot9uJJLok0XCjHkGxw4z6rj648aAu9/epDG0sjBUQZJP+3iTyA76ApnRC2baY4xmcnHhmOPSgJHpI2WZrNnT+8gPWqRzwvw8fV19VFAQFrf/AIWu7Vce9W8YmmGuDNp2fMcQGPEcdAaTQFa2ZtqVj740YcxszQtHJG6MoBwpc4lUZwWXAOhGhxQHSN5Jfc8DcMfXPIqyrrwqnGisyjOdRJHjJ06xc0Ba6AUAoBQCgFAKAUAoBQCgKZ/ZtaaHjuMjkesGft4aA7I+jmzyC/WyY7nkP/HB++gLPY2UcKCOJFRByVRgevr50BC7e3Ogu5OslaXOAMK4C6ZwcEHXWgPZu/sCOzVljaRgxBPG3FjAxpoMCgIraG4VtNI0rvPxMxbRxgFjk8IK6CgJ7Y+zVtolhQuyrnBc5btMWOT6mgPM27sBuxe4PWheHnpyK8WMfC4TjPhQEtQFOPRzak8RkuMjkesGR6HhoCR2pujDcRwxu83DCnAvC+OIYUdvTtHsj76A47L3Ogt0lRHmxKhjOX5Kc6ppodedAeODo8tkcSB7jiBBz1g1wQdezqNBQHHeqewnnWzvFZJMZjkPZHaHyZM8iRjBGMjxxQEftTdyytImnmmknZEPVLNIG7WOyEUAZ1x4jv7qAlejG0aOwj4hjjZnGfmk4U+0AH0NAWugPBtnY8N1H1c6Bl5juKnxUjUGgK8vR3b6B5rmRByjeXsj2KoI9hoC1WdqkSLHGoRFGAoGAKAj9t7uw3bxPMCTC3EuDgHUEhtNV7I0oCWoCK2/u9BeKFnTJX4LA4Zc+B8PI5FAQ0XR9bcQMslxOF5LLJlR7FAP30BO7V2NHPD1B4kQcOOrPCQF5AYGg8qAh9l7iW9vIssbz5VuLBcYJ/KAXWgLQTQFCeBL3bPEAOrs1UM3zpQSVHsYn2xmgL9QCgOE0SupRwGVgQQRkEHQgg8xQFTbo8tgT1clzGjfCjSTCHyOQSR7aA7Lro/tHKFRJHwJwARtjTLHJJBJY8Ryc0BL7V2BBcxLDMvEqgcJzhgQMZDDv+40BD2m4FsrKZHnmVDlUlfiQEcuyAM+h0oD0bK3Lgt5xPG03ECzcJccJLqynKgDub7hQEpt7aSW9vLM+CEUnhPyidFX2kge2gIDox2P1FoJGA458OfJMe9j0x2vrGgLcy5GDyNARUGwlXh4pZXVFKxq5TsBlKaEIGY8JIyxbn460BwG7cOSe3krEOY/8JQgjTm3Vxhj3hF5YoCZoBQCgFAKAUAoBQCgFAKAUAoBQCgFAKAUAoBQCgFAKAUB4NrbHgulCTxq4HLOhGefCw1HsNARFpuDYRtxCAEj5zOw9qscH2igLKBQH7QCgFAKAUAoBQCgFAKA8e19mR3MTQTDijbGRkj4LBhqNeYFAQlruDYxukixsGjYMp6xzhlII0J8RQFnoBQCgFAKAUAoBQEFtrdG1u5OunQs4ULkOw7IJI0B/KNAd+wd3Lez4/c6FesxxZZmzw5x8I/lGgJagFAKAUAoBQCgFAKAUAoBQCgFAKAUAoBQCgFAKAUAoBQCgFAKAUAoBQCgFAKAUAoBQCgFAKAUAoBQCgFAKAUAoBQCgFAKAUAoBQCgFAKA/9k="/>
          <p:cNvSpPr>
            <a:spLocks noGrp="1" noChangeAspect="1" noChangeArrowheads="1"/>
          </p:cNvSpPr>
          <p:nvPr>
            <p:ph type="subTitle" idx="1"/>
          </p:nvPr>
        </p:nvSpPr>
        <p:spPr bwMode="auto">
          <a:xfrm>
            <a:off x="1371598" y="4495800"/>
            <a:ext cx="6400800" cy="15779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r>
              <a:rPr lang="en-US" sz="2400" dirty="0" smtClean="0"/>
              <a:t>Joe </a:t>
            </a:r>
            <a:r>
              <a:rPr lang="en-US" sz="2400" dirty="0" smtClean="0"/>
              <a:t>Partlow</a:t>
            </a:r>
          </a:p>
          <a:p>
            <a:r>
              <a:rPr lang="en-US" sz="2400" dirty="0" smtClean="0"/>
              <a:t>TBTF Lightning Talk</a:t>
            </a:r>
            <a:endParaRPr lang="en-US" sz="2400" dirty="0" smtClean="0"/>
          </a:p>
          <a:p>
            <a:r>
              <a:rPr lang="en-US" sz="2400" dirty="0" smtClean="0"/>
              <a:t>September</a:t>
            </a:r>
            <a:r>
              <a:rPr lang="en-US" dirty="0" smtClean="0"/>
              <a:t> </a:t>
            </a:r>
            <a:r>
              <a:rPr lang="en-US" dirty="0" smtClean="0"/>
              <a:t>2016</a:t>
            </a:r>
            <a:endParaRPr lang="en-US" dirty="0"/>
          </a:p>
        </p:txBody>
      </p:sp>
    </p:spTree>
    <p:extLst>
      <p:ext uri="{BB962C8B-B14F-4D97-AF65-F5344CB8AC3E}">
        <p14:creationId xmlns:p14="http://schemas.microsoft.com/office/powerpoint/2010/main" val="2331208592"/>
      </p:ext>
    </p:extLst>
  </p:cSld>
  <p:clrMapOvr>
    <a:masterClrMapping/>
  </p:clrMapOvr>
  <p:transition spd="slow" advTm="2045">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7" name="TextBox 6"/>
          <p:cNvSpPr txBox="1"/>
          <p:nvPr/>
        </p:nvSpPr>
        <p:spPr>
          <a:xfrm>
            <a:off x="533400" y="1219200"/>
            <a:ext cx="7543800" cy="4524315"/>
          </a:xfrm>
          <a:prstGeom prst="rect">
            <a:avLst/>
          </a:prstGeom>
          <a:noFill/>
        </p:spPr>
        <p:txBody>
          <a:bodyPr wrap="square" rtlCol="0">
            <a:spAutoFit/>
          </a:bodyPr>
          <a:lstStyle/>
          <a:p>
            <a:pPr fontAlgn="ctr"/>
            <a:r>
              <a:rPr lang="en-US" dirty="0"/>
              <a:t>S</a:t>
            </a:r>
            <a:r>
              <a:rPr lang="en-US" dirty="0" smtClean="0"/>
              <a:t>ome resources for further info about Purple Teaming:</a:t>
            </a:r>
            <a:endParaRPr lang="en-US" dirty="0" smtClean="0"/>
          </a:p>
          <a:p>
            <a:pPr marL="285750" indent="-285750" fontAlgn="ctr">
              <a:buFont typeface="Arial" charset="0"/>
              <a:buChar char="•"/>
            </a:pPr>
            <a:endParaRPr lang="en-US" dirty="0" smtClean="0"/>
          </a:p>
          <a:p>
            <a:pPr marL="285750" indent="-285750" fontAlgn="ctr">
              <a:buFont typeface="Arial" charset="0"/>
              <a:buChar char="•"/>
            </a:pPr>
            <a:r>
              <a:rPr lang="en-US" dirty="0" smtClean="0">
                <a:hlinkClick r:id="rId2"/>
              </a:rPr>
              <a:t>https</a:t>
            </a:r>
            <a:r>
              <a:rPr lang="en-US" dirty="0">
                <a:hlinkClick r:id="rId2"/>
              </a:rPr>
              <a:t>://</a:t>
            </a:r>
            <a:r>
              <a:rPr lang="en-US" dirty="0" smtClean="0">
                <a:hlinkClick r:id="rId2"/>
              </a:rPr>
              <a:t>www.rsaconference.com/writable/presentations/file_upload/air-w02-the-rise-of-the-purple-team.pdf</a:t>
            </a:r>
            <a:endParaRPr lang="en-US" dirty="0" smtClean="0"/>
          </a:p>
          <a:p>
            <a:pPr marL="285750" indent="-285750" fontAlgn="ctr">
              <a:buFont typeface="Arial" charset="0"/>
              <a:buChar char="•"/>
            </a:pPr>
            <a:r>
              <a:rPr lang="en-US" dirty="0" smtClean="0">
                <a:hlinkClick r:id="rId3"/>
              </a:rPr>
              <a:t>http</a:t>
            </a:r>
            <a:r>
              <a:rPr lang="en-US" dirty="0">
                <a:hlinkClick r:id="rId3"/>
              </a:rPr>
              <a:t>://</a:t>
            </a:r>
            <a:r>
              <a:rPr lang="en-US" dirty="0" smtClean="0">
                <a:hlinkClick r:id="rId3"/>
              </a:rPr>
              <a:t>carnal0wnage.attackresearch.com/2016/03/more-on-purple-teaming.html</a:t>
            </a:r>
            <a:endParaRPr lang="en-US" dirty="0" smtClean="0"/>
          </a:p>
          <a:p>
            <a:pPr marL="285750" indent="-285750" fontAlgn="ctr">
              <a:buFont typeface="Arial" charset="0"/>
              <a:buChar char="•"/>
            </a:pPr>
            <a:r>
              <a:rPr lang="en-US" dirty="0">
                <a:hlinkClick r:id="rId4"/>
              </a:rPr>
              <a:t>http://</a:t>
            </a:r>
            <a:r>
              <a:rPr lang="en-US" dirty="0" smtClean="0">
                <a:hlinkClick r:id="rId4"/>
              </a:rPr>
              <a:t>www.slideshare.net/chrisgates/going-purple-from-full-time-breaker-to-part-time-fixer-1-year-later-57185303</a:t>
            </a:r>
            <a:endParaRPr lang="en-US" dirty="0" smtClean="0"/>
          </a:p>
          <a:p>
            <a:pPr marL="285750" indent="-285750" fontAlgn="ctr">
              <a:buFont typeface="Arial" charset="0"/>
              <a:buChar char="•"/>
            </a:pPr>
            <a:r>
              <a:rPr lang="en-US" dirty="0">
                <a:hlinkClick r:id="rId5"/>
              </a:rPr>
              <a:t>http://</a:t>
            </a:r>
            <a:r>
              <a:rPr lang="en-US" dirty="0" smtClean="0">
                <a:hlinkClick r:id="rId5"/>
              </a:rPr>
              <a:t>www.irongeek.com/i.php?page=videos/notacon11/moving-the-industry-forward-the-purple-team-david-kennedy</a:t>
            </a:r>
            <a:endParaRPr lang="en-US" dirty="0" smtClean="0"/>
          </a:p>
          <a:p>
            <a:pPr marL="285750" indent="-285750" fontAlgn="ctr">
              <a:buFont typeface="Arial" charset="0"/>
              <a:buChar char="•"/>
            </a:pPr>
            <a:r>
              <a:rPr lang="en-US" dirty="0">
                <a:hlinkClick r:id="rId6"/>
              </a:rPr>
              <a:t>https://danielmiessler.com/study/red-blue-purple-teams</a:t>
            </a:r>
            <a:r>
              <a:rPr lang="en-US" dirty="0" smtClean="0">
                <a:hlinkClick r:id="rId6"/>
              </a:rPr>
              <a:t>/</a:t>
            </a:r>
            <a:endParaRPr lang="en-US" dirty="0" smtClean="0"/>
          </a:p>
          <a:p>
            <a:pPr marL="285750" indent="-285750" fontAlgn="ctr">
              <a:buFont typeface="Arial" charset="0"/>
              <a:buChar char="•"/>
            </a:pPr>
            <a:r>
              <a:rPr lang="en-US" dirty="0">
                <a:hlinkClick r:id="rId7"/>
              </a:rPr>
              <a:t>http://</a:t>
            </a:r>
            <a:r>
              <a:rPr lang="en-US" dirty="0" smtClean="0">
                <a:hlinkClick r:id="rId7"/>
              </a:rPr>
              <a:t>www.slideshare.net/denimgroup/b-sides-san-antonio-albert-campa-denim-group</a:t>
            </a:r>
            <a:endParaRPr lang="en-US" dirty="0" smtClean="0"/>
          </a:p>
          <a:p>
            <a:pPr marL="285750" indent="-285750" fontAlgn="ctr">
              <a:buFont typeface="Arial" charset="0"/>
              <a:buChar char="•"/>
            </a:pPr>
            <a:r>
              <a:rPr lang="en-US" dirty="0">
                <a:hlinkClick r:id="rId8"/>
              </a:rPr>
              <a:t>http://</a:t>
            </a:r>
            <a:r>
              <a:rPr lang="en-US" dirty="0" smtClean="0">
                <a:hlinkClick r:id="rId8"/>
              </a:rPr>
              <a:t>www.irongeek.com/i.php?page=videos/bsidesnashville2014/305-seeing-purple-hybrid-security-teams-for-the-enterprise-mark-kikta</a:t>
            </a:r>
            <a:endParaRPr lang="en-US" dirty="0" smtClean="0"/>
          </a:p>
          <a:p>
            <a:pPr marL="285750" indent="-285750" fontAlgn="ctr">
              <a:buFont typeface="Arial" charset="0"/>
              <a:buChar char="•"/>
            </a:pPr>
            <a:endParaRPr lang="en-US" dirty="0" smtClean="0"/>
          </a:p>
        </p:txBody>
      </p:sp>
    </p:spTree>
    <p:extLst>
      <p:ext uri="{BB962C8B-B14F-4D97-AF65-F5344CB8AC3E}">
        <p14:creationId xmlns:p14="http://schemas.microsoft.com/office/powerpoint/2010/main" val="1715256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286000"/>
            <a:ext cx="7772400" cy="1981200"/>
          </a:xfrm>
        </p:spPr>
        <p:txBody>
          <a:bodyPr>
            <a:normAutofit/>
          </a:bodyPr>
          <a:lstStyle/>
          <a:p>
            <a:r>
              <a:rPr lang="en-US" sz="4800" dirty="0" smtClean="0">
                <a:solidFill>
                  <a:schemeClr val="bg1"/>
                </a:solidFill>
                <a:ea typeface="Open Sans" pitchFamily="34" charset="0"/>
                <a:cs typeface="Open Sans" pitchFamily="34" charset="0"/>
              </a:rPr>
              <a:t>Thank You</a:t>
            </a:r>
            <a:br>
              <a:rPr lang="en-US" sz="4800" dirty="0" smtClean="0">
                <a:solidFill>
                  <a:schemeClr val="bg1"/>
                </a:solidFill>
                <a:ea typeface="Open Sans" pitchFamily="34" charset="0"/>
                <a:cs typeface="Open Sans" pitchFamily="34" charset="0"/>
              </a:rPr>
            </a:br>
            <a:r>
              <a:rPr lang="en-US" sz="4800" dirty="0" smtClean="0">
                <a:solidFill>
                  <a:schemeClr val="bg1"/>
                </a:solidFill>
                <a:ea typeface="Open Sans" pitchFamily="34" charset="0"/>
                <a:cs typeface="Open Sans" pitchFamily="34" charset="0"/>
              </a:rPr>
              <a:t>Questions?</a:t>
            </a:r>
            <a:endParaRPr lang="en-US" sz="4800" dirty="0">
              <a:solidFill>
                <a:schemeClr val="bg1"/>
              </a:solidFill>
              <a:ea typeface="Open Sans" pitchFamily="34" charset="0"/>
              <a:cs typeface="Open Sans" pitchFamily="34" charset="0"/>
            </a:endParaRPr>
          </a:p>
        </p:txBody>
      </p:sp>
      <p:sp>
        <p:nvSpPr>
          <p:cNvPr id="3" name="TextBox 2"/>
          <p:cNvSpPr txBox="1"/>
          <p:nvPr/>
        </p:nvSpPr>
        <p:spPr>
          <a:xfrm>
            <a:off x="2380313" y="4916269"/>
            <a:ext cx="4383381" cy="1200329"/>
          </a:xfrm>
          <a:prstGeom prst="rect">
            <a:avLst/>
          </a:prstGeom>
          <a:noFill/>
        </p:spPr>
        <p:txBody>
          <a:bodyPr wrap="none" rtlCol="0">
            <a:spAutoFit/>
          </a:bodyPr>
          <a:lstStyle/>
          <a:p>
            <a:pPr algn="ctr"/>
            <a:r>
              <a:rPr lang="en-US" dirty="0" smtClean="0">
                <a:solidFill>
                  <a:schemeClr val="bg1"/>
                </a:solidFill>
              </a:rPr>
              <a:t>For more information:</a:t>
            </a:r>
          </a:p>
          <a:p>
            <a:pPr algn="ctr"/>
            <a:r>
              <a:rPr lang="en-US" dirty="0" smtClean="0">
                <a:solidFill>
                  <a:schemeClr val="bg1"/>
                </a:solidFill>
              </a:rPr>
              <a:t>Joe Partlow</a:t>
            </a:r>
          </a:p>
          <a:p>
            <a:pPr algn="ctr"/>
            <a:r>
              <a:rPr lang="en-US" dirty="0" smtClean="0">
                <a:solidFill>
                  <a:srgbClr val="4FC0EA"/>
                </a:solidFill>
              </a:rPr>
              <a:t>Web: </a:t>
            </a:r>
            <a:r>
              <a:rPr lang="en-US" dirty="0" err="1" smtClean="0">
                <a:solidFill>
                  <a:schemeClr val="bg1"/>
                </a:solidFill>
              </a:rPr>
              <a:t>reliaquest.com</a:t>
            </a:r>
            <a:r>
              <a:rPr lang="en-US" dirty="0">
                <a:solidFill>
                  <a:schemeClr val="bg1"/>
                </a:solidFill>
              </a:rPr>
              <a:t> </a:t>
            </a:r>
            <a:r>
              <a:rPr lang="en-US" dirty="0" smtClean="0">
                <a:solidFill>
                  <a:schemeClr val="bg1"/>
                </a:solidFill>
              </a:rPr>
              <a:t> |  </a:t>
            </a:r>
            <a:r>
              <a:rPr lang="en-US" dirty="0" smtClean="0">
                <a:solidFill>
                  <a:srgbClr val="4FC0EA"/>
                </a:solidFill>
              </a:rPr>
              <a:t>Twitter: </a:t>
            </a:r>
            <a:r>
              <a:rPr lang="en-US" dirty="0" smtClean="0">
                <a:solidFill>
                  <a:schemeClr val="bg1"/>
                </a:solidFill>
              </a:rPr>
              <a:t>@</a:t>
            </a:r>
            <a:r>
              <a:rPr lang="en-US" dirty="0" err="1" smtClean="0">
                <a:solidFill>
                  <a:schemeClr val="bg1"/>
                </a:solidFill>
              </a:rPr>
              <a:t>reliaquest</a:t>
            </a:r>
            <a:endParaRPr lang="en-US" dirty="0" smtClean="0">
              <a:solidFill>
                <a:schemeClr val="bg1"/>
              </a:solidFill>
            </a:endParaRPr>
          </a:p>
          <a:p>
            <a:pPr algn="ctr"/>
            <a:r>
              <a:rPr lang="en-US" dirty="0" err="1" smtClean="0">
                <a:solidFill>
                  <a:schemeClr val="bg1"/>
                </a:solidFill>
              </a:rPr>
              <a:t>jpartlow@reliaquest.com</a:t>
            </a:r>
            <a:endParaRPr lang="en-US" dirty="0">
              <a:solidFill>
                <a:schemeClr val="bg1"/>
              </a:solidFill>
            </a:endParaRPr>
          </a:p>
        </p:txBody>
      </p:sp>
    </p:spTree>
    <p:extLst>
      <p:ext uri="{BB962C8B-B14F-4D97-AF65-F5344CB8AC3E}">
        <p14:creationId xmlns:p14="http://schemas.microsoft.com/office/powerpoint/2010/main" val="201145432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5" name="TextBox 4"/>
          <p:cNvSpPr txBox="1"/>
          <p:nvPr/>
        </p:nvSpPr>
        <p:spPr>
          <a:xfrm>
            <a:off x="685800" y="1371600"/>
            <a:ext cx="8000999" cy="4585871"/>
          </a:xfrm>
          <a:prstGeom prst="rect">
            <a:avLst/>
          </a:prstGeom>
          <a:noFill/>
        </p:spPr>
        <p:txBody>
          <a:bodyPr wrap="square" rtlCol="0">
            <a:spAutoFit/>
          </a:bodyPr>
          <a:lstStyle/>
          <a:p>
            <a:r>
              <a:rPr lang="en-US" sz="2000" b="1" dirty="0"/>
              <a:t>Joe Partlow </a:t>
            </a:r>
            <a:r>
              <a:rPr lang="en-US" sz="2000" b="1" dirty="0" smtClean="0"/>
              <a:t>– CISO/CTO, </a:t>
            </a:r>
            <a:r>
              <a:rPr lang="en-US" sz="2000" b="1" dirty="0" smtClean="0"/>
              <a:t>ReliaQuest- CISSP, GSEC, CISM, ArcSight Certified Partner, CEH, NSA-IAM</a:t>
            </a:r>
          </a:p>
          <a:p>
            <a:endParaRPr lang="en-US" dirty="0"/>
          </a:p>
          <a:p>
            <a:pPr lvl="1"/>
            <a:r>
              <a:rPr lang="en-US" dirty="0"/>
              <a:t>B</a:t>
            </a:r>
            <a:r>
              <a:rPr lang="en-US" dirty="0" smtClean="0"/>
              <a:t>een </a:t>
            </a:r>
            <a:r>
              <a:rPr lang="en-US" dirty="0"/>
              <a:t>in the IT and information Security industry for </a:t>
            </a:r>
            <a:r>
              <a:rPr lang="en-US" dirty="0" smtClean="0"/>
              <a:t>20+ </a:t>
            </a:r>
            <a:r>
              <a:rPr lang="en-US" dirty="0"/>
              <a:t>years and </a:t>
            </a:r>
            <a:r>
              <a:rPr lang="en-US" dirty="0" smtClean="0"/>
              <a:t>have </a:t>
            </a:r>
            <a:r>
              <a:rPr lang="en-US" dirty="0"/>
              <a:t>experience in Operations Management, Information Security, Network Security, Systems Design, Risk Assessment, Database Administration, Network Infrastructure, Web Application Development, Systems Design &amp; Integration and Project Management. </a:t>
            </a:r>
            <a:endParaRPr lang="en-US" dirty="0" smtClean="0"/>
          </a:p>
          <a:p>
            <a:pPr lvl="1"/>
            <a:endParaRPr lang="en-US" dirty="0"/>
          </a:p>
          <a:p>
            <a:pPr lvl="1"/>
            <a:r>
              <a:rPr lang="en-US" dirty="0" smtClean="0"/>
              <a:t>Currently </a:t>
            </a:r>
            <a:r>
              <a:rPr lang="en-US" dirty="0" smtClean="0"/>
              <a:t>oversees all research and development </a:t>
            </a:r>
            <a:r>
              <a:rPr lang="en-US" dirty="0" smtClean="0"/>
              <a:t>at </a:t>
            </a:r>
            <a:r>
              <a:rPr lang="en-US" dirty="0" err="1" smtClean="0"/>
              <a:t>ReliaQuest</a:t>
            </a:r>
            <a:r>
              <a:rPr lang="en-US" dirty="0" smtClean="0"/>
              <a:t> </a:t>
            </a:r>
            <a:r>
              <a:rPr lang="en-US" dirty="0" smtClean="0"/>
              <a:t>relating to Incident Response, Engineering</a:t>
            </a:r>
            <a:r>
              <a:rPr lang="en-US" dirty="0" smtClean="0"/>
              <a:t>, </a:t>
            </a:r>
            <a:r>
              <a:rPr lang="en-US" dirty="0" smtClean="0"/>
              <a:t>Red Team Operations and Content Development.</a:t>
            </a:r>
            <a:endParaRPr lang="en-US" dirty="0" smtClean="0"/>
          </a:p>
          <a:p>
            <a:pPr lvl="1"/>
            <a:endParaRPr lang="en-US" dirty="0"/>
          </a:p>
          <a:p>
            <a:pPr lvl="1"/>
            <a:endParaRPr lang="en-US" dirty="0" smtClean="0"/>
          </a:p>
          <a:p>
            <a:pPr lvl="1"/>
            <a:endParaRPr lang="en-US" dirty="0" smtClean="0"/>
          </a:p>
          <a:p>
            <a:pPr marL="285750" indent="-285750">
              <a:buFont typeface="Arial"/>
              <a:buChar char="•"/>
            </a:pPr>
            <a:endParaRPr lang="en-US" dirty="0" smtClean="0"/>
          </a:p>
        </p:txBody>
      </p:sp>
      <p:pic>
        <p:nvPicPr>
          <p:cNvPr id="4" name="Picture 3"/>
          <p:cNvPicPr>
            <a:picLocks noChangeAspect="1"/>
          </p:cNvPicPr>
          <p:nvPr/>
        </p:nvPicPr>
        <p:blipFill>
          <a:blip r:embed="rId3"/>
          <a:stretch>
            <a:fillRect/>
          </a:stretch>
        </p:blipFill>
        <p:spPr>
          <a:xfrm>
            <a:off x="3429000" y="4737100"/>
            <a:ext cx="2362200" cy="1968500"/>
          </a:xfrm>
          <a:prstGeom prst="rect">
            <a:avLst/>
          </a:prstGeom>
        </p:spPr>
      </p:pic>
    </p:spTree>
    <p:extLst>
      <p:ext uri="{BB962C8B-B14F-4D97-AF65-F5344CB8AC3E}">
        <p14:creationId xmlns:p14="http://schemas.microsoft.com/office/powerpoint/2010/main" val="40377850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Purple Teaming?</a:t>
            </a:r>
            <a:endParaRPr lang="en-US" dirty="0"/>
          </a:p>
        </p:txBody>
      </p:sp>
      <p:sp>
        <p:nvSpPr>
          <p:cNvPr id="3" name="Content Placeholder 2"/>
          <p:cNvSpPr>
            <a:spLocks noGrp="1"/>
          </p:cNvSpPr>
          <p:nvPr>
            <p:ph idx="1"/>
          </p:nvPr>
        </p:nvSpPr>
        <p:spPr/>
        <p:txBody>
          <a:bodyPr>
            <a:normAutofit lnSpcReduction="10000"/>
          </a:bodyPr>
          <a:lstStyle/>
          <a:p>
            <a:pPr marL="0" indent="0" fontAlgn="ctr">
              <a:buNone/>
            </a:pPr>
            <a:r>
              <a:rPr lang="en-US" sz="2000" b="0" dirty="0" smtClean="0"/>
              <a:t>Purple Teaming is the concept/process of doing your assessments with the defensive team (blue) and offensive team (red) working together at the same time. Can be in-house, third party or a combination.</a:t>
            </a:r>
          </a:p>
          <a:p>
            <a:pPr marL="0" indent="0" fontAlgn="ctr">
              <a:buNone/>
            </a:pPr>
            <a:endParaRPr lang="en-US" sz="2000" b="0" dirty="0"/>
          </a:p>
          <a:p>
            <a:pPr marL="0" indent="0" fontAlgn="ctr">
              <a:buNone/>
            </a:pPr>
            <a:r>
              <a:rPr lang="en-US" sz="2000" b="0" dirty="0"/>
              <a:t>Good definition from Chris Gates – </a:t>
            </a:r>
            <a:r>
              <a:rPr lang="en-US" sz="2000" i="1" dirty="0"/>
              <a:t>“Purple teaming is conducting focused </a:t>
            </a:r>
            <a:r>
              <a:rPr lang="en-US" sz="2000" i="1" dirty="0" err="1"/>
              <a:t>pentesting</a:t>
            </a:r>
            <a:r>
              <a:rPr lang="en-US" sz="2000" i="1" dirty="0"/>
              <a:t> (up to Red Teaming) with clear training objectives for the Blue Team</a:t>
            </a:r>
            <a:r>
              <a:rPr lang="en-US" sz="2000" i="1" dirty="0" smtClean="0"/>
              <a:t>.”</a:t>
            </a:r>
            <a:endParaRPr lang="en-US" sz="2000" i="1" dirty="0" smtClean="0"/>
          </a:p>
          <a:p>
            <a:pPr marL="0" indent="0" fontAlgn="ctr">
              <a:buNone/>
            </a:pPr>
            <a:endParaRPr lang="en-US" sz="2000" b="0" dirty="0"/>
          </a:p>
          <a:p>
            <a:pPr fontAlgn="ctr"/>
            <a:r>
              <a:rPr lang="en-US" sz="2000" b="0" dirty="0" smtClean="0"/>
              <a:t>Concept is not new, but gaining traction as </a:t>
            </a:r>
            <a:r>
              <a:rPr lang="en-US" sz="2000" b="0" dirty="0" err="1" smtClean="0"/>
              <a:t>Infosec</a:t>
            </a:r>
            <a:r>
              <a:rPr lang="en-US" sz="2000" b="0" dirty="0" smtClean="0"/>
              <a:t> teams look to maximize talent and time shortage so everyone wins.</a:t>
            </a:r>
          </a:p>
          <a:p>
            <a:pPr fontAlgn="ctr"/>
            <a:endParaRPr lang="en-US" sz="2000" b="0" dirty="0" smtClean="0"/>
          </a:p>
          <a:p>
            <a:pPr fontAlgn="ctr"/>
            <a:r>
              <a:rPr lang="en-US" sz="2000" b="0" dirty="0" smtClean="0"/>
              <a:t>Red team notifies the blue team of what types of attacks to look for or how they go after targets to ensure the blue team can see them happening next time.</a:t>
            </a:r>
          </a:p>
          <a:p>
            <a:pPr fontAlgn="ctr"/>
            <a:endParaRPr lang="en-US" sz="2000" b="0" dirty="0" smtClean="0"/>
          </a:p>
          <a:p>
            <a:pPr fontAlgn="ctr"/>
            <a:r>
              <a:rPr lang="en-US" sz="2000" b="0" dirty="0" smtClean="0"/>
              <a:t>Blue team also can notify the red team of how they detected them traversing or pivoting through the network so they can be more stealth next time.</a:t>
            </a:r>
            <a:endParaRPr lang="en-US" sz="2000" b="0" dirty="0" smtClean="0"/>
          </a:p>
          <a:p>
            <a:pPr marL="457200" lvl="1" indent="0">
              <a:buNone/>
            </a:pPr>
            <a:endParaRPr lang="en-US" dirty="0" smtClean="0"/>
          </a:p>
          <a:p>
            <a:pPr lvl="1"/>
            <a:endParaRPr lang="en-US" dirty="0"/>
          </a:p>
          <a:p>
            <a:endParaRPr lang="en-US" dirty="0" smtClean="0"/>
          </a:p>
          <a:p>
            <a:endParaRPr lang="en-US" dirty="0"/>
          </a:p>
        </p:txBody>
      </p:sp>
    </p:spTree>
    <p:extLst>
      <p:ext uri="{BB962C8B-B14F-4D97-AF65-F5344CB8AC3E}">
        <p14:creationId xmlns:p14="http://schemas.microsoft.com/office/powerpoint/2010/main" val="333220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Functions</a:t>
            </a:r>
            <a:endParaRPr lang="en-US" dirty="0"/>
          </a:p>
        </p:txBody>
      </p:sp>
      <p:sp>
        <p:nvSpPr>
          <p:cNvPr id="3" name="Content Placeholder 2"/>
          <p:cNvSpPr>
            <a:spLocks noGrp="1"/>
          </p:cNvSpPr>
          <p:nvPr>
            <p:ph idx="1"/>
          </p:nvPr>
        </p:nvSpPr>
        <p:spPr>
          <a:xfrm>
            <a:off x="457200" y="1219200"/>
            <a:ext cx="8229600" cy="4602163"/>
          </a:xfrm>
        </p:spPr>
        <p:txBody>
          <a:bodyPr>
            <a:normAutofit/>
          </a:bodyPr>
          <a:lstStyle/>
          <a:p>
            <a:pPr marL="0" indent="0" fontAlgn="ctr">
              <a:buNone/>
            </a:pPr>
            <a:r>
              <a:rPr lang="en-US" sz="2400" b="0" dirty="0" smtClean="0"/>
              <a:t>Some of typical functions or responsibilities of each team:</a:t>
            </a:r>
          </a:p>
          <a:p>
            <a:pPr fontAlgn="ctr">
              <a:buFont typeface="Arial" charset="0"/>
              <a:buChar char="•"/>
            </a:pPr>
            <a:endParaRPr lang="en-US" sz="1800" dirty="0"/>
          </a:p>
          <a:p>
            <a:pPr lvl="1" fontAlgn="ctr"/>
            <a:r>
              <a:rPr lang="en-US" sz="2200" b="1" dirty="0" smtClean="0"/>
              <a:t>Red Team</a:t>
            </a:r>
            <a:endParaRPr lang="en-US" sz="2200" b="1" dirty="0" smtClean="0"/>
          </a:p>
          <a:p>
            <a:pPr lvl="2" fontAlgn="ctr"/>
            <a:r>
              <a:rPr lang="en-US" sz="1800" dirty="0" smtClean="0"/>
              <a:t>Vulnerability Scanning</a:t>
            </a:r>
            <a:endParaRPr lang="en-US" sz="1800" dirty="0" smtClean="0"/>
          </a:p>
          <a:p>
            <a:pPr lvl="2" fontAlgn="ctr"/>
            <a:r>
              <a:rPr lang="en-US" sz="1800" dirty="0" smtClean="0"/>
              <a:t>Traditional </a:t>
            </a:r>
            <a:r>
              <a:rPr lang="en-US" sz="1800" dirty="0" err="1" smtClean="0"/>
              <a:t>Pentesting</a:t>
            </a:r>
            <a:r>
              <a:rPr lang="en-US" sz="1800" dirty="0" smtClean="0"/>
              <a:t> or Risk assessment</a:t>
            </a:r>
          </a:p>
          <a:p>
            <a:pPr lvl="2" fontAlgn="ctr"/>
            <a:r>
              <a:rPr lang="en-US" sz="1800" dirty="0" smtClean="0"/>
              <a:t>Physical Testing &amp; Social Engineering</a:t>
            </a:r>
          </a:p>
          <a:p>
            <a:pPr lvl="1" fontAlgn="ctr"/>
            <a:endParaRPr lang="en-US" sz="2200" b="1" dirty="0" smtClean="0"/>
          </a:p>
          <a:p>
            <a:pPr lvl="1" fontAlgn="ctr"/>
            <a:r>
              <a:rPr lang="en-US" sz="2200" b="1" dirty="0" smtClean="0"/>
              <a:t>Blue Team</a:t>
            </a:r>
          </a:p>
          <a:p>
            <a:pPr lvl="2" fontAlgn="ctr"/>
            <a:r>
              <a:rPr lang="en-US" sz="1800" dirty="0" smtClean="0"/>
              <a:t>Monitoring and escalation</a:t>
            </a:r>
          </a:p>
          <a:p>
            <a:pPr lvl="2" fontAlgn="ctr"/>
            <a:r>
              <a:rPr lang="en-US" sz="1800" dirty="0" smtClean="0"/>
              <a:t>Forensics</a:t>
            </a:r>
          </a:p>
          <a:p>
            <a:pPr lvl="2" fontAlgn="ctr"/>
            <a:r>
              <a:rPr lang="en-US" sz="1800" dirty="0" smtClean="0"/>
              <a:t>Reversing</a:t>
            </a:r>
          </a:p>
          <a:p>
            <a:pPr lvl="2" fontAlgn="ctr"/>
            <a:r>
              <a:rPr lang="en-US" sz="1800" dirty="0" smtClean="0"/>
              <a:t>Threat Intelligence</a:t>
            </a:r>
          </a:p>
          <a:p>
            <a:pPr lvl="2" fontAlgn="ctr"/>
            <a:r>
              <a:rPr lang="en-US" sz="1800" dirty="0" smtClean="0"/>
              <a:t>Patch Management</a:t>
            </a:r>
            <a:endParaRPr lang="en-US" dirty="0" smtClean="0"/>
          </a:p>
          <a:p>
            <a:endParaRPr lang="en-US" dirty="0"/>
          </a:p>
        </p:txBody>
      </p:sp>
    </p:spTree>
    <p:extLst>
      <p:ext uri="{BB962C8B-B14F-4D97-AF65-F5344CB8AC3E}">
        <p14:creationId xmlns:p14="http://schemas.microsoft.com/office/powerpoint/2010/main" val="1727491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 Team Benefits</a:t>
            </a:r>
            <a:endParaRPr lang="en-US" dirty="0"/>
          </a:p>
        </p:txBody>
      </p:sp>
      <p:sp>
        <p:nvSpPr>
          <p:cNvPr id="3" name="Content Placeholder 2"/>
          <p:cNvSpPr>
            <a:spLocks noGrp="1"/>
          </p:cNvSpPr>
          <p:nvPr>
            <p:ph idx="1"/>
          </p:nvPr>
        </p:nvSpPr>
        <p:spPr>
          <a:xfrm>
            <a:off x="457200" y="1219200"/>
            <a:ext cx="8229600" cy="4602163"/>
          </a:xfrm>
        </p:spPr>
        <p:txBody>
          <a:bodyPr>
            <a:normAutofit/>
          </a:bodyPr>
          <a:lstStyle/>
          <a:p>
            <a:pPr marL="0" indent="0" fontAlgn="ctr">
              <a:buNone/>
            </a:pPr>
            <a:r>
              <a:rPr lang="en-US" sz="2400" b="0" dirty="0" smtClean="0"/>
              <a:t>Some of the benefits the defensive (Blue) teams get are:</a:t>
            </a:r>
          </a:p>
          <a:p>
            <a:pPr fontAlgn="ctr">
              <a:buFont typeface="Arial" charset="0"/>
              <a:buChar char="•"/>
            </a:pPr>
            <a:endParaRPr lang="en-US" sz="1800" dirty="0"/>
          </a:p>
          <a:p>
            <a:pPr lvl="1" fontAlgn="ctr"/>
            <a:r>
              <a:rPr lang="en-US" sz="2200" b="1" dirty="0" smtClean="0"/>
              <a:t>Better visibility into the environment</a:t>
            </a:r>
          </a:p>
          <a:p>
            <a:pPr lvl="2" fontAlgn="ctr"/>
            <a:r>
              <a:rPr lang="en-US" sz="1800" dirty="0" smtClean="0"/>
              <a:t>Functional Logging</a:t>
            </a:r>
          </a:p>
          <a:p>
            <a:pPr lvl="2" fontAlgn="ctr"/>
            <a:r>
              <a:rPr lang="en-US" sz="1800" dirty="0" smtClean="0"/>
              <a:t>Network Architecture – </a:t>
            </a:r>
            <a:r>
              <a:rPr lang="en-US" sz="1800" dirty="0"/>
              <a:t>w</a:t>
            </a:r>
            <a:r>
              <a:rPr lang="en-US" sz="1800" dirty="0" smtClean="0"/>
              <a:t>hat segmentation?</a:t>
            </a:r>
          </a:p>
          <a:p>
            <a:pPr lvl="2" fontAlgn="ctr"/>
            <a:r>
              <a:rPr lang="en-US" sz="1800" dirty="0" smtClean="0"/>
              <a:t>Check if Alerts are actually firing</a:t>
            </a:r>
          </a:p>
          <a:p>
            <a:pPr lvl="1" fontAlgn="ctr"/>
            <a:r>
              <a:rPr lang="en-US" sz="2200" b="1" dirty="0" smtClean="0"/>
              <a:t>Faster Incident Response times</a:t>
            </a:r>
          </a:p>
          <a:p>
            <a:pPr lvl="2" fontAlgn="ctr"/>
            <a:r>
              <a:rPr lang="en-US" sz="1800" dirty="0" smtClean="0"/>
              <a:t>Practice with known kill chain paths</a:t>
            </a:r>
          </a:p>
          <a:p>
            <a:pPr lvl="2" fontAlgn="ctr"/>
            <a:r>
              <a:rPr lang="en-US" sz="1800" dirty="0" smtClean="0"/>
              <a:t>Learn what types of activity to hunt for</a:t>
            </a:r>
          </a:p>
          <a:p>
            <a:pPr lvl="1" fontAlgn="ctr"/>
            <a:r>
              <a:rPr lang="en-US" sz="2200" b="1" dirty="0" smtClean="0"/>
              <a:t>Lower false positives</a:t>
            </a:r>
          </a:p>
          <a:p>
            <a:pPr lvl="2" fontAlgn="ctr"/>
            <a:r>
              <a:rPr lang="en-US" sz="1800" dirty="0" smtClean="0"/>
              <a:t>Tuned content versus “log everything, all the time”</a:t>
            </a:r>
          </a:p>
          <a:p>
            <a:pPr lvl="1" fontAlgn="ctr"/>
            <a:r>
              <a:rPr lang="en-US" sz="2200" b="1" dirty="0"/>
              <a:t>K</a:t>
            </a:r>
            <a:r>
              <a:rPr lang="en-US" sz="2200" b="1" dirty="0" smtClean="0"/>
              <a:t>nowledge of latest attacks seen in the wild</a:t>
            </a:r>
          </a:p>
          <a:p>
            <a:pPr lvl="2"/>
            <a:r>
              <a:rPr lang="en-US" dirty="0" smtClean="0"/>
              <a:t>Unfortunately not enough time for IR teams to research latest attacks and methods</a:t>
            </a:r>
            <a:endParaRPr lang="en-US" dirty="0"/>
          </a:p>
          <a:p>
            <a:endParaRPr lang="en-US" dirty="0" smtClean="0"/>
          </a:p>
          <a:p>
            <a:endParaRPr lang="en-US" dirty="0"/>
          </a:p>
        </p:txBody>
      </p:sp>
    </p:spTree>
    <p:extLst>
      <p:ext uri="{BB962C8B-B14F-4D97-AF65-F5344CB8AC3E}">
        <p14:creationId xmlns:p14="http://schemas.microsoft.com/office/powerpoint/2010/main" val="37623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Team Benefits</a:t>
            </a:r>
            <a:endParaRPr lang="en-US" dirty="0"/>
          </a:p>
        </p:txBody>
      </p:sp>
      <p:sp>
        <p:nvSpPr>
          <p:cNvPr id="3" name="Content Placeholder 2"/>
          <p:cNvSpPr>
            <a:spLocks noGrp="1"/>
          </p:cNvSpPr>
          <p:nvPr>
            <p:ph idx="1"/>
          </p:nvPr>
        </p:nvSpPr>
        <p:spPr/>
        <p:txBody>
          <a:bodyPr>
            <a:normAutofit/>
          </a:bodyPr>
          <a:lstStyle/>
          <a:p>
            <a:pPr marL="0" indent="0" fontAlgn="ctr">
              <a:buNone/>
            </a:pPr>
            <a:r>
              <a:rPr lang="en-US" sz="2400" b="0" dirty="0"/>
              <a:t>Some of the benefits the </a:t>
            </a:r>
            <a:r>
              <a:rPr lang="en-US" sz="2400" b="0" dirty="0" smtClean="0"/>
              <a:t>offensive (Red) </a:t>
            </a:r>
            <a:r>
              <a:rPr lang="en-US" sz="2400" b="0" dirty="0"/>
              <a:t>teams get are</a:t>
            </a:r>
            <a:r>
              <a:rPr lang="en-US" sz="2400" b="0" dirty="0" smtClean="0"/>
              <a:t>:</a:t>
            </a:r>
          </a:p>
          <a:p>
            <a:pPr fontAlgn="ctr">
              <a:buFont typeface="Arial" charset="0"/>
              <a:buChar char="•"/>
            </a:pPr>
            <a:endParaRPr lang="en-US" sz="1800" dirty="0"/>
          </a:p>
          <a:p>
            <a:pPr lvl="1" fontAlgn="ctr"/>
            <a:r>
              <a:rPr lang="en-US" sz="2200" b="1" dirty="0" smtClean="0"/>
              <a:t>Forensic Skills</a:t>
            </a:r>
          </a:p>
          <a:p>
            <a:pPr lvl="2" fontAlgn="ctr"/>
            <a:r>
              <a:rPr lang="en-US" sz="1800" dirty="0" smtClean="0"/>
              <a:t>Better knowledge of forensic techniques (and how to avoid leaving a trace)</a:t>
            </a:r>
          </a:p>
          <a:p>
            <a:pPr lvl="1" fontAlgn="ctr"/>
            <a:r>
              <a:rPr lang="en-US" sz="2200" b="1" dirty="0" smtClean="0"/>
              <a:t>IR Process Knowledge</a:t>
            </a:r>
          </a:p>
          <a:p>
            <a:pPr lvl="2" fontAlgn="ctr"/>
            <a:r>
              <a:rPr lang="en-US" sz="1800" dirty="0" smtClean="0"/>
              <a:t>Learning the gaps in most accepted and known IR processes and using it to your advantage</a:t>
            </a:r>
          </a:p>
          <a:p>
            <a:pPr lvl="1" fontAlgn="ctr"/>
            <a:r>
              <a:rPr lang="en-US" sz="2200" b="1" dirty="0" smtClean="0"/>
              <a:t>Challenge yourself to be better</a:t>
            </a:r>
          </a:p>
          <a:p>
            <a:pPr lvl="2" fontAlgn="ctr"/>
            <a:r>
              <a:rPr lang="en-US" sz="1800" dirty="0" smtClean="0"/>
              <a:t>Testing skills against real security tools and people that are actively hunting you - not just against old, canned scenarios.</a:t>
            </a:r>
          </a:p>
          <a:p>
            <a:pPr lvl="1" fontAlgn="ctr"/>
            <a:r>
              <a:rPr lang="en-US" sz="2200" b="1" dirty="0" smtClean="0"/>
              <a:t>Obliterate tracks</a:t>
            </a:r>
          </a:p>
          <a:p>
            <a:pPr lvl="2" fontAlgn="ctr"/>
            <a:r>
              <a:rPr lang="en-US" sz="1800" dirty="0" smtClean="0"/>
              <a:t>Build better anti-forensics capabilities for fun or profit</a:t>
            </a:r>
          </a:p>
          <a:p>
            <a:pPr lvl="1" fontAlgn="ctr"/>
            <a:endParaRPr lang="en-US" dirty="0"/>
          </a:p>
          <a:p>
            <a:endParaRPr lang="en-US" dirty="0" smtClean="0"/>
          </a:p>
          <a:p>
            <a:endParaRPr lang="en-US" dirty="0"/>
          </a:p>
        </p:txBody>
      </p:sp>
    </p:spTree>
    <p:extLst>
      <p:ext uri="{BB962C8B-B14F-4D97-AF65-F5344CB8AC3E}">
        <p14:creationId xmlns:p14="http://schemas.microsoft.com/office/powerpoint/2010/main" val="991950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Benefits</a:t>
            </a:r>
            <a:endParaRPr lang="en-US" dirty="0"/>
          </a:p>
        </p:txBody>
      </p:sp>
      <p:sp>
        <p:nvSpPr>
          <p:cNvPr id="3" name="Content Placeholder 2"/>
          <p:cNvSpPr>
            <a:spLocks noGrp="1"/>
          </p:cNvSpPr>
          <p:nvPr>
            <p:ph idx="1"/>
          </p:nvPr>
        </p:nvSpPr>
        <p:spPr/>
        <p:txBody>
          <a:bodyPr>
            <a:normAutofit/>
          </a:bodyPr>
          <a:lstStyle/>
          <a:p>
            <a:pPr marL="0" indent="0" fontAlgn="ctr">
              <a:buNone/>
            </a:pPr>
            <a:r>
              <a:rPr lang="en-US" sz="2400" dirty="0"/>
              <a:t>Some of the </a:t>
            </a:r>
            <a:r>
              <a:rPr lang="en-US" sz="2400" dirty="0" smtClean="0"/>
              <a:t>overall benefits </a:t>
            </a:r>
            <a:r>
              <a:rPr lang="en-US" sz="2400" dirty="0"/>
              <a:t>the </a:t>
            </a:r>
            <a:r>
              <a:rPr lang="en-US" sz="2400" dirty="0" smtClean="0"/>
              <a:t>Company gets </a:t>
            </a:r>
            <a:r>
              <a:rPr lang="en-US" sz="2400" dirty="0"/>
              <a:t>are</a:t>
            </a:r>
            <a:r>
              <a:rPr lang="en-US" sz="2400" dirty="0" smtClean="0"/>
              <a:t>:</a:t>
            </a:r>
          </a:p>
          <a:p>
            <a:pPr fontAlgn="ctr">
              <a:buFont typeface="Arial" charset="0"/>
              <a:buChar char="•"/>
            </a:pPr>
            <a:endParaRPr lang="en-US" sz="1800" dirty="0"/>
          </a:p>
          <a:p>
            <a:pPr lvl="1" fontAlgn="ctr"/>
            <a:r>
              <a:rPr lang="en-US" sz="2200" dirty="0" smtClean="0"/>
              <a:t>Better understanding of real risk and not just an abstract score based on </a:t>
            </a:r>
            <a:r>
              <a:rPr lang="en-US" sz="2200" dirty="0" err="1" smtClean="0"/>
              <a:t>pentester</a:t>
            </a:r>
            <a:r>
              <a:rPr lang="en-US" sz="2200" dirty="0" smtClean="0"/>
              <a:t> or auditor opinion.</a:t>
            </a:r>
          </a:p>
          <a:p>
            <a:pPr lvl="1" fontAlgn="ctr"/>
            <a:r>
              <a:rPr lang="en-US" sz="2200" dirty="0" smtClean="0"/>
              <a:t>Built in/continuous remediation instead of a report that may be confusing or forgotten about later.</a:t>
            </a:r>
          </a:p>
          <a:p>
            <a:pPr lvl="1" fontAlgn="ctr"/>
            <a:r>
              <a:rPr lang="en-US" sz="2200" dirty="0" smtClean="0"/>
              <a:t>Team building - Red teams more willing to help out during a real incident if aware of the company IR process and known weaknesses. Work together against third party tests (real or contracted!)</a:t>
            </a:r>
          </a:p>
          <a:p>
            <a:pPr lvl="1" fontAlgn="ctr"/>
            <a:r>
              <a:rPr lang="en-US" sz="2200" dirty="0" smtClean="0"/>
              <a:t>Improved security posture of the organization by moving up the maturity model</a:t>
            </a:r>
          </a:p>
          <a:p>
            <a:pPr lvl="1" fontAlgn="ctr"/>
            <a:endParaRPr lang="en-US" dirty="0"/>
          </a:p>
          <a:p>
            <a:endParaRPr lang="en-US" dirty="0" smtClean="0"/>
          </a:p>
          <a:p>
            <a:endParaRPr lang="en-US" dirty="0"/>
          </a:p>
        </p:txBody>
      </p:sp>
    </p:spTree>
    <p:extLst>
      <p:ext uri="{BB962C8B-B14F-4D97-AF65-F5344CB8AC3E}">
        <p14:creationId xmlns:p14="http://schemas.microsoft.com/office/powerpoint/2010/main" val="178198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Success</a:t>
            </a:r>
            <a:endParaRPr lang="en-US" dirty="0"/>
          </a:p>
        </p:txBody>
      </p:sp>
      <p:sp>
        <p:nvSpPr>
          <p:cNvPr id="3" name="Content Placeholder 2"/>
          <p:cNvSpPr>
            <a:spLocks noGrp="1"/>
          </p:cNvSpPr>
          <p:nvPr>
            <p:ph idx="1"/>
          </p:nvPr>
        </p:nvSpPr>
        <p:spPr/>
        <p:txBody>
          <a:bodyPr>
            <a:normAutofit fontScale="92500" lnSpcReduction="10000"/>
          </a:bodyPr>
          <a:lstStyle/>
          <a:p>
            <a:pPr fontAlgn="ctr"/>
            <a:r>
              <a:rPr lang="en-US" b="0" dirty="0" smtClean="0"/>
              <a:t>Don’t disable </a:t>
            </a:r>
            <a:r>
              <a:rPr lang="en-US" dirty="0" smtClean="0"/>
              <a:t>defensive controls</a:t>
            </a:r>
          </a:p>
          <a:p>
            <a:pPr lvl="1" fontAlgn="ctr"/>
            <a:r>
              <a:rPr lang="en-US" dirty="0" smtClean="0"/>
              <a:t>Make the exercises as real as possible, you wouldn’t do this for outside aggressors</a:t>
            </a:r>
          </a:p>
          <a:p>
            <a:pPr lvl="1" fontAlgn="ctr"/>
            <a:r>
              <a:rPr lang="en-US" b="0" dirty="0" smtClean="0"/>
              <a:t>Also don’t restrict the Red teams</a:t>
            </a:r>
            <a:endParaRPr lang="en-US" b="0" dirty="0" smtClean="0"/>
          </a:p>
          <a:p>
            <a:pPr fontAlgn="ctr"/>
            <a:r>
              <a:rPr lang="en-US" b="0" dirty="0" smtClean="0"/>
              <a:t>Show </a:t>
            </a:r>
            <a:r>
              <a:rPr lang="en-US" dirty="0" smtClean="0"/>
              <a:t>what goes well </a:t>
            </a:r>
            <a:r>
              <a:rPr lang="en-US" b="0" dirty="0" smtClean="0"/>
              <a:t>in each campaign (both sides)</a:t>
            </a:r>
          </a:p>
          <a:p>
            <a:pPr lvl="1" fontAlgn="ctr"/>
            <a:r>
              <a:rPr lang="en-US" dirty="0" smtClean="0"/>
              <a:t>Don’t only focus on end result, plenty of good lessons to learn along the way </a:t>
            </a:r>
          </a:p>
          <a:p>
            <a:pPr lvl="1" fontAlgn="ctr"/>
            <a:r>
              <a:rPr lang="en-US" dirty="0" smtClean="0"/>
              <a:t>Defensive team doesn’t always have to lose to show red team value</a:t>
            </a:r>
          </a:p>
          <a:p>
            <a:pPr lvl="1" fontAlgn="ctr"/>
            <a:r>
              <a:rPr lang="en-US" dirty="0" smtClean="0"/>
              <a:t>Measure your progress against a maturity model</a:t>
            </a:r>
          </a:p>
          <a:p>
            <a:pPr fontAlgn="ctr"/>
            <a:r>
              <a:rPr lang="en-US" b="0" dirty="0" smtClean="0"/>
              <a:t>Don’t fall into</a:t>
            </a:r>
            <a:r>
              <a:rPr lang="en-US" b="0" dirty="0" smtClean="0"/>
              <a:t> </a:t>
            </a:r>
            <a:r>
              <a:rPr lang="en-US" dirty="0" smtClean="0"/>
              <a:t>checkbox mentality</a:t>
            </a:r>
          </a:p>
          <a:p>
            <a:pPr lvl="1" fontAlgn="ctr"/>
            <a:r>
              <a:rPr lang="en-US" dirty="0" smtClean="0"/>
              <a:t>Should be continuous and not the week before the auditors come onsite</a:t>
            </a:r>
          </a:p>
          <a:p>
            <a:pPr lvl="1" fontAlgn="ctr"/>
            <a:r>
              <a:rPr lang="en-US" b="0" dirty="0" smtClean="0"/>
              <a:t>No alerts does not mean nothing is happening</a:t>
            </a:r>
          </a:p>
          <a:p>
            <a:pPr lvl="1" fontAlgn="ctr"/>
            <a:r>
              <a:rPr lang="en-US" dirty="0" smtClean="0"/>
              <a:t>Just because you have X doesn’t mean you are protected</a:t>
            </a:r>
            <a:r>
              <a:rPr lang="is-IS" dirty="0" smtClean="0"/>
              <a:t>…</a:t>
            </a:r>
            <a:endParaRPr lang="en-US" b="0" dirty="0" smtClean="0"/>
          </a:p>
          <a:p>
            <a:pPr lvl="2" fontAlgn="ctr">
              <a:buFont typeface="Courier New" charset="0"/>
              <a:buChar char="o"/>
            </a:pPr>
            <a:endParaRPr lang="en-US" dirty="0"/>
          </a:p>
          <a:p>
            <a:pPr lvl="2" fontAlgn="ctr">
              <a:buFont typeface="Courier New" charset="0"/>
              <a:buChar char="o"/>
            </a:pPr>
            <a:endParaRPr lang="en-US" dirty="0"/>
          </a:p>
          <a:p>
            <a:pPr lvl="2" fontAlgn="ctr">
              <a:buFont typeface="Courier New" charset="0"/>
              <a:buChar char="o"/>
            </a:pPr>
            <a:endParaRPr lang="en-US" dirty="0"/>
          </a:p>
          <a:p>
            <a:pPr lvl="2" fontAlgn="ctr"/>
            <a:endParaRPr lang="en-US" sz="1300" b="0" dirty="0"/>
          </a:p>
          <a:p>
            <a:pPr lvl="2" fontAlgn="ctr">
              <a:buFont typeface="Courier New" charset="0"/>
              <a:buChar char="o"/>
            </a:pPr>
            <a:endParaRPr lang="en-US" i="1" dirty="0"/>
          </a:p>
          <a:p>
            <a:pPr marL="457200" lvl="1" indent="0">
              <a:buNone/>
            </a:pPr>
            <a:endParaRPr lang="en-US" dirty="0" smtClean="0"/>
          </a:p>
          <a:p>
            <a:pPr lvl="1"/>
            <a:endParaRPr lang="en-US" dirty="0"/>
          </a:p>
          <a:p>
            <a:endParaRPr lang="en-US" dirty="0" smtClean="0"/>
          </a:p>
          <a:p>
            <a:endParaRPr lang="en-US" dirty="0"/>
          </a:p>
        </p:txBody>
      </p:sp>
    </p:spTree>
    <p:extLst>
      <p:ext uri="{BB962C8B-B14F-4D97-AF65-F5344CB8AC3E}">
        <p14:creationId xmlns:p14="http://schemas.microsoft.com/office/powerpoint/2010/main" val="1017446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Success – cont.</a:t>
            </a:r>
            <a:endParaRPr lang="en-US" dirty="0"/>
          </a:p>
        </p:txBody>
      </p:sp>
      <p:sp>
        <p:nvSpPr>
          <p:cNvPr id="3" name="Content Placeholder 2"/>
          <p:cNvSpPr>
            <a:spLocks noGrp="1"/>
          </p:cNvSpPr>
          <p:nvPr>
            <p:ph idx="1"/>
          </p:nvPr>
        </p:nvSpPr>
        <p:spPr/>
        <p:txBody>
          <a:bodyPr>
            <a:normAutofit/>
          </a:bodyPr>
          <a:lstStyle/>
          <a:p>
            <a:pPr fontAlgn="ctr"/>
            <a:r>
              <a:rPr lang="en-US" dirty="0" smtClean="0"/>
              <a:t>Test</a:t>
            </a:r>
            <a:r>
              <a:rPr lang="en-US" b="0" dirty="0" smtClean="0"/>
              <a:t> before you get tested</a:t>
            </a:r>
          </a:p>
          <a:p>
            <a:pPr lvl="1" fontAlgn="ctr"/>
            <a:r>
              <a:rPr lang="en-US" dirty="0" smtClean="0"/>
              <a:t>Work out the kinks in the IR process before you are put in a live (and stressful) scenario</a:t>
            </a:r>
          </a:p>
          <a:p>
            <a:pPr lvl="1" fontAlgn="ctr"/>
            <a:r>
              <a:rPr lang="en-US" dirty="0" smtClean="0"/>
              <a:t>Test your red team campaigns before launching so you don’t get snagged on something easy (</a:t>
            </a:r>
            <a:r>
              <a:rPr lang="en-US" dirty="0" err="1" smtClean="0"/>
              <a:t>ie</a:t>
            </a:r>
            <a:r>
              <a:rPr lang="en-US" dirty="0" smtClean="0"/>
              <a:t>. </a:t>
            </a:r>
            <a:r>
              <a:rPr lang="en-US" smtClean="0"/>
              <a:t>User agents)</a:t>
            </a:r>
            <a:endParaRPr lang="en-US" dirty="0" smtClean="0"/>
          </a:p>
          <a:p>
            <a:pPr fontAlgn="ctr"/>
            <a:r>
              <a:rPr lang="en-US" dirty="0" smtClean="0"/>
              <a:t>CTF</a:t>
            </a:r>
            <a:r>
              <a:rPr lang="en-US" b="0" dirty="0" smtClean="0"/>
              <a:t> all the time!</a:t>
            </a:r>
          </a:p>
          <a:p>
            <a:pPr lvl="1" fontAlgn="ctr"/>
            <a:r>
              <a:rPr lang="en-US" dirty="0" smtClean="0"/>
              <a:t>Fun for both sides, gamification/prizes/bragging rights</a:t>
            </a:r>
            <a:endParaRPr lang="en-US" b="0" dirty="0" smtClean="0"/>
          </a:p>
          <a:p>
            <a:pPr fontAlgn="ctr"/>
            <a:r>
              <a:rPr lang="en-US" b="0" dirty="0" smtClean="0"/>
              <a:t>Don’t worry if you are </a:t>
            </a:r>
            <a:r>
              <a:rPr lang="en-US" dirty="0" smtClean="0"/>
              <a:t>not ready</a:t>
            </a:r>
          </a:p>
          <a:p>
            <a:pPr lvl="1" fontAlgn="ctr"/>
            <a:r>
              <a:rPr lang="en-US" dirty="0" smtClean="0"/>
              <a:t>Nobody is really ready</a:t>
            </a:r>
          </a:p>
          <a:p>
            <a:pPr lvl="1" fontAlgn="ctr"/>
            <a:r>
              <a:rPr lang="en-US" dirty="0" smtClean="0"/>
              <a:t>Those who know they aren’t ready are probably the ones most in need</a:t>
            </a:r>
          </a:p>
          <a:p>
            <a:pPr fontAlgn="ctr"/>
            <a:endParaRPr lang="en-US" b="0" dirty="0"/>
          </a:p>
          <a:p>
            <a:pPr lvl="2" fontAlgn="ctr">
              <a:buFont typeface="Courier New" charset="0"/>
              <a:buChar char="o"/>
            </a:pPr>
            <a:endParaRPr lang="en-US" dirty="0"/>
          </a:p>
          <a:p>
            <a:pPr lvl="2" fontAlgn="ctr">
              <a:buFont typeface="Courier New" charset="0"/>
              <a:buChar char="o"/>
            </a:pPr>
            <a:endParaRPr lang="en-US" dirty="0"/>
          </a:p>
          <a:p>
            <a:pPr lvl="2" fontAlgn="ctr"/>
            <a:endParaRPr lang="en-US" sz="1300" b="0" dirty="0"/>
          </a:p>
          <a:p>
            <a:pPr lvl="2" fontAlgn="ctr">
              <a:buFont typeface="Courier New" charset="0"/>
              <a:buChar char="o"/>
            </a:pPr>
            <a:endParaRPr lang="en-US" i="1" dirty="0"/>
          </a:p>
          <a:p>
            <a:pPr marL="457200" lvl="1" indent="0">
              <a:buNone/>
            </a:pPr>
            <a:endParaRPr lang="en-US" dirty="0" smtClean="0"/>
          </a:p>
          <a:p>
            <a:pPr lvl="1"/>
            <a:endParaRPr lang="en-US" dirty="0"/>
          </a:p>
          <a:p>
            <a:endParaRPr lang="en-US" dirty="0" smtClean="0"/>
          </a:p>
          <a:p>
            <a:endParaRPr lang="en-US" dirty="0"/>
          </a:p>
        </p:txBody>
      </p:sp>
    </p:spTree>
    <p:extLst>
      <p:ext uri="{BB962C8B-B14F-4D97-AF65-F5344CB8AC3E}">
        <p14:creationId xmlns:p14="http://schemas.microsoft.com/office/powerpoint/2010/main" val="1254709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liaQuest">
      <a:dk1>
        <a:sysClr val="windowText" lastClr="000000"/>
      </a:dk1>
      <a:lt1>
        <a:sysClr val="window" lastClr="FFFFFF"/>
      </a:lt1>
      <a:dk2>
        <a:srgbClr val="515254"/>
      </a:dk2>
      <a:lt2>
        <a:srgbClr val="E9E6DD"/>
      </a:lt2>
      <a:accent1>
        <a:srgbClr val="264D91"/>
      </a:accent1>
      <a:accent2>
        <a:srgbClr val="54CCEE"/>
      </a:accent2>
      <a:accent3>
        <a:srgbClr val="79C469"/>
      </a:accent3>
      <a:accent4>
        <a:srgbClr val="4C993A"/>
      </a:accent4>
      <a:accent5>
        <a:srgbClr val="B3B3B3"/>
      </a:accent5>
      <a:accent6>
        <a:srgbClr val="4D4D4D"/>
      </a:accent6>
      <a:hlink>
        <a:srgbClr val="00AAE6"/>
      </a:hlink>
      <a:folHlink>
        <a:srgbClr val="00AAE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1A3565"/>
            </a:gs>
            <a:gs pos="80000">
              <a:schemeClr val="accent1"/>
            </a:gs>
            <a:gs pos="100000">
              <a:srgbClr val="1C5092"/>
            </a:gs>
          </a:gsLst>
        </a:gradFill>
        <a:ln w="19050" cmpd="sng">
          <a:solidFill>
            <a:srgbClr val="FFFFFF"/>
          </a:solidFill>
        </a:ln>
      </a:spPr>
      <a:bodyPr tIns="0" rtlCol="0" anchor="ctr"/>
      <a:lstStyle>
        <a:defPPr algn="ctr">
          <a:lnSpc>
            <a:spcPct val="90000"/>
          </a:lnSpc>
          <a:defRPr b="1" dirty="0">
            <a:effectLst>
              <a:outerShdw blurRad="50800" dist="38100" dir="2700000" algn="tl" rotWithShape="0">
                <a:srgbClr val="000000">
                  <a:alpha val="43000"/>
                </a:srgbClr>
              </a:outerShdw>
            </a:effectLst>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33329</TotalTime>
  <Words>822</Words>
  <Application>Microsoft Macintosh PowerPoint</Application>
  <PresentationFormat>On-screen Show (4:3)</PresentationFormat>
  <Paragraphs>127</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Courier New</vt:lpstr>
      <vt:lpstr>Open Sans</vt:lpstr>
      <vt:lpstr>Arial</vt:lpstr>
      <vt:lpstr>Office Theme</vt:lpstr>
      <vt:lpstr>Get More From Your Red Teaming </vt:lpstr>
      <vt:lpstr>Who am I?</vt:lpstr>
      <vt:lpstr>What is Purple Teaming?</vt:lpstr>
      <vt:lpstr>Typical Functions</vt:lpstr>
      <vt:lpstr>Blue Team Benefits</vt:lpstr>
      <vt:lpstr>Red Team Benefits</vt:lpstr>
      <vt:lpstr>Company Benefits</vt:lpstr>
      <vt:lpstr>Tips for Success</vt:lpstr>
      <vt:lpstr>Tips for Success – cont.</vt:lpstr>
      <vt:lpstr>What Next?</vt:lpstr>
      <vt:lpstr>Thank You Questions?</vt:lpstr>
    </vt:vector>
  </TitlesOfParts>
  <Company>Gensofts</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Fully Integrated  and optimized It Security</dc:title>
  <dc:creator>Gensofts_23</dc:creator>
  <cp:lastModifiedBy>Joe Partlow</cp:lastModifiedBy>
  <cp:revision>505</cp:revision>
  <cp:lastPrinted>2014-11-12T03:40:48Z</cp:lastPrinted>
  <dcterms:created xsi:type="dcterms:W3CDTF">2013-05-24T08:45:19Z</dcterms:created>
  <dcterms:modified xsi:type="dcterms:W3CDTF">2016-09-07T13:28:52Z</dcterms:modified>
</cp:coreProperties>
</file>