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38" r:id="rId2"/>
    <p:sldId id="405" r:id="rId3"/>
    <p:sldId id="401" r:id="rId4"/>
    <p:sldId id="396" r:id="rId5"/>
    <p:sldId id="425" r:id="rId6"/>
    <p:sldId id="426" r:id="rId7"/>
    <p:sldId id="427" r:id="rId8"/>
    <p:sldId id="428" r:id="rId9"/>
    <p:sldId id="413" r:id="rId10"/>
    <p:sldId id="429" r:id="rId11"/>
    <p:sldId id="431" r:id="rId12"/>
    <p:sldId id="409" r:id="rId13"/>
    <p:sldId id="403" r:id="rId14"/>
    <p:sldId id="410" r:id="rId15"/>
    <p:sldId id="417" r:id="rId16"/>
    <p:sldId id="435" r:id="rId17"/>
    <p:sldId id="434" r:id="rId18"/>
    <p:sldId id="432" r:id="rId19"/>
    <p:sldId id="391" r:id="rId20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454C"/>
    <a:srgbClr val="ECECEC"/>
    <a:srgbClr val="EAEEF0"/>
    <a:srgbClr val="E5CE1D"/>
    <a:srgbClr val="D64A22"/>
    <a:srgbClr val="1A3565"/>
    <a:srgbClr val="1C5092"/>
    <a:srgbClr val="C7CACD"/>
    <a:srgbClr val="DCE0E3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1081" autoAdjust="0"/>
  </p:normalViewPr>
  <p:slideViewPr>
    <p:cSldViewPr>
      <p:cViewPr varScale="1">
        <p:scale>
          <a:sx n="81" d="100"/>
          <a:sy n="81" d="100"/>
        </p:scale>
        <p:origin x="20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1678" cy="470551"/>
          </a:xfrm>
          <a:prstGeom prst="rect">
            <a:avLst/>
          </a:prstGeom>
        </p:spPr>
        <p:txBody>
          <a:bodyPr vert="horz" lIns="93022" tIns="46511" rIns="93022" bIns="465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3288" y="0"/>
            <a:ext cx="3071677" cy="470551"/>
          </a:xfrm>
          <a:prstGeom prst="rect">
            <a:avLst/>
          </a:prstGeom>
        </p:spPr>
        <p:txBody>
          <a:bodyPr vert="horz" lIns="93022" tIns="46511" rIns="93022" bIns="46511" rtlCol="0"/>
          <a:lstStyle>
            <a:lvl1pPr algn="r">
              <a:defRPr sz="1200"/>
            </a:lvl1pPr>
          </a:lstStyle>
          <a:p>
            <a:fld id="{A687C120-A772-474D-A038-5AA20C2646FB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050"/>
            <a:ext cx="3071678" cy="470551"/>
          </a:xfrm>
          <a:prstGeom prst="rect">
            <a:avLst/>
          </a:prstGeom>
        </p:spPr>
        <p:txBody>
          <a:bodyPr vert="horz" lIns="93022" tIns="46511" rIns="93022" bIns="465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3288" y="8902050"/>
            <a:ext cx="3071677" cy="470551"/>
          </a:xfrm>
          <a:prstGeom prst="rect">
            <a:avLst/>
          </a:prstGeom>
        </p:spPr>
        <p:txBody>
          <a:bodyPr vert="horz" lIns="93022" tIns="46511" rIns="93022" bIns="46511" rtlCol="0" anchor="b"/>
          <a:lstStyle>
            <a:lvl1pPr algn="r">
              <a:defRPr sz="1200"/>
            </a:lvl1pPr>
          </a:lstStyle>
          <a:p>
            <a:fld id="{3D89B3B4-F09B-4114-B342-01EAF20D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38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1678" cy="468951"/>
          </a:xfrm>
          <a:prstGeom prst="rect">
            <a:avLst/>
          </a:prstGeom>
        </p:spPr>
        <p:txBody>
          <a:bodyPr vert="horz" lIns="93022" tIns="46511" rIns="93022" bIns="465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3288" y="0"/>
            <a:ext cx="3071677" cy="468951"/>
          </a:xfrm>
          <a:prstGeom prst="rect">
            <a:avLst/>
          </a:prstGeom>
        </p:spPr>
        <p:txBody>
          <a:bodyPr vert="horz" lIns="93022" tIns="46511" rIns="93022" bIns="46511" rtlCol="0"/>
          <a:lstStyle>
            <a:lvl1pPr algn="r">
              <a:defRPr sz="1200"/>
            </a:lvl1pPr>
          </a:lstStyle>
          <a:p>
            <a:fld id="{23F58EBF-E4F4-6641-BE41-416687EFC213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7888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22" tIns="46511" rIns="93022" bIns="465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477" y="4452626"/>
            <a:ext cx="5669280" cy="4217350"/>
          </a:xfrm>
          <a:prstGeom prst="rect">
            <a:avLst/>
          </a:prstGeom>
        </p:spPr>
        <p:txBody>
          <a:bodyPr vert="horz" lIns="93022" tIns="46511" rIns="93022" bIns="4651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049"/>
            <a:ext cx="3071678" cy="468951"/>
          </a:xfrm>
          <a:prstGeom prst="rect">
            <a:avLst/>
          </a:prstGeom>
        </p:spPr>
        <p:txBody>
          <a:bodyPr vert="horz" lIns="93022" tIns="46511" rIns="93022" bIns="465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3288" y="8902049"/>
            <a:ext cx="3071677" cy="468951"/>
          </a:xfrm>
          <a:prstGeom prst="rect">
            <a:avLst/>
          </a:prstGeom>
        </p:spPr>
        <p:txBody>
          <a:bodyPr vert="horz" lIns="93022" tIns="46511" rIns="93022" bIns="46511" rtlCol="0" anchor="b"/>
          <a:lstStyle>
            <a:lvl1pPr algn="r">
              <a:defRPr sz="1200"/>
            </a:lvl1pPr>
          </a:lstStyle>
          <a:p>
            <a:fld id="{AB0FC28F-2E25-114A-A1AC-7F7DD8B2E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95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5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110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5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1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FC28F-2E25-114A-A1AC-7F7DD8B2E5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liaQuest_ppt_bg_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352800"/>
            <a:ext cx="8686800" cy="1044576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49775"/>
            <a:ext cx="6400800" cy="1577975"/>
          </a:xfr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9" name="Picture 8" descr="ReliaQuest_Logo-trans-01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6342" y="2276602"/>
            <a:ext cx="3951316" cy="1024951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238500" y="6486787"/>
            <a:ext cx="2667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rgbClr val="FFFFFF"/>
                </a:solidFill>
              </a:rPr>
              <a:t>© 2014 ReliaQuest All Rights Reserved </a:t>
            </a:r>
          </a:p>
          <a:p>
            <a:pPr algn="ctr">
              <a:lnSpc>
                <a:spcPct val="100000"/>
              </a:lnSpc>
            </a:pPr>
            <a:endParaRPr lang="en-US" sz="9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liaQuest_ppt_bg_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238500" y="6486787"/>
            <a:ext cx="2667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rgbClr val="FFFFFF"/>
                </a:solidFill>
              </a:rPr>
              <a:t>© 2014 ReliaQuest All Rights Reserved </a:t>
            </a:r>
          </a:p>
          <a:p>
            <a:pPr algn="ctr">
              <a:lnSpc>
                <a:spcPct val="100000"/>
              </a:lnSpc>
            </a:pPr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5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80000"/>
              </a:lnSpc>
              <a:defRPr sz="2800" b="1"/>
            </a:lvl1pPr>
            <a:lvl2pPr>
              <a:lnSpc>
                <a:spcPct val="80000"/>
              </a:lnSpc>
              <a:defRPr sz="2400"/>
            </a:lvl2pPr>
            <a:lvl3pPr>
              <a:lnSpc>
                <a:spcPct val="80000"/>
              </a:lnSpc>
              <a:defRPr sz="2000"/>
            </a:lvl3pPr>
            <a:lvl4pPr>
              <a:lnSpc>
                <a:spcPct val="80000"/>
              </a:lnSpc>
              <a:defRPr sz="1800"/>
            </a:lvl4pPr>
            <a:lvl5pPr>
              <a:lnSpc>
                <a:spcPct val="80000"/>
              </a:lnSpc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E8C5-7F23-42F6-A5F6-FE941ABDE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lnSpc>
                <a:spcPct val="80000"/>
              </a:lnSpc>
              <a:defRPr sz="2800" b="1"/>
            </a:lvl1pPr>
            <a:lvl2pPr>
              <a:lnSpc>
                <a:spcPct val="80000"/>
              </a:lnSpc>
              <a:defRPr sz="2400"/>
            </a:lvl2pPr>
            <a:lvl3pPr>
              <a:lnSpc>
                <a:spcPct val="80000"/>
              </a:lnSpc>
              <a:defRPr sz="2000"/>
            </a:lvl3pPr>
            <a:lvl4pPr>
              <a:lnSpc>
                <a:spcPct val="80000"/>
              </a:lnSpc>
              <a:defRPr sz="1800"/>
            </a:lvl4pPr>
            <a:lvl5pPr>
              <a:lnSpc>
                <a:spcPct val="8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lnSpc>
                <a:spcPct val="80000"/>
              </a:lnSpc>
              <a:defRPr sz="2800" b="1"/>
            </a:lvl1pPr>
            <a:lvl2pPr>
              <a:lnSpc>
                <a:spcPct val="80000"/>
              </a:lnSpc>
              <a:defRPr sz="2400"/>
            </a:lvl2pPr>
            <a:lvl3pPr>
              <a:lnSpc>
                <a:spcPct val="80000"/>
              </a:lnSpc>
              <a:defRPr sz="2000"/>
            </a:lvl3pPr>
            <a:lvl4pPr>
              <a:lnSpc>
                <a:spcPct val="80000"/>
              </a:lnSpc>
              <a:defRPr sz="1800"/>
            </a:lvl4pPr>
            <a:lvl5pPr>
              <a:lnSpc>
                <a:spcPct val="8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E8C5-7F23-42F6-A5F6-FE941ABDE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E8C5-7F23-42F6-A5F6-FE941ABDE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liaQuest_ppt_bg_2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A454C"/>
                </a:solidFill>
              </a:defRPr>
            </a:lvl1pPr>
          </a:lstStyle>
          <a:p>
            <a:fld id="{5EB7E8C5-7F23-42F6-A5F6-FE941ABDE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238500" y="6486787"/>
            <a:ext cx="2667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© 2014 ReliaQuest All Rights Reserved </a:t>
            </a:r>
          </a:p>
          <a:p>
            <a:pPr algn="ctr">
              <a:lnSpc>
                <a:spcPct val="100000"/>
              </a:lnSpc>
            </a:pP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Picture 8" descr="ReliaQuest_Logo-trans-01.png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57"/>
          <a:stretch/>
        </p:blipFill>
        <p:spPr>
          <a:xfrm>
            <a:off x="3810000" y="6081682"/>
            <a:ext cx="1524000" cy="395318"/>
          </a:xfrm>
          <a:prstGeom prst="rect">
            <a:avLst/>
          </a:prstGeom>
          <a:effectLst>
            <a:outerShdw blurRad="247650" dist="38100" dir="2700000" algn="tl" rotWithShape="0">
              <a:schemeClr val="bg1"/>
            </a:outerShdw>
          </a:effectLst>
        </p:spPr>
      </p:pic>
      <p:cxnSp>
        <p:nvCxnSpPr>
          <p:cNvPr id="11" name="Straight Connector 10"/>
          <p:cNvCxnSpPr/>
          <p:nvPr userDrawn="1"/>
        </p:nvCxnSpPr>
        <p:spPr>
          <a:xfrm>
            <a:off x="0" y="1066800"/>
            <a:ext cx="9144000" cy="0"/>
          </a:xfrm>
          <a:prstGeom prst="line">
            <a:avLst/>
          </a:prstGeom>
          <a:ln w="12700">
            <a:gradFill flip="none" rotWithShape="1">
              <a:gsLst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rgbClr val="FFFFFF"/>
                </a:gs>
                <a:gs pos="0">
                  <a:srgbClr val="FFFFFF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56" r:id="rId2"/>
    <p:sldLayoutId id="2147483650" r:id="rId3"/>
    <p:sldLayoutId id="2147483652" r:id="rId4"/>
    <p:sldLayoutId id="2147483654" r:id="rId5"/>
  </p:sldLayoutIdLst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3200" b="1" kern="1200">
          <a:solidFill>
            <a:srgbClr val="3A454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80000"/>
        </a:lnSpc>
        <a:spcBef>
          <a:spcPct val="20000"/>
        </a:spcBef>
        <a:buFont typeface="Arial" pitchFamily="34" charset="0"/>
        <a:buChar char="•"/>
        <a:defRPr sz="2800" b="1" kern="1200">
          <a:solidFill>
            <a:srgbClr val="3A454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80000"/>
        </a:lnSpc>
        <a:spcBef>
          <a:spcPct val="20000"/>
        </a:spcBef>
        <a:buFont typeface="Arial" pitchFamily="34" charset="0"/>
        <a:buChar char="–"/>
        <a:defRPr sz="2400" kern="1200">
          <a:solidFill>
            <a:srgbClr val="3A454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80000"/>
        </a:lnSpc>
        <a:spcBef>
          <a:spcPct val="20000"/>
        </a:spcBef>
        <a:buFont typeface="Arial" pitchFamily="34" charset="0"/>
        <a:buChar char="•"/>
        <a:defRPr sz="2000" kern="1200">
          <a:solidFill>
            <a:srgbClr val="3A454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80000"/>
        </a:lnSpc>
        <a:spcBef>
          <a:spcPct val="20000"/>
        </a:spcBef>
        <a:buFont typeface="Arial" pitchFamily="34" charset="0"/>
        <a:buChar char="–"/>
        <a:defRPr sz="1800" kern="1200">
          <a:solidFill>
            <a:srgbClr val="3A454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80000"/>
        </a:lnSpc>
        <a:spcBef>
          <a:spcPct val="20000"/>
        </a:spcBef>
        <a:buFont typeface="Arial" pitchFamily="34" charset="0"/>
        <a:buChar char="»"/>
        <a:defRPr sz="1800" kern="1200">
          <a:solidFill>
            <a:srgbClr val="3A454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jpartlow@reliaquest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3301999"/>
            <a:ext cx="8686800" cy="1044576"/>
          </a:xfrm>
        </p:spPr>
        <p:txBody>
          <a:bodyPr>
            <a:noAutofit/>
          </a:bodyPr>
          <a:lstStyle/>
          <a:p>
            <a:r>
              <a:rPr lang="en-US" sz="3600" dirty="0" smtClean="0"/>
              <a:t>Network Model Automation</a:t>
            </a:r>
            <a:br>
              <a:rPr lang="en-US" sz="3600" dirty="0" smtClean="0"/>
            </a:br>
            <a:r>
              <a:rPr lang="en-US" sz="3600" dirty="0" smtClean="0"/>
              <a:t>HP Protect 2015</a:t>
            </a:r>
            <a:endParaRPr lang="en-US" sz="3600" dirty="0"/>
          </a:p>
        </p:txBody>
      </p:sp>
      <p:sp>
        <p:nvSpPr>
          <p:cNvPr id="2" name="AutoShape 2" descr="data:image/png;base64,iVBORw0KGgoAAAANSUhEUgAAAUAAAABACAMAAABcOV4sAAAAllBMVEX///8XkdAAjM4Ai84Ajs8Aic3t9vsAh8wMjs/6/f7p8/pEptkpnNXF4PEUlNLp9fuDwuVTrt3V6vbz+v1yvOLc7vi83fDZ7PdVqdphrtxBoteayeeMw+Wm0eu12e5wt+DN5fOPyehqtd+c0Ouq0Oq42e5+uuE8ndWWzemXxeVruOHC5PSEw+VOoteGveKy0+wAf8mn1u1ifBYQAAANGElEQVR4nO1a22KjsK4F29yNIRAIdwiZQNpcuvP/P3ckm9zazDSd2U9no5dJCQh5WVpackbTZpttttlmm2222WabbbbZZpttttlmm2222f4HbL28t9XDd9siNT/d7rh1kfx33uxut5+9/6WtuvhfXTjdR+f81ZMeJVdjuv/4HSFF6SfX6MzIr7hB1/8W68XZgpDT38X8yZqCh8E/+thyyv3vb3tiHtNvJh58xFS3bSa8tirr+lyXp7wQxGY6/8dglfVEZ+N/I5k7bjP2d4u/2mpkOgn/ajv/AGBDRe9ZlFIi72HwgRqLnBj/ut1oOwM8Zj8qPSd+tkK3sCG4fwPQRRRY/VfP/gHAJc0SJ2jW/fE4gh2P7W5vwobT84/e4ARJ5/vb7cc27a7Q+wK3pPuJH7dchE8yFjJZ14cXdyJOog5D+dj60d0jLYVgcvcn0VztDwBmdEi8/pcfRXu0bhX55SJPMnp41bmTpPXbkHtc6JDIlPGsUhAm+FpS/iRQMyfsyRM1rr14pSaCfX1qs4LrBItKL/r6AiH60Hn3k2huJgEEEmFfAHSOrEwFI4wXWQ6WAQMSNkYDbb93ayb7+pAfRw4O7Nse2ayQrgfEr/9RAR8g09gXADsOXq3u26eTXTZyHZYJ9c7kaiEqz5l8wEXj7woYAWSULcL1O6fsEcBgFE0tK41afMMJRa6BjXqj+bdeVyNw57QrE3LSbFv28BoJ0PtZBxGYaZ8fSQokr823D5cWZYToXGbJMcuOI34iciFuhlvz/qNggAxMZbHHirOjuSkEMwh9e7mOwY0iLRECcY4269gLC/n6tCTHb90HObkRA/TtsfAyMK/gDOo/kV63P4tYp8zrPq8CM5m133ZPp6SsyKvzO+YfJr6zkqmBKsCp0Ef2U0m6Kzxlol357137n31TJc3Ip6sLUwH4hs5Tzdy/n7sgZwpA9j2Amr/QmeAFRmkX2y6KEmmrLk20GB2R8IcRp/X2S8rusBSPL2Syud1GphZjBopOXfJskFGAZYox/lwDhlTVFO1XISVNKZL+PzxNuSo1W7i3DOSm2ea7IMn1KQNZ9sILTNd14xAhJ5/ZpURUxV3arNIHDOJmP33qosnZeveMLyO1o6+uWRugLC4dcAXPWjv4wDFHqsurn25GcN6cu0/XwomehON0XRT7C20VdYlcm7zsIgfqTY0VmGi1934oVFGK/SscqCyx8PH8U4v0kbNFdL1pySwg2evfcSMMa0B43YVlyUYTC0rEnYfY9Te71E1GzOQbAcbJeuF56+R3Fd0gjXJ1Z8hsxhG/JUEunB6pDYtfng4tS2Lt+J6BAriIHpxNALLFAUdg6CAL/Pew5DcAtSMp8Z02D8Cps1cZOO4HunwNvzizn1SHLGB9PcXppILIHjONN07Us6nB+LhlFAKJ8ZJ1zY3YbwFQQgWX23O5bDY5NnxGRf0cQTdjSmck6ICOp06bCliffPvwQmMSuTVsvgW7Zw7MVlDlDzQ5AQhV29RllYHn4a1u0i4kNwBzetrLIEVb+50ZH3Fpxyh/dRiW6Uw/K49acvYkWp1awJ9UFFwBmFRYUTLY88hUIE6pSmV6Pmol5Lpc1m0Y7HKh5iWY6Z/WoXRDKi2C1VosqyN0KHn9oi5laViN/CyBBQCD3pBOvwhFBaCdB8NbWXfdyFoTkDxt9/QGYEjz7ijvs7J0c9ZyG59YcaN5Cb9Isos3hR8HE4uJe96SFCE2ZnPGOo/DcdKjjSaR1RmMGFLqkcsTjbpucZne+iWUWgFviEW4XD7tqAkWU5HUHPh3vZpu+bjrwCuURKRQsUt2eNfMFv+l71iZj1OGApCcIgum6F0kSB5kkP5tYtwAPFO+QtB0ER7ibp+gdiI7n1kvzcKqVMXm0HtctyzLsARmhuScSwdGPWi3QYpjdtK9g04X+BLWamtVIRC0nHUvCtqpCP41HgKtt2/kbw4oUpno95rb/KYpoxuRNiCqbl3NhZyzJ/pdyf3msjQSzEW2cJwB86k3cTH2I5crAFkVGVgdvTjq6S+M/B7A2KAfZ5yUjk6zWxc6PkKjgbx2GlOrXGZK/aNh5sp0ElMyNnALGeJUFgOHG0Xe4MAhkkqVKAbdosztVZLElXTUAkaNPIxQa4p7+a48xZQ2xFNJcjbkxtSSVqqJQSRhqU0ICqZSH/3JswXoGg1ea2P5XvFYd1MJ94Ghs3On/3I4DLmMvHV3JawVpE/wFaJOorSS4p3HnL6k4GKhPxqjPFGq9ZIBqivGTqs4jYreN3EdZH3SbSL7WSmJXR+ng94W7xNljDUGANNOvUrmiShNpC4GrPukiazwfhFMZzesl+uL2XWOTqTyZ/JQYvIHUUIiMs/UIuifxievlybiFMyLvTZqOuHDpvqbuyaibajuLmQN5+VH8oZ7VzeUdK8AeKAq/QiO7oZl6aAv1LovnIP46RTS5WTI4lnjyS0yvZdDLqauQN52kOqmzugMcjfxDzNXHKXww7UYSJKuLMMnI45zYtO4uyIKQURqfe26akjQVUsqVdNFDoPvo/gwEvZFzE4Akn1qbfd6VJHkzXN4FmTsDkBXkEMkUzLbnROcSgRkt/fK1NPJXtGGh/Xm3Owvh9owUl3JuESyIFLwdUtYlLwoyRtwh9I1gZMHuRjSy++STCZJqk05wgpTrR0/S6expK5WxfeQMI1+HfmCTNLJBieFiy5MPJk36pyuVO0h0KTsKJbIzPkXYr0K6ficjI2vkyyBzp7WU+EpAJ2QGQEUGMuj9Vr2wjo12McL+Mnjlq9DvgkFxFpZJrUxNQk0II+1AlgtpEIMorcydjMcuGQwvjw3YvK+ilw7cCBhlQRl9ndqwyzvON8FYmDjpIQDJAJUB8iHsrvLIwmkYfy6VoTTXjQi6IKsQeidhy2Z9B6eY9c9rksvfe6oBMANVSzbcXpA2h8/9iV8xbIoB6RfABAfYl+Pq5DQ1FpDPE66nMjUMOpP3U/GVF1D3eLfsnoapVMk+jWZGgygLPHT8Yl4kKErhk56/W7Ew9YvroIUchvBilum6GSlfOgEI0snxga03+QgqvdbuRVR9bDwteDKRNu7O4sSY0zKZXa5qtaDicT3FQIa7iE5RXMW4pVzM1AbEGL35foSQj6ivM91wttLNu4BG5XW77LRn67Ax5j+uGNxpWSyHGumMsFA0lF2+BGW6CzlVaWxIo+NtwzsACDbuyUQaCR7oUWQNuQX1q/NskyX7UJLuZIn8BkB1nnoqmj2onj4yTJ2lcUeKfbO6rxJzRgUxNacrk+3RZy0CbyILs+NoD1wRfHKKSg2AP3JeTOXGeL40FzGBBoyOSEI3GZv8uuVnJ3vftuRfmp4gFM24sNAmQG0EluBFi8pwzuw/k2P6lNpAtww6t1UhykPDW94usBtrNNSxCfSfGGTECcuANOpoWKLQgWB/QAB1vBkvSVTjF8MmMXg4bnZLWBe+SqhzpSUiaDh7mAAdjllL52CgsB7esyOWmwdYfnmCaoX6BIxjBxU8b6DrfBh5ERVKjZdSCFH9riuyvQ9TEpA8JikGWEFKm56DpqCMc5RmJnRNgNcL+creHCAwO7UX07Q/SpAmMIs/guCzBPAD6Lw8c0fuKcsS0GiExAtIOuUUo+jkhPa/2Z8UNRMqOzuTzQoEHOzF9khpFlyouy1MRi0z9NfnjDDCiTTwZVlro+nHoTbpGskaYv7OFHm6yOH2MLARH4cc2HbeokkKDJYehahcIUKFMzmDQ4nPC902+bXAwUzl4eS+lCiVUPOmU1EHauGNbbQuKtY22L6HgsCo1yCIxQDAAOcwnhVv7UcZEz/O+3xhx+VpGGXa9JxLLKuJOTFX78gZPH0utRgtrXB5W0npUgvM9IJT18eTvdcMvXBs6MKEQcx6EK+ofy8m9ORGYAClLtGjzZozzv6XRtTX1SeAArK3l18/y/1ftmyUvXLkG3gT3OgICQ5n6Yn4R69/O3CvwMQuJaKOhpzGK/o56O935kFivvZ9bMuRZViYxjUIWQ2XsXOG/z1SJxxKH/JkO3cKQFIUNgtxBAD3xBRSJrDgoTLeMTmcIb+i/sy2VHwymx1UCzEeFymU3J2XPqTlZJ44AVikVHjOIMzcTeJUp0Pf1j3VwBXm/MD3CBgaRtA/5Db4m4236PIjeJpxjvNMFSXBWhBmWd5dTunTIas+vSYWQ5D2anPbljwbFC9IXkbTvV0iNIXY3bqLpeHqnmIL67aXFp7qso6Xd06lPOR8aKdUsbPxzG7CJVSUHmqlWZciCK/BPDcvgDoprv1/uEWmHNoIYgup4bdZvP9j2DRdvW7rx7UaJA8LvbJYfKdfI1X3e2Gu8tRlDy7/fp9gGY+qcGkW939v5/oFov/8SFdup3vR98MXh6xb4b/QyJJ080jgJoJKoxMvLxu9rs/e/wfs+Xi3rCe/M3my39q64p+2uXV7oUSnm222WabbbbZZpttttlmm2222WabbbbZ/t/a/wEwGexb12dkzQAAAABJRU5ErkJggg=="/>
          <p:cNvSpPr>
            <a:spLocks noChangeAspect="1" noChangeArrowheads="1"/>
          </p:cNvSpPr>
          <p:nvPr/>
        </p:nvSpPr>
        <p:spPr bwMode="auto">
          <a:xfrm>
            <a:off x="155574" y="-144463"/>
            <a:ext cx="3730625" cy="37306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UAAAABACAMAAABcOV4sAAAAllBMVEX///8XkdAAjM4Ai84Ajs8Aic3t9vsAh8wMjs/6/f7p8/pEptkpnNXF4PEUlNLp9fuDwuVTrt3V6vbz+v1yvOLc7vi83fDZ7PdVqdphrtxBoteayeeMw+Wm0eu12e5wt+DN5fOPyehqtd+c0Ouq0Oq42e5+uuE8ndWWzemXxeVruOHC5PSEw+VOoteGveKy0+wAf8mn1u1ifBYQAAANGElEQVR4nO1a22KjsK4F29yNIRAIdwiZQNpcuvP/P3ckm9zazDSd2U9no5dJCQh5WVpackbTZpttttlmm2222WabbbbZZpttttlmm2222f4HbL28t9XDd9siNT/d7rh1kfx33uxut5+9/6WtuvhfXTjdR+f81ZMeJVdjuv/4HSFF6SfX6MzIr7hB1/8W68XZgpDT38X8yZqCh8E/+thyyv3vb3tiHtNvJh58xFS3bSa8tirr+lyXp7wQxGY6/8dglfVEZ+N/I5k7bjP2d4u/2mpkOgn/ajv/AGBDRe9ZlFIi72HwgRqLnBj/ut1oOwM8Zj8qPSd+tkK3sCG4fwPQRRRY/VfP/gHAJc0SJ2jW/fE4gh2P7W5vwobT84/e4ARJ5/vb7cc27a7Q+wK3pPuJH7dchE8yFjJZ14cXdyJOog5D+dj60d0jLYVgcvcn0VztDwBmdEi8/pcfRXu0bhX55SJPMnp41bmTpPXbkHtc6JDIlPGsUhAm+FpS/iRQMyfsyRM1rr14pSaCfX1qs4LrBItKL/r6AiH60Hn3k2huJgEEEmFfAHSOrEwFI4wXWQ6WAQMSNkYDbb93ayb7+pAfRw4O7Nse2ayQrgfEr/9RAR8g09gXADsOXq3u26eTXTZyHZYJ9c7kaiEqz5l8wEXj7woYAWSULcL1O6fsEcBgFE0tK41afMMJRa6BjXqj+bdeVyNw57QrE3LSbFv28BoJ0PtZBxGYaZ8fSQokr823D5cWZYToXGbJMcuOI34iciFuhlvz/qNggAxMZbHHirOjuSkEMwh9e7mOwY0iLRECcY4269gLC/n6tCTHb90HObkRA/TtsfAyMK/gDOo/kV63P4tYp8zrPq8CM5m133ZPp6SsyKvzO+YfJr6zkqmBKsCp0Ef2U0m6Kzxlol357137n31TJc3Ip6sLUwH4hs5Tzdy/n7sgZwpA9j2Amr/QmeAFRmkX2y6KEmmrLk20GB2R8IcRp/X2S8rusBSPL2Syud1GphZjBopOXfJskFGAZYox/lwDhlTVFO1XISVNKZL+PzxNuSo1W7i3DOSm2ea7IMn1KQNZ9sILTNd14xAhJ5/ZpURUxV3arNIHDOJmP33qosnZeveMLyO1o6+uWRugLC4dcAXPWjv4wDFHqsurn25GcN6cu0/XwomehON0XRT7C20VdYlcm7zsIgfqTY0VmGi1934oVFGK/SscqCyx8PH8U4v0kbNFdL1pySwg2evfcSMMa0B43YVlyUYTC0rEnYfY9Te71E1GzOQbAcbJeuF56+R3Fd0gjXJ1Z8hsxhG/JUEunB6pDYtfng4tS2Lt+J6BAriIHpxNALLFAUdg6CAL/Pew5DcAtSMp8Z02D8Cps1cZOO4HunwNvzizn1SHLGB9PcXppILIHjONN07Us6nB+LhlFAKJ8ZJ1zY3YbwFQQgWX23O5bDY5NnxGRf0cQTdjSmck6ICOp06bCliffPvwQmMSuTVsvgW7Zw7MVlDlDzQ5AQhV29RllYHn4a1u0i4kNwBzetrLIEVb+50ZH3Fpxyh/dRiW6Uw/K49acvYkWp1awJ9UFFwBmFRYUTLY88hUIE6pSmV6Pmol5Lpc1m0Y7HKh5iWY6Z/WoXRDKi2C1VosqyN0KHn9oi5laViN/CyBBQCD3pBOvwhFBaCdB8NbWXfdyFoTkDxt9/QGYEjz7ijvs7J0c9ZyG59YcaN5Cb9Isos3hR8HE4uJe96SFCE2ZnPGOo/DcdKjjSaR1RmMGFLqkcsTjbpucZne+iWUWgFviEW4XD7tqAkWU5HUHPh3vZpu+bjrwCuURKRQsUt2eNfMFv+l71iZj1OGApCcIgum6F0kSB5kkP5tYtwAPFO+QtB0ER7ibp+gdiI7n1kvzcKqVMXm0HtctyzLsARmhuScSwdGPWi3QYpjdtK9g04X+BLWamtVIRC0nHUvCtqpCP41HgKtt2/kbw4oUpno95rb/KYpoxuRNiCqbl3NhZyzJ/pdyf3msjQSzEW2cJwB86k3cTH2I5crAFkVGVgdvTjq6S+M/B7A2KAfZ5yUjk6zWxc6PkKjgbx2GlOrXGZK/aNh5sp0ElMyNnALGeJUFgOHG0Xe4MAhkkqVKAbdosztVZLElXTUAkaNPIxQa4p7+a48xZQ2xFNJcjbkxtSSVqqJQSRhqU0ICqZSH/3JswXoGg1ea2P5XvFYd1MJ94Ghs3On/3I4DLmMvHV3JawVpE/wFaJOorSS4p3HnL6k4GKhPxqjPFGq9ZIBqivGTqs4jYreN3EdZH3SbSL7WSmJXR+ng94W7xNljDUGANNOvUrmiShNpC4GrPukiazwfhFMZzesl+uL2XWOTqTyZ/JQYvIHUUIiMs/UIuifxievlybiFMyLvTZqOuHDpvqbuyaibajuLmQN5+VH8oZ7VzeUdK8AeKAq/QiO7oZl6aAv1LovnIP46RTS5WTI4lnjyS0yvZdDLqauQN52kOqmzugMcjfxDzNXHKXww7UYSJKuLMMnI45zYtO4uyIKQURqfe26akjQVUsqVdNFDoPvo/gwEvZFzE4Akn1qbfd6VJHkzXN4FmTsDkBXkEMkUzLbnROcSgRkt/fK1NPJXtGGh/Xm3Owvh9owUl3JuESyIFLwdUtYlLwoyRtwh9I1gZMHuRjSy++STCZJqk05wgpTrR0/S6expK5WxfeQMI1+HfmCTNLJBieFiy5MPJk36pyuVO0h0KTsKJbIzPkXYr0K6ficjI2vkyyBzp7WU+EpAJ2QGQEUGMuj9Vr2wjo12McL+Mnjlq9DvgkFxFpZJrUxNQk0II+1AlgtpEIMorcydjMcuGQwvjw3YvK+ilw7cCBhlQRl9ndqwyzvON8FYmDjpIQDJAJUB8iHsrvLIwmkYfy6VoTTXjQi6IKsQeidhy2Z9B6eY9c9rksvfe6oBMANVSzbcXpA2h8/9iV8xbIoB6RfABAfYl+Pq5DQ1FpDPE66nMjUMOpP3U/GVF1D3eLfsnoapVMk+jWZGgygLPHT8Yl4kKErhk56/W7Ew9YvroIUchvBilum6GSlfOgEI0snxga03+QgqvdbuRVR9bDwteDKRNu7O4sSY0zKZXa5qtaDicT3FQIa7iE5RXMW4pVzM1AbEGL35foSQj6ivM91wttLNu4BG5XW77LRn67Ax5j+uGNxpWSyHGumMsFA0lF2+BGW6CzlVaWxIo+NtwzsACDbuyUQaCR7oUWQNuQX1q/NskyX7UJLuZIn8BkB1nnoqmj2onj4yTJ2lcUeKfbO6rxJzRgUxNacrk+3RZy0CbyILs+NoD1wRfHKKSg2AP3JeTOXGeL40FzGBBoyOSEI3GZv8uuVnJ3vftuRfmp4gFM24sNAmQG0EluBFi8pwzuw/k2P6lNpAtww6t1UhykPDW94usBtrNNSxCfSfGGTECcuANOpoWKLQgWB/QAB1vBkvSVTjF8MmMXg4bnZLWBe+SqhzpSUiaDh7mAAdjllL52CgsB7esyOWmwdYfnmCaoX6BIxjBxU8b6DrfBh5ERVKjZdSCFH9riuyvQ9TEpA8JikGWEFKm56DpqCMc5RmJnRNgNcL+creHCAwO7UX07Q/SpAmMIs/guCzBPAD6Lw8c0fuKcsS0GiExAtIOuUUo+jkhPa/2Z8UNRMqOzuTzQoEHOzF9khpFlyouy1MRi0z9NfnjDDCiTTwZVlro+nHoTbpGskaYv7OFHm6yOH2MLARH4cc2HbeokkKDJYehahcIUKFMzmDQ4nPC902+bXAwUzl4eS+lCiVUPOmU1EHauGNbbQuKtY22L6HgsCo1yCIxQDAAOcwnhVv7UcZEz/O+3xhx+VpGGXa9JxLLKuJOTFX78gZPH0utRgtrXB5W0npUgvM9IJT18eTvdcMvXBs6MKEQcx6EK+ofy8m9ORGYAClLtGjzZozzv6XRtTX1SeAArK3l18/y/1ftmyUvXLkG3gT3OgICQ5n6Yn4R69/O3CvwMQuJaKOhpzGK/o56O935kFivvZ9bMuRZViYxjUIWQ2XsXOG/z1SJxxKH/JkO3cKQFIUNgtxBAD3xBRSJrDgoTLeMTmcIb+i/sy2VHwymx1UCzEeFymU3J2XPqTlZJ44AVikVHjOIMzcTeJUp0Pf1j3VwBXm/MD3CBgaRtA/5Db4m4236PIjeJpxjvNMFSXBWhBmWd5dTunTIas+vSYWQ5D2anPbljwbFC9IXkbTvV0iNIXY3bqLpeHqnmIL67aXFp7qso6Xd06lPOR8aKdUsbPxzG7CJVSUHmqlWZciCK/BPDcvgDoprv1/uEWmHNoIYgup4bdZvP9j2DRdvW7rx7UaJA8LvbJYfKdfI1X3e2Gu8tRlDy7/fp9gGY+qcGkW939v5/oFov/8SFdup3vR98MXh6xb4b/QyJJ080jgJoJKoxMvLxu9rs/e/wfs+Xi3rCe/M3my39q64p+2uXV7oUSnm222WabbbbZZpttttlmm2222WabbbbZ/t/a/wEwGexb12dkzQAAAABJRU5ErkJggg=="/>
          <p:cNvSpPr>
            <a:spLocks noChangeAspect="1" noChangeArrowheads="1"/>
          </p:cNvSpPr>
          <p:nvPr/>
        </p:nvSpPr>
        <p:spPr bwMode="auto">
          <a:xfrm>
            <a:off x="-1219200" y="1359783"/>
            <a:ext cx="1219200" cy="12192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data:image/jpeg;base64,/9j/4AAQSkZJRgABAQAAAQABAAD/2wCEAAkGBxQSEhUSEhQVFhUWGBwZGBgYGRgcHRoWFxcXGRgcFxgYHCgiHBolGxcaITEhJSkrLi4uGSAzODMsNygtLisBCgoKDg0OGxAQGy0kICQsNTQ1LzQsLDQ0ODI3LDQsLy00LzQsMiwsLCwtLDQ0OCwsLCwsLCw0LCwsLDQsLCwsLP/AABEIAHsBmQMBEQACEQEDEQH/xAAcAAEAAwADAQEAAAAAAAAAAAAABQYHAgMECAH/xABLEAACAQMBBAcBCgsHBAIDAAABAgMABBEhBQYSMQcTIkFRYXGBFCMyNUJScoKRoRVUYnOSk7Gys9HSFzNTg6LBwiQ0Q/AW4zZ04v/EABsBAQACAwEBAAAAAAAAAAAAAAAEBQIDBgcB/8QAQhEAAgEDAQIKBwcEAQIHAAAAAAECAwQRIQUxBhJBUWFxgZGh0RMUIrHB4fAyMzRCUlOyFRYjkvE1YiRDcoKiwuL/2gAMAwEAAhEDEQA/ANxoBQCgFAKAUAoBQCgFAKAUAoBQCgFAKAUAoBQCgFAKAUAoBQCgFAKAUAoBQCgFAKAUAoBQCgFAKAUAoBQCgFAKAUAoBQCgFAKAUAoCub/7Y9y2UjKcO/vaePE2ckeYXiPsFaq0uLEtdjWnrN3GLWi1fZ5vQxL8MXH+PN+sf+dQted97PQ/VLf9uP8AqvIfhi4/x5v1j/zprzvvY9Tt/wBuP+q8jTOiTbzSrLbyuzOp6xCxJJU4DDJ7gcH69SbeW+LOQ4S2MaUoVqawno8Ll5O9e40SpJywoBQCgFAKAUAoBQCgFAKAUAoBQCgFAKAUAoBQCgFAcJpVRSzkKqjJJOAAOZJPIUbwZRjKclGKy2ZvvH0ohSUs0DY/8rg4+qmh9px6VFncckTrLHgy5JSuXj/tXxfl3lIvd772U5a5lHkh4B9iYrS5ye9nQ0tk2VJezSXas+/J5F27dDUXM4/zZP6qxy+d97N7sbZ76cf9V5Exszf++hIzL1qj5MgDf6hhvvrNVZrlIFxsGyqrSPFfOtPDd4Gk7p79Q3hEbDqpvmE5DfQbvPkcH1xmpNOspaPRnJbS2JWs1x17UOfm618dxbK3FKKAUAoBQCgFAKAUAoBQCgFAKAUAoBQCgFAY50t7X625W3U9mEa/nHwT9i8P2moVeWZY5jvODVp6O3dZ75vwXzz4FFrUdICMaGgTyS26m1vcl1FNnshsP9BtG078A5x4gV9jLiyTIO0rT1q2nS5WtOtao+hgc6irE8t3EPvftlrO0kuVUOU4OySQDxSKnMfSzUzZ9qrm4jSbxnPgm/gaq1T0cHLmM6/tem/Fo/02/lXR/wBt0v3H3Igf1F/pLDuTv+97O8csUcSpE0hbiOnCyA5zoBhic+VV+0tjxtaSnCTk3JLGOh+Rvt7v0smmsaEbvH0rhWKWcavjTrZM8J+igwSPMkelSLPg65R41xLHQt/a/wDk11r9J4gsldHSlf5z7z6dWcfvZ++rH+37PH5u/wCRH9fqdBcdzeklLqRYLlFilbRGUngdvm66qx7hk55ZzgGn2jsOVCDqUnxoreuVdPSu4l0L1VHxZaMm97984LAYb3yZhlYlOuPFz8lfPme4HBqDs/ZlW8eVpFcvlzs3V7iNJa7zOLrpWvWJ4FhQdw4WY+0ltfsFdJDg9axXtOTfX8ivltCpyJHq2V0s3CsPdEUcid5TKsPMZJB9NPWtVfg5Rkv8Umn06rz95nDaEs+0jVtkbTiuYlmhbiRuR7we8EdxB7q5S4oVKFR06iw0WcJqayhtXacVtGZZ3CIO8958ABqT5DWlChUrzUKayxOcYLMjNdsdLhyRawDHc8pOv1EOn6VdLb8G1jNafYvN+RX1NofoRCN0pX+ecI8urP8Au1TVwfs/+7v+Ro9fqdB7rDpbuVPv0MMg/J4kP2ksPurRV4OUGv8AHJrrw/IzjtCX5kaDuvvlbX3ZjYrKBkxPgNjxXGjD0OnfiufvdmV7TWazHnW75fWCfRuIVd28jt/9832e0KpEsnWBieIkY4So0wPyqkbK2XC9jJyk1jBhc3Do40zkqn9r034tH+m38qtv7bpfuPuRF/qL/SW2w37T8Hi+uFCcTMixoclmUkALnGuBnyqoq7In636vSedE8vkJcblei9JIqFx0uzk+928Sr3BizH7Rw/sq4hwbope1Nt9i8yG9oy5EWHZm/cr7MuL54o+OGUIFBYKQep1OSTn3w/YKrq2yKcL2FtGTxKOc6dPkSI3TdF1GtxAf2vTfi0f6bfyqw/tul+4+5Gj+ov8ASS26nSRLd3cVu0CKJC2WDMSOGNn5Efk4qJfbDp21vKqpt4xydKXxNtC8dSajghOk7ekzym1ib3mM4fHy5Adc+KqdAPEE+GOOrVOM8Lcj0vg/stUaauKi9uW7oXm/dpzlFrUdITm6260185EeFRfhyNyGe4Dvby+3FZQg5vCK3aO06NjFOere5L60Rcbnol7Hvdzl8fKTCk+oYlfvrc7d8jKGnwq9r26WnQ9fdr4Ge7V2bJbStDMpV1+wjuIPeD41HaaeGdTbXNO4pqpSeUzyo5BBBIIOQRoQRyIPjXw3NJrDNx6PN5Te2+JD79FhX/KB+C+PPBB8weWRU2jU4yw96POtt7NVnXzD7Et3Rzr65Cf2rtOK2jMs7hEHee89wAGpPkNamUKFSvNQprLKOc4wWZGbbX6XDki1gGO55SdfqIeX1q6S34NrGa0+xeb8ivqbQX5EQbdKV+T/AOEeQjP+7Gpy4P2a/V3/ACNHr9ToJDZvS3cKff4YnX8jiQ/eWB+6o9bg5Ra/xzafTh+RshtCX5kaPu1vPb3yFoG7Q+FG2jr6jvHmMiucvLCtaSxUWnI+RlhSrQqrMSVu7lIkaSRgqKMsxOAB5mosISqSUYrLZsbSWWZttrpbRSVtYeMfPkJUH0QakepB8q6S24OSazWljoXnu95X1NoRWkFkrsnSnfHl1C+iH/kxqxXB+0X6n2/I0O/qdB223Steqe2kDjv7LA+whtPsrCfB61a9lyXavI+raFTlSLvur0jW92wikBglbQBiCrHuCvpr5EDnpmqS+2JWtk5xfGj4rrXl2kyjeQqPD0ZdKpSWKAUAoBQCgFAeXal8sEMkz/BjUsfPA5DzJ09tYylxU2zdb0ZV6saUd7eD5xvLlpZHkc5Z2LMfNjk/tqv15T1alTjSgoR3JYPbu3s33TdQwdzuOL6A7T/6Qa+xjxmkaL+59Xtp1eZade5eJMdJmzepv3IGFlAkHt0b/UpPtrKqsTZA2Bcemsop746eXgyq1gXRufRttf3RZIGOXi97b0X4B/Rxr4g1MoSzHHMecbetPV7uTW6Wq+Pj4HHpU+K5/WL+PHV5sP8AHQ7f4s527+5kYJXelEdkU7KGCsQHXhbHeuQ2D5ZUH2VjKEZNNrdqvd8T6pNbiZh3Ovni65baQpjI+DkjxCE8R9g1qHLadpGfo3UWfrl3eJuVrVceNggqnGgA41GhpvCeCTtbK6v5nKLJPKe059eRZjgAaYGSOWByqNOrb2lNKTUY8n1vNsYVK0srVnTtbZE9q4S4jaNiMjOMEeRGQfYayoXNKvHjUpZR8qUp03iSPFW81mj9DO1+rlngY4jMfW68lMZAY+1WGfoVznCK248IVIrXOO/d4+8sdn1MNxfWVbfPeV7+4MhJESkiJPmp4kfObmfYO4VabOsY2lJRX2nvfT5L5ka5rurPoIJFJIABJJwABkknkABzNT20llkdJt4Rf9n9FFy8YaSWOJiM8ByxHkxGgPpmufq8IqEJcWEXJc+7u+kWEdnya1eCp7x7AmsZepnC5I4lZTlWUkjIJAPMEYIB+6razvKV1T49Px3kStRlSeJEfbTtG6ujFXU5VhzBHIipE4RnFxkspmuMnF5Ra9+tv+7oLKY4DhZUkA7nUx5x4Aghh61U7Ms/Vatamt2U11a+7cTLqr6SEZFQq4IR6rm/Z4ooj8GIPwjzkfiY/uj6taoUYxnKfLLHgsIzlNuKjzHlraYF82N/+P3v/wCyv7bWqG4/6vR/9D/+xPh+El1+RQ6viASe7W0Db3CzDmiycP02hkVP9TCqnbsuLs+q1zL+SLbYVurjaFKk9zevVjL8EeYmvLz3A/KA+hNztli2s4YwMNwhn83YZb7OXoBU+lHixSPL9qXTubqc+TOF1LcTVbCvKzvpuiu0BH2+rdCe3w8WUPNSOId+Dnu18a1VaXH3aFvsra0rBy040XyZxrz7n9dRVP7JD+Nj9T/9lafVpfq8PmXX91r9r/5f/km90dxHsZ+uFyHUqVZOr4cg6jXjOCCAeXj41nTouEs58PmV+09uQvaPo3Tw85T42fhzGa9Ie8LXl24z71ExSMd2hwzerEZz4Yr0jZNkra3WntS1fwXZ78nBXdZ1J45EVuCFnYIilmY4VVBJJ8ABzqylJQi5SeEiNGLk8Ivtn0T3TR8TyxRuRkIeJseTMNAfTNUFThFbxniMW1z/AF8cE6Oz5tZbKNf2bwyvFIMPGxVh5g40PeKvKVWNWCnHc1khTg4ScWd2xtqSWsyTxHDIc+TDvVvySNKxuLeFxTdOe5/WewypVHTkpIvvS5vB1qWsUZPVyRi4I+cH0jz6YY48ceFUGwbP0cqk5rVPi92/4E6+rZUYrl1M1rpStNK3X6MFuLeOeadlMqh1VANFYZXJbOTjHcMedc1e7flRrSp04J8V4yyyo2KlFSk95X989yJbFgykywtycKQVPzXAzjyPfryqw2dtWndpp+zJcmfFfWhouLSVPVaorXuZ/mN+if5VZ+kjzrvI3ElzG6dGm33urbhmz10JCsWzllI7DHPfgEHzUnvrhds2cbevmn9mWvU+VF3a1XOHtb0W6qgkigFAKAUAoDO+mHa/BDHaqdZDxv8AQQ9kH1bX6hqNcS3ROp4MWnGqyrvdHRdb39y95k1RjtzRuhvZnFLLckaIojX6Tat7QAP063W8cyb5jlOFNzxacKC5Xl9S3d79xJ9MmzuKGG4A1jYo30XGQT6FcfWrO4W5kPgvccWrOi/zLPavk/Ayaox25c+ira/U3nVMexOOH665Kf8AJfrCttGWJ9Zz/CO09Na+kW+GvZy/B9hfulT4rn9Yv48ddHsP8dDt/izza7+5kYJXelETe5Fis9/bxOMqXyR3EIpfB8jw4qDtKq6VpUnHfj36fE32sFKqkz6Mrzovz5136gEe0LlVGB1hPtcBj97GvRdmTc7Sm3ze7QobpJVXggqnEc3Xonslj2dG4HalZ3Y+OHKL/pUffXC7dqud5KL3RSS7s+9l5ZxSpLpPL0y2ytYq5HaSVcHyYMCPQ6H2CtvB6bV048jizC+inSyYpXalMezZ18Yut4eckTR+xyob/TmtNakqnFzyST7t3ibKc+JnpR463GssG4t1BDdrPcthIVLgYJLSaKgAHfluL6tV+06darbunRWsnjs3v3Y7SRayhGfGnyF6vel+Mf3Ns7ebuqfcob9tUVPg1N/eVEupZ8ibLaEeRGf71byy38ollCqFHCqrnAGc8zqSfHyroLGxp2dPiQ1zvZAr15VXlkLU00jNAKAsG6W6U20GYRlURMcbtnAJzgKBzOnl68s19/tGlZpcfVvckSKFtKtu3F5suiCMH365dh4IgT72LfsqiqcJZv7uml1vPkTY7PjysmN+9mRW2x5oYV4UXq8DnqZ4ySSdSSe+omy69SvtGNSo8t5/izbcwUKDS+tTDq7gpTnDzqn2/wD9Pqdn8kdBwV/6tR/938Gd9eZHsx+GsZbmD6dXkMcqtDyB7yjdJ+88toscUB4Xk4iX0JCrgYXPec8+7HnpHr1HHCR0XB/ZtK6lKpVWVHGnT8jLW3guzqbq4/Wyf1VFy+d97OyVhar/AMqP+q8h+Hrr8ZuP1sn9VMvnfex6ha/tR/1Xke7YO27lrmBWuJyDNGCDK5BBdcggnUUTeVq965Xzke8sraNvUapxzxX+Vc3Ua3tyfZtoAbhLdCeS9WpYjyVVJI88YrpLaN9cPFJyfa8d+cHldSVKH2sFfTpE2ZCSYYXzyzHCi5HtK1Pexb+qsTku2TfmaPXKEdy8Dpv+l2AIepglL47PWcCrnxPCzH2feKzpcG6vGXpJrHRlvxSMZbQhj2UZPeXTSyPLIcu7FmPiWOT6eldZTpxpwUI7ksFXOTk3JnTWZiXTfLZbe4dnXQBK+51ic+GMsmfI8TD2Dxql2dcR9ar0Xv4za9z+BOuabdOE+gpdXRBJ/Ye+d5aKI4pfexyRwGUemdQPIECq+52XbXEuNOOvOtPkSKd1UprCehY7TpaulPvkMLj8njQ/bxMPuquqcHLd/YlJdz+CJEdoT5Ui07D6UrWYhZla3Y97EMmfNxgj1IA86q7ng/cU1xqbU13Pu8mSad9Tlo9C9qwIBByDqCO8eVUTWNGTT9r4BQCgFAKAUB8+b5bX91XksoOUzwp9BNAR66t9aq6cuNJs9Q2Vaeq2sKb3731vy3dhC18LAsVlvdNb2y21tiLUtJIACzsx7s6KAoUePZ5jlWSnJLCKqrsmjXuHXr+1yJciXx1y+YiLnak8gIkmlcHmGdmBxyyCaxbb3snU7WhTeYQiupJHkobznDKUZXU4ZSGB8CDkH7a+GM4qcXGW5mv77bSFzsN51+WIiR4N18YYexgR7K6fYEuNeU31/wAWeQ7XtnbOpSfI/DkfajE6785ks3Rr8Z23q/8ABkqs2z+Bqdn8kSrL75H0DXn5eHz10ifGVz9MfuJXoWyfwVPq+LKK8++ZXasSMfQHRn8WW/o/8V68/wBs/janZ7kX1r9zEj+mD4vP51P96kcH/wAX2MwvfumYfXcFIclQkEj5IyfTIH7SK+NpY6Qlk419BJbu7Ga8nW3R0RmBIL5weEFiNAdcAn2VGu7qNtSdWSbS5jbRpellxUy3/wBkl1/jW/2yf0VT/wBx2/6ZeHmS/wCnz50fj9E10Bkz24HmX/or6uEVu90JeHmP6fLnRxXosnzrc22O/DMfu4a+vhBS/bl3LzPnqEv1I8G/+70VilrFE3GxEhkk0yzZjxoCcKO4evMkmt+yr2pdyqTmsLTC5t/iYXVGNKMUioVcEM17oR/uLj86P3BXIcJPvYdXxLfZ/wBh9ZpNc2TyqdKPxZcf5f8AGjq12J+Oh2/xZGvPuX9cpgdd8URLbq7O903SQd7rKFz84QyMn+oCqnbseNs+quhfyRabEuPV76nV5n4bn4HkZSCQQQRoQe4jxry89xTTWUcaH0+ht0dpC4s4Zc5JQK3017LfeD9oqfSlxopnlu07d291On06dT1RX+kPdKe+eJoTGAisDxsRqSDphT4VrrU5SaaLTYm1aFlCcaqerW5LzRnu8W5k9lGJZmiwWCgKzEkkE8io0wDUeVOUdZYOosdsULyp6OkpZSzql5lcrEtj0bPmaORZVGTEwkweXYYHU9wJwPbUmytnc3EKK5Wu5avwRW7YuoW1jVqT/S12tYS72eW/vXnkaWVizucsT/7oByA7gK9YpUoUoKEFhI8NnNzeWdMaFiFUEknAAGST4ADmazbSWXuMUm3hFn2d0fX0ql2i6pAM5lPCcAZ+AMtn1AqsrbZtKb4qlxn0ee7xJULOrLV6FVBq0Ip+0B9Cbp2iTbLt4pVDo8ChlPIjH/utee39SdO+nODw1Jl/SipUknzFN210RnJa0mGO5JQdP8xc6eq+01c23CNYxXh2ry+ZEqbPzrBlUvuj/aEWfeC48Y2VvsGeL7qtaW2bOp+fHWmvl4kWVnVXIV+8spIjwyxvG3g6sp+xgKsadWFRZhJNdDyR5QlH7SwdFZmJrfQztxnSS0c56sB489yE4ZfQHBH0j4CuR4RWkYSjXjy6Pr5H2/AtrCq5JxfIaZXNFgKAUAoBQFa6Qtr+5rKQg4eT3tPVwckeihj6gVqrS4sOsttiWnrN3FPdHV9nm8GD1BPSjvsbN5pFiiUs7fBUd+ASefkDX3fojVWrQowdSo8JcpNf/B7/APFn+1P6qy9HPm9xA/rVh+4u5+Q/+D3/AOLP9qf1U9HPm9w/rVh+4u5+RGbW2NPbFRPGYywyucagc+RNYtNb0S7a8oXKboyzg8NCSWWw2vnZV5aMeRikT0M8Qcew8J+savuDcv8Ax0I9f8WcJwztMU1cLl0fw+PgVCvRzzQs3Rr8Z23q/wDBkqs2z+Bqdn8kSrL75H0DXn5eHz10ifGVz9Mfw0r0LZH4Kn1fFlFeffMrtWJGPoDoz+LLf0f+K9ef7Z/G1Oz3IvrX7mJ4Ol/4vP51P96kcH/xnYzC9+6Zh1dwUhZNwNnC5uXgJx1kEq58CV7J9hwfZVbtWs6FFVVyST8SVaR403HnRAXVu0btHIpV0JVge5gcEVYQnGcVKLymRpRcXhnKxvHhkSWM8LowZT5j9o7iO8V8q0o1YOE1lM+wm4SUka5svpZt2QdfHJHIBrwgMpP5JyD7CNPE1yNbg7XUv8Uk106MtoX8Gva0ZUd/9+vd6rDEjJCp4jxY4nYcsgEgKM8snXB7qt9lbJ9UbqTeZdG5fMiXN36RcWO4pPCPCrvJDyyf3i3cazhtTICJZg7svzQCnApHzsEk+Zx3VX2l8rmpUUPsxwl078skVqPo4RzvZA1PIxr3Qj/cXH50fuCuQ4Sfew6viW+z/sPrNJrmyeVTpR+LLj/L/jR1a7E/HQ7f4sjXn3L+uUwOu+KIs/Rn8Z23rJ/Bkqs2z+Bqdn8kSrL75Fi6Ut1jFIbyIe9yH3wD5Eh7/ose/wCcfMV5nWp4fGW49V4PbTVWCtqj9qO7pXN1r3dTKBWk6ctG5O+DWDFWUvC5yyjmG5cS50zjQjvwOVZ06jg+gptrbIjfRTTxNbn8H9aGhv0l2ITiDSE4+AEOfTJ7P31I9Yh0nLLg5fOWMLHPnTz8DMt8N55L+UMw4Y0yI0znAPMk97HA+we2NObm8s6/ZezIWNPirWT3v65EQKjJwNSawLJvGrL5fbqNabInmlHv0hi4h8yPrUIX1JwT6Ad1dHwcp8W9i5b2n7mea8KdqetxdOm/Yj4vn8vmZzXoZwheOibadtBcyG4ZEZkAjd8ADU8Q4jopIxqfAjv1o9u0K9ajFUk2k9UvDTlwTrGcIyfGLtvrv5bRW8kcEqSzSKVXqyGC8QwWZhppnlzJx3ZIpNm7Ir1KsZVYuMU866Z6Mb9SZcXUIxai8sxGu3KUUBaZd4toWiQxrcMsbQo8YCpjgYctV7mDD2VVxsrO5lOcoJtSaer39/KiZKvWppLOmDp/+ebQ/Gn/AEY/6Ky/pFl+2u9+Zh65W5zT9zN/oLiFRcyxxTrowchA/gyE6HPeByOdMYrmNo7Hq0ajdKLlB7sa46H5/EsqF1GcfaeGeXpK3isns5IesjmlbHAqEMVYEdolc8OB9vLvrbseyuo3EanFcYrfnTK5ukxuqtP0bWcsxeu0KY0roTsSZp58dlUEefFnYMfsCD9IVzXCSqlThT5W89yx8Sx2fDVyLLtbbc0smI2nSEzNbxrbiHrZpY1YyMXnIVI1KMoxqSpOcYqtoWtKnD2lFy4qk+NxuKk2sLEdW3lPmRMlOUnzLdpvOWx9tSRlXMkskBn9zSrcLGJreckBMvF2HjLMoPPHGDk6ivlxawmnFRSnxeMnFviyjy6PVNJPueghNp78rONd+S7VSEkUAoDJelaaae5WKOORo4V5qjEF3wTqBg4HCPXNQ67bljmO34OQo0KDqTklKT51uXzz4FI/BM/+BL+rf+VadebwOh9aofrj3ovHRNsRxcvPLGyiNMLxKR2n0yMjuUMPrVuoRzLPMc7wkvYO3jSpyT4z1w+RfPHcazUw4kUBTOlPYxntBIilpIWyABklGwrAAfVb6taLiOY55i/4O3ioXLhJ4jJeK1XxXaZD+CZ/8CX9W/8AKomvN4Hc+tUP1x70PwVPqOpm1/If+VS7C5drcwrJPR66cm5+DIG1IW17aVLdzj7S01W/env5zzfge4/F5/1T/wAq9T9aofrj3o8UdGotOKyx9HezJk2jbs8MqqC+S0bgD3qQakjA1qu2vXpSs6ijJN6cq50SbSnNVU2jd64QuTMekrcWWeU3dqONmAEkeQCSoADLnQ9kAEeWmc102xtr06VP0FZ4S3P4PtK+7tZTfHgZrJsO5U4a2nB84pP6a6VXdu1lVI/7LzK10Ki/KzdOjmJk2dbq6srANkMCCPfH5g61w215KV5NxeVp7kXdsmqSTJHePYyXlvJbucBxow+SwIKnHfggad4yKjWd1K2rRqx5PdymdWmqkXFmF7Y3KvbZiGgd17niBdSPHsjK/WArurfalrXjlTSfM9H8+wpalpVg92Sc6K9nTJtBWeKVF4H1ZGA5eJFQduV6c7RqMk3lbmjfZU5RqZaLtv3uEl6euiIjuAMEn4MgHIPjUEcgwzpoQdMUmy9rytf8c9YeK6vL55mXFqquq0ZkW1t3Lq2JE0EigfKxxJ+muV++uvoX1vXX+OafRy928qqlvUhvRE8Q8RUvDNOGe/Zexri5IEEMkme9R2fa57I9pFR691RoLNWSXv7t5shRnP7KNX3H6OFtmW4uiryjVEGqIe4kn4Tj7AfE4NcptLbbrp0qOkeV8r8l4vwLS3s1B8aWrJfpC3T93wr1ZCzRElM8iGxxKT3ZwDnxHnUPZO0fU6j432Zb/gzbc0PSx03oxi93avImKyW0wI8EZh7GQFT7DXaU762qLMake/Hg9Solb1YvWJp/Q1avHBOJEdCZBgMpXI4ByyK5fhDUhOrBxaenI+ksrGLjB5Rodc8TiP3g2Ut3byW7nAkXGfAggqcd+GAOPKpFrcSt60aseT6fgYVIKcXF8phO2Nyr23YhoHde54gXUjx7Iyv1gK7u32ra1llTSfM9H8+wpalpVg92SQ6OdmzJtK3Z4ZVUF8lo3AHvMg1JGBrUfa9elKyqKMk3pyr9SNlpTnGqm0bnNErqVYBlYEEEZBB0IIPMVwhdxk4tSi8NGYb0dGLZMlkQQdepY4I+g55jybHqaiToNax7jsNn8JVhQuv9l8V5dxn+0NmTQHE0Tx647SkA+hOh9laHlb9Dp6NzRrrNKSl1M8eax4y5zeTGyN2Lq5I6qFyp+Ww4Ux48TaH2ZNZxhKW5EG52la2y/wAk1nm3vuXxNT3O3CjtCJZSJZxyPyUP5APM/lH2AVKp0FF5erOM2pt2pdp06fsw8X1+S72WnadglxDJDIMpIpU+OCOY8xzFTKNaVGpGpHenk56UVJNMwDeXdK5snYSIWjHwZVBKEdxJHwD5Hzxka139ntKhdRXFeHzPf8+tFHWtp03u05yv8Q8RVhhkfDJrYm691dkCGFip+WwKoB48ZGD6DJ8qhXN/b26/ySWebe+7zN1O3qVNyJ/fLcJ7OO3MIeZm4hKyqT29CuFGcLjiHs86gbO2vG5nNTailjGXycuvOSLi0cIri685VfwPcfi8/wCqf+VWnrND9ce9EX0NTmZpexdhLtLZqW8yPDcW2VR2Rh2ScroccSEYBHcVz4Z5q5u3Y3rq02pQnvSf1h/BllCl6aioy0aKJtndC8tSRJA5X58YLoR45UafWANX1vtK2rrMJrPM9H9dWSDUtakHqiBJFTzRhgEUPmGWTd/cm7u2HDE0cffJICqgeKg6v7PtFVt3tW2t1rLL5lr/AMdpJpWlSb3YRuO7uxY7OBYIuS6ljzZjzZvM/cAB3Vw13dTuarqT/wCFzFzTpqnHiopu07RIZEgvMJbJcyzpIwbq3jmWUmNnXSORZJD8IjIAwc6Vc0ak6kHUt9ZuCi0sZTWNccqaXJnD3mmSSaU92TlsWESxpY2xWW3S4ErXCqQohjkEqIXIAkmLqFLLnQEk55/LmXo5u5qrizcccVvXLXFbx+WONcPGui0EFlcSO7P12mh1zxKFAKAUAoBQCgFAKAUAoBQCgFAKAUAoBQCgFAKAUB1tbqTkqpPjgVkpyWmT5hHYKxPooBQCgFAKAUAoBQCgFAfhFAda26A5CqD44FfMIzdSbWG2dtfTAUAoBQHWIFznhXPjgVlx5Yxk+YR2VifRQCgFAKA65IVb4Sg+oBrJSktzPmEI4FX4KqPQAfso5ye9jCOysT6KAUAoBQCgFAKAUAoBQCgFAKAUAoBQCgFAKAUAoBQCgFAKAUAoBQCgFAKAUAoBQCgFAKAUAoBQCgFAKAUAoBQCgFAKAUAoBQCgFAKAUAoBQCgFAKAUAoBQCgFAZNtjYph2hb2a3V0UlVSzGU8QyzjQgY+SOYPfQFlm3EdRmC/u0cci7lh7QvDpQHHdzeSeO59wbQA60/3co5ONcZwANcHBwNRgjNAXagFAVrbU+0BdRi2jRrY8HGx4MjLnrMZcHRcd1AWWgFAKArSz7Q93cPVp7j4vh9ji4erz8/Pw9Pg/zoCy0AoBQCgFAKAUAoBQCgFAKAUAoBQCgFAKAUAoBQHGVOIFckZBGRz18KAzizsmtds29us88iGNmPWyFskxzDUDAx2QeVAaTQCgFAKAUAoBQCgFAKAUAoBQCgFAKAUAoBQGeb0/Hdl9BP35qA0OgM86Whwe5J10kSQ49nC4+wqPtoD2dIV3e2ym4guQkXZTq+rjJ4jnLcTKfLSgO7ZbbRuniuOsSC2JVhFgF5I8g5c40LDXQ6Z5aZIHh3nv761uoP8AqQYp58LGI4+ynGgKliuTo2M86A9+/wBLewobm2nCRIqho+rRjkuQX4mU6YZdPImgO3ZTXUmzzIbxesfEiTGNAI48IWVkxgkYcE+flQHi3Bub65AuZrjigyyhDHGpfAwGBVRgBsjHkaA6ItoX0G07e1nuRKkgLkCONdOGXAyFzoUBzmgJrfdrpIjPbTiJYkZnXgRi/IjBYHGMH7aAhdh3O076BGWVIEwQZiqs8rZOSqABVUcu46Z1zQHt3O21cG6nsbthI8Q4lkAAyuV54AHJ1I0zzzmgOW8m37hroWFjwiXh4pJG1EakA8jkZwQckH4SjGugHTeRbSskNwblbpEGZI2jCEKPhFGHeBrrppyPKgOPR9d3tyouJrkPFlkMfVxglgBg8SqPHlQF4oCr71bwyxyx2doqvcyjOW+DGmvabz0J9nI5AIHjl2VtaJesS9SZxqYmiVVbyDD/APn1FAdg2tc39mJrKTqJkLCWMqrEuq/AHGDjJIIOO/1oDp6P9oXV1DJNLch8goq9WgMcg1DEqo4hgg4oDw7BuNoz3UsQvVaO3dRI/UxAOc9pFwmQdGGc6Y86AldvbfuJLn3DYBRIBxSyvqIwcHQcidR3HmBjmQB57u12paKZ1uUulUcTxNGEJUc+ArqTjzHoeVATS3sl9ZpLZyiFnweJlVuHBw6kEEZyCM0BUN3du7Su1kgikQyI5453VAETACqqquCxIc6g6D7AJreCHaEFmskd0C8KO0x6tD1g4gQRxKeHhTPLnQHfuhNdXFm0r3Qd5VPVN1aDqnAZTxAABsP4+FARO517f3M8hN2Hggk4WPVRgS88hSq5GmDnPyhQGg0BE70bcWyt2nYcRGAi5xxOeQz3DmT5A0BXbGx2rOgna8SAsOJYhEpAB1AbOo9DxEUBC7Pu5pNtwC5RUmjRo34fgtiKZgy57iGH/ugAs29u8MyTR2Vmqm4lGeJuSLrr69ljrnAHI5FAdElltS2XrhcpdcOrwtGFyBz4GXXixy5eh5UB5dwto3t4xuHuQYEkZTEY48sCmVw6qCMF1/R86A8u3LzaMN5Hbm8CpcE9W/VRELliAhBTJIygzn5QoCW3/vrm2t0miuRHw9ll6tGMrtw4xxA8OAHb0oCX3WhulizeSiR2wwHCq8AKjKnhABIOdaAmqAUAoBQCgFAKAUAoBQCgFAKAzzen47svoJ+/NQF+ublI1LyMqKObMQAPUmgM5uZvwvtCIRAm1tjlnIwGOQTz+dwqoHPAY0BMdLP/AGB/OJ/yoC1bNGIYx+Qv7ooCmdJX/cbO/P8A/OGgLvd26yI0bjKupVh4hhg/caAyOK/mit5djjJmafqkPd1TnLH0J19JT4UBq+zLFYIo4U+DGoUeeBzPmTr7aApm3vj2y/Nf7XFAWPfT/sLn8037KA6Oj74vt/on99qAg9hfHt5+aH7LagOGzpRb7cuFl7PXoOrY9+QmAPUqw9Vx30Ba96NopBayvIRjgZQD8pmBAUeJJ/3NAQPRP/2P+a//ABoC50BmW81lja46yeS3WeMBJY24dQAvCW8CV+1l8aAm5tz3RSzbTvVUDJJlIAA5kknQUB29H1pAqTSW08k6u44mkUr2wCSQWUFieIZNAV292idk3l4oHYnjMsQ7hKScegDF8+QWgLfuLsg21oitnrJPfJM8+N9cHzAwPUGgKZ+DCdrXML3M1s0p442jbh6wHULnvxkgeatQE5fbrGGNpJdqXiooyxMp5fbqfLvoCU3Cs4YrX/p5XliZ2ZWdSvgpABA0yp7u80BDdFA7F1+fP7KAvbqCCCMg6EeVAZMu1W2Yl9Yji4i3/T8ycS4GQfEIVP0gaA0LdLY4tLWOH5QGX83bVvYOQ8gKAmKAo/S5bM1mrKMiOUM3oVdQT9ZgPbQFw2fepPGksZDI4BB9e4+BHIjuIoDPjfpNt+IxkEIrRkjkWWKUnB8uLHsoD1Xsot9uJJLok0XCjHkGxw4z6rj648aAu9/epDG0sjBUQZJP+3iTyA76ApnRC2baY4xmcnHhmOPSgJHpI2WZrNnT+8gPWqRzwvw8fV19VFAQFrf/AIWu7Vce9W8YmmGuDNp2fMcQGPEcdAaTQFa2ZtqVj740YcxszQtHJG6MoBwpc4lUZwWXAOhGhxQHSN5Jfc8DcMfXPIqyrrwqnGisyjOdRJHjJ06xc0Ba6AUAoBQCgFAKAUAoBQCgKZ/ZtaaHjuMjkesGft4aA7I+jmzyC/WyY7nkP/HB++gLPY2UcKCOJFRByVRgevr50BC7e3Ogu5OslaXOAMK4C6ZwcEHXWgPZu/sCOzVljaRgxBPG3FjAxpoMCgIraG4VtNI0rvPxMxbRxgFjk8IK6CgJ7Y+zVtolhQuyrnBc5btMWOT6mgPM27sBuxe4PWheHnpyK8WMfC4TjPhQEtQFOPRzak8RkuMjkesGR6HhoCR2pujDcRwxu83DCnAvC+OIYUdvTtHsj76A47L3Ogt0lRHmxKhjOX5Kc6ppodedAeODo8tkcSB7jiBBz1g1wQdezqNBQHHeqewnnWzvFZJMZjkPZHaHyZM8iRjBGMjxxQEftTdyytImnmmknZEPVLNIG7WOyEUAZ1x4jv7qAlejG0aOwj4hjjZnGfmk4U+0AH0NAWugPBtnY8N1H1c6Bl5juKnxUjUGgK8vR3b6B5rmRByjeXsj2KoI9hoC1WdqkSLHGoRFGAoGAKAj9t7uw3bxPMCTC3EuDgHUEhtNV7I0oCWoCK2/u9BeKFnTJX4LA4Zc+B8PI5FAQ0XR9bcQMslxOF5LLJlR7FAP30BO7V2NHPD1B4kQcOOrPCQF5AYGg8qAh9l7iW9vIssbz5VuLBcYJ/KAXWgLQTQFCeBL3bPEAOrs1UM3zpQSVHsYn2xmgL9QCgOE0SupRwGVgQQRkEHQgg8xQFTbo8tgT1clzGjfCjSTCHyOQSR7aA7Lro/tHKFRJHwJwARtjTLHJJBJY8Ryc0BL7V2BBcxLDMvEqgcJzhgQMZDDv+40BD2m4FsrKZHnmVDlUlfiQEcuyAM+h0oD0bK3Lgt5xPG03ECzcJccJLqynKgDub7hQEpt7aSW9vLM+CEUnhPyidFX2kge2gIDox2P1FoJGA458OfJMe9j0x2vrGgLcy5GDyNARUGwlXh4pZXVFKxq5TsBlKaEIGY8JIyxbn460BwG7cOSe3krEOY/8JQgjTm3Vxhj3hF5YoCZoBQCgFAKAUAoBQCgFAKAUAoBQCgFAKAUAoBQCgFAKAUB4NrbHgulCTxq4HLOhGefCw1HsNARFpuDYRtxCAEj5zOw9qscH2igLKBQH7QCgFAKAUAoBQCgFAKA8e19mR3MTQTDijbGRkj4LBhqNeYFAQlruDYxukixsGjYMp6xzhlII0J8RQFnoBQCgFAKAUAoBQEFtrdG1u5OunQs4ULkOw7IJI0B/KNAd+wd3Lez4/c6FesxxZZmzw5x8I/lGgJagFAKAUAoBQCgFAKAUAoBQCgFAKAUAoBQCgFAKAUAoBQCgFAKAUAoBQCgFAKAUAoBQCgFAKAUAoBQCgFAKAUAoBQCgFAKAUAoBQCgFAKA/9k=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371598" y="4495800"/>
            <a:ext cx="6400800" cy="1577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/>
              <a:t>Joe Partlow, ReliaQuest</a:t>
            </a:r>
          </a:p>
          <a:p>
            <a:r>
              <a:rPr lang="en-US" dirty="0" smtClean="0"/>
              <a:t>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08592"/>
      </p:ext>
    </p:extLst>
  </p:cSld>
  <p:clrMapOvr>
    <a:masterClrMapping/>
  </p:clrMapOvr>
  <p:transition spd="slow" advTm="2045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Asset Model – Details Cont.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592" y="1143000"/>
            <a:ext cx="851681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 smtClean="0">
              <a:solidFill>
                <a:srgbClr val="515254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Locations </a:t>
            </a:r>
            <a:r>
              <a:rPr lang="en-US" sz="2400" dirty="0" smtClean="0">
                <a:solidFill>
                  <a:srgbClr val="515254"/>
                </a:solidFill>
              </a:rPr>
              <a:t>allow to show the physical location where the IP addresses reside. Uses latitude and longitude 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rgbClr val="515254"/>
                </a:solidFill>
              </a:rPr>
              <a:t>Useful for Google Maps and the couple built-in </a:t>
            </a:r>
            <a:r>
              <a:rPr lang="en-US" sz="2000" dirty="0" err="1" smtClean="0">
                <a:solidFill>
                  <a:srgbClr val="515254"/>
                </a:solidFill>
              </a:rPr>
              <a:t>ArcSight</a:t>
            </a:r>
            <a:r>
              <a:rPr lang="en-US" sz="2000" dirty="0" smtClean="0">
                <a:solidFill>
                  <a:srgbClr val="515254"/>
                </a:solidFill>
              </a:rPr>
              <a:t> reports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Vulnerability</a:t>
            </a:r>
            <a:r>
              <a:rPr lang="en-US" sz="2400" dirty="0" smtClean="0">
                <a:solidFill>
                  <a:srgbClr val="515254"/>
                </a:solidFill>
              </a:rPr>
              <a:t> information is critical for accurate event priority and modeling in </a:t>
            </a:r>
            <a:r>
              <a:rPr lang="en-US" sz="2400" dirty="0" err="1" smtClean="0">
                <a:solidFill>
                  <a:srgbClr val="515254"/>
                </a:solidFill>
              </a:rPr>
              <a:t>ArcSight</a:t>
            </a:r>
            <a:r>
              <a:rPr lang="en-US" sz="2400" dirty="0" smtClean="0">
                <a:solidFill>
                  <a:srgbClr val="515254"/>
                </a:solidFill>
              </a:rPr>
              <a:t>.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rgbClr val="515254"/>
                </a:solidFill>
              </a:rPr>
              <a:t>Can populate assets in the Network Model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rgbClr val="515254"/>
                </a:solidFill>
              </a:rPr>
              <a:t>Populates the port information in Categories.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solidFill>
                  <a:srgbClr val="515254"/>
                </a:solidFill>
              </a:rPr>
              <a:t>E</a:t>
            </a:r>
            <a:r>
              <a:rPr lang="en-US" sz="2000" dirty="0" smtClean="0">
                <a:solidFill>
                  <a:srgbClr val="515254"/>
                </a:solidFill>
              </a:rPr>
              <a:t>vent priority…</a:t>
            </a:r>
          </a:p>
        </p:txBody>
      </p:sp>
    </p:spTree>
    <p:extLst>
      <p:ext uri="{BB962C8B-B14F-4D97-AF65-F5344CB8AC3E}">
        <p14:creationId xmlns:p14="http://schemas.microsoft.com/office/powerpoint/2010/main" val="20790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Asset Model - Priority Formula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592" y="1143000"/>
            <a:ext cx="8516815" cy="5632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>
                <a:solidFill>
                  <a:srgbClr val="515254"/>
                </a:solidFill>
              </a:rPr>
              <a:t>Ever question how </a:t>
            </a:r>
            <a:r>
              <a:rPr lang="en-US" sz="2400" dirty="0" err="1" smtClean="0">
                <a:solidFill>
                  <a:srgbClr val="515254"/>
                </a:solidFill>
              </a:rPr>
              <a:t>ArcSight</a:t>
            </a:r>
            <a:r>
              <a:rPr lang="en-US" sz="2400" dirty="0" smtClean="0">
                <a:solidFill>
                  <a:srgbClr val="515254"/>
                </a:solidFill>
              </a:rPr>
              <a:t> comes up with those priority scores? The 4 Main factors are below:</a:t>
            </a:r>
          </a:p>
          <a:p>
            <a:pPr lvl="1"/>
            <a:endParaRPr lang="en-US" sz="2400" dirty="0" smtClean="0">
              <a:solidFill>
                <a:srgbClr val="515254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515254"/>
                </a:solidFill>
              </a:rPr>
              <a:t>Model Confidence </a:t>
            </a:r>
            <a:r>
              <a:rPr lang="en-US" sz="2400" dirty="0" smtClean="0">
                <a:solidFill>
                  <a:srgbClr val="515254"/>
                </a:solidFill>
              </a:rPr>
              <a:t>– Has the asset been modeled completely in ESM? Ex. Open ports &amp; vulnerabilities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515254"/>
                </a:solidFill>
              </a:rPr>
              <a:t>Relevance</a:t>
            </a:r>
            <a:r>
              <a:rPr lang="en-US" sz="2400" dirty="0" smtClean="0">
                <a:solidFill>
                  <a:srgbClr val="515254"/>
                </a:solidFill>
              </a:rPr>
              <a:t> – Is the event targeting and open port or known vulnerability?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515254"/>
                </a:solidFill>
              </a:rPr>
              <a:t>Severity</a:t>
            </a:r>
            <a:r>
              <a:rPr lang="en-US" sz="2400" dirty="0" smtClean="0">
                <a:solidFill>
                  <a:srgbClr val="515254"/>
                </a:solidFill>
              </a:rPr>
              <a:t> – Has the asset been attacker or listed as an attacker in the past?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515254"/>
                </a:solidFill>
              </a:rPr>
              <a:t>Asset Criticality </a:t>
            </a:r>
            <a:r>
              <a:rPr lang="en-US" sz="2400" dirty="0" smtClean="0">
                <a:solidFill>
                  <a:srgbClr val="515254"/>
                </a:solidFill>
              </a:rPr>
              <a:t>– How important is the asset? Ex. Very High, High, Medium, Low, Very Low.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solidFill>
                <a:srgbClr val="515254"/>
              </a:solidFill>
            </a:endParaRPr>
          </a:p>
          <a:p>
            <a:pPr lvl="1"/>
            <a:r>
              <a:rPr lang="en-US" dirty="0" smtClean="0">
                <a:solidFill>
                  <a:srgbClr val="515254"/>
                </a:solidFill>
              </a:rPr>
              <a:t>*</a:t>
            </a:r>
            <a:r>
              <a:rPr lang="en-US" dirty="0" err="1" smtClean="0">
                <a:solidFill>
                  <a:srgbClr val="515254"/>
                </a:solidFill>
              </a:rPr>
              <a:t>FraudView</a:t>
            </a:r>
            <a:r>
              <a:rPr lang="en-US" dirty="0" smtClean="0">
                <a:solidFill>
                  <a:srgbClr val="515254"/>
                </a:solidFill>
              </a:rPr>
              <a:t> package can also override defaults by allowing a customized weighting to different scenarios.</a:t>
            </a:r>
          </a:p>
          <a:p>
            <a:pPr lvl="1"/>
            <a:endParaRPr lang="en-US" sz="2400" dirty="0" smtClean="0">
              <a:solidFill>
                <a:srgbClr val="5152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1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592" y="1143000"/>
            <a:ext cx="8516815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515254"/>
                </a:solidFill>
              </a:rPr>
              <a:t>Most engagement we do have similar problems that contribute to an incomplete or inaccurate Network Model.</a:t>
            </a:r>
          </a:p>
          <a:p>
            <a:endParaRPr lang="en-US" sz="2400" dirty="0" smtClean="0">
              <a:solidFill>
                <a:srgbClr val="515254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No single point of truth for inventory. Multiple inventory systems, excel sheets, Active Directory or some combination of many.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Security team is last to know on infrastructure changes or re-organizations.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Moving target due to mergers or acquisitions.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High turnover or not enough staff to keep up with it.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rgbClr val="51525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167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Let’s Automate!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799" y="1207988"/>
            <a:ext cx="78486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515254"/>
                </a:solidFill>
              </a:rPr>
              <a:t>How does it work? Here are the main elements:</a:t>
            </a:r>
          </a:p>
          <a:p>
            <a:endParaRPr lang="en-US" sz="2400" dirty="0" smtClean="0">
              <a:solidFill>
                <a:srgbClr val="515254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Import the Data – SSIS can import a variety of formats (CSV, XML, Tab delimited, etc.)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Consolidate the data – Staging and Master databases to keep track of potentially multiple sets of inventory.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Automated Categorization – Series of TSQL scripts to update based on import info received (open </a:t>
            </a:r>
            <a:r>
              <a:rPr lang="en-US" sz="2400" smtClean="0">
                <a:solidFill>
                  <a:srgbClr val="515254"/>
                </a:solidFill>
              </a:rPr>
              <a:t>ports etc.)</a:t>
            </a:r>
            <a:endParaRPr lang="en-US" sz="2400" dirty="0" smtClean="0">
              <a:solidFill>
                <a:srgbClr val="515254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Output the Data – SSIS to export a consolidated, master copy of the data for the Flex Asset Connector to pick up.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Web portal for reporting and management.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rgbClr val="515254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rgbClr val="515254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5152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34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592" y="1143000"/>
            <a:ext cx="8516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Cut to demo…</a:t>
            </a:r>
            <a:endParaRPr lang="en-US" sz="2400" dirty="0" smtClean="0">
              <a:solidFill>
                <a:srgbClr val="5152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22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Demo Screen Shots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799" y="1207988"/>
            <a:ext cx="7848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515254"/>
                </a:solidFill>
              </a:rPr>
              <a:t>SSIS Workflow:</a:t>
            </a:r>
            <a:endParaRPr lang="en-US" sz="2400" dirty="0">
              <a:solidFill>
                <a:srgbClr val="515254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00200"/>
            <a:ext cx="5791200" cy="515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Demo Screen Shots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799" y="1207988"/>
            <a:ext cx="7848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515254"/>
                </a:solidFill>
              </a:rPr>
              <a:t>Export Workflow:</a:t>
            </a:r>
            <a:endParaRPr lang="en-US" sz="2400" dirty="0">
              <a:solidFill>
                <a:srgbClr val="51525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816100"/>
            <a:ext cx="6523309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2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Advanced Methods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799" y="1207988"/>
            <a:ext cx="78486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515254"/>
                </a:solidFill>
              </a:rPr>
              <a:t>For teams with a development resource that could be leveraged, the API provides additional flexibility to report on the model.</a:t>
            </a:r>
          </a:p>
          <a:p>
            <a:endParaRPr lang="en-US" sz="2400" dirty="0" smtClean="0">
              <a:solidFill>
                <a:srgbClr val="515254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Phase 2 of the tool may integrate the API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Unfortunately most teams don’t have the </a:t>
            </a:r>
            <a:r>
              <a:rPr lang="en-US" sz="2400" dirty="0" err="1" smtClean="0">
                <a:solidFill>
                  <a:srgbClr val="515254"/>
                </a:solidFill>
              </a:rPr>
              <a:t>dev</a:t>
            </a:r>
            <a:r>
              <a:rPr lang="en-US" sz="2400" dirty="0" smtClean="0">
                <a:solidFill>
                  <a:srgbClr val="515254"/>
                </a:solidFill>
              </a:rPr>
              <a:t> resources to create/maintain </a:t>
            </a:r>
            <a:r>
              <a:rPr lang="en-US" sz="2400" dirty="0" smtClean="0">
                <a:solidFill>
                  <a:srgbClr val="515254"/>
                </a:solidFill>
                <a:sym typeface="Wingdings"/>
              </a:rPr>
              <a:t></a:t>
            </a:r>
            <a:endParaRPr lang="en-US" sz="2400" dirty="0" smtClean="0">
              <a:solidFill>
                <a:srgbClr val="515254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515254"/>
                </a:solidFill>
              </a:rPr>
              <a:t>S</a:t>
            </a:r>
            <a:r>
              <a:rPr lang="en-US" sz="2400" dirty="0" smtClean="0">
                <a:solidFill>
                  <a:srgbClr val="515254"/>
                </a:solidFill>
              </a:rPr>
              <a:t>till have the issue to getting the single point of inventory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Seems to have difficulty adding assets, just deleting?</a:t>
            </a:r>
            <a:endParaRPr lang="en-US" sz="2400" dirty="0">
              <a:solidFill>
                <a:srgbClr val="5152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799" y="1207988"/>
            <a:ext cx="78486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515254"/>
                </a:solidFill>
              </a:rPr>
              <a:t>Tons of great resources out there for best practices on how/when/why to setup the Network Model:</a:t>
            </a:r>
          </a:p>
          <a:p>
            <a:endParaRPr lang="en-US" sz="2400" dirty="0" smtClean="0">
              <a:solidFill>
                <a:srgbClr val="515254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Protect 7/24 has tons of great user submitted suggestions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Past Protect conference presentations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515254"/>
                </a:solidFill>
              </a:rPr>
              <a:t>ESM 101 document has a great overview</a:t>
            </a:r>
            <a:endParaRPr lang="en-US" sz="2400" dirty="0">
              <a:solidFill>
                <a:srgbClr val="5152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1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9812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Thank You</a:t>
            </a:r>
            <a:br>
              <a:rPr lang="en-US" sz="4800" dirty="0" smtClean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</a:br>
            <a:r>
              <a:rPr lang="en-US" sz="4800" dirty="0" smtClean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Questions?</a:t>
            </a:r>
            <a:endParaRPr lang="en-US" sz="48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0313" y="4916269"/>
            <a:ext cx="4383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For more information: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Joe Partlow</a:t>
            </a:r>
          </a:p>
          <a:p>
            <a:pPr algn="ctr"/>
            <a:r>
              <a:rPr lang="en-US" dirty="0" smtClean="0">
                <a:solidFill>
                  <a:srgbClr val="4FC0EA"/>
                </a:solidFill>
              </a:rPr>
              <a:t>Web: </a:t>
            </a:r>
            <a:r>
              <a:rPr lang="en-US" dirty="0" err="1" smtClean="0">
                <a:solidFill>
                  <a:schemeClr val="bg1"/>
                </a:solidFill>
              </a:rPr>
              <a:t>reliaquest.com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|  </a:t>
            </a:r>
            <a:r>
              <a:rPr lang="en-US" dirty="0" smtClean="0">
                <a:solidFill>
                  <a:srgbClr val="4FC0EA"/>
                </a:solidFill>
              </a:rPr>
              <a:t>Twitter: </a:t>
            </a: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reliaquest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jpartlow@reliaquest.com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4543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000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Joe Partlow (</a:t>
            </a:r>
            <a:r>
              <a:rPr lang="en-US" b="1" dirty="0">
                <a:hlinkClick r:id="rId3"/>
              </a:rPr>
              <a:t>jpartlow@reliaquest.com</a:t>
            </a:r>
            <a:r>
              <a:rPr lang="en-US" b="1" dirty="0" smtClean="0"/>
              <a:t>) – </a:t>
            </a:r>
            <a:r>
              <a:rPr lang="en-US" b="1" dirty="0"/>
              <a:t>CISO, </a:t>
            </a:r>
            <a:r>
              <a:rPr lang="en-US" b="1" dirty="0" smtClean="0"/>
              <a:t>ReliaQuest</a:t>
            </a:r>
            <a:endParaRPr lang="en-US" b="1" dirty="0"/>
          </a:p>
          <a:p>
            <a:r>
              <a:rPr lang="en-US" b="1" dirty="0" smtClean="0"/>
              <a:t>CISSP, CISM, GSEC, CEH, NSA-IAM, </a:t>
            </a:r>
            <a:r>
              <a:rPr lang="en-US" b="1" dirty="0" err="1" smtClean="0"/>
              <a:t>ArcSight</a:t>
            </a:r>
            <a:r>
              <a:rPr lang="en-US" b="1" dirty="0" smtClean="0"/>
              <a:t> Certified Partner</a:t>
            </a:r>
          </a:p>
          <a:p>
            <a:endParaRPr lang="en-US" dirty="0"/>
          </a:p>
          <a:p>
            <a:pPr lvl="1"/>
            <a:r>
              <a:rPr lang="en-US" dirty="0" smtClean="0"/>
              <a:t>Joe has been </a:t>
            </a:r>
            <a:r>
              <a:rPr lang="en-US" dirty="0"/>
              <a:t>in the IT and information Security industry for 15+ years and has experience in Operations Management, Information Security, Network Security, Systems Design, Risk Assessment, Database Administration, Network Infrastructure, Web Application Development, Systems Design &amp; Integration and Project Management.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Currently oversees over 50 technical professionals and all technical operations at ReliaQuest including Security Operations Center, Field Engineering, and </a:t>
            </a:r>
            <a:r>
              <a:rPr lang="en-US" dirty="0" err="1" smtClean="0"/>
              <a:t>RQLabs</a:t>
            </a:r>
            <a:r>
              <a:rPr lang="en-US" dirty="0" smtClean="0"/>
              <a:t>.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89757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The Network Model actually consists of two separate models: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/>
              <a:buChar char="•"/>
            </a:pPr>
            <a:r>
              <a:rPr lang="en-US" dirty="0" smtClean="0"/>
              <a:t>Network Model – Made up of Customers, Networks, Zones, Asset Ranges &amp; Assets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Asset Model – Made up of Asset Categories, Locations &amp; Vulnerabilities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 -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Customer</a:t>
            </a:r>
            <a:r>
              <a:rPr lang="en-US" dirty="0" smtClean="0"/>
              <a:t> setting shows the owner of the event and provides the ability to segregate events by actual customer in a MSSP environment or could be used for an internal business unit or division is you desire to see the events separated.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Still provides value even if only one customer in </a:t>
            </a:r>
            <a:r>
              <a:rPr lang="en-US" dirty="0" err="1" smtClean="0"/>
              <a:t>ArcSight</a:t>
            </a:r>
            <a:r>
              <a:rPr lang="en-US" dirty="0" smtClean="0"/>
              <a:t>. If populated, adds extra zone info to the event.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Network</a:t>
            </a:r>
            <a:r>
              <a:rPr lang="en-US" dirty="0" smtClean="0"/>
              <a:t> designation typically shows the physical network layout driven by IP addresses or ranges. Default is the Local and External IP address spaces.</a:t>
            </a:r>
            <a:endParaRPr lang="en-US" sz="2400" dirty="0"/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5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 – Details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Zones</a:t>
            </a:r>
            <a:r>
              <a:rPr lang="en-US" dirty="0" smtClean="0"/>
              <a:t> typically represents a part of the network or logical section. </a:t>
            </a:r>
            <a:r>
              <a:rPr lang="en-US" dirty="0" err="1" smtClean="0"/>
              <a:t>Ie</a:t>
            </a:r>
            <a:r>
              <a:rPr lang="en-US" dirty="0" smtClean="0"/>
              <a:t>. Wireless, DMZ, Workstation DHCP, etc.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Static IP address ranges or unique host names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Dynamic DHCP ranges – Uses MAC address or host name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Asset Range</a:t>
            </a:r>
            <a:r>
              <a:rPr lang="en-US" dirty="0" smtClean="0"/>
              <a:t> is a range of assets in a contiguous IP block.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Non-significant resources such as workstations are typically added as a range.</a:t>
            </a:r>
          </a:p>
          <a:p>
            <a:pPr lvl="1">
              <a:buFont typeface="Arial"/>
              <a:buChar char="•"/>
            </a:pPr>
            <a:r>
              <a:rPr lang="en-US" sz="2400" b="1" dirty="0" smtClean="0"/>
              <a:t>Assets</a:t>
            </a:r>
            <a:r>
              <a:rPr lang="en-US" sz="2400" dirty="0" smtClean="0"/>
              <a:t> are </a:t>
            </a:r>
            <a:r>
              <a:rPr lang="en-US" dirty="0" smtClean="0"/>
              <a:t>network </a:t>
            </a:r>
            <a:r>
              <a:rPr lang="en-US" sz="2400" dirty="0" smtClean="0"/>
              <a:t>endpoints that consists of a name, MAC address, IP address, Fully Qualified Host </a:t>
            </a:r>
            <a:r>
              <a:rPr lang="en-US" dirty="0" smtClean="0"/>
              <a:t>N</a:t>
            </a:r>
            <a:r>
              <a:rPr lang="en-US" sz="2400" dirty="0" smtClean="0"/>
              <a:t>ame and/or External ID (unique ID form separate inventory system)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Significant endpoints such as critical network infrastructure or servers are added as assets.</a:t>
            </a:r>
            <a:endParaRPr lang="en-US" sz="2000" dirty="0"/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 –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There are multiple ways to populate assets into </a:t>
            </a:r>
            <a:r>
              <a:rPr lang="en-US" dirty="0" err="1" smtClean="0"/>
              <a:t>ArcSight</a:t>
            </a:r>
            <a:r>
              <a:rPr lang="en-US" dirty="0" smtClean="0"/>
              <a:t>, each with it’s own pros and cons.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b="1" dirty="0" smtClean="0"/>
              <a:t>Manually</a:t>
            </a:r>
            <a:r>
              <a:rPr lang="en-US" dirty="0" smtClean="0"/>
              <a:t> -  Create the zones, assets and asset ranges yourself. Great quality control until you have thousands of assets on the network. </a:t>
            </a:r>
          </a:p>
          <a:p>
            <a:pPr lvl="1">
              <a:buFont typeface="Arial"/>
              <a:buChar char="•"/>
            </a:pPr>
            <a:r>
              <a:rPr lang="en-US" b="1" dirty="0" smtClean="0"/>
              <a:t>Network Modeling Wizard </a:t>
            </a:r>
            <a:r>
              <a:rPr lang="en-US" dirty="0" smtClean="0"/>
              <a:t>– A built-in batch process to import assets, zones, asset ranges from CSV files. Sounds like a good option until you realize you can’t re-run the import as often as you like.</a:t>
            </a:r>
            <a:endParaRPr lang="en-US" dirty="0" smtClean="0">
              <a:sym typeface="Wingdings"/>
            </a:endParaRPr>
          </a:p>
          <a:p>
            <a:pPr lvl="2">
              <a:buFont typeface="Arial"/>
              <a:buChar char="•"/>
            </a:pPr>
            <a:r>
              <a:rPr lang="en-US" dirty="0" smtClean="0"/>
              <a:t>Ok option for a first time population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 – Population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 smtClean="0"/>
              <a:t>There are also ways to import on a more regular basis with </a:t>
            </a:r>
            <a:r>
              <a:rPr lang="en-US" dirty="0" err="1" smtClean="0"/>
              <a:t>SmartConnectors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b="1" dirty="0" smtClean="0"/>
              <a:t>Asset Import </a:t>
            </a:r>
            <a:r>
              <a:rPr lang="en-US" b="1" dirty="0" err="1" smtClean="0"/>
              <a:t>FlexConnector</a:t>
            </a:r>
            <a:r>
              <a:rPr lang="en-US" dirty="0" smtClean="0"/>
              <a:t> -  Create the zones, assets, categories and asset ranges in set CSV format. Seems to be the best option for flexibility and maintaining on regular basis.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Regular </a:t>
            </a:r>
            <a:r>
              <a:rPr lang="en-US" b="1" dirty="0" err="1" smtClean="0"/>
              <a:t>SmartConnectors</a:t>
            </a:r>
            <a:r>
              <a:rPr lang="en-US" dirty="0" smtClean="0"/>
              <a:t> can also create assets if set in the </a:t>
            </a:r>
            <a:r>
              <a:rPr lang="en-US" dirty="0" err="1" smtClean="0"/>
              <a:t>agent.properties</a:t>
            </a:r>
            <a:r>
              <a:rPr lang="en-US" dirty="0" smtClean="0"/>
              <a:t> file. Usually ends up creating a mess </a:t>
            </a:r>
            <a:r>
              <a:rPr lang="en-US" dirty="0" smtClean="0">
                <a:sym typeface="Wingdings"/>
              </a:rPr>
              <a:t>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b="1" dirty="0" smtClean="0"/>
              <a:t>Vulnerability Scan results </a:t>
            </a:r>
            <a:r>
              <a:rPr lang="en-US" dirty="0" smtClean="0"/>
              <a:t>– Uses a connector watching the scanner results folder to import based on vulnerability scans from </a:t>
            </a:r>
            <a:r>
              <a:rPr lang="en-US" dirty="0" err="1" smtClean="0"/>
              <a:t>nessus</a:t>
            </a:r>
            <a:r>
              <a:rPr lang="en-US" dirty="0" smtClean="0"/>
              <a:t>, retina, </a:t>
            </a:r>
            <a:r>
              <a:rPr lang="en-US" dirty="0" err="1" smtClean="0"/>
              <a:t>qualys</a:t>
            </a:r>
            <a:r>
              <a:rPr lang="en-US" dirty="0" smtClean="0"/>
              <a:t>, etc. Seems to be the most common option since we need the port and vulnerability data anyway. Problem is regularity and timing of scan in large environments.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 – Verifying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We have everything imported, how to check it? Right click on the asset, zone or network and select “Graphic View”…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ESM_101_6_8c_pdf__page_136_of_170_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170184"/>
            <a:ext cx="5867400" cy="454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Asset Model - Details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592" y="1143000"/>
            <a:ext cx="8516815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>
                <a:solidFill>
                  <a:srgbClr val="515254"/>
                </a:solidFill>
              </a:rPr>
              <a:t>Multiple components exist in the Asset Model as well:</a:t>
            </a:r>
          </a:p>
          <a:p>
            <a:pPr lvl="1"/>
            <a:endParaRPr lang="en-US" sz="2400" dirty="0" smtClean="0">
              <a:solidFill>
                <a:srgbClr val="515254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solidFill>
                  <a:srgbClr val="515254"/>
                </a:solidFill>
              </a:rPr>
              <a:t>Asset Categories </a:t>
            </a:r>
            <a:r>
              <a:rPr lang="en-US" sz="2400" dirty="0" smtClean="0">
                <a:solidFill>
                  <a:srgbClr val="515254"/>
                </a:solidFill>
              </a:rPr>
              <a:t>define properties of an asset such as the Operating System, key applications or business functions of the resource. Many built-in ones inside </a:t>
            </a:r>
            <a:r>
              <a:rPr lang="en-US" sz="2400" dirty="0" err="1" smtClean="0">
                <a:solidFill>
                  <a:srgbClr val="515254"/>
                </a:solidFill>
              </a:rPr>
              <a:t>ArcSight</a:t>
            </a:r>
            <a:r>
              <a:rPr lang="en-US" sz="2400" dirty="0" smtClean="0">
                <a:solidFill>
                  <a:srgbClr val="515254"/>
                </a:solidFill>
              </a:rPr>
              <a:t> used for reporting. 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rgbClr val="515254"/>
                </a:solidFill>
              </a:rPr>
              <a:t>PCI Compliance pack is heavily dependent on correctly categorizing the assets! 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rgbClr val="515254"/>
                </a:solidFill>
              </a:rPr>
              <a:t>Can be tied to Asset Groups, Asset ranges, Zones or individual Assets.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rgbClr val="515254"/>
                </a:solidFill>
              </a:rPr>
              <a:t>Lots built-in but don’t forget to add ones for your business!</a:t>
            </a:r>
            <a:endParaRPr lang="en-US" sz="2400" dirty="0" smtClean="0">
              <a:solidFill>
                <a:srgbClr val="5152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liaQuest">
      <a:dk1>
        <a:sysClr val="windowText" lastClr="000000"/>
      </a:dk1>
      <a:lt1>
        <a:sysClr val="window" lastClr="FFFFFF"/>
      </a:lt1>
      <a:dk2>
        <a:srgbClr val="515254"/>
      </a:dk2>
      <a:lt2>
        <a:srgbClr val="E9E6DD"/>
      </a:lt2>
      <a:accent1>
        <a:srgbClr val="264D91"/>
      </a:accent1>
      <a:accent2>
        <a:srgbClr val="54CCEE"/>
      </a:accent2>
      <a:accent3>
        <a:srgbClr val="79C469"/>
      </a:accent3>
      <a:accent4>
        <a:srgbClr val="4C993A"/>
      </a:accent4>
      <a:accent5>
        <a:srgbClr val="B3B3B3"/>
      </a:accent5>
      <a:accent6>
        <a:srgbClr val="4D4D4D"/>
      </a:accent6>
      <a:hlink>
        <a:srgbClr val="00AAE6"/>
      </a:hlink>
      <a:folHlink>
        <a:srgbClr val="00AAE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1A3565"/>
            </a:gs>
            <a:gs pos="80000">
              <a:schemeClr val="accent1"/>
            </a:gs>
            <a:gs pos="100000">
              <a:srgbClr val="1C5092"/>
            </a:gs>
          </a:gsLst>
        </a:gradFill>
        <a:ln w="19050" cmpd="sng">
          <a:solidFill>
            <a:srgbClr val="FFFFFF"/>
          </a:solidFill>
        </a:ln>
      </a:spPr>
      <a:bodyPr tIns="0" rtlCol="0" anchor="ctr"/>
      <a:lstStyle>
        <a:defPPr algn="ctr">
          <a:lnSpc>
            <a:spcPct val="90000"/>
          </a:lnSpc>
          <a:defRPr b="1" dirty="0"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32094</TotalTime>
  <Words>1200</Words>
  <Application>Microsoft Macintosh PowerPoint</Application>
  <PresentationFormat>On-screen Show (4:3)</PresentationFormat>
  <Paragraphs>135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Open Sans</vt:lpstr>
      <vt:lpstr>Wingdings</vt:lpstr>
      <vt:lpstr>Office Theme</vt:lpstr>
      <vt:lpstr>Network Model Automation HP Protect 2015</vt:lpstr>
      <vt:lpstr>Who am I?</vt:lpstr>
      <vt:lpstr>Network Model Overview</vt:lpstr>
      <vt:lpstr>Network Model - Details</vt:lpstr>
      <vt:lpstr>Network Model – Details Cont.</vt:lpstr>
      <vt:lpstr>Network Model – Population</vt:lpstr>
      <vt:lpstr>Network Model – Population Cont.</vt:lpstr>
      <vt:lpstr>Network Model – Verifying</vt:lpstr>
      <vt:lpstr>Asset Model - Details</vt:lpstr>
      <vt:lpstr>Asset Model – Details Cont.</vt:lpstr>
      <vt:lpstr>Asset Model - Priority Formula</vt:lpstr>
      <vt:lpstr>The Problem</vt:lpstr>
      <vt:lpstr>Let’s Automate!</vt:lpstr>
      <vt:lpstr>Demo</vt:lpstr>
      <vt:lpstr>Demo Screen Shots</vt:lpstr>
      <vt:lpstr>Demo Screen Shots</vt:lpstr>
      <vt:lpstr>Advanced Methods</vt:lpstr>
      <vt:lpstr>What next?</vt:lpstr>
      <vt:lpstr>Thank You Questions?</vt:lpstr>
    </vt:vector>
  </TitlesOfParts>
  <Company>Gensofts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Fully Integrated  and optimized It Security</dc:title>
  <dc:creator>Gensofts_23</dc:creator>
  <cp:lastModifiedBy>Joe Partlow</cp:lastModifiedBy>
  <cp:revision>468</cp:revision>
  <cp:lastPrinted>2014-11-12T03:40:48Z</cp:lastPrinted>
  <dcterms:created xsi:type="dcterms:W3CDTF">2013-05-24T08:45:19Z</dcterms:created>
  <dcterms:modified xsi:type="dcterms:W3CDTF">2016-10-24T13:48:37Z</dcterms:modified>
</cp:coreProperties>
</file>