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70" r:id="rId4"/>
    <p:sldId id="272" r:id="rId5"/>
    <p:sldId id="271"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8" autoAdjust="0"/>
    <p:restoredTop sz="94660"/>
  </p:normalViewPr>
  <p:slideViewPr>
    <p:cSldViewPr snapToGrid="0">
      <p:cViewPr varScale="1">
        <p:scale>
          <a:sx n="74" d="100"/>
          <a:sy n="74" d="100"/>
        </p:scale>
        <p:origin x="-1100"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val="12915613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48592"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593"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en-US" smtClean="0"/>
              <a:t>Click to edit Master title style</a:t>
            </a:r>
            <a:endParaRPr kumimoji="0" lang="en-US"/>
          </a:p>
        </p:txBody>
      </p:sp>
      <p:sp>
        <p:nvSpPr>
          <p:cNvPr id="1048594"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1048595" name="Date Placeholder 3"/>
          <p:cNvSpPr>
            <a:spLocks noGrp="1"/>
          </p:cNvSpPr>
          <p:nvPr>
            <p:ph type="dt" sz="half" idx="10"/>
          </p:nvPr>
        </p:nvSpPr>
        <p:spPr/>
        <p:txBody>
          <a:bodyPr/>
          <a:lstStyle/>
          <a:p>
            <a:fld id="{70BC1078-46ED-40F9-8930-935BAD7C2B02}" type="datetimeFigureOut">
              <a:rPr lang="zh-CN" altLang="en-US" smtClean="0"/>
              <a:pPr/>
              <a:t>2020/10/25</a:t>
            </a:fld>
            <a:endParaRPr lang="zh-CN" altLang="en-US"/>
          </a:p>
        </p:txBody>
      </p:sp>
      <p:sp>
        <p:nvSpPr>
          <p:cNvPr id="1048596" name="Footer Placeholder 4"/>
          <p:cNvSpPr>
            <a:spLocks noGrp="1"/>
          </p:cNvSpPr>
          <p:nvPr>
            <p:ph type="ftr" sz="quarter" idx="11"/>
          </p:nvPr>
        </p:nvSpPr>
        <p:spPr/>
        <p:txBody>
          <a:bodyPr/>
          <a:lstStyle/>
          <a:p>
            <a:endParaRPr lang="zh-CN" altLang="en-US"/>
          </a:p>
        </p:txBody>
      </p:sp>
      <p:sp>
        <p:nvSpPr>
          <p:cNvPr id="1048597"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
        <p:nvSpPr>
          <p:cNvPr id="1048598"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kumimoji="0" lang="en-US" smtClean="0"/>
              <a:t>Click to edit Master title style</a:t>
            </a:r>
            <a:endParaRPr kumimoji="0" lang="en-US"/>
          </a:p>
        </p:txBody>
      </p:sp>
      <p:sp>
        <p:nvSpPr>
          <p:cNvPr id="1048634"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5" name="Date Placeholder 3"/>
          <p:cNvSpPr>
            <a:spLocks noGrp="1"/>
          </p:cNvSpPr>
          <p:nvPr>
            <p:ph type="dt" sz="half" idx="10"/>
          </p:nvPr>
        </p:nvSpPr>
        <p:spPr/>
        <p:txBody>
          <a:bodyPr/>
          <a:lstStyle/>
          <a:p>
            <a:fld id="{70BC1078-46ED-40F9-8930-935BAD7C2B02}" type="datetimeFigureOut">
              <a:rPr lang="zh-CN" altLang="en-US" smtClean="0"/>
              <a:pPr/>
              <a:t>2020/10/25</a:t>
            </a:fld>
            <a:endParaRPr lang="zh-CN" altLang="en-US"/>
          </a:p>
        </p:txBody>
      </p:sp>
      <p:sp>
        <p:nvSpPr>
          <p:cNvPr id="1048636" name="Footer Placeholder 4"/>
          <p:cNvSpPr>
            <a:spLocks noGrp="1"/>
          </p:cNvSpPr>
          <p:nvPr>
            <p:ph type="ftr" sz="quarter" idx="11"/>
          </p:nvPr>
        </p:nvSpPr>
        <p:spPr/>
        <p:txBody>
          <a:bodyPr/>
          <a:lstStyle/>
          <a:p>
            <a:endParaRPr lang="zh-CN" altLang="en-US"/>
          </a:p>
        </p:txBody>
      </p:sp>
      <p:sp>
        <p:nvSpPr>
          <p:cNvPr id="1048637"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6"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27"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28"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1048629"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0" name="Date Placeholder 3"/>
          <p:cNvSpPr>
            <a:spLocks noGrp="1"/>
          </p:cNvSpPr>
          <p:nvPr>
            <p:ph type="dt" sz="half" idx="10"/>
          </p:nvPr>
        </p:nvSpPr>
        <p:spPr/>
        <p:txBody>
          <a:bodyPr/>
          <a:lstStyle/>
          <a:p>
            <a:fld id="{70BC1078-46ED-40F9-8930-935BAD7C2B02}" type="datetimeFigureOut">
              <a:rPr lang="zh-CN" altLang="en-US" smtClean="0"/>
              <a:pPr/>
              <a:t>2020/10/25</a:t>
            </a:fld>
            <a:endParaRPr lang="zh-CN" altLang="en-US"/>
          </a:p>
        </p:txBody>
      </p:sp>
      <p:sp>
        <p:nvSpPr>
          <p:cNvPr id="1048631" name="Footer Placeholder 4"/>
          <p:cNvSpPr>
            <a:spLocks noGrp="1"/>
          </p:cNvSpPr>
          <p:nvPr>
            <p:ph type="ftr" sz="quarter" idx="11"/>
          </p:nvPr>
        </p:nvSpPr>
        <p:spPr>
          <a:xfrm>
            <a:off x="2640597" y="6377459"/>
            <a:ext cx="3836404" cy="365125"/>
          </a:xfrm>
        </p:spPr>
        <p:txBody>
          <a:bodyPr/>
          <a:lstStyle/>
          <a:p>
            <a:endParaRPr lang="zh-CN" altLang="en-US"/>
          </a:p>
        </p:txBody>
      </p:sp>
      <p:sp>
        <p:nvSpPr>
          <p:cNvPr id="1048632"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1048584"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85" name="Date Placeholder 3"/>
          <p:cNvSpPr>
            <a:spLocks noGrp="1"/>
          </p:cNvSpPr>
          <p:nvPr>
            <p:ph type="dt" sz="half" idx="10"/>
          </p:nvPr>
        </p:nvSpPr>
        <p:spPr/>
        <p:txBody>
          <a:bodyPr/>
          <a:lstStyle/>
          <a:p>
            <a:fld id="{70BC1078-46ED-40F9-8930-935BAD7C2B02}" type="datetimeFigureOut">
              <a:rPr lang="zh-CN" altLang="en-US" smtClean="0"/>
              <a:pPr/>
              <a:t>2020/10/25</a:t>
            </a:fld>
            <a:endParaRPr lang="zh-CN" altLang="en-US"/>
          </a:p>
        </p:txBody>
      </p:sp>
      <p:sp>
        <p:nvSpPr>
          <p:cNvPr id="1048586" name="Footer Placeholder 4"/>
          <p:cNvSpPr>
            <a:spLocks noGrp="1"/>
          </p:cNvSpPr>
          <p:nvPr>
            <p:ph type="ftr" sz="quarter" idx="11"/>
          </p:nvPr>
        </p:nvSpPr>
        <p:spPr/>
        <p:txBody>
          <a:bodyPr/>
          <a:lstStyle/>
          <a:p>
            <a:endParaRPr lang="zh-CN" altLang="en-US"/>
          </a:p>
        </p:txBody>
      </p:sp>
      <p:sp>
        <p:nvSpPr>
          <p:cNvPr id="1048587"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1048638"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9"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0"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smtClean="0"/>
              <a:t>Click to edit Master title style</a:t>
            </a:r>
            <a:endParaRPr kumimoji="0" lang="en-US"/>
          </a:p>
        </p:txBody>
      </p:sp>
      <p:sp>
        <p:nvSpPr>
          <p:cNvPr id="1048641"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smtClean="0"/>
              <a:t>Click to edit Master text styles</a:t>
            </a:r>
          </a:p>
        </p:txBody>
      </p:sp>
      <p:sp>
        <p:nvSpPr>
          <p:cNvPr id="1048642" name="Date Placeholder 3"/>
          <p:cNvSpPr>
            <a:spLocks noGrp="1"/>
          </p:cNvSpPr>
          <p:nvPr>
            <p:ph type="dt" sz="half" idx="10"/>
          </p:nvPr>
        </p:nvSpPr>
        <p:spPr/>
        <p:txBody>
          <a:bodyPr/>
          <a:lstStyle/>
          <a:p>
            <a:fld id="{70BC1078-46ED-40F9-8930-935BAD7C2B02}" type="datetimeFigureOut">
              <a:rPr lang="zh-CN" altLang="en-US" smtClean="0"/>
              <a:pPr/>
              <a:t>2020/10/25</a:t>
            </a:fld>
            <a:endParaRPr lang="zh-CN" altLang="en-US"/>
          </a:p>
        </p:txBody>
      </p:sp>
      <p:sp>
        <p:nvSpPr>
          <p:cNvPr id="1048643" name="Footer Placeholder 4"/>
          <p:cNvSpPr>
            <a:spLocks noGrp="1"/>
          </p:cNvSpPr>
          <p:nvPr>
            <p:ph type="ftr" sz="quarter" idx="11"/>
          </p:nvPr>
        </p:nvSpPr>
        <p:spPr/>
        <p:txBody>
          <a:bodyPr/>
          <a:lstStyle/>
          <a:p>
            <a:endParaRPr lang="zh-CN" altLang="en-US"/>
          </a:p>
        </p:txBody>
      </p:sp>
      <p:sp>
        <p:nvSpPr>
          <p:cNvPr id="1048644"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kumimoji="0" lang="en-US" smtClean="0"/>
              <a:t>Click to edit Master title style</a:t>
            </a:r>
            <a:endParaRPr kumimoji="0" lang="en-US"/>
          </a:p>
        </p:txBody>
      </p:sp>
      <p:sp>
        <p:nvSpPr>
          <p:cNvPr id="1048646"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7"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8" name="Date Placeholder 4"/>
          <p:cNvSpPr>
            <a:spLocks noGrp="1"/>
          </p:cNvSpPr>
          <p:nvPr>
            <p:ph type="dt" sz="half" idx="10"/>
          </p:nvPr>
        </p:nvSpPr>
        <p:spPr/>
        <p:txBody>
          <a:bodyPr/>
          <a:lstStyle/>
          <a:p>
            <a:fld id="{70BC1078-46ED-40F9-8930-935BAD7C2B02}" type="datetimeFigureOut">
              <a:rPr lang="zh-CN" altLang="en-US" smtClean="0"/>
              <a:pPr/>
              <a:t>2020/10/25</a:t>
            </a:fld>
            <a:endParaRPr lang="zh-CN" altLang="en-US"/>
          </a:p>
        </p:txBody>
      </p:sp>
      <p:sp>
        <p:nvSpPr>
          <p:cNvPr id="1048649" name="Footer Placeholder 5"/>
          <p:cNvSpPr>
            <a:spLocks noGrp="1"/>
          </p:cNvSpPr>
          <p:nvPr>
            <p:ph type="ftr" sz="quarter" idx="11"/>
          </p:nvPr>
        </p:nvSpPr>
        <p:spPr/>
        <p:txBody>
          <a:bodyPr/>
          <a:lstStyle/>
          <a:p>
            <a:endParaRPr lang="zh-CN" altLang="en-US"/>
          </a:p>
        </p:txBody>
      </p:sp>
      <p:sp>
        <p:nvSpPr>
          <p:cNvPr id="1048650"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kumimoji="0" lang="en-US" smtClean="0"/>
              <a:t>Click to edit Master title style</a:t>
            </a:r>
            <a:endParaRPr kumimoji="0" lang="en-US"/>
          </a:p>
        </p:txBody>
      </p:sp>
      <p:sp>
        <p:nvSpPr>
          <p:cNvPr id="1048652"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1048653"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4"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1048655"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6" name="Date Placeholder 6"/>
          <p:cNvSpPr>
            <a:spLocks noGrp="1"/>
          </p:cNvSpPr>
          <p:nvPr>
            <p:ph type="dt" sz="half" idx="10"/>
          </p:nvPr>
        </p:nvSpPr>
        <p:spPr/>
        <p:txBody>
          <a:bodyPr/>
          <a:lstStyle/>
          <a:p>
            <a:fld id="{70BC1078-46ED-40F9-8930-935BAD7C2B02}" type="datetimeFigureOut">
              <a:rPr lang="zh-CN" altLang="en-US" smtClean="0"/>
              <a:pPr/>
              <a:t>2020/10/25</a:t>
            </a:fld>
            <a:endParaRPr lang="zh-CN" altLang="en-US"/>
          </a:p>
        </p:txBody>
      </p:sp>
      <p:sp>
        <p:nvSpPr>
          <p:cNvPr id="1048657" name="Footer Placeholder 7"/>
          <p:cNvSpPr>
            <a:spLocks noGrp="1"/>
          </p:cNvSpPr>
          <p:nvPr>
            <p:ph type="ftr" sz="quarter" idx="11"/>
          </p:nvPr>
        </p:nvSpPr>
        <p:spPr/>
        <p:txBody>
          <a:bodyPr/>
          <a:lstStyle/>
          <a:p>
            <a:endParaRPr lang="zh-CN" altLang="en-US"/>
          </a:p>
        </p:txBody>
      </p:sp>
      <p:sp>
        <p:nvSpPr>
          <p:cNvPr id="1048658" name="Slide Number Placeholder 8"/>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kumimoji="0" lang="en-US" smtClean="0"/>
              <a:t>Click to edit Master title style</a:t>
            </a:r>
            <a:endParaRPr kumimoji="0" lang="en-US"/>
          </a:p>
        </p:txBody>
      </p:sp>
      <p:sp>
        <p:nvSpPr>
          <p:cNvPr id="1048623" name="Date Placeholder 2"/>
          <p:cNvSpPr>
            <a:spLocks noGrp="1"/>
          </p:cNvSpPr>
          <p:nvPr>
            <p:ph type="dt" sz="half" idx="10"/>
          </p:nvPr>
        </p:nvSpPr>
        <p:spPr/>
        <p:txBody>
          <a:bodyPr/>
          <a:lstStyle/>
          <a:p>
            <a:fld id="{70BC1078-46ED-40F9-8930-935BAD7C2B02}" type="datetimeFigureOut">
              <a:rPr lang="zh-CN" altLang="en-US" smtClean="0"/>
              <a:pPr/>
              <a:t>2020/10/25</a:t>
            </a:fld>
            <a:endParaRPr lang="zh-CN" altLang="en-US"/>
          </a:p>
        </p:txBody>
      </p:sp>
      <p:sp>
        <p:nvSpPr>
          <p:cNvPr id="1048624" name="Footer Placeholder 3"/>
          <p:cNvSpPr>
            <a:spLocks noGrp="1"/>
          </p:cNvSpPr>
          <p:nvPr>
            <p:ph type="ftr" sz="quarter" idx="11"/>
          </p:nvPr>
        </p:nvSpPr>
        <p:spPr/>
        <p:txBody>
          <a:bodyPr/>
          <a:lstStyle/>
          <a:p>
            <a:endParaRPr lang="zh-CN" altLang="en-US"/>
          </a:p>
        </p:txBody>
      </p:sp>
      <p:sp>
        <p:nvSpPr>
          <p:cNvPr id="1048625" name="Slide Number Placeholder 4"/>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59" name="Date Placeholder 1"/>
          <p:cNvSpPr>
            <a:spLocks noGrp="1"/>
          </p:cNvSpPr>
          <p:nvPr>
            <p:ph type="dt" sz="half" idx="10"/>
          </p:nvPr>
        </p:nvSpPr>
        <p:spPr/>
        <p:txBody>
          <a:bodyPr/>
          <a:lstStyle/>
          <a:p>
            <a:fld id="{70BC1078-46ED-40F9-8930-935BAD7C2B02}" type="datetimeFigureOut">
              <a:rPr lang="zh-CN" altLang="en-US" smtClean="0"/>
              <a:pPr/>
              <a:t>2020/10/25</a:t>
            </a:fld>
            <a:endParaRPr lang="zh-CN" altLang="en-US"/>
          </a:p>
        </p:txBody>
      </p:sp>
      <p:sp>
        <p:nvSpPr>
          <p:cNvPr id="1048660" name="Footer Placeholder 2"/>
          <p:cNvSpPr>
            <a:spLocks noGrp="1"/>
          </p:cNvSpPr>
          <p:nvPr>
            <p:ph type="ftr" sz="quarter" idx="11"/>
          </p:nvPr>
        </p:nvSpPr>
        <p:spPr/>
        <p:txBody>
          <a:bodyPr/>
          <a:lstStyle/>
          <a:p>
            <a:endParaRPr lang="zh-CN" altLang="en-US"/>
          </a:p>
        </p:txBody>
      </p:sp>
      <p:sp>
        <p:nvSpPr>
          <p:cNvPr id="1048661" name="Slide Number Placeholder 3"/>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lstStyle>
          <a:p>
            <a:r>
              <a:rPr kumimoji="0" lang="en-US" smtClean="0"/>
              <a:t>Click to edit Master title style</a:t>
            </a:r>
            <a:endParaRPr kumimoji="0" lang="en-US"/>
          </a:p>
        </p:txBody>
      </p:sp>
      <p:sp>
        <p:nvSpPr>
          <p:cNvPr id="104866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1048665" name="Date Placeholder 4"/>
          <p:cNvSpPr>
            <a:spLocks noGrp="1"/>
          </p:cNvSpPr>
          <p:nvPr>
            <p:ph type="dt" sz="half" idx="10"/>
          </p:nvPr>
        </p:nvSpPr>
        <p:spPr/>
        <p:txBody>
          <a:bodyPr/>
          <a:lstStyle/>
          <a:p>
            <a:fld id="{70BC1078-46ED-40F9-8930-935BAD7C2B02}" type="datetimeFigureOut">
              <a:rPr lang="zh-CN" altLang="en-US" smtClean="0"/>
              <a:pPr/>
              <a:t>2020/10/25</a:t>
            </a:fld>
            <a:endParaRPr lang="zh-CN" altLang="en-US"/>
          </a:p>
        </p:txBody>
      </p:sp>
      <p:sp>
        <p:nvSpPr>
          <p:cNvPr id="1048666" name="Footer Placeholder 5"/>
          <p:cNvSpPr>
            <a:spLocks noGrp="1"/>
          </p:cNvSpPr>
          <p:nvPr>
            <p:ph type="ftr" sz="quarter" idx="11"/>
          </p:nvPr>
        </p:nvSpPr>
        <p:spPr/>
        <p:txBody>
          <a:bodyPr/>
          <a:lstStyle/>
          <a:p>
            <a:endParaRPr lang="zh-CN" altLang="en-US"/>
          </a:p>
        </p:txBody>
      </p:sp>
      <p:sp>
        <p:nvSpPr>
          <p:cNvPr id="1048667"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
        <p:nvSpPr>
          <p:cNvPr id="1048668"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6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048606"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kumimoji="0" lang="en-US" smtClean="0"/>
              <a:t>Click to edit Master title style</a:t>
            </a:r>
            <a:endParaRPr kumimoji="0" lang="en-US"/>
          </a:p>
        </p:txBody>
      </p:sp>
      <p:sp>
        <p:nvSpPr>
          <p:cNvPr id="1048607"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mtClean="0"/>
              <a:t>Click icon to add picture</a:t>
            </a:r>
            <a:endParaRPr kumimoji="0" lang="en-US" dirty="0"/>
          </a:p>
        </p:txBody>
      </p:sp>
      <p:sp>
        <p:nvSpPr>
          <p:cNvPr id="1048608"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1048609" name="Date Placeholder 4"/>
          <p:cNvSpPr>
            <a:spLocks noGrp="1"/>
          </p:cNvSpPr>
          <p:nvPr>
            <p:ph type="dt" sz="half" idx="10"/>
          </p:nvPr>
        </p:nvSpPr>
        <p:spPr>
          <a:xfrm>
            <a:off x="164592" y="1170432"/>
            <a:ext cx="2523744" cy="201168"/>
          </a:xfrm>
        </p:spPr>
        <p:txBody>
          <a:bodyPr/>
          <a:lstStyle/>
          <a:p>
            <a:fld id="{70BC1078-46ED-40F9-8930-935BAD7C2B02}" type="datetimeFigureOut">
              <a:rPr lang="zh-CN" altLang="en-US" smtClean="0"/>
              <a:pPr/>
              <a:t>2020/10/25</a:t>
            </a:fld>
            <a:endParaRPr lang="zh-CN" altLang="en-US"/>
          </a:p>
        </p:txBody>
      </p:sp>
      <p:sp>
        <p:nvSpPr>
          <p:cNvPr id="1048610"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11"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12"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zh-CN" altLang="en-US"/>
          </a:p>
        </p:txBody>
      </p:sp>
      <p:sp>
        <p:nvSpPr>
          <p:cNvPr id="1048613" name="Slide Number Placeholder 6"/>
          <p:cNvSpPr>
            <a:spLocks noGrp="1"/>
          </p:cNvSpPr>
          <p:nvPr>
            <p:ph type="sldNum" sz="quarter" idx="12"/>
          </p:nvPr>
        </p:nvSpPr>
        <p:spPr>
          <a:xfrm>
            <a:off x="8339328" y="1170432"/>
            <a:ext cx="733864" cy="201168"/>
          </a:xfrm>
        </p:spPr>
        <p:txBody>
          <a:bodyPr/>
          <a:lstStyle/>
          <a:p>
            <a:fld id="{D5B52ADC-5BFA-4FBD-BEE2-16096B7F4166}"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57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578"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1048579"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70BC1078-46ED-40F9-8930-935BAD7C2B02}" type="datetimeFigureOut">
              <a:rPr lang="zh-CN" altLang="en-US" smtClean="0"/>
              <a:pPr/>
              <a:t>2020/10/25</a:t>
            </a:fld>
            <a:endParaRPr lang="zh-CN" altLang="en-US"/>
          </a:p>
        </p:txBody>
      </p:sp>
      <p:sp>
        <p:nvSpPr>
          <p:cNvPr id="1048581"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lang="zh-CN" altLang="en-US"/>
          </a:p>
        </p:txBody>
      </p:sp>
      <p:sp>
        <p:nvSpPr>
          <p:cNvPr id="1048582"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D5B52ADC-5BFA-4FBD-BEE2-16096B7F41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048648"/>
          <p:cNvSpPr>
            <a:spLocks noGrp="1"/>
          </p:cNvSpPr>
          <p:nvPr>
            <p:ph type="title"/>
          </p:nvPr>
        </p:nvSpPr>
        <p:spPr>
          <a:xfrm>
            <a:off x="2929010" y="189234"/>
            <a:ext cx="5392030" cy="999485"/>
          </a:xfrm>
        </p:spPr>
        <p:txBody>
          <a:bodyPr>
            <a:normAutofit/>
          </a:bodyPr>
          <a:lstStyle/>
          <a:p>
            <a:pPr algn="ctr"/>
            <a:r>
              <a:rPr lang="en-US" sz="2800" dirty="0"/>
              <a:t>PENGANTAR </a:t>
            </a:r>
            <a:r>
              <a:rPr lang="id-ID" sz="2800" dirty="0" smtClean="0"/>
              <a:t>TEKNIK </a:t>
            </a:r>
            <a:r>
              <a:rPr lang="en-US" sz="2800" dirty="0" smtClean="0"/>
              <a:t>TELEKOMUNIKASI</a:t>
            </a:r>
            <a:endParaRPr lang="x-none" sz="2800"/>
          </a:p>
        </p:txBody>
      </p:sp>
      <p:pic>
        <p:nvPicPr>
          <p:cNvPr id="2097160" name="Picture Placeholder 2097151"/>
          <p:cNvPicPr>
            <a:picLocks noGrp="1"/>
          </p:cNvPicPr>
          <p:nvPr>
            <p:ph type="pic" idx="1"/>
          </p:nvPr>
        </p:nvPicPr>
        <p:blipFill>
          <a:blip r:embed="rId2" cstate="print"/>
          <a:srcRect l="6396" r="6396"/>
          <a:stretch>
            <a:fillRect/>
          </a:stretch>
        </p:blipFill>
        <p:spPr>
          <a:xfrm>
            <a:off x="4493623" y="2534194"/>
            <a:ext cx="4650377" cy="4323806"/>
          </a:xfrm>
        </p:spPr>
      </p:pic>
      <p:sp>
        <p:nvSpPr>
          <p:cNvPr id="1048615" name="Text Placeholder 1048650"/>
          <p:cNvSpPr>
            <a:spLocks noGrp="1"/>
          </p:cNvSpPr>
          <p:nvPr>
            <p:ph type="body" sz="half" idx="2"/>
          </p:nvPr>
        </p:nvSpPr>
        <p:spPr>
          <a:xfrm>
            <a:off x="106068" y="2057399"/>
            <a:ext cx="4774663" cy="4535619"/>
          </a:xfrm>
        </p:spPr>
        <p:txBody>
          <a:bodyPr>
            <a:normAutofit/>
          </a:bodyPr>
          <a:lstStyle/>
          <a:p>
            <a:r>
              <a:rPr lang="en-US" sz="2000" dirty="0"/>
              <a:t>SK1B </a:t>
            </a:r>
            <a:endParaRPr lang="id-ID" sz="2000" dirty="0" smtClean="0"/>
          </a:p>
          <a:p>
            <a:endParaRPr lang="id-ID" sz="2000" dirty="0" smtClean="0"/>
          </a:p>
          <a:p>
            <a:pPr marL="342900" indent="-342900"/>
            <a:r>
              <a:rPr lang="id-ID" sz="2000" dirty="0" smtClean="0"/>
              <a:t>1. Partogi Saut Martua Panjaitan </a:t>
            </a:r>
          </a:p>
          <a:p>
            <a:pPr marL="342900" indent="-342900"/>
            <a:r>
              <a:rPr lang="id-ID" sz="2000" dirty="0" smtClean="0"/>
              <a:t>2. Muhammad Ridho Cahyo</a:t>
            </a:r>
          </a:p>
          <a:p>
            <a:pPr marL="342900" indent="-342900"/>
            <a:r>
              <a:rPr lang="id-ID" sz="2000" dirty="0" smtClean="0"/>
              <a:t>3. Mhd. Haidir Fikri</a:t>
            </a:r>
          </a:p>
          <a:p>
            <a:pPr marL="342900" indent="-342900"/>
            <a:r>
              <a:rPr lang="id-ID" sz="2000" dirty="0" smtClean="0"/>
              <a:t>4. Kgs. Muhammad Rizky</a:t>
            </a:r>
          </a:p>
          <a:p>
            <a:pPr marL="342900" indent="-342900"/>
            <a:r>
              <a:rPr lang="id-ID" sz="2000" dirty="0" smtClean="0"/>
              <a:t>5. Fara Nissya Nur Hafidzoh</a:t>
            </a:r>
          </a:p>
          <a:p>
            <a:pPr marL="342900" indent="-342900"/>
            <a:endParaRPr lang="id-ID" sz="2000" dirty="0" smtClean="0"/>
          </a:p>
          <a:p>
            <a:pPr marL="342900" indent="-342900"/>
            <a:endParaRPr lang="id-ID" sz="2000" dirty="0" smtClean="0"/>
          </a:p>
          <a:p>
            <a:pPr marL="342900" indent="-342900"/>
            <a:r>
              <a:rPr lang="id-ID" sz="2000" dirty="0" smtClean="0"/>
              <a:t>Dosen Pengampu :</a:t>
            </a:r>
          </a:p>
          <a:p>
            <a:pPr marL="342900" indent="-342900"/>
            <a:r>
              <a:rPr lang="id-ID" sz="2000" dirty="0" smtClean="0"/>
              <a:t>1. Ahmad Fali Oklilas, M.T.</a:t>
            </a:r>
          </a:p>
          <a:p>
            <a:pPr marL="342900" indent="-342900"/>
            <a:r>
              <a:rPr lang="id-ID" sz="2000" dirty="0" smtClean="0"/>
              <a:t>2. Adi Hermansyah, S.Kom., M.T.</a:t>
            </a:r>
            <a:endParaRPr lang="x-none" sz="2000"/>
          </a:p>
          <a:p>
            <a:pPr algn="ctr"/>
            <a:endParaRPr lang="x-none" sz="2000"/>
          </a:p>
          <a:p>
            <a:pPr algn="l"/>
            <a:endParaRPr lang="x-none" sz="2000"/>
          </a:p>
        </p:txBody>
      </p:sp>
      <p:pic>
        <p:nvPicPr>
          <p:cNvPr id="14338" name="Picture 2" descr="Transmitting Communications Radio Tower Animation Stock Footage Video (100%  Royalty-free) 518128 | Shutterstock"/>
          <p:cNvPicPr>
            <a:picLocks noChangeAspect="1" noChangeArrowheads="1"/>
          </p:cNvPicPr>
          <p:nvPr/>
        </p:nvPicPr>
        <p:blipFill>
          <a:blip r:embed="rId3"/>
          <a:srcRect/>
          <a:stretch>
            <a:fillRect/>
          </a:stretch>
        </p:blipFill>
        <p:spPr bwMode="auto">
          <a:xfrm>
            <a:off x="-1" y="0"/>
            <a:ext cx="2860767" cy="1436914"/>
          </a:xfrm>
          <a:prstGeom prst="rect">
            <a:avLst/>
          </a:prstGeom>
          <a:noFill/>
        </p:spPr>
      </p:pic>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048660"/>
          <p:cNvSpPr>
            <a:spLocks noGrp="1"/>
          </p:cNvSpPr>
          <p:nvPr>
            <p:ph type="ctrTitle"/>
          </p:nvPr>
        </p:nvSpPr>
        <p:spPr>
          <a:xfrm>
            <a:off x="698863" y="0"/>
            <a:ext cx="7495077" cy="800042"/>
          </a:xfrm>
        </p:spPr>
        <p:txBody>
          <a:bodyPr/>
          <a:lstStyle/>
          <a:p>
            <a:pPr algn="ctr"/>
            <a:r>
              <a:rPr lang="en-US" dirty="0" smtClean="0"/>
              <a:t>TRI</a:t>
            </a:r>
            <a:r>
              <a:rPr lang="id-ID" dirty="0" smtClean="0"/>
              <a:t>  </a:t>
            </a:r>
            <a:endParaRPr lang="x-none"/>
          </a:p>
        </p:txBody>
      </p:sp>
      <p:sp>
        <p:nvSpPr>
          <p:cNvPr id="1048600" name="Subtitle 1048661"/>
          <p:cNvSpPr>
            <a:spLocks noGrp="1"/>
          </p:cNvSpPr>
          <p:nvPr>
            <p:ph type="subTitle" idx="1"/>
          </p:nvPr>
        </p:nvSpPr>
        <p:spPr>
          <a:xfrm>
            <a:off x="0" y="901336"/>
            <a:ext cx="8931486" cy="1008857"/>
          </a:xfrm>
        </p:spPr>
        <p:txBody>
          <a:bodyPr/>
          <a:lstStyle/>
          <a:p>
            <a:pPr algn="l"/>
            <a:r>
              <a:rPr lang="en-US" dirty="0" err="1"/>
              <a:t>Untuk</a:t>
            </a:r>
            <a:r>
              <a:rPr lang="en-US" dirty="0"/>
              <a:t> </a:t>
            </a:r>
            <a:r>
              <a:rPr lang="en-US" dirty="0" smtClean="0"/>
              <a:t>provide</a:t>
            </a:r>
            <a:r>
              <a:rPr lang="id-ID" dirty="0" smtClean="0"/>
              <a:t>r</a:t>
            </a:r>
            <a:r>
              <a:rPr lang="en-US" dirty="0" smtClean="0"/>
              <a:t> </a:t>
            </a:r>
            <a:r>
              <a:rPr lang="en-US" dirty="0"/>
              <a:t>TRI </a:t>
            </a:r>
            <a:r>
              <a:rPr lang="en-US" dirty="0" err="1"/>
              <a:t>ini</a:t>
            </a:r>
            <a:r>
              <a:rPr lang="en-US" dirty="0"/>
              <a:t> </a:t>
            </a:r>
            <a:r>
              <a:rPr lang="en-US" dirty="0" err="1"/>
              <a:t>kami</a:t>
            </a:r>
            <a:r>
              <a:rPr lang="en-US" dirty="0"/>
              <a:t> </a:t>
            </a:r>
            <a:r>
              <a:rPr lang="en-US" dirty="0" err="1"/>
              <a:t>menguji</a:t>
            </a:r>
            <a:r>
              <a:rPr lang="en-US" dirty="0"/>
              <a:t> </a:t>
            </a:r>
            <a:r>
              <a:rPr lang="en-US" dirty="0" err="1"/>
              <a:t>di</a:t>
            </a:r>
            <a:r>
              <a:rPr lang="en-US" dirty="0"/>
              <a:t> </a:t>
            </a:r>
            <a:r>
              <a:rPr lang="en-US" dirty="0" err="1"/>
              <a:t>daerah</a:t>
            </a:r>
            <a:r>
              <a:rPr lang="en-US" dirty="0"/>
              <a:t> </a:t>
            </a:r>
            <a:r>
              <a:rPr lang="en-US" dirty="0" err="1"/>
              <a:t>Jalan</a:t>
            </a:r>
            <a:r>
              <a:rPr lang="en-US" dirty="0"/>
              <a:t> </a:t>
            </a:r>
            <a:r>
              <a:rPr lang="en-US" dirty="0" err="1"/>
              <a:t>Sei</a:t>
            </a:r>
            <a:r>
              <a:rPr lang="en-US" dirty="0"/>
              <a:t> Bandung </a:t>
            </a:r>
            <a:r>
              <a:rPr lang="en-US" dirty="0" err="1"/>
              <a:t>tepat</a:t>
            </a:r>
            <a:r>
              <a:rPr lang="en-US" dirty="0"/>
              <a:t> </a:t>
            </a:r>
            <a:r>
              <a:rPr lang="en-US" dirty="0" err="1"/>
              <a:t>diatas</a:t>
            </a:r>
            <a:r>
              <a:rPr lang="en-US" dirty="0"/>
              <a:t> studio </a:t>
            </a:r>
            <a:r>
              <a:rPr lang="en-US" dirty="0" err="1"/>
              <a:t>Ribka</a:t>
            </a:r>
            <a:r>
              <a:rPr lang="en-US" dirty="0"/>
              <a:t>. </a:t>
            </a:r>
            <a:endParaRPr lang="x-none"/>
          </a:p>
        </p:txBody>
      </p:sp>
      <p:pic>
        <p:nvPicPr>
          <p:cNvPr id="2097154" name="Picture 2097156"/>
          <p:cNvPicPr>
            <a:picLocks/>
          </p:cNvPicPr>
          <p:nvPr/>
        </p:nvPicPr>
        <p:blipFill>
          <a:blip r:embed="rId2"/>
          <a:stretch>
            <a:fillRect/>
          </a:stretch>
        </p:blipFill>
        <p:spPr>
          <a:xfrm>
            <a:off x="0" y="2272937"/>
            <a:ext cx="3540034" cy="4585063"/>
          </a:xfrm>
          <a:prstGeom prst="rect">
            <a:avLst/>
          </a:prstGeom>
        </p:spPr>
      </p:pic>
      <p:pic>
        <p:nvPicPr>
          <p:cNvPr id="2097155" name="Picture 2097158"/>
          <p:cNvPicPr>
            <a:picLocks/>
          </p:cNvPicPr>
          <p:nvPr/>
        </p:nvPicPr>
        <p:blipFill>
          <a:blip r:embed="rId3"/>
          <a:stretch>
            <a:fillRect/>
          </a:stretch>
        </p:blipFill>
        <p:spPr>
          <a:xfrm>
            <a:off x="5721531" y="2377441"/>
            <a:ext cx="3422469" cy="4480560"/>
          </a:xfrm>
          <a:prstGeom prst="rect">
            <a:avLst/>
          </a:prstGeom>
        </p:spPr>
      </p:pic>
      <p:pic>
        <p:nvPicPr>
          <p:cNvPr id="6146" name="Picture 2" descr="Cable 3D Models download - Free3D"/>
          <p:cNvPicPr>
            <a:picLocks noChangeAspect="1" noChangeArrowheads="1"/>
          </p:cNvPicPr>
          <p:nvPr/>
        </p:nvPicPr>
        <p:blipFill>
          <a:blip r:embed="rId4"/>
          <a:srcRect/>
          <a:stretch>
            <a:fillRect/>
          </a:stretch>
        </p:blipFill>
        <p:spPr bwMode="auto">
          <a:xfrm>
            <a:off x="3540034" y="5172891"/>
            <a:ext cx="2181497" cy="1685107"/>
          </a:xfrm>
          <a:prstGeom prst="rect">
            <a:avLst/>
          </a:prstGeom>
          <a:noFill/>
        </p:spPr>
      </p:pic>
    </p:spTree>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lang="id-ID" sz="2000" dirty="0" smtClean="0"/>
              <a:t>Map menunjukkan lokasi menara terdekat dengan ponsel saat ini berdasarkan garis lintang -2.960644, dan garis bujur 104.7584834 dengan panjang jarak sejauh (± 11m)</a:t>
            </a:r>
            <a:endParaRPr lang="id-ID" sz="2000" dirty="0"/>
          </a:p>
        </p:txBody>
      </p:sp>
      <p:pic>
        <p:nvPicPr>
          <p:cNvPr id="2097158" name="Content Placeholder 3"/>
          <p:cNvPicPr>
            <a:picLocks noGrp="1"/>
          </p:cNvPicPr>
          <p:nvPr>
            <p:ph idx="1"/>
          </p:nvPr>
        </p:nvPicPr>
        <p:blipFill>
          <a:blip r:embed="rId2"/>
          <a:stretch>
            <a:fillRect/>
          </a:stretch>
        </p:blipFill>
        <p:spPr>
          <a:xfrm>
            <a:off x="0" y="1489167"/>
            <a:ext cx="3357154" cy="5368834"/>
          </a:xfrm>
          <a:prstGeom prst="rect">
            <a:avLst/>
          </a:prstGeom>
        </p:spPr>
      </p:pic>
      <p:pic>
        <p:nvPicPr>
          <p:cNvPr id="2097159" name="Picture 5"/>
          <p:cNvPicPr>
            <a:picLocks/>
          </p:cNvPicPr>
          <p:nvPr/>
        </p:nvPicPr>
        <p:blipFill>
          <a:blip r:embed="rId3"/>
          <a:stretch>
            <a:fillRect/>
          </a:stretch>
        </p:blipFill>
        <p:spPr>
          <a:xfrm>
            <a:off x="5826034" y="1489166"/>
            <a:ext cx="3317966" cy="5368834"/>
          </a:xfrm>
          <a:prstGeom prst="rect">
            <a:avLst/>
          </a:prstGeom>
        </p:spPr>
      </p:pic>
      <p:pic>
        <p:nvPicPr>
          <p:cNvPr id="5122" name="Picture 2" descr="Electric Tower 3D Model - 3D CAD Browser"/>
          <p:cNvPicPr>
            <a:picLocks noChangeAspect="1" noChangeArrowheads="1"/>
          </p:cNvPicPr>
          <p:nvPr/>
        </p:nvPicPr>
        <p:blipFill>
          <a:blip r:embed="rId4"/>
          <a:srcRect/>
          <a:stretch>
            <a:fillRect/>
          </a:stretch>
        </p:blipFill>
        <p:spPr bwMode="auto">
          <a:xfrm>
            <a:off x="3396343" y="4091104"/>
            <a:ext cx="2403566" cy="2766897"/>
          </a:xfrm>
          <a:prstGeom prst="rect">
            <a:avLst/>
          </a:prstGeom>
          <a:noFill/>
        </p:spPr>
      </p:pic>
    </p:spTree>
  </p:cSld>
  <p:clrMapOvr>
    <a:masterClrMapping/>
  </p:clrMapOvr>
  <p:transition spd="med">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SIM 2 adalah provider TRI</a:t>
            </a:r>
            <a:endParaRPr lang="id-ID"/>
          </a:p>
        </p:txBody>
      </p:sp>
      <p:pic>
        <p:nvPicPr>
          <p:cNvPr id="2097163" name="Picture 2097162"/>
          <p:cNvPicPr>
            <a:picLocks/>
          </p:cNvPicPr>
          <p:nvPr/>
        </p:nvPicPr>
        <p:blipFill>
          <a:blip r:embed="rId2"/>
          <a:stretch>
            <a:fillRect/>
          </a:stretch>
        </p:blipFill>
        <p:spPr>
          <a:xfrm>
            <a:off x="3226525" y="2272937"/>
            <a:ext cx="2847703" cy="4585063"/>
          </a:xfrm>
          <a:prstGeom prst="rect">
            <a:avLst/>
          </a:prstGeom>
        </p:spPr>
      </p:pic>
      <p:pic>
        <p:nvPicPr>
          <p:cNvPr id="2097164" name="Picture 2097163"/>
          <p:cNvPicPr>
            <a:picLocks/>
          </p:cNvPicPr>
          <p:nvPr/>
        </p:nvPicPr>
        <p:blipFill>
          <a:blip r:embed="rId3"/>
          <a:stretch>
            <a:fillRect/>
          </a:stretch>
        </p:blipFill>
        <p:spPr>
          <a:xfrm rot="6976">
            <a:off x="4635" y="2283169"/>
            <a:ext cx="2786180" cy="4572370"/>
          </a:xfrm>
          <a:prstGeom prst="rect">
            <a:avLst/>
          </a:prstGeom>
        </p:spPr>
      </p:pic>
      <p:pic>
        <p:nvPicPr>
          <p:cNvPr id="2097165" name="Picture 2097164"/>
          <p:cNvPicPr>
            <a:picLocks/>
          </p:cNvPicPr>
          <p:nvPr/>
        </p:nvPicPr>
        <p:blipFill>
          <a:blip r:embed="rId4"/>
          <a:stretch>
            <a:fillRect/>
          </a:stretch>
        </p:blipFill>
        <p:spPr>
          <a:xfrm>
            <a:off x="6466114" y="2312127"/>
            <a:ext cx="2677886" cy="4545874"/>
          </a:xfrm>
          <a:prstGeom prst="rect">
            <a:avLst/>
          </a:prstGeom>
        </p:spPr>
      </p:pic>
      <p:pic>
        <p:nvPicPr>
          <p:cNvPr id="4100" name="Picture 4" descr="electric tower line 3d 3ds"/>
          <p:cNvPicPr>
            <a:picLocks noChangeAspect="1" noChangeArrowheads="1"/>
          </p:cNvPicPr>
          <p:nvPr/>
        </p:nvPicPr>
        <p:blipFill>
          <a:blip r:embed="rId5" cstate="print"/>
          <a:srcRect/>
          <a:stretch>
            <a:fillRect/>
          </a:stretch>
        </p:blipFill>
        <p:spPr bwMode="auto">
          <a:xfrm>
            <a:off x="7302137" y="1515291"/>
            <a:ext cx="1841865" cy="705395"/>
          </a:xfrm>
          <a:prstGeom prst="rect">
            <a:avLst/>
          </a:prstGeom>
          <a:noFill/>
        </p:spPr>
      </p:pic>
      <p:pic>
        <p:nvPicPr>
          <p:cNvPr id="7" name="Picture 6" descr="Telco data and Covid-19: A primer | Privacy International"/>
          <p:cNvPicPr>
            <a:picLocks noChangeAspect="1" noChangeArrowheads="1"/>
          </p:cNvPicPr>
          <p:nvPr/>
        </p:nvPicPr>
        <p:blipFill>
          <a:blip r:embed="rId6"/>
          <a:srcRect/>
          <a:stretch>
            <a:fillRect/>
          </a:stretch>
        </p:blipFill>
        <p:spPr bwMode="auto">
          <a:xfrm>
            <a:off x="-1" y="1546411"/>
            <a:ext cx="2191872" cy="699247"/>
          </a:xfrm>
          <a:prstGeom prst="rect">
            <a:avLst/>
          </a:prstGeom>
          <a:noFill/>
        </p:spPr>
      </p:pic>
    </p:spTree>
  </p:cSld>
  <p:clrMapOvr>
    <a:masterClrMapping/>
  </p:clrMapOvr>
  <p:transition spd="med">
    <p:pull dir="l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normAutofit fontScale="90000"/>
          </a:bodyPr>
          <a:lstStyle/>
          <a:p>
            <a:r>
              <a:rPr lang="en-US" sz="2800" dirty="0" err="1" smtClean="0">
                <a:solidFill>
                  <a:srgbClr val="FFC000"/>
                </a:solidFill>
              </a:rPr>
              <a:t>Berdasarkan</a:t>
            </a:r>
            <a:r>
              <a:rPr lang="en-US" sz="2800" dirty="0" smtClean="0">
                <a:solidFill>
                  <a:srgbClr val="FFC000"/>
                </a:solidFill>
              </a:rPr>
              <a:t> </a:t>
            </a:r>
            <a:r>
              <a:rPr lang="en-US" sz="2800" dirty="0" err="1" smtClean="0">
                <a:solidFill>
                  <a:srgbClr val="FFC000"/>
                </a:solidFill>
              </a:rPr>
              <a:t>percobaan</a:t>
            </a:r>
            <a:r>
              <a:rPr lang="en-US" sz="2800" dirty="0" smtClean="0">
                <a:solidFill>
                  <a:srgbClr val="FFC000"/>
                </a:solidFill>
              </a:rPr>
              <a:t> yang </a:t>
            </a:r>
            <a:r>
              <a:rPr lang="en-US" sz="2800" dirty="0" err="1" smtClean="0">
                <a:solidFill>
                  <a:srgbClr val="FFC000"/>
                </a:solidFill>
              </a:rPr>
              <a:t>kami</a:t>
            </a:r>
            <a:r>
              <a:rPr lang="en-US" sz="2800" dirty="0" smtClean="0">
                <a:solidFill>
                  <a:srgbClr val="FFC000"/>
                </a:solidFill>
              </a:rPr>
              <a:t> </a:t>
            </a:r>
            <a:r>
              <a:rPr lang="en-US" sz="2800" dirty="0" err="1" smtClean="0">
                <a:solidFill>
                  <a:srgbClr val="FFC000"/>
                </a:solidFill>
              </a:rPr>
              <a:t>lakukan,kami</a:t>
            </a:r>
            <a:r>
              <a:rPr lang="en-US" sz="2800" dirty="0" smtClean="0">
                <a:solidFill>
                  <a:srgbClr val="FFC000"/>
                </a:solidFill>
              </a:rPr>
              <a:t> </a:t>
            </a:r>
            <a:r>
              <a:rPr lang="en-US" sz="2800" dirty="0" err="1" smtClean="0">
                <a:solidFill>
                  <a:srgbClr val="FFC000"/>
                </a:solidFill>
              </a:rPr>
              <a:t>mendapatkan</a:t>
            </a:r>
            <a:r>
              <a:rPr lang="en-US" sz="2800" dirty="0" smtClean="0">
                <a:solidFill>
                  <a:srgbClr val="FFC000"/>
                </a:solidFill>
              </a:rPr>
              <a:t> </a:t>
            </a:r>
            <a:r>
              <a:rPr lang="en-US" sz="2800" dirty="0" err="1" smtClean="0">
                <a:solidFill>
                  <a:srgbClr val="FFC000"/>
                </a:solidFill>
              </a:rPr>
              <a:t>hasil</a:t>
            </a:r>
            <a:r>
              <a:rPr lang="en-US" sz="2800" dirty="0" smtClean="0">
                <a:solidFill>
                  <a:srgbClr val="FFC000"/>
                </a:solidFill>
              </a:rPr>
              <a:t> </a:t>
            </a:r>
            <a:r>
              <a:rPr lang="en-US" sz="2800" dirty="0" err="1" smtClean="0">
                <a:solidFill>
                  <a:srgbClr val="FFC000"/>
                </a:solidFill>
              </a:rPr>
              <a:t>sebagai</a:t>
            </a:r>
            <a:r>
              <a:rPr lang="en-US" sz="2800" dirty="0" smtClean="0">
                <a:solidFill>
                  <a:srgbClr val="FFC000"/>
                </a:solidFill>
              </a:rPr>
              <a:t> </a:t>
            </a:r>
            <a:r>
              <a:rPr lang="en-US" sz="2800" dirty="0" err="1" smtClean="0">
                <a:solidFill>
                  <a:srgbClr val="FFC000"/>
                </a:solidFill>
              </a:rPr>
              <a:t>berikut</a:t>
            </a:r>
            <a:r>
              <a:rPr lang="en-US" sz="2800" dirty="0" smtClean="0">
                <a:solidFill>
                  <a:srgbClr val="FFC000"/>
                </a:solidFill>
              </a:rPr>
              <a:t>.</a:t>
            </a:r>
            <a:r>
              <a:rPr lang="id-ID" sz="2800" dirty="0" smtClean="0">
                <a:solidFill>
                  <a:srgbClr val="FFC000"/>
                </a:solidFill>
              </a:rPr>
              <a:t/>
            </a:r>
            <a:br>
              <a:rPr lang="id-ID" sz="2800" dirty="0" smtClean="0">
                <a:solidFill>
                  <a:srgbClr val="FFC000"/>
                </a:solidFill>
              </a:rPr>
            </a:br>
            <a:endParaRPr lang="id-ID" sz="2800" dirty="0"/>
          </a:p>
        </p:txBody>
      </p:sp>
      <p:sp>
        <p:nvSpPr>
          <p:cNvPr id="1048621" name="Content Placeholder 2"/>
          <p:cNvSpPr>
            <a:spLocks noGrp="1"/>
          </p:cNvSpPr>
          <p:nvPr>
            <p:ph idx="1"/>
          </p:nvPr>
        </p:nvSpPr>
        <p:spPr>
          <a:xfrm>
            <a:off x="0" y="1436914"/>
            <a:ext cx="9144000" cy="5421086"/>
          </a:xfrm>
        </p:spPr>
        <p:txBody>
          <a:bodyPr>
            <a:normAutofit/>
          </a:bodyPr>
          <a:lstStyle/>
          <a:p>
            <a:endParaRPr lang="id-ID" sz="2400" dirty="0" smtClean="0">
              <a:latin typeface="Arno Pro Smbd Caption" pitchFamily="18" charset="0"/>
              <a:cs typeface="Aharoni" pitchFamily="2" charset="-79"/>
            </a:endParaRPr>
          </a:p>
          <a:p>
            <a:r>
              <a:rPr lang="id-ID" sz="2400" dirty="0" smtClean="0">
                <a:latin typeface="Arno Pro Smbd Caption" pitchFamily="18" charset="0"/>
                <a:cs typeface="Aharoni" pitchFamily="2" charset="-79"/>
              </a:rPr>
              <a:t>Provider     : 3 (TRI)</a:t>
            </a:r>
          </a:p>
          <a:p>
            <a:r>
              <a:rPr lang="id-ID" sz="2400" dirty="0" smtClean="0">
                <a:latin typeface="Arno Pro Smbd Caption" pitchFamily="18" charset="0"/>
                <a:cs typeface="Aharoni" pitchFamily="2" charset="-79"/>
              </a:rPr>
              <a:t>Lokasi         : Jl. Sei Bandung (diatas studio Ribka)</a:t>
            </a:r>
          </a:p>
          <a:p>
            <a:r>
              <a:rPr lang="id-ID" sz="2400" dirty="0" smtClean="0">
                <a:latin typeface="Arno Pro Smbd Caption" pitchFamily="18" charset="0"/>
                <a:cs typeface="Aharoni" pitchFamily="2" charset="-79"/>
              </a:rPr>
              <a:t>ASU             : 62</a:t>
            </a:r>
          </a:p>
          <a:p>
            <a:r>
              <a:rPr lang="id-ID" sz="2400" dirty="0" smtClean="0">
                <a:latin typeface="Arno Pro Smbd Caption" pitchFamily="18" charset="0"/>
                <a:cs typeface="Aharoni" pitchFamily="2" charset="-79"/>
              </a:rPr>
              <a:t>RSRP           : -78 dBm</a:t>
            </a:r>
          </a:p>
          <a:p>
            <a:r>
              <a:rPr lang="id-ID" sz="2400" dirty="0" smtClean="0">
                <a:latin typeface="Arno Pro Smbd Caption" pitchFamily="18" charset="0"/>
                <a:cs typeface="Aharoni" pitchFamily="2" charset="-79"/>
              </a:rPr>
              <a:t>RSRQ          : -6 dB</a:t>
            </a:r>
          </a:p>
          <a:p>
            <a:r>
              <a:rPr lang="id-ID" sz="2400" dirty="0" smtClean="0">
                <a:latin typeface="Arno Pro Smbd Caption" pitchFamily="18" charset="0"/>
                <a:cs typeface="Aharoni" pitchFamily="2" charset="-79"/>
              </a:rPr>
              <a:t>RSSNR       : 8.0 dB</a:t>
            </a:r>
          </a:p>
          <a:p>
            <a:r>
              <a:rPr lang="id-ID" sz="2400" dirty="0" smtClean="0">
                <a:latin typeface="Arno Pro Smbd Caption" pitchFamily="18" charset="0"/>
                <a:cs typeface="Aharoni" pitchFamily="2" charset="-79"/>
              </a:rPr>
              <a:t>Band            : B3 (DCS)</a:t>
            </a:r>
          </a:p>
          <a:p>
            <a:r>
              <a:rPr lang="id-ID" sz="2400" dirty="0" smtClean="0">
                <a:latin typeface="Arno Pro Smbd Caption" pitchFamily="18" charset="0"/>
                <a:cs typeface="Aharoni" pitchFamily="2" charset="-79"/>
              </a:rPr>
              <a:t>PCI               : 322</a:t>
            </a:r>
          </a:p>
          <a:p>
            <a:r>
              <a:rPr lang="id-ID" sz="2400" dirty="0" smtClean="0">
                <a:latin typeface="Arno Pro Smbd Caption" pitchFamily="18" charset="0"/>
                <a:cs typeface="Aharoni" pitchFamily="2" charset="-79"/>
              </a:rPr>
              <a:t>Download  : 22,2 Mbps</a:t>
            </a:r>
          </a:p>
          <a:p>
            <a:r>
              <a:rPr lang="id-ID" sz="2400" dirty="0" smtClean="0">
                <a:latin typeface="Arno Pro Smbd Caption" pitchFamily="18" charset="0"/>
                <a:cs typeface="Aharoni" pitchFamily="2" charset="-79"/>
              </a:rPr>
              <a:t>Upload        : 22,8 Mbps</a:t>
            </a:r>
          </a:p>
          <a:p>
            <a:r>
              <a:rPr lang="id-ID" sz="2400" dirty="0" smtClean="0">
                <a:latin typeface="Arno Pro Smbd Caption" pitchFamily="18" charset="0"/>
                <a:cs typeface="Aharoni" pitchFamily="2" charset="-79"/>
              </a:rPr>
              <a:t>Latency      : 57 ms</a:t>
            </a:r>
          </a:p>
          <a:p>
            <a:r>
              <a:rPr lang="id-ID" sz="2400" dirty="0" smtClean="0">
                <a:latin typeface="Arno Pro Smbd Caption" pitchFamily="18" charset="0"/>
                <a:cs typeface="Aharoni" pitchFamily="2" charset="-79"/>
              </a:rPr>
              <a:t>Jitter            : 12 ms</a:t>
            </a:r>
            <a:endParaRPr lang="id-ID" sz="2400" dirty="0">
              <a:latin typeface="Arno Pro Smbd Caption" pitchFamily="18" charset="0"/>
              <a:cs typeface="Aharoni" pitchFamily="2" charset="-79"/>
            </a:endParaRPr>
          </a:p>
        </p:txBody>
      </p:sp>
      <p:pic>
        <p:nvPicPr>
          <p:cNvPr id="1026" name="Picture 2" descr="Tower clipart animated, Tower animated Transparent FREE for download on  WebStockReview 2020"/>
          <p:cNvPicPr>
            <a:picLocks noChangeAspect="1" noChangeArrowheads="1"/>
          </p:cNvPicPr>
          <p:nvPr/>
        </p:nvPicPr>
        <p:blipFill>
          <a:blip r:embed="rId2"/>
          <a:srcRect/>
          <a:stretch>
            <a:fillRect/>
          </a:stretch>
        </p:blipFill>
        <p:spPr bwMode="auto">
          <a:xfrm>
            <a:off x="5812971" y="3480918"/>
            <a:ext cx="3331031" cy="3377083"/>
          </a:xfrm>
          <a:prstGeom prst="rect">
            <a:avLst/>
          </a:prstGeom>
          <a:noFill/>
        </p:spPr>
      </p:pic>
    </p:spTree>
  </p:cSld>
  <p:clrMapOvr>
    <a:masterClrMapping/>
  </p:clrMapOvr>
  <p:transition spd="med">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a:xfrm>
            <a:off x="457200" y="1526996"/>
            <a:ext cx="8229600" cy="4390477"/>
          </a:xfrm>
        </p:spPr>
        <p:txBody>
          <a:bodyPr>
            <a:normAutofit/>
          </a:bodyPr>
          <a:lstStyle/>
          <a:p>
            <a:pPr>
              <a:buNone/>
            </a:pPr>
            <a:r>
              <a:rPr lang="id-ID" sz="2400" dirty="0" smtClean="0"/>
              <a:t>         Berdasarkan hasil pengujian kami terhadap dua provider yang berbeda,dapat disimpulkan bahwa masing-masing provider memiliki keunggulan tersendiri.Kedua provider diuji dengan jarak yang berbeda dari posisi tower.</a:t>
            </a:r>
          </a:p>
          <a:p>
            <a:pPr>
              <a:buNone/>
            </a:pPr>
            <a:r>
              <a:rPr lang="id-ID" sz="2400" dirty="0" smtClean="0"/>
              <a:t>            provider XL diuji dari jarak (± 61m) sedangkan provider TRI dari jarak (± 11m),dan hasil pengujian menunjukkan jelas jika semakin dekat jarak ponsel dengan tower maka semakin besar pula RSRP-nya.Begitu pula dengan kecepatan download-nya.Sedangkan kecepatan upload kedua provider sama walau diuji dari jarak yang berbeda.</a:t>
            </a:r>
          </a:p>
          <a:p>
            <a:pPr>
              <a:buNone/>
            </a:pPr>
            <a:r>
              <a:rPr lang="id-ID" sz="2400" dirty="0" smtClean="0"/>
              <a:t>     </a:t>
            </a:r>
            <a:endParaRPr lang="id-ID" sz="2400" dirty="0"/>
          </a:p>
        </p:txBody>
      </p:sp>
      <p:pic>
        <p:nvPicPr>
          <p:cNvPr id="26628" name="Picture 4" descr="Dampak Menara Telekomunikasi dan Radiasi Gelombang Elektromagnetik | public  anonyme"/>
          <p:cNvPicPr>
            <a:picLocks noChangeAspect="1" noChangeArrowheads="1"/>
          </p:cNvPicPr>
          <p:nvPr/>
        </p:nvPicPr>
        <p:blipFill>
          <a:blip r:embed="rId2"/>
          <a:srcRect/>
          <a:stretch>
            <a:fillRect/>
          </a:stretch>
        </p:blipFill>
        <p:spPr bwMode="auto">
          <a:xfrm>
            <a:off x="6648994" y="5081665"/>
            <a:ext cx="2495006" cy="1776335"/>
          </a:xfrm>
          <a:prstGeom prst="rect">
            <a:avLst/>
          </a:prstGeom>
          <a:noFill/>
        </p:spPr>
      </p:pic>
    </p:spTree>
  </p:cSld>
  <p:clrMapOvr>
    <a:masterClrMapping/>
  </p:clrMapOvr>
  <p:transition spd="med">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048660"/>
          <p:cNvSpPr>
            <a:spLocks noGrp="1"/>
          </p:cNvSpPr>
          <p:nvPr>
            <p:ph type="ctrTitle"/>
          </p:nvPr>
        </p:nvSpPr>
        <p:spPr>
          <a:xfrm>
            <a:off x="698863" y="0"/>
            <a:ext cx="7495077" cy="800042"/>
          </a:xfrm>
        </p:spPr>
        <p:txBody>
          <a:bodyPr>
            <a:normAutofit/>
          </a:bodyPr>
          <a:lstStyle/>
          <a:p>
            <a:pPr algn="ctr"/>
            <a:r>
              <a:rPr lang="en-US" sz="2400" dirty="0" smtClean="0"/>
              <a:t>That's all from our group</a:t>
            </a:r>
            <a:endParaRPr lang="x-none" sz="2400"/>
          </a:p>
        </p:txBody>
      </p:sp>
      <p:sp>
        <p:nvSpPr>
          <p:cNvPr id="1048600" name="Subtitle 1048661"/>
          <p:cNvSpPr>
            <a:spLocks noGrp="1"/>
          </p:cNvSpPr>
          <p:nvPr>
            <p:ph type="subTitle" idx="1"/>
          </p:nvPr>
        </p:nvSpPr>
        <p:spPr>
          <a:xfrm>
            <a:off x="0" y="1345474"/>
            <a:ext cx="9144000" cy="839037"/>
          </a:xfrm>
        </p:spPr>
        <p:txBody>
          <a:bodyPr>
            <a:normAutofit/>
          </a:bodyPr>
          <a:lstStyle/>
          <a:p>
            <a:pPr algn="ctr"/>
            <a:r>
              <a:rPr lang="x-none" sz="4000" smtClean="0">
                <a:solidFill>
                  <a:srgbClr val="FFC000"/>
                </a:solidFill>
              </a:rPr>
              <a:t>THANK  YOU</a:t>
            </a:r>
            <a:endParaRPr lang="x-none" sz="4000">
              <a:solidFill>
                <a:srgbClr val="FFC000"/>
              </a:solidFill>
            </a:endParaRPr>
          </a:p>
        </p:txBody>
      </p:sp>
      <p:pic>
        <p:nvPicPr>
          <p:cNvPr id="25606" name="Picture 6" descr="AM tower, with microwave and cell, with animation by theawesomeguy98201 on  DeviantArt"/>
          <p:cNvPicPr>
            <a:picLocks noChangeAspect="1" noChangeArrowheads="1" noCrop="1"/>
          </p:cNvPicPr>
          <p:nvPr/>
        </p:nvPicPr>
        <p:blipFill>
          <a:blip r:embed="rId2" cstate="print"/>
          <a:srcRect/>
          <a:stretch>
            <a:fillRect/>
          </a:stretch>
        </p:blipFill>
        <p:spPr bwMode="auto">
          <a:xfrm>
            <a:off x="0" y="2873831"/>
            <a:ext cx="9144000" cy="2965268"/>
          </a:xfrm>
          <a:prstGeom prst="rect">
            <a:avLst/>
          </a:prstGeom>
          <a:noFill/>
        </p:spPr>
      </p:pic>
    </p:spTree>
  </p:cSld>
  <p:clrMapOvr>
    <a:masterClrMapping/>
  </p:clrMapOvr>
  <p:transition spd="med">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048646"/>
          <p:cNvSpPr>
            <a:spLocks noGrp="1"/>
          </p:cNvSpPr>
          <p:nvPr>
            <p:ph type="ctrTitle"/>
          </p:nvPr>
        </p:nvSpPr>
        <p:spPr>
          <a:xfrm>
            <a:off x="672737" y="0"/>
            <a:ext cx="7772400" cy="927463"/>
          </a:xfrm>
        </p:spPr>
        <p:txBody>
          <a:bodyPr>
            <a:normAutofit/>
          </a:bodyPr>
          <a:lstStyle/>
          <a:p>
            <a:pPr algn="ctr"/>
            <a:r>
              <a:rPr lang="x-none" sz="3200" smtClean="0"/>
              <a:t>PENGERTIAN SECARA SINGKAT</a:t>
            </a:r>
            <a:endParaRPr lang="x-none" sz="3200"/>
          </a:p>
        </p:txBody>
      </p:sp>
      <p:sp>
        <p:nvSpPr>
          <p:cNvPr id="1048617" name="Subtitle 1048647"/>
          <p:cNvSpPr>
            <a:spLocks noGrp="1"/>
          </p:cNvSpPr>
          <p:nvPr>
            <p:ph type="subTitle" idx="1"/>
          </p:nvPr>
        </p:nvSpPr>
        <p:spPr>
          <a:xfrm>
            <a:off x="233572" y="1489166"/>
            <a:ext cx="8689738" cy="4728582"/>
          </a:xfrm>
        </p:spPr>
        <p:txBody>
          <a:bodyPr/>
          <a:lstStyle/>
          <a:p>
            <a:r>
              <a:rPr lang="id-ID" b="1" dirty="0" smtClean="0">
                <a:solidFill>
                  <a:srgbClr val="FFC000"/>
                </a:solidFill>
              </a:rPr>
              <a:t>* PROVIDER</a:t>
            </a:r>
            <a:r>
              <a:rPr lang="id-ID" dirty="0" smtClean="0">
                <a:solidFill>
                  <a:srgbClr val="FFC000"/>
                </a:solidFill>
              </a:rPr>
              <a:t> </a:t>
            </a:r>
            <a:r>
              <a:rPr lang="id-ID" dirty="0" smtClean="0"/>
              <a:t>adalah perusahaan atau badan usaha yang menyediakan layanan internet kepada pengguna.</a:t>
            </a:r>
          </a:p>
          <a:p>
            <a:pPr>
              <a:buFont typeface="Arial" charset="0"/>
              <a:buChar char="•"/>
            </a:pPr>
            <a:endParaRPr lang="id-ID" dirty="0" smtClean="0"/>
          </a:p>
          <a:p>
            <a:r>
              <a:rPr lang="id-ID" dirty="0" smtClean="0">
                <a:solidFill>
                  <a:srgbClr val="FFC000"/>
                </a:solidFill>
              </a:rPr>
              <a:t>* </a:t>
            </a:r>
            <a:r>
              <a:rPr lang="id-ID" b="1" dirty="0" smtClean="0">
                <a:solidFill>
                  <a:srgbClr val="FFC000"/>
                </a:solidFill>
              </a:rPr>
              <a:t>ASU (</a:t>
            </a:r>
            <a:r>
              <a:rPr lang="id-ID" b="1" i="1" dirty="0" smtClean="0">
                <a:solidFill>
                  <a:srgbClr val="FFC000"/>
                </a:solidFill>
              </a:rPr>
              <a:t>Arbitrary Strength Unit) </a:t>
            </a:r>
            <a:r>
              <a:rPr lang="id-ID" dirty="0" smtClean="0"/>
              <a:t>adalah nilai skalatis yang sebanding dengan kuat sinyal dalam dBm namun dengan skala yang lebih mudah dibaca (0 -99).</a:t>
            </a:r>
          </a:p>
          <a:p>
            <a:pPr>
              <a:buFont typeface="Arial" charset="0"/>
              <a:buChar char="•"/>
            </a:pPr>
            <a:endParaRPr lang="id-ID" dirty="0" smtClean="0">
              <a:solidFill>
                <a:srgbClr val="FFC000"/>
              </a:solidFill>
            </a:endParaRPr>
          </a:p>
          <a:p>
            <a:r>
              <a:rPr lang="id-ID" b="1" dirty="0" smtClean="0">
                <a:solidFill>
                  <a:srgbClr val="FFC000"/>
                </a:solidFill>
              </a:rPr>
              <a:t>* LATENCY</a:t>
            </a:r>
            <a:r>
              <a:rPr lang="id-ID" dirty="0" smtClean="0"/>
              <a:t> adalah waktu yang dibutuhkan data dari asal sampai tujuan dengan diukur dalam satuan mili detik. </a:t>
            </a:r>
          </a:p>
          <a:p>
            <a:endParaRPr lang="id-ID" dirty="0" smtClean="0">
              <a:solidFill>
                <a:srgbClr val="FFC000"/>
              </a:solidFill>
            </a:endParaRPr>
          </a:p>
          <a:p>
            <a:r>
              <a:rPr lang="id-ID" b="1" dirty="0" smtClean="0">
                <a:solidFill>
                  <a:srgbClr val="FFC000"/>
                </a:solidFill>
              </a:rPr>
              <a:t>* JITTER</a:t>
            </a:r>
            <a:r>
              <a:rPr lang="id-ID" dirty="0" smtClean="0"/>
              <a:t> adalah ukuran variabilitas dalam ping seiring waktu. </a:t>
            </a:r>
            <a:r>
              <a:rPr lang="id-ID" b="1" dirty="0" smtClean="0"/>
              <a:t>Jitter</a:t>
            </a:r>
            <a:r>
              <a:rPr lang="id-ID" dirty="0" smtClean="0"/>
              <a:t> yang tinggi dapat menghasilkan buffering dan interupsi lainnya.</a:t>
            </a:r>
            <a:endParaRPr lang="id-ID" dirty="0" smtClean="0">
              <a:solidFill>
                <a:srgbClr val="FFC000"/>
              </a:solidFill>
            </a:endParaRPr>
          </a:p>
          <a:p>
            <a:endParaRPr lang="id-ID" dirty="0" smtClean="0">
              <a:solidFill>
                <a:srgbClr val="FFC000"/>
              </a:solidFill>
            </a:endParaRPr>
          </a:p>
          <a:p>
            <a:endParaRPr lang="id-ID" dirty="0" smtClean="0">
              <a:solidFill>
                <a:srgbClr val="FFC000"/>
              </a:solidFill>
            </a:endParaRPr>
          </a:p>
          <a:p>
            <a:endParaRPr lang="id-ID" dirty="0" smtClean="0"/>
          </a:p>
          <a:p>
            <a:endParaRPr lang="id-ID" dirty="0" smtClean="0"/>
          </a:p>
        </p:txBody>
      </p:sp>
      <p:pic>
        <p:nvPicPr>
          <p:cNvPr id="13314" name="Picture 2" descr="https://2.bp.blogspot.com/-Ik6XbmA_KJ4/XIUKGFcbnXI/AAAAAAAAAxQ/R71jizG3KvIdOFBRKYmX5j1ffVtFvygjwCLcBGAs/s400/4g-lte-m2m.png"/>
          <p:cNvPicPr>
            <a:picLocks noChangeAspect="1" noChangeArrowheads="1"/>
          </p:cNvPicPr>
          <p:nvPr/>
        </p:nvPicPr>
        <p:blipFill>
          <a:blip r:embed="rId2"/>
          <a:srcRect/>
          <a:stretch>
            <a:fillRect/>
          </a:stretch>
        </p:blipFill>
        <p:spPr bwMode="auto">
          <a:xfrm>
            <a:off x="5334000" y="5107576"/>
            <a:ext cx="3810000" cy="1750423"/>
          </a:xfrm>
          <a:prstGeom prst="rect">
            <a:avLst/>
          </a:prstGeom>
          <a:noFill/>
        </p:spPr>
      </p:pic>
    </p:spTree>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0" y="0"/>
            <a:ext cx="9144000" cy="966651"/>
          </a:xfrm>
        </p:spPr>
        <p:txBody>
          <a:bodyPr>
            <a:normAutofit fontScale="25000" lnSpcReduction="20000"/>
          </a:bodyPr>
          <a:lstStyle/>
          <a:p>
            <a:endParaRPr lang="id-ID" dirty="0" smtClean="0"/>
          </a:p>
          <a:p>
            <a:endParaRPr lang="id-ID" dirty="0" smtClean="0"/>
          </a:p>
          <a:p>
            <a:endParaRPr lang="id-ID" dirty="0" smtClean="0"/>
          </a:p>
          <a:p>
            <a:endParaRPr lang="id-ID" dirty="0" smtClean="0"/>
          </a:p>
          <a:p>
            <a:endParaRPr lang="id-ID" dirty="0" smtClean="0"/>
          </a:p>
          <a:p>
            <a:endParaRPr lang="id-ID" dirty="0" smtClean="0"/>
          </a:p>
          <a:p>
            <a:endParaRPr lang="id-ID" dirty="0" smtClean="0"/>
          </a:p>
          <a:p>
            <a:endParaRPr lang="id-ID" dirty="0" smtClean="0"/>
          </a:p>
          <a:p>
            <a:pPr algn="ctr"/>
            <a:r>
              <a:rPr lang="id-ID" sz="12300" b="1" i="1" dirty="0" smtClean="0">
                <a:solidFill>
                  <a:srgbClr val="FFC000"/>
                </a:solidFill>
              </a:rPr>
              <a:t>RSRP</a:t>
            </a:r>
          </a:p>
          <a:p>
            <a:endParaRPr lang="id-ID" dirty="0"/>
          </a:p>
        </p:txBody>
      </p:sp>
      <p:pic>
        <p:nvPicPr>
          <p:cNvPr id="1028" name="Picture 4" descr="All About Telco: Parameter Performansi 4G LTE"/>
          <p:cNvPicPr>
            <a:picLocks noChangeAspect="1" noChangeArrowheads="1"/>
          </p:cNvPicPr>
          <p:nvPr/>
        </p:nvPicPr>
        <p:blipFill>
          <a:blip r:embed="rId2"/>
          <a:srcRect/>
          <a:stretch>
            <a:fillRect/>
          </a:stretch>
        </p:blipFill>
        <p:spPr bwMode="auto">
          <a:xfrm>
            <a:off x="0" y="4010297"/>
            <a:ext cx="5460274" cy="2847704"/>
          </a:xfrm>
          <a:prstGeom prst="rect">
            <a:avLst/>
          </a:prstGeom>
          <a:noFill/>
        </p:spPr>
      </p:pic>
      <p:pic>
        <p:nvPicPr>
          <p:cNvPr id="1030" name="Picture 6" descr="rsrp"/>
          <p:cNvPicPr>
            <a:picLocks noChangeAspect="1" noChangeArrowheads="1"/>
          </p:cNvPicPr>
          <p:nvPr/>
        </p:nvPicPr>
        <p:blipFill>
          <a:blip r:embed="rId3"/>
          <a:srcRect/>
          <a:stretch>
            <a:fillRect/>
          </a:stretch>
        </p:blipFill>
        <p:spPr bwMode="auto">
          <a:xfrm>
            <a:off x="5564776" y="5139712"/>
            <a:ext cx="3579223" cy="1718288"/>
          </a:xfrm>
          <a:prstGeom prst="rect">
            <a:avLst/>
          </a:prstGeom>
          <a:noFill/>
        </p:spPr>
      </p:pic>
      <p:sp>
        <p:nvSpPr>
          <p:cNvPr id="9" name="Subtitle 4"/>
          <p:cNvSpPr txBox="1">
            <a:spLocks/>
          </p:cNvSpPr>
          <p:nvPr/>
        </p:nvSpPr>
        <p:spPr>
          <a:xfrm>
            <a:off x="0" y="1528355"/>
            <a:ext cx="9144000" cy="5329646"/>
          </a:xfrm>
          <a:prstGeom prst="rect">
            <a:avLst/>
          </a:prstGeom>
        </p:spPr>
        <p:txBody>
          <a:bodyPr vert="horz" lIns="118872" tIns="0" rIns="45720" bIns="0" rtlCol="0" anchor="b">
            <a:normAutofit/>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id-ID" sz="2000" b="1" i="0" u="none" strike="noStrike" kern="1200" cap="none" spc="0" normalizeH="0" baseline="0" noProof="0" dirty="0" smtClean="0">
                <a:ln>
                  <a:noFill/>
                </a:ln>
                <a:solidFill>
                  <a:srgbClr val="FFC000"/>
                </a:solidFill>
                <a:effectLst/>
                <a:uLnTx/>
                <a:uFillTx/>
                <a:latin typeface="+mn-lt"/>
                <a:ea typeface="+mn-ea"/>
                <a:cs typeface="+mn-cs"/>
              </a:rPr>
              <a:t>RSRP ( Reference Signal Received Power )</a:t>
            </a:r>
            <a:r>
              <a:rPr kumimoji="0" lang="id-ID" sz="2000" b="1" i="0" u="none" strike="noStrike" kern="1200" cap="none" spc="0" normalizeH="0" baseline="0" noProof="0" dirty="0" smtClean="0">
                <a:ln>
                  <a:noFill/>
                </a:ln>
                <a:solidFill>
                  <a:srgbClr val="FFFFFF"/>
                </a:solidFill>
                <a:effectLst/>
                <a:uLnTx/>
                <a:uFillTx/>
                <a:latin typeface="+mn-lt"/>
                <a:ea typeface="+mn-ea"/>
                <a:cs typeface="+mn-cs"/>
              </a:rPr>
              <a:t/>
            </a:r>
            <a:br>
              <a:rPr kumimoji="0" lang="id-ID" sz="2000" b="1" i="0" u="none" strike="noStrike" kern="1200" cap="none" spc="0" normalizeH="0" baseline="0" noProof="0" dirty="0" smtClean="0">
                <a:ln>
                  <a:noFill/>
                </a:ln>
                <a:solidFill>
                  <a:srgbClr val="FFFFFF"/>
                </a:solidFill>
                <a:effectLst/>
                <a:uLnTx/>
                <a:uFillTx/>
                <a:latin typeface="+mn-lt"/>
                <a:ea typeface="+mn-ea"/>
                <a:cs typeface="+mn-cs"/>
              </a:rPr>
            </a:br>
            <a:r>
              <a:rPr kumimoji="0" lang="id-ID" sz="2000" b="0" i="0" u="none" strike="noStrike" kern="1200" cap="none" spc="0" normalizeH="0" baseline="0" noProof="0" dirty="0" smtClean="0">
                <a:ln>
                  <a:noFill/>
                </a:ln>
                <a:solidFill>
                  <a:srgbClr val="FFFFFF"/>
                </a:solidFill>
                <a:effectLst/>
                <a:uLnTx/>
                <a:uFillTx/>
                <a:latin typeface="+mn-lt"/>
                <a:ea typeface="+mn-ea"/>
                <a:cs typeface="+mn-cs"/>
              </a:rPr>
              <a:t>merupakan sinyal LTE power yang diterima oleh user dalam frekuensi tertentu. semakin jauh jarak antara site dan user, maka semakin kecil pula RSRP yang diterima oleh user. RS merupakan Reference Signal atau RSRP di tiap titik jangkauan coverage. user yang berada di luar jangkauan maka tidak akan mendapatkan layanan LTE.</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20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ransition spd="med">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0" y="1750423"/>
            <a:ext cx="9144000" cy="3383280"/>
          </a:xfrm>
        </p:spPr>
        <p:txBody>
          <a:bodyPr/>
          <a:lstStyle/>
          <a:p>
            <a:r>
              <a:rPr lang="id-ID" b="1" dirty="0" smtClean="0">
                <a:solidFill>
                  <a:srgbClr val="FFC000"/>
                </a:solidFill>
              </a:rPr>
              <a:t>RSRQ ( Reference Signal Received Quality )</a:t>
            </a:r>
            <a:r>
              <a:rPr lang="id-ID" dirty="0" smtClean="0"/>
              <a:t/>
            </a:r>
            <a:br>
              <a:rPr lang="id-ID" dirty="0" smtClean="0"/>
            </a:br>
            <a:r>
              <a:rPr lang="id-ID" dirty="0" smtClean="0"/>
              <a:t>merupakan parameter yang menentukan kualitas dari sinyal yang diterima. </a:t>
            </a:r>
          </a:p>
          <a:p>
            <a:endParaRPr lang="id-ID" dirty="0" smtClean="0"/>
          </a:p>
          <a:p>
            <a:endParaRPr lang="id-ID" dirty="0" smtClean="0"/>
          </a:p>
          <a:p>
            <a:endParaRPr lang="id-ID" dirty="0" smtClean="0"/>
          </a:p>
          <a:p>
            <a:endParaRPr lang="id-ID" dirty="0" smtClean="0"/>
          </a:p>
          <a:p>
            <a:endParaRPr lang="id-ID" dirty="0" smtClean="0"/>
          </a:p>
          <a:p>
            <a:endParaRPr lang="id-ID" dirty="0" smtClean="0"/>
          </a:p>
          <a:p>
            <a:endParaRPr lang="id-ID" dirty="0" smtClean="0"/>
          </a:p>
          <a:p>
            <a:endParaRPr lang="id-ID" dirty="0" smtClean="0"/>
          </a:p>
        </p:txBody>
      </p:sp>
      <p:pic>
        <p:nvPicPr>
          <p:cNvPr id="1026" name="Picture 2" descr="All About Telco: Parameter Performansi 4G LTE"/>
          <p:cNvPicPr>
            <a:picLocks noChangeAspect="1" noChangeArrowheads="1"/>
          </p:cNvPicPr>
          <p:nvPr/>
        </p:nvPicPr>
        <p:blipFill>
          <a:blip r:embed="rId2"/>
          <a:srcRect/>
          <a:stretch>
            <a:fillRect/>
          </a:stretch>
        </p:blipFill>
        <p:spPr bwMode="auto">
          <a:xfrm>
            <a:off x="0" y="3169513"/>
            <a:ext cx="6191794" cy="3252652"/>
          </a:xfrm>
          <a:prstGeom prst="rect">
            <a:avLst/>
          </a:prstGeom>
          <a:noFill/>
        </p:spPr>
      </p:pic>
      <p:sp>
        <p:nvSpPr>
          <p:cNvPr id="6" name="Subtitle 4"/>
          <p:cNvSpPr txBox="1">
            <a:spLocks/>
          </p:cNvSpPr>
          <p:nvPr/>
        </p:nvSpPr>
        <p:spPr>
          <a:xfrm>
            <a:off x="0" y="0"/>
            <a:ext cx="9144000" cy="1110344"/>
          </a:xfrm>
          <a:prstGeom prst="rect">
            <a:avLst/>
          </a:prstGeom>
        </p:spPr>
        <p:txBody>
          <a:bodyPr vert="horz" lIns="118872" tIns="0" rIns="45720" bIns="0" rtlCol="0" anchor="b">
            <a:noAutofit/>
          </a:bodyPr>
          <a:lstStyle/>
          <a:p>
            <a:pPr marL="0" marR="0" lvl="0" indent="0" algn="ct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id-ID" sz="4000" b="1" i="1" u="none" strike="noStrike" kern="1200" cap="none" spc="0" normalizeH="0" baseline="0" noProof="0" dirty="0" smtClean="0">
                <a:ln>
                  <a:noFill/>
                </a:ln>
                <a:solidFill>
                  <a:srgbClr val="FFFFFF"/>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4000" b="1" i="1"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4000" b="1" i="1"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4000" b="1" i="1"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4000" b="1" i="1"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4000" b="1" i="1"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4000" b="1" i="1"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4000" b="1" i="1"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4000" b="1" i="1"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id-ID" sz="4000" b="1" i="1" u="none" strike="noStrike" kern="1200" cap="none" spc="0" normalizeH="0" baseline="0" noProof="0" dirty="0" smtClean="0">
              <a:ln>
                <a:noFill/>
              </a:ln>
              <a:solidFill>
                <a:srgbClr val="FFFFFF"/>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id-ID" sz="4000" b="1" i="1" u="none" strike="noStrike" kern="1200" cap="none" spc="0" normalizeH="0" baseline="0" noProof="0" dirty="0" smtClean="0">
                <a:ln>
                  <a:noFill/>
                </a:ln>
                <a:solidFill>
                  <a:srgbClr val="FFC000"/>
                </a:solidFill>
                <a:effectLst/>
                <a:uLnTx/>
                <a:uFillTx/>
                <a:latin typeface="+mn-lt"/>
                <a:ea typeface="+mn-ea"/>
                <a:cs typeface="+mn-cs"/>
              </a:rPr>
              <a:t>RSRQ</a:t>
            </a:r>
          </a:p>
        </p:txBody>
      </p:sp>
    </p:spTree>
  </p:cSld>
  <p:clrMapOvr>
    <a:masterClrMapping/>
  </p:clrMapOvr>
  <p:transition spd="med">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normAutofit/>
          </a:bodyPr>
          <a:lstStyle/>
          <a:p>
            <a:pPr algn="ctr"/>
            <a:r>
              <a:rPr lang="id-ID" sz="2800" dirty="0" smtClean="0">
                <a:solidFill>
                  <a:srgbClr val="FFC000"/>
                </a:solidFill>
              </a:rPr>
              <a:t>PROVIDER YANG DIUJI</a:t>
            </a:r>
            <a:br>
              <a:rPr lang="id-ID" sz="2800" dirty="0" smtClean="0">
                <a:solidFill>
                  <a:srgbClr val="FFC000"/>
                </a:solidFill>
              </a:rPr>
            </a:br>
            <a:endParaRPr lang="id-ID" sz="2800" dirty="0"/>
          </a:p>
        </p:txBody>
      </p:sp>
      <p:sp>
        <p:nvSpPr>
          <p:cNvPr id="1048621" name="Content Placeholder 2"/>
          <p:cNvSpPr>
            <a:spLocks noGrp="1"/>
          </p:cNvSpPr>
          <p:nvPr>
            <p:ph idx="1"/>
          </p:nvPr>
        </p:nvSpPr>
        <p:spPr>
          <a:xfrm>
            <a:off x="0" y="1436914"/>
            <a:ext cx="9144000" cy="5421086"/>
          </a:xfrm>
        </p:spPr>
        <p:txBody>
          <a:bodyPr>
            <a:normAutofit/>
          </a:bodyPr>
          <a:lstStyle/>
          <a:p>
            <a:pPr>
              <a:buNone/>
            </a:pPr>
            <a:endParaRPr lang="id-ID" sz="2400" dirty="0" smtClean="0">
              <a:latin typeface="Arno Pro Smbd Caption" pitchFamily="18" charset="0"/>
              <a:cs typeface="Aharoni" pitchFamily="2" charset="-79"/>
            </a:endParaRPr>
          </a:p>
          <a:p>
            <a:pPr>
              <a:buNone/>
            </a:pPr>
            <a:r>
              <a:rPr lang="id-ID" sz="2400" b="1" dirty="0" smtClean="0">
                <a:latin typeface="Arno Pro Smbd Caption" pitchFamily="18" charset="0"/>
                <a:cs typeface="Aharoni" pitchFamily="2" charset="-79"/>
              </a:rPr>
              <a:t>      1. XL AXIATA</a:t>
            </a:r>
          </a:p>
          <a:p>
            <a:pPr>
              <a:buNone/>
            </a:pPr>
            <a:endParaRPr lang="id-ID" sz="2400" dirty="0" smtClean="0">
              <a:latin typeface="Arno Pro Smbd Caption" pitchFamily="18" charset="0"/>
              <a:cs typeface="Aharoni" pitchFamily="2" charset="-79"/>
            </a:endParaRPr>
          </a:p>
          <a:p>
            <a:pPr>
              <a:buNone/>
            </a:pPr>
            <a:endParaRPr lang="id-ID" sz="2400" dirty="0" smtClean="0">
              <a:latin typeface="Arno Pro Smbd Caption" pitchFamily="18" charset="0"/>
              <a:cs typeface="Aharoni" pitchFamily="2" charset="-79"/>
            </a:endParaRPr>
          </a:p>
          <a:p>
            <a:pPr>
              <a:buNone/>
            </a:pPr>
            <a:endParaRPr lang="id-ID" sz="2400" dirty="0" smtClean="0">
              <a:latin typeface="Arno Pro Smbd Caption" pitchFamily="18" charset="0"/>
              <a:cs typeface="Aharoni" pitchFamily="2" charset="-79"/>
            </a:endParaRPr>
          </a:p>
          <a:p>
            <a:pPr>
              <a:buNone/>
            </a:pPr>
            <a:r>
              <a:rPr lang="id-ID" sz="2400" b="1" dirty="0" smtClean="0">
                <a:latin typeface="Arno Pro Smbd Caption" pitchFamily="18" charset="0"/>
                <a:cs typeface="Aharoni" pitchFamily="2" charset="-79"/>
              </a:rPr>
              <a:t>      2. TRI</a:t>
            </a:r>
          </a:p>
        </p:txBody>
      </p:sp>
      <p:pic>
        <p:nvPicPr>
          <p:cNvPr id="28678" name="Picture 6" descr="Harga Saham XL Naik 1,36% Respons Laporan Keuangan"/>
          <p:cNvPicPr>
            <a:picLocks noChangeAspect="1" noChangeArrowheads="1"/>
          </p:cNvPicPr>
          <p:nvPr/>
        </p:nvPicPr>
        <p:blipFill>
          <a:blip r:embed="rId2"/>
          <a:srcRect/>
          <a:stretch>
            <a:fillRect/>
          </a:stretch>
        </p:blipFill>
        <p:spPr bwMode="auto">
          <a:xfrm>
            <a:off x="3147737" y="1541801"/>
            <a:ext cx="3429000" cy="1080375"/>
          </a:xfrm>
          <a:prstGeom prst="rect">
            <a:avLst/>
          </a:prstGeom>
          <a:noFill/>
        </p:spPr>
      </p:pic>
      <p:pic>
        <p:nvPicPr>
          <p:cNvPr id="28680" name="Picture 8" descr="Pendapatan Layanan Gim Melesat, Tri Andalkan Kartu H3ro Tambah Jumlah  Pengguna - Teknologi Bisnis.com"/>
          <p:cNvPicPr>
            <a:picLocks noChangeAspect="1" noChangeArrowheads="1"/>
          </p:cNvPicPr>
          <p:nvPr/>
        </p:nvPicPr>
        <p:blipFill>
          <a:blip r:embed="rId3"/>
          <a:srcRect/>
          <a:stretch>
            <a:fillRect/>
          </a:stretch>
        </p:blipFill>
        <p:spPr bwMode="auto">
          <a:xfrm>
            <a:off x="3243406" y="2972568"/>
            <a:ext cx="1153783" cy="1153783"/>
          </a:xfrm>
          <a:prstGeom prst="rect">
            <a:avLst/>
          </a:prstGeom>
          <a:noFill/>
        </p:spPr>
      </p:pic>
      <p:pic>
        <p:nvPicPr>
          <p:cNvPr id="28682" name="Picture 10" descr="Cartoon Radio Tower Animation - Stock Motion Graphics | Motion Array"/>
          <p:cNvPicPr>
            <a:picLocks noChangeAspect="1" noChangeArrowheads="1"/>
          </p:cNvPicPr>
          <p:nvPr/>
        </p:nvPicPr>
        <p:blipFill>
          <a:blip r:embed="rId4"/>
          <a:srcRect/>
          <a:stretch>
            <a:fillRect/>
          </a:stretch>
        </p:blipFill>
        <p:spPr bwMode="auto">
          <a:xfrm>
            <a:off x="0" y="4518213"/>
            <a:ext cx="9144000" cy="2339788"/>
          </a:xfrm>
          <a:prstGeom prst="rect">
            <a:avLst/>
          </a:prstGeom>
          <a:noFill/>
        </p:spPr>
      </p:pic>
    </p:spTree>
  </p:cSld>
  <p:clrMapOvr>
    <a:masterClrMapping/>
  </p:clrMapOvr>
  <p:transition spd="med">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048653"/>
          <p:cNvSpPr>
            <a:spLocks noGrp="1"/>
          </p:cNvSpPr>
          <p:nvPr>
            <p:ph type="ctrTitle"/>
          </p:nvPr>
        </p:nvSpPr>
        <p:spPr>
          <a:xfrm>
            <a:off x="659675" y="0"/>
            <a:ext cx="7772400" cy="1056381"/>
          </a:xfrm>
        </p:spPr>
        <p:txBody>
          <a:bodyPr/>
          <a:lstStyle/>
          <a:p>
            <a:pPr algn="ctr"/>
            <a:r>
              <a:rPr lang="en-US" dirty="0" smtClean="0"/>
              <a:t>XL</a:t>
            </a:r>
            <a:r>
              <a:rPr lang="id-ID" dirty="0" smtClean="0"/>
              <a:t> AXIATA</a:t>
            </a:r>
            <a:endParaRPr lang="x-none"/>
          </a:p>
        </p:txBody>
      </p:sp>
      <p:sp>
        <p:nvSpPr>
          <p:cNvPr id="1048602" name="Subtitle 1048654"/>
          <p:cNvSpPr>
            <a:spLocks noGrp="1"/>
          </p:cNvSpPr>
          <p:nvPr>
            <p:ph type="subTitle" idx="1"/>
          </p:nvPr>
        </p:nvSpPr>
        <p:spPr>
          <a:xfrm rot="21600000">
            <a:off x="274335" y="1005841"/>
            <a:ext cx="8547500" cy="862147"/>
          </a:xfrm>
        </p:spPr>
        <p:txBody>
          <a:bodyPr/>
          <a:lstStyle/>
          <a:p>
            <a:pPr algn="l"/>
            <a:r>
              <a:rPr lang="en-US" dirty="0" err="1"/>
              <a:t>Untuk</a:t>
            </a:r>
            <a:r>
              <a:rPr lang="en-US" dirty="0"/>
              <a:t> provide XL </a:t>
            </a:r>
            <a:r>
              <a:rPr lang="en-US" dirty="0" err="1"/>
              <a:t>ini</a:t>
            </a:r>
            <a:r>
              <a:rPr lang="en-US" dirty="0"/>
              <a:t> </a:t>
            </a:r>
            <a:r>
              <a:rPr lang="en-US" dirty="0" err="1"/>
              <a:t>kami</a:t>
            </a:r>
            <a:r>
              <a:rPr lang="en-US" dirty="0"/>
              <a:t> </a:t>
            </a:r>
            <a:r>
              <a:rPr lang="en-US" dirty="0" err="1"/>
              <a:t>menguji</a:t>
            </a:r>
            <a:r>
              <a:rPr lang="en-US" dirty="0"/>
              <a:t> </a:t>
            </a:r>
            <a:r>
              <a:rPr lang="en-US" dirty="0" err="1"/>
              <a:t>di</a:t>
            </a:r>
            <a:r>
              <a:rPr lang="en-US" dirty="0"/>
              <a:t> </a:t>
            </a:r>
            <a:r>
              <a:rPr lang="en-US" dirty="0" err="1"/>
              <a:t>daerah</a:t>
            </a:r>
            <a:r>
              <a:rPr lang="en-US" dirty="0"/>
              <a:t> </a:t>
            </a:r>
            <a:r>
              <a:rPr lang="en-US" dirty="0" smtClean="0"/>
              <a:t>J</a:t>
            </a:r>
            <a:r>
              <a:rPr lang="id-ID" dirty="0" smtClean="0"/>
              <a:t>alan</a:t>
            </a:r>
            <a:r>
              <a:rPr lang="en-US" dirty="0" smtClean="0"/>
              <a:t> </a:t>
            </a:r>
            <a:r>
              <a:rPr lang="en-US" dirty="0" err="1"/>
              <a:t>Jenderal</a:t>
            </a:r>
            <a:r>
              <a:rPr lang="en-US" dirty="0"/>
              <a:t> </a:t>
            </a:r>
            <a:r>
              <a:rPr lang="en-US" dirty="0" err="1"/>
              <a:t>Sudirman,tepatnya</a:t>
            </a:r>
            <a:r>
              <a:rPr lang="en-US" dirty="0"/>
              <a:t> </a:t>
            </a:r>
            <a:r>
              <a:rPr lang="en-US" dirty="0" err="1"/>
              <a:t>diatas</a:t>
            </a:r>
            <a:r>
              <a:rPr lang="en-US" dirty="0"/>
              <a:t> </a:t>
            </a:r>
            <a:r>
              <a:rPr lang="en-US" dirty="0" err="1"/>
              <a:t>gedung</a:t>
            </a:r>
            <a:r>
              <a:rPr lang="en-US" dirty="0"/>
              <a:t> </a:t>
            </a:r>
            <a:r>
              <a:rPr lang="en-US" dirty="0" err="1"/>
              <a:t>Graha</a:t>
            </a:r>
            <a:r>
              <a:rPr lang="en-US" dirty="0"/>
              <a:t> </a:t>
            </a:r>
            <a:r>
              <a:rPr lang="en-US" dirty="0" err="1"/>
              <a:t>Bunda</a:t>
            </a:r>
            <a:r>
              <a:rPr lang="en-US" dirty="0"/>
              <a:t>. </a:t>
            </a:r>
            <a:endParaRPr lang="x-none"/>
          </a:p>
        </p:txBody>
      </p:sp>
      <p:pic>
        <p:nvPicPr>
          <p:cNvPr id="2097156" name="Picture 2097152"/>
          <p:cNvPicPr>
            <a:picLocks/>
          </p:cNvPicPr>
          <p:nvPr/>
        </p:nvPicPr>
        <p:blipFill>
          <a:blip r:embed="rId2" cstate="print"/>
          <a:stretch>
            <a:fillRect/>
          </a:stretch>
        </p:blipFill>
        <p:spPr>
          <a:xfrm>
            <a:off x="0" y="2207623"/>
            <a:ext cx="3579223" cy="4650377"/>
          </a:xfrm>
          <a:prstGeom prst="rect">
            <a:avLst/>
          </a:prstGeom>
        </p:spPr>
      </p:pic>
      <p:pic>
        <p:nvPicPr>
          <p:cNvPr id="2097157" name="Picture 2097155"/>
          <p:cNvPicPr>
            <a:picLocks/>
          </p:cNvPicPr>
          <p:nvPr/>
        </p:nvPicPr>
        <p:blipFill>
          <a:blip r:embed="rId3"/>
          <a:stretch>
            <a:fillRect/>
          </a:stretch>
        </p:blipFill>
        <p:spPr>
          <a:xfrm rot="21600000">
            <a:off x="5721531" y="2194560"/>
            <a:ext cx="3422469" cy="4663440"/>
          </a:xfrm>
          <a:prstGeom prst="rect">
            <a:avLst/>
          </a:prstGeom>
        </p:spPr>
      </p:pic>
      <p:pic>
        <p:nvPicPr>
          <p:cNvPr id="10254" name="Picture 14" descr="Tower Glyph Color Flat Vector Icon Stock Vector - Illustration of line,  pack: 141399483"/>
          <p:cNvPicPr>
            <a:picLocks noChangeAspect="1" noChangeArrowheads="1"/>
          </p:cNvPicPr>
          <p:nvPr/>
        </p:nvPicPr>
        <p:blipFill>
          <a:blip r:embed="rId4"/>
          <a:srcRect/>
          <a:stretch>
            <a:fillRect/>
          </a:stretch>
        </p:blipFill>
        <p:spPr bwMode="auto">
          <a:xfrm>
            <a:off x="3578042" y="5172891"/>
            <a:ext cx="2143489" cy="1685109"/>
          </a:xfrm>
          <a:prstGeom prst="rect">
            <a:avLst/>
          </a:prstGeom>
          <a:noFill/>
        </p:spPr>
      </p:pic>
    </p:spTree>
  </p:cSld>
  <p:clrMapOvr>
    <a:masterClrMapping/>
  </p:clrMapOvr>
  <p:transition spd="med">
    <p:comb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normAutofit/>
          </a:bodyPr>
          <a:lstStyle/>
          <a:p>
            <a:r>
              <a:rPr lang="id-ID" sz="2000" dirty="0" smtClean="0"/>
              <a:t>Map menunjukkan lokasi menara terdekat dengan ponsel saat ini berdasarkan garis lintang -2.9607216, dan garis bujur 104.7381682 dengan panjang jarak jauh (± 61m)</a:t>
            </a:r>
            <a:endParaRPr lang="id-ID" sz="2000" dirty="0"/>
          </a:p>
        </p:txBody>
      </p:sp>
      <p:pic>
        <p:nvPicPr>
          <p:cNvPr id="2097152" name="Picture 5"/>
          <p:cNvPicPr>
            <a:picLocks/>
          </p:cNvPicPr>
          <p:nvPr/>
        </p:nvPicPr>
        <p:blipFill>
          <a:blip r:embed="rId2"/>
          <a:stretch>
            <a:fillRect/>
          </a:stretch>
        </p:blipFill>
        <p:spPr>
          <a:xfrm>
            <a:off x="0" y="1463041"/>
            <a:ext cx="3370217" cy="5394960"/>
          </a:xfrm>
          <a:prstGeom prst="rect">
            <a:avLst/>
          </a:prstGeom>
        </p:spPr>
      </p:pic>
      <p:pic>
        <p:nvPicPr>
          <p:cNvPr id="2097153" name="Picture 6"/>
          <p:cNvPicPr>
            <a:picLocks/>
          </p:cNvPicPr>
          <p:nvPr/>
        </p:nvPicPr>
        <p:blipFill>
          <a:blip r:embed="rId3"/>
          <a:stretch>
            <a:fillRect/>
          </a:stretch>
        </p:blipFill>
        <p:spPr>
          <a:xfrm rot="21600000">
            <a:off x="5826034" y="1463041"/>
            <a:ext cx="3317966" cy="5394960"/>
          </a:xfrm>
          <a:prstGeom prst="rect">
            <a:avLst/>
          </a:prstGeom>
        </p:spPr>
      </p:pic>
      <p:pic>
        <p:nvPicPr>
          <p:cNvPr id="9218" name="Picture 2" descr="Down Power Lines PNG Images &amp; PSDs for Download | PixelSquid - S10703845F"/>
          <p:cNvPicPr>
            <a:picLocks noChangeAspect="1" noChangeArrowheads="1"/>
          </p:cNvPicPr>
          <p:nvPr/>
        </p:nvPicPr>
        <p:blipFill>
          <a:blip r:embed="rId4"/>
          <a:srcRect/>
          <a:stretch>
            <a:fillRect/>
          </a:stretch>
        </p:blipFill>
        <p:spPr bwMode="auto">
          <a:xfrm>
            <a:off x="3396343" y="3902399"/>
            <a:ext cx="2410756" cy="2955603"/>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title"/>
          </p:nvPr>
        </p:nvSpPr>
        <p:spPr/>
        <p:txBody>
          <a:bodyPr>
            <a:normAutofit/>
          </a:bodyPr>
          <a:lstStyle/>
          <a:p>
            <a:r>
              <a:rPr lang="id-ID" sz="2800" dirty="0" smtClean="0"/>
              <a:t>SIM 1 dan SIM2 sama-sama menggunakan provider XL Axiata</a:t>
            </a:r>
            <a:endParaRPr lang="id-ID" sz="2800" dirty="0"/>
          </a:p>
        </p:txBody>
      </p:sp>
      <p:pic>
        <p:nvPicPr>
          <p:cNvPr id="2097161" name="Picture 2097160"/>
          <p:cNvPicPr>
            <a:picLocks/>
          </p:cNvPicPr>
          <p:nvPr/>
        </p:nvPicPr>
        <p:blipFill>
          <a:blip r:embed="rId2" cstate="print"/>
          <a:stretch>
            <a:fillRect/>
          </a:stretch>
        </p:blipFill>
        <p:spPr>
          <a:xfrm rot="21600000">
            <a:off x="0" y="1463040"/>
            <a:ext cx="3409406" cy="5394961"/>
          </a:xfrm>
          <a:prstGeom prst="rect">
            <a:avLst/>
          </a:prstGeom>
        </p:spPr>
      </p:pic>
      <p:pic>
        <p:nvPicPr>
          <p:cNvPr id="2097162" name="Picture 2097161"/>
          <p:cNvPicPr>
            <a:picLocks/>
          </p:cNvPicPr>
          <p:nvPr/>
        </p:nvPicPr>
        <p:blipFill>
          <a:blip r:embed="rId3" cstate="print"/>
          <a:stretch>
            <a:fillRect/>
          </a:stretch>
        </p:blipFill>
        <p:spPr>
          <a:xfrm>
            <a:off x="5904411" y="1463041"/>
            <a:ext cx="3239590" cy="5394960"/>
          </a:xfrm>
          <a:prstGeom prst="rect">
            <a:avLst/>
          </a:prstGeom>
        </p:spPr>
      </p:pic>
      <p:pic>
        <p:nvPicPr>
          <p:cNvPr id="8194" name="Picture 2" descr="Power Lines PNG Images &amp; PSDs for Download | PixelSquid - S111096744"/>
          <p:cNvPicPr>
            <a:picLocks noChangeAspect="1" noChangeArrowheads="1"/>
          </p:cNvPicPr>
          <p:nvPr/>
        </p:nvPicPr>
        <p:blipFill>
          <a:blip r:embed="rId4"/>
          <a:srcRect/>
          <a:stretch>
            <a:fillRect/>
          </a:stretch>
        </p:blipFill>
        <p:spPr bwMode="auto">
          <a:xfrm>
            <a:off x="3433567" y="3908736"/>
            <a:ext cx="2433620" cy="2949264"/>
          </a:xfrm>
          <a:prstGeom prst="rect">
            <a:avLst/>
          </a:prstGeom>
          <a:noFill/>
        </p:spPr>
      </p:pic>
    </p:spTree>
  </p:cSld>
  <p:clrMapOvr>
    <a:masterClrMapping/>
  </p:clrMapOvr>
  <p:transition spd="med">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ontent Placeholder 1048659"/>
          <p:cNvSpPr>
            <a:spLocks noGrp="1"/>
          </p:cNvSpPr>
          <p:nvPr>
            <p:ph idx="1"/>
          </p:nvPr>
        </p:nvSpPr>
        <p:spPr>
          <a:xfrm>
            <a:off x="274320" y="0"/>
            <a:ext cx="8467883" cy="6701245"/>
          </a:xfrm>
        </p:spPr>
        <p:txBody>
          <a:bodyPr>
            <a:normAutofit/>
          </a:bodyPr>
          <a:lstStyle/>
          <a:p>
            <a:endParaRPr lang="x-none">
              <a:solidFill>
                <a:srgbClr val="FFC000"/>
              </a:solidFill>
            </a:endParaRPr>
          </a:p>
          <a:p>
            <a:r>
              <a:rPr lang="en-US" sz="2800" dirty="0" err="1">
                <a:solidFill>
                  <a:srgbClr val="FFC000"/>
                </a:solidFill>
              </a:rPr>
              <a:t>Berdasarkan</a:t>
            </a:r>
            <a:r>
              <a:rPr lang="en-US" sz="2800" dirty="0">
                <a:solidFill>
                  <a:srgbClr val="FFC000"/>
                </a:solidFill>
              </a:rPr>
              <a:t> </a:t>
            </a:r>
            <a:r>
              <a:rPr lang="en-US" sz="2800" dirty="0" err="1">
                <a:solidFill>
                  <a:srgbClr val="FFC000"/>
                </a:solidFill>
              </a:rPr>
              <a:t>percobaan</a:t>
            </a:r>
            <a:r>
              <a:rPr lang="en-US" sz="2800" dirty="0">
                <a:solidFill>
                  <a:srgbClr val="FFC000"/>
                </a:solidFill>
              </a:rPr>
              <a:t> yang </a:t>
            </a:r>
            <a:r>
              <a:rPr lang="en-US" sz="2800" dirty="0" err="1">
                <a:solidFill>
                  <a:srgbClr val="FFC000"/>
                </a:solidFill>
              </a:rPr>
              <a:t>kami</a:t>
            </a:r>
            <a:r>
              <a:rPr lang="en-US" sz="2800" dirty="0">
                <a:solidFill>
                  <a:srgbClr val="FFC000"/>
                </a:solidFill>
              </a:rPr>
              <a:t> </a:t>
            </a:r>
            <a:r>
              <a:rPr lang="en-US" sz="2800" dirty="0" err="1">
                <a:solidFill>
                  <a:srgbClr val="FFC000"/>
                </a:solidFill>
              </a:rPr>
              <a:t>lakukan,kami</a:t>
            </a:r>
            <a:r>
              <a:rPr lang="en-US" sz="2800" dirty="0">
                <a:solidFill>
                  <a:srgbClr val="FFC000"/>
                </a:solidFill>
              </a:rPr>
              <a:t> </a:t>
            </a:r>
            <a:r>
              <a:rPr lang="en-US" sz="2800" dirty="0" err="1">
                <a:solidFill>
                  <a:srgbClr val="FFC000"/>
                </a:solidFill>
              </a:rPr>
              <a:t>mendapatkan</a:t>
            </a:r>
            <a:r>
              <a:rPr lang="en-US" sz="2800" dirty="0">
                <a:solidFill>
                  <a:srgbClr val="FFC000"/>
                </a:solidFill>
              </a:rPr>
              <a:t> </a:t>
            </a:r>
            <a:r>
              <a:rPr lang="en-US" sz="2800" dirty="0" err="1">
                <a:solidFill>
                  <a:srgbClr val="FFC000"/>
                </a:solidFill>
              </a:rPr>
              <a:t>hasil</a:t>
            </a:r>
            <a:r>
              <a:rPr lang="en-US" sz="2800" dirty="0">
                <a:solidFill>
                  <a:srgbClr val="FFC000"/>
                </a:solidFill>
              </a:rPr>
              <a:t> </a:t>
            </a:r>
            <a:r>
              <a:rPr lang="en-US" sz="2800" dirty="0" err="1">
                <a:solidFill>
                  <a:srgbClr val="FFC000"/>
                </a:solidFill>
              </a:rPr>
              <a:t>sebagai</a:t>
            </a:r>
            <a:r>
              <a:rPr lang="en-US" sz="2800" dirty="0">
                <a:solidFill>
                  <a:srgbClr val="FFC000"/>
                </a:solidFill>
              </a:rPr>
              <a:t> </a:t>
            </a:r>
            <a:r>
              <a:rPr lang="en-US" sz="2800" dirty="0" err="1">
                <a:solidFill>
                  <a:srgbClr val="FFC000"/>
                </a:solidFill>
              </a:rPr>
              <a:t>berikut</a:t>
            </a:r>
            <a:r>
              <a:rPr lang="en-US" sz="2800" dirty="0" smtClean="0">
                <a:solidFill>
                  <a:srgbClr val="FFC000"/>
                </a:solidFill>
              </a:rPr>
              <a:t>.</a:t>
            </a:r>
            <a:endParaRPr lang="id-ID" sz="2800" dirty="0" smtClean="0">
              <a:solidFill>
                <a:srgbClr val="FFC000"/>
              </a:solidFill>
            </a:endParaRPr>
          </a:p>
          <a:p>
            <a:endParaRPr lang="x-none" sz="2200">
              <a:solidFill>
                <a:srgbClr val="FFC000"/>
              </a:solidFill>
            </a:endParaRPr>
          </a:p>
          <a:p>
            <a:endParaRPr lang="x-none" sz="2200">
              <a:latin typeface="Arial Rounded MT Bold" pitchFamily="34" charset="0"/>
            </a:endParaRPr>
          </a:p>
          <a:p>
            <a:r>
              <a:rPr lang="en-US" sz="2200" dirty="0" err="1" smtClean="0">
                <a:latin typeface="Arial Rounded MT Bold" pitchFamily="34" charset="0"/>
              </a:rPr>
              <a:t>Provi</a:t>
            </a:r>
            <a:r>
              <a:rPr lang="id-ID" sz="2200" dirty="0" smtClean="0">
                <a:latin typeface="Arial Rounded MT Bold" pitchFamily="34" charset="0"/>
              </a:rPr>
              <a:t>d</a:t>
            </a:r>
            <a:r>
              <a:rPr lang="en-US" sz="2200" dirty="0" smtClean="0">
                <a:latin typeface="Arial Rounded MT Bold" pitchFamily="34" charset="0"/>
              </a:rPr>
              <a:t>e</a:t>
            </a:r>
            <a:r>
              <a:rPr lang="id-ID" sz="2200" dirty="0" smtClean="0">
                <a:latin typeface="Arial Rounded MT Bold" pitchFamily="34" charset="0"/>
              </a:rPr>
              <a:t>r      </a:t>
            </a:r>
            <a:r>
              <a:rPr lang="en-US" sz="2200" dirty="0" smtClean="0">
                <a:latin typeface="Arial Rounded MT Bold" pitchFamily="34" charset="0"/>
              </a:rPr>
              <a:t>: XL</a:t>
            </a:r>
            <a:r>
              <a:rPr lang="id-ID" sz="2200" dirty="0" smtClean="0">
                <a:latin typeface="Arial Rounded MT Bold" pitchFamily="34" charset="0"/>
              </a:rPr>
              <a:t> AXIATA</a:t>
            </a:r>
            <a:endParaRPr lang="x-none" sz="2200">
              <a:latin typeface="Arial Rounded MT Bold" pitchFamily="34" charset="0"/>
            </a:endParaRPr>
          </a:p>
          <a:p>
            <a:r>
              <a:rPr lang="id-ID" sz="2200" dirty="0" smtClean="0">
                <a:latin typeface="Arial Rounded MT Bold" pitchFamily="34" charset="0"/>
              </a:rPr>
              <a:t>Lokasi  </a:t>
            </a:r>
            <a:r>
              <a:rPr lang="en-US" sz="2200" dirty="0" smtClean="0">
                <a:latin typeface="Arial Rounded MT Bold" pitchFamily="34" charset="0"/>
              </a:rPr>
              <a:t>     </a:t>
            </a:r>
            <a:r>
              <a:rPr lang="id-ID" sz="2200" dirty="0" smtClean="0">
                <a:latin typeface="Arial Rounded MT Bold" pitchFamily="34" charset="0"/>
              </a:rPr>
              <a:t>   </a:t>
            </a:r>
            <a:r>
              <a:rPr lang="en-US" sz="2200" dirty="0" smtClean="0">
                <a:latin typeface="Arial Rounded MT Bold" pitchFamily="34" charset="0"/>
              </a:rPr>
              <a:t>: </a:t>
            </a:r>
            <a:r>
              <a:rPr lang="id-ID" sz="2200" dirty="0" smtClean="0">
                <a:latin typeface="Arial Rounded MT Bold" pitchFamily="34" charset="0"/>
              </a:rPr>
              <a:t>Jl. </a:t>
            </a:r>
            <a:r>
              <a:rPr lang="en-US" sz="2200" dirty="0" err="1" smtClean="0">
                <a:latin typeface="Arial Rounded MT Bold" pitchFamily="34" charset="0"/>
              </a:rPr>
              <a:t>Jenderal</a:t>
            </a:r>
            <a:r>
              <a:rPr lang="en-US" sz="2200" dirty="0" smtClean="0">
                <a:latin typeface="Arial Rounded MT Bold" pitchFamily="34" charset="0"/>
              </a:rPr>
              <a:t> </a:t>
            </a:r>
            <a:r>
              <a:rPr lang="en-US" sz="2200" dirty="0" err="1" smtClean="0">
                <a:latin typeface="Arial Rounded MT Bold" pitchFamily="34" charset="0"/>
              </a:rPr>
              <a:t>Sudirman</a:t>
            </a:r>
            <a:r>
              <a:rPr lang="id-ID" sz="2200" dirty="0" smtClean="0">
                <a:latin typeface="Arial Rounded MT Bold" pitchFamily="34" charset="0"/>
              </a:rPr>
              <a:t> (diatas gedung graha   bunda)</a:t>
            </a:r>
          </a:p>
          <a:p>
            <a:r>
              <a:rPr lang="id-ID" sz="2200" dirty="0" smtClean="0">
                <a:latin typeface="Arial Rounded MT Bold" pitchFamily="34" charset="0"/>
              </a:rPr>
              <a:t>ASU</a:t>
            </a:r>
            <a:r>
              <a:rPr lang="en-US" sz="2200" dirty="0" smtClean="0">
                <a:latin typeface="Arial Rounded MT Bold" pitchFamily="34" charset="0"/>
              </a:rPr>
              <a:t> </a:t>
            </a:r>
            <a:r>
              <a:rPr lang="id-ID" sz="2200" dirty="0" smtClean="0">
                <a:latin typeface="Arial Rounded MT Bold" pitchFamily="34" charset="0"/>
              </a:rPr>
              <a:t>             : 74</a:t>
            </a:r>
            <a:endParaRPr lang="x-none" sz="2200">
              <a:latin typeface="Arial Rounded MT Bold" pitchFamily="34" charset="0"/>
            </a:endParaRPr>
          </a:p>
          <a:p>
            <a:r>
              <a:rPr lang="en-US" sz="2200" dirty="0" smtClean="0">
                <a:latin typeface="Arial Rounded MT Bold" pitchFamily="34" charset="0"/>
              </a:rPr>
              <a:t>RSRP</a:t>
            </a:r>
            <a:r>
              <a:rPr lang="id-ID" sz="2200" dirty="0" smtClean="0">
                <a:latin typeface="Arial Rounded MT Bold" pitchFamily="34" charset="0"/>
              </a:rPr>
              <a:t>      </a:t>
            </a:r>
            <a:r>
              <a:rPr lang="en-US" sz="2200" dirty="0" smtClean="0">
                <a:latin typeface="Arial Rounded MT Bold" pitchFamily="34" charset="0"/>
              </a:rPr>
              <a:t>   </a:t>
            </a:r>
            <a:r>
              <a:rPr lang="id-ID" sz="2200" dirty="0" smtClean="0">
                <a:latin typeface="Arial Rounded MT Bold" pitchFamily="34" charset="0"/>
              </a:rPr>
              <a:t>  </a:t>
            </a:r>
            <a:r>
              <a:rPr lang="en-US" sz="2200" dirty="0" smtClean="0">
                <a:latin typeface="Arial Rounded MT Bold" pitchFamily="34" charset="0"/>
              </a:rPr>
              <a:t>:</a:t>
            </a:r>
            <a:r>
              <a:rPr lang="id-ID" sz="2200" dirty="0" smtClean="0">
                <a:latin typeface="Arial Rounded MT Bold" pitchFamily="34" charset="0"/>
              </a:rPr>
              <a:t> (-63 dBm) – (-65 dBm)</a:t>
            </a:r>
            <a:endParaRPr lang="x-none" sz="2200">
              <a:latin typeface="Arial Rounded MT Bold" pitchFamily="34" charset="0"/>
            </a:endParaRPr>
          </a:p>
          <a:p>
            <a:r>
              <a:rPr lang="en-US" sz="2200" dirty="0">
                <a:latin typeface="Arial Rounded MT Bold" pitchFamily="34" charset="0"/>
              </a:rPr>
              <a:t>RSRQ    </a:t>
            </a:r>
            <a:r>
              <a:rPr lang="id-ID" sz="2200" dirty="0" smtClean="0">
                <a:latin typeface="Arial Rounded MT Bold" pitchFamily="34" charset="0"/>
              </a:rPr>
              <a:t>       </a:t>
            </a:r>
            <a:r>
              <a:rPr lang="en-US" sz="2200" dirty="0" smtClean="0">
                <a:latin typeface="Arial Rounded MT Bold" pitchFamily="34" charset="0"/>
              </a:rPr>
              <a:t>:</a:t>
            </a:r>
            <a:r>
              <a:rPr lang="id-ID" sz="2200" dirty="0" smtClean="0">
                <a:latin typeface="Arial Rounded MT Bold" pitchFamily="34" charset="0"/>
              </a:rPr>
              <a:t> (-7 dB) – (-8 dB)</a:t>
            </a:r>
          </a:p>
          <a:p>
            <a:r>
              <a:rPr lang="id-ID" sz="2200" dirty="0" smtClean="0">
                <a:latin typeface="Arial Rounded MT Bold" pitchFamily="34" charset="0"/>
              </a:rPr>
              <a:t>RSSNR        : (14.0 dB) – (15.0 dB) </a:t>
            </a:r>
            <a:endParaRPr lang="x-none" sz="2200">
              <a:latin typeface="Arial Rounded MT Bold" pitchFamily="34" charset="0"/>
            </a:endParaRPr>
          </a:p>
          <a:p>
            <a:r>
              <a:rPr lang="id-ID" sz="2200" dirty="0" smtClean="0">
                <a:latin typeface="Arial Rounded MT Bold" pitchFamily="34" charset="0"/>
              </a:rPr>
              <a:t>Band</a:t>
            </a:r>
            <a:r>
              <a:rPr lang="en-US" sz="2200" dirty="0" smtClean="0">
                <a:latin typeface="Arial Rounded MT Bold" pitchFamily="34" charset="0"/>
              </a:rPr>
              <a:t> </a:t>
            </a:r>
            <a:r>
              <a:rPr lang="id-ID" sz="2200" dirty="0" smtClean="0">
                <a:latin typeface="Arial Rounded MT Bold" pitchFamily="34" charset="0"/>
              </a:rPr>
              <a:t>           </a:t>
            </a:r>
            <a:r>
              <a:rPr lang="en-US" sz="2200" dirty="0" smtClean="0">
                <a:latin typeface="Arial Rounded MT Bold" pitchFamily="34" charset="0"/>
              </a:rPr>
              <a:t>:</a:t>
            </a:r>
            <a:r>
              <a:rPr lang="id-ID" sz="2200" dirty="0" smtClean="0">
                <a:latin typeface="Arial Rounded MT Bold" pitchFamily="34" charset="0"/>
              </a:rPr>
              <a:t> B3 (DCS)</a:t>
            </a:r>
          </a:p>
          <a:p>
            <a:r>
              <a:rPr lang="id-ID" sz="2200" dirty="0" smtClean="0">
                <a:latin typeface="Arial Rounded MT Bold" pitchFamily="34" charset="0"/>
              </a:rPr>
              <a:t>PCI               : 356</a:t>
            </a:r>
            <a:endParaRPr lang="x-none" sz="2200">
              <a:latin typeface="Arial Rounded MT Bold" pitchFamily="34" charset="0"/>
            </a:endParaRPr>
          </a:p>
          <a:p>
            <a:r>
              <a:rPr lang="en-US" sz="2200" dirty="0" smtClean="0">
                <a:latin typeface="Arial Rounded MT Bold" pitchFamily="34" charset="0"/>
              </a:rPr>
              <a:t>Download</a:t>
            </a:r>
            <a:r>
              <a:rPr lang="id-ID" sz="2200" dirty="0" smtClean="0">
                <a:latin typeface="Arial Rounded MT Bold" pitchFamily="34" charset="0"/>
              </a:rPr>
              <a:t>   : 10,8 Mbps</a:t>
            </a:r>
            <a:endParaRPr lang="x-none" sz="2200">
              <a:latin typeface="Arial Rounded MT Bold" pitchFamily="34" charset="0"/>
            </a:endParaRPr>
          </a:p>
          <a:p>
            <a:r>
              <a:rPr lang="en-US" sz="2200" dirty="0" smtClean="0">
                <a:latin typeface="Arial Rounded MT Bold" pitchFamily="34" charset="0"/>
              </a:rPr>
              <a:t>Upload</a:t>
            </a:r>
            <a:r>
              <a:rPr lang="id-ID" sz="2200" dirty="0" smtClean="0">
                <a:latin typeface="Arial Rounded MT Bold" pitchFamily="34" charset="0"/>
              </a:rPr>
              <a:t>        : 22,8 Mbps</a:t>
            </a:r>
          </a:p>
          <a:p>
            <a:r>
              <a:rPr lang="id-ID" sz="2200" dirty="0" smtClean="0">
                <a:latin typeface="Arial Rounded MT Bold" pitchFamily="34" charset="0"/>
              </a:rPr>
              <a:t>Latency       : 96 ms</a:t>
            </a:r>
          </a:p>
          <a:p>
            <a:r>
              <a:rPr lang="id-ID" sz="2200" dirty="0" smtClean="0">
                <a:latin typeface="Arial Rounded MT Bold" pitchFamily="34" charset="0"/>
              </a:rPr>
              <a:t>Jitter            : 15 ms</a:t>
            </a:r>
            <a:endParaRPr lang="x-none" sz="2200">
              <a:latin typeface="Arial Rounded MT Bold" pitchFamily="34" charset="0"/>
            </a:endParaRPr>
          </a:p>
        </p:txBody>
      </p:sp>
      <p:pic>
        <p:nvPicPr>
          <p:cNvPr id="5124" name="Picture 4" descr="Free Stingray-Detector Apps Could Be Outsmarted | WIRED"/>
          <p:cNvPicPr>
            <a:picLocks noChangeAspect="1" noChangeArrowheads="1"/>
          </p:cNvPicPr>
          <p:nvPr/>
        </p:nvPicPr>
        <p:blipFill>
          <a:blip r:embed="rId2" cstate="print"/>
          <a:srcRect/>
          <a:stretch>
            <a:fillRect/>
          </a:stretch>
        </p:blipFill>
        <p:spPr bwMode="auto">
          <a:xfrm>
            <a:off x="4445521" y="4510097"/>
            <a:ext cx="4698479" cy="2347903"/>
          </a:xfrm>
          <a:prstGeom prst="rect">
            <a:avLst/>
          </a:prstGeom>
          <a:noFill/>
        </p:spPr>
      </p:pic>
    </p:spTree>
  </p:cSld>
  <p:clrMapOvr>
    <a:masterClrMapping/>
  </p:clrMapOvr>
  <p:transition spd="med">
    <p:diamon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476</Words>
  <Application>Microsoft Office PowerPoint</Application>
  <PresentationFormat>On-screen Show (4:3)</PresentationFormat>
  <Paragraphs>112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Module</vt:lpstr>
      <vt:lpstr>PENGANTAR TEKNIK TELEKOMUNIKASI</vt:lpstr>
      <vt:lpstr>PENGERTIAN SECARA SINGKAT</vt:lpstr>
      <vt:lpstr>PowerPoint Presentation</vt:lpstr>
      <vt:lpstr>PowerPoint Presentation</vt:lpstr>
      <vt:lpstr>PROVIDER YANG DIUJI </vt:lpstr>
      <vt:lpstr>XL AXIATA</vt:lpstr>
      <vt:lpstr>Map menunjukkan lokasi menara terdekat dengan ponsel saat ini berdasarkan garis lintang -2.9607216, dan garis bujur 104.7381682 dengan panjang jarak jauh (± 61m)</vt:lpstr>
      <vt:lpstr>SIM 1 dan SIM2 sama-sama menggunakan provider XL Axiata</vt:lpstr>
      <vt:lpstr>PowerPoint Presentation</vt:lpstr>
      <vt:lpstr>TRI  </vt:lpstr>
      <vt:lpstr>Map menunjukkan lokasi menara terdekat dengan ponsel saat ini berdasarkan garis lintang -2.960644, dan garis bujur 104.7584834 dengan panjang jarak sejauh (± 11m)</vt:lpstr>
      <vt:lpstr>SIM 2 adalah provider TRI</vt:lpstr>
      <vt:lpstr>Berdasarkan percobaan yang kami lakukan,kami mendapatkan hasil sebagai berikut. </vt:lpstr>
      <vt:lpstr>KESIMPULAN</vt:lpstr>
      <vt:lpstr>That's all from our group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TELEKOMUNIKASI</dc:title>
  <dc:creator>vivo 1938</dc:creator>
  <cp:lastModifiedBy>ismail - [2010]</cp:lastModifiedBy>
  <cp:revision>38</cp:revision>
  <dcterms:created xsi:type="dcterms:W3CDTF">2015-05-11T05:30:45Z</dcterms:created>
  <dcterms:modified xsi:type="dcterms:W3CDTF">2020-10-26T02:49:01Z</dcterms:modified>
</cp:coreProperties>
</file>