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8EF23-67D8-416F-A241-7E7CD797E752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D871C5-FE67-4CB6-B342-04799F2788B1}">
      <dgm:prSet/>
      <dgm:spPr/>
      <dgm:t>
        <a:bodyPr/>
        <a:lstStyle/>
        <a:p>
          <a:r>
            <a:rPr lang="en-US" dirty="0" err="1"/>
            <a:t>Blazor</a:t>
          </a:r>
          <a:r>
            <a:rPr lang="en-US" dirty="0"/>
            <a:t> is a framework for building interactive client-side web UI with .NET</a:t>
          </a:r>
        </a:p>
      </dgm:t>
    </dgm:pt>
    <dgm:pt modelId="{2D535C25-55A9-48C7-BC5D-344BDECC14C6}" type="parTrans" cxnId="{372DC8B2-D488-42A4-81E4-ED7339146F55}">
      <dgm:prSet/>
      <dgm:spPr/>
      <dgm:t>
        <a:bodyPr/>
        <a:lstStyle/>
        <a:p>
          <a:endParaRPr lang="en-US"/>
        </a:p>
      </dgm:t>
    </dgm:pt>
    <dgm:pt modelId="{E43E44FF-F726-4DC8-8320-BEFCBDBC2474}" type="sibTrans" cxnId="{372DC8B2-D488-42A4-81E4-ED7339146F55}">
      <dgm:prSet/>
      <dgm:spPr/>
      <dgm:t>
        <a:bodyPr/>
        <a:lstStyle/>
        <a:p>
          <a:endParaRPr lang="en-US"/>
        </a:p>
      </dgm:t>
    </dgm:pt>
    <dgm:pt modelId="{665B9531-23C4-484F-A153-C8E718F118CD}">
      <dgm:prSet/>
      <dgm:spPr/>
      <dgm:t>
        <a:bodyPr/>
        <a:lstStyle/>
        <a:p>
          <a:r>
            <a:rPr lang="en-US" dirty="0"/>
            <a:t>Share server-side and client-side app logic written in .NET.</a:t>
          </a:r>
        </a:p>
      </dgm:t>
    </dgm:pt>
    <dgm:pt modelId="{8F4E518B-AD88-401D-BB35-D78D3BC4EB2C}" type="parTrans" cxnId="{23303875-1233-4533-97FA-72AE579B243D}">
      <dgm:prSet/>
      <dgm:spPr/>
      <dgm:t>
        <a:bodyPr/>
        <a:lstStyle/>
        <a:p>
          <a:endParaRPr lang="en-US"/>
        </a:p>
      </dgm:t>
    </dgm:pt>
    <dgm:pt modelId="{8A1B761B-796C-4F2B-9774-CE2699878057}" type="sibTrans" cxnId="{23303875-1233-4533-97FA-72AE579B243D}">
      <dgm:prSet/>
      <dgm:spPr/>
      <dgm:t>
        <a:bodyPr/>
        <a:lstStyle/>
        <a:p>
          <a:endParaRPr lang="en-US"/>
        </a:p>
      </dgm:t>
    </dgm:pt>
    <dgm:pt modelId="{95FD72BB-DC74-43CC-998D-BCFEAAF420E7}">
      <dgm:prSet/>
      <dgm:spPr/>
      <dgm:t>
        <a:bodyPr/>
        <a:lstStyle/>
        <a:p>
          <a:r>
            <a:rPr lang="en-US" dirty="0"/>
            <a:t>Render the UI as HTML and CSS for wide browser support, including mobile browsers.</a:t>
          </a:r>
        </a:p>
      </dgm:t>
    </dgm:pt>
    <dgm:pt modelId="{F75B1911-A1AC-42C3-9C95-B50A978C6F7E}" type="parTrans" cxnId="{4876E251-87AC-4801-A2A5-99324937B7BE}">
      <dgm:prSet/>
      <dgm:spPr/>
      <dgm:t>
        <a:bodyPr/>
        <a:lstStyle/>
        <a:p>
          <a:endParaRPr lang="en-US"/>
        </a:p>
      </dgm:t>
    </dgm:pt>
    <dgm:pt modelId="{C6B50883-1CB3-4120-829B-EA292035B8B6}" type="sibTrans" cxnId="{4876E251-87AC-4801-A2A5-99324937B7BE}">
      <dgm:prSet/>
      <dgm:spPr/>
      <dgm:t>
        <a:bodyPr/>
        <a:lstStyle/>
        <a:p>
          <a:endParaRPr lang="en-US"/>
        </a:p>
      </dgm:t>
    </dgm:pt>
    <dgm:pt modelId="{219F6B2B-529C-4897-9A75-E3BD8A267331}">
      <dgm:prSet/>
      <dgm:spPr/>
      <dgm:t>
        <a:bodyPr/>
        <a:lstStyle/>
        <a:p>
          <a:r>
            <a:rPr lang="en-US"/>
            <a:t>Write code in C# instead of JavaScript.</a:t>
          </a:r>
        </a:p>
      </dgm:t>
    </dgm:pt>
    <dgm:pt modelId="{D1A169A0-4FA4-4366-A078-4C05AFDA995D}" type="parTrans" cxnId="{FD5E498A-45F8-452C-B791-14D01C48D227}">
      <dgm:prSet/>
      <dgm:spPr/>
      <dgm:t>
        <a:bodyPr/>
        <a:lstStyle/>
        <a:p>
          <a:endParaRPr lang="en-US"/>
        </a:p>
      </dgm:t>
    </dgm:pt>
    <dgm:pt modelId="{65582278-5E94-4FB3-84EC-37EF62255A24}" type="sibTrans" cxnId="{FD5E498A-45F8-452C-B791-14D01C48D227}">
      <dgm:prSet/>
      <dgm:spPr/>
      <dgm:t>
        <a:bodyPr/>
        <a:lstStyle/>
        <a:p>
          <a:endParaRPr lang="en-US"/>
        </a:p>
      </dgm:t>
    </dgm:pt>
    <dgm:pt modelId="{9899462D-284E-4B2A-9804-A70C7117C4AA}">
      <dgm:prSet/>
      <dgm:spPr/>
      <dgm:t>
        <a:bodyPr/>
        <a:lstStyle/>
        <a:p>
          <a:r>
            <a:rPr lang="en-US" dirty="0"/>
            <a:t>Leverage the existing .NET ecosystem of .NET libraries.</a:t>
          </a:r>
        </a:p>
      </dgm:t>
    </dgm:pt>
    <dgm:pt modelId="{E27C5793-3069-4E38-B9DE-A092F642D932}" type="parTrans" cxnId="{215C9C2D-AC5B-4685-819C-7B1F9E848E09}">
      <dgm:prSet/>
      <dgm:spPr/>
      <dgm:t>
        <a:bodyPr/>
        <a:lstStyle/>
        <a:p>
          <a:endParaRPr lang="en-US"/>
        </a:p>
      </dgm:t>
    </dgm:pt>
    <dgm:pt modelId="{AB54EAFF-82A2-435D-A158-78BC187C665B}" type="sibTrans" cxnId="{215C9C2D-AC5B-4685-819C-7B1F9E848E09}">
      <dgm:prSet/>
      <dgm:spPr/>
      <dgm:t>
        <a:bodyPr/>
        <a:lstStyle/>
        <a:p>
          <a:endParaRPr lang="en-US"/>
        </a:p>
      </dgm:t>
    </dgm:pt>
    <dgm:pt modelId="{35A3FBE2-5E9B-4E4D-BF2A-B207BD10E767}">
      <dgm:prSet/>
      <dgm:spPr/>
      <dgm:t>
        <a:bodyPr/>
        <a:lstStyle/>
        <a:p>
          <a:r>
            <a:rPr lang="en-US"/>
            <a:t>Benefit from .NET's performance, reliability, and security.</a:t>
          </a:r>
        </a:p>
      </dgm:t>
    </dgm:pt>
    <dgm:pt modelId="{F8049DE9-71A4-441A-A01A-138216671A02}" type="parTrans" cxnId="{40F4FCA0-81B8-4E7A-99CC-9067FF2E46C3}">
      <dgm:prSet/>
      <dgm:spPr/>
      <dgm:t>
        <a:bodyPr/>
        <a:lstStyle/>
        <a:p>
          <a:endParaRPr lang="en-US"/>
        </a:p>
      </dgm:t>
    </dgm:pt>
    <dgm:pt modelId="{599C25B6-693F-431C-AEEB-252174F37DC5}" type="sibTrans" cxnId="{40F4FCA0-81B8-4E7A-99CC-9067FF2E46C3}">
      <dgm:prSet/>
      <dgm:spPr/>
      <dgm:t>
        <a:bodyPr/>
        <a:lstStyle/>
        <a:p>
          <a:endParaRPr lang="en-US"/>
        </a:p>
      </dgm:t>
    </dgm:pt>
    <dgm:pt modelId="{AE21ACE7-3384-4AF4-9A97-EB38CE5DCDB5}">
      <dgm:prSet/>
      <dgm:spPr/>
      <dgm:t>
        <a:bodyPr/>
        <a:lstStyle/>
        <a:p>
          <a:r>
            <a:rPr lang="en-US"/>
            <a:t>Stay productive with Visual Studio on Windows, Linux, and macOS.</a:t>
          </a:r>
        </a:p>
      </dgm:t>
    </dgm:pt>
    <dgm:pt modelId="{5765D201-2E97-4586-BF10-14A7E5EA7169}" type="parTrans" cxnId="{726A6C7B-BF0C-44E8-8DF1-D62ACE745046}">
      <dgm:prSet/>
      <dgm:spPr/>
      <dgm:t>
        <a:bodyPr/>
        <a:lstStyle/>
        <a:p>
          <a:endParaRPr lang="en-US"/>
        </a:p>
      </dgm:t>
    </dgm:pt>
    <dgm:pt modelId="{86E88AA6-4E39-46BB-B1AF-C9B5E2FF0798}" type="sibTrans" cxnId="{726A6C7B-BF0C-44E8-8DF1-D62ACE745046}">
      <dgm:prSet/>
      <dgm:spPr/>
      <dgm:t>
        <a:bodyPr/>
        <a:lstStyle/>
        <a:p>
          <a:endParaRPr lang="en-US"/>
        </a:p>
      </dgm:t>
    </dgm:pt>
    <dgm:pt modelId="{5E0363AD-3A33-417B-AB3D-A3CE21CCE99F}">
      <dgm:prSet/>
      <dgm:spPr/>
      <dgm:t>
        <a:bodyPr/>
        <a:lstStyle/>
        <a:p>
          <a:r>
            <a:rPr lang="en-US" dirty="0"/>
            <a:t>Build on a common set of languages, </a:t>
          </a:r>
          <a:r>
            <a:rPr lang="en-US" dirty="0" err="1"/>
            <a:t>framewks</a:t>
          </a:r>
          <a:r>
            <a:rPr lang="en-US" dirty="0"/>
            <a:t>, and tools that are stable, feature-rich, and easy to use.</a:t>
          </a:r>
        </a:p>
      </dgm:t>
    </dgm:pt>
    <dgm:pt modelId="{569913BA-F837-4FE9-9B76-6FE41F17B0E0}" type="parTrans" cxnId="{65A93518-FE64-4CD4-B103-728C225FB311}">
      <dgm:prSet/>
      <dgm:spPr/>
      <dgm:t>
        <a:bodyPr/>
        <a:lstStyle/>
        <a:p>
          <a:endParaRPr lang="en-US"/>
        </a:p>
      </dgm:t>
    </dgm:pt>
    <dgm:pt modelId="{B1B28223-4C5C-4118-AEBE-F7D264AF5722}" type="sibTrans" cxnId="{65A93518-FE64-4CD4-B103-728C225FB311}">
      <dgm:prSet/>
      <dgm:spPr/>
      <dgm:t>
        <a:bodyPr/>
        <a:lstStyle/>
        <a:p>
          <a:endParaRPr lang="en-US"/>
        </a:p>
      </dgm:t>
    </dgm:pt>
    <dgm:pt modelId="{FDAE3EC8-EA73-4326-9D12-6FF423804010}" type="pres">
      <dgm:prSet presAssocID="{10C8EF23-67D8-416F-A241-7E7CD797E752}" presName="diagram" presStyleCnt="0">
        <dgm:presLayoutVars>
          <dgm:dir/>
          <dgm:resizeHandles val="exact"/>
        </dgm:presLayoutVars>
      </dgm:prSet>
      <dgm:spPr/>
    </dgm:pt>
    <dgm:pt modelId="{657EE4A0-CABA-4430-945B-39CE86844560}" type="pres">
      <dgm:prSet presAssocID="{24D871C5-FE67-4CB6-B342-04799F2788B1}" presName="node" presStyleLbl="node1" presStyleIdx="0" presStyleCnt="8">
        <dgm:presLayoutVars>
          <dgm:bulletEnabled val="1"/>
        </dgm:presLayoutVars>
      </dgm:prSet>
      <dgm:spPr/>
    </dgm:pt>
    <dgm:pt modelId="{E7BEB619-7584-41C6-9C57-3B266B50AE72}" type="pres">
      <dgm:prSet presAssocID="{E43E44FF-F726-4DC8-8320-BEFCBDBC2474}" presName="sibTrans" presStyleCnt="0"/>
      <dgm:spPr/>
    </dgm:pt>
    <dgm:pt modelId="{2CAA480D-BB87-4152-8068-C8229030C524}" type="pres">
      <dgm:prSet presAssocID="{665B9531-23C4-484F-A153-C8E718F118CD}" presName="node" presStyleLbl="node1" presStyleIdx="1" presStyleCnt="8" custLinFactX="100000" custLinFactNeighborX="119949" custLinFactNeighborY="345">
        <dgm:presLayoutVars>
          <dgm:bulletEnabled val="1"/>
        </dgm:presLayoutVars>
      </dgm:prSet>
      <dgm:spPr/>
    </dgm:pt>
    <dgm:pt modelId="{22AA5400-437B-41C1-8E75-B1C7B374FC88}" type="pres">
      <dgm:prSet presAssocID="{8A1B761B-796C-4F2B-9774-CE2699878057}" presName="sibTrans" presStyleCnt="0"/>
      <dgm:spPr/>
    </dgm:pt>
    <dgm:pt modelId="{1F24FA91-ABB8-4B48-AEAF-C5E0655A2E59}" type="pres">
      <dgm:prSet presAssocID="{95FD72BB-DC74-43CC-998D-BCFEAAF420E7}" presName="node" presStyleLbl="node1" presStyleIdx="2" presStyleCnt="8" custLinFactX="-10193" custLinFactNeighborX="-100000" custLinFactNeighborY="-618">
        <dgm:presLayoutVars>
          <dgm:bulletEnabled val="1"/>
        </dgm:presLayoutVars>
      </dgm:prSet>
      <dgm:spPr/>
    </dgm:pt>
    <dgm:pt modelId="{F4A5B583-CA94-41A5-AA02-504B45183C08}" type="pres">
      <dgm:prSet presAssocID="{C6B50883-1CB3-4120-829B-EA292035B8B6}" presName="sibTrans" presStyleCnt="0"/>
      <dgm:spPr/>
    </dgm:pt>
    <dgm:pt modelId="{90976EE0-4508-4A25-B496-341AA0EB7C7B}" type="pres">
      <dgm:prSet presAssocID="{219F6B2B-529C-4897-9A75-E3BD8A267331}" presName="node" presStyleLbl="node1" presStyleIdx="3" presStyleCnt="8" custLinFactX="-9418" custLinFactNeighborX="-100000">
        <dgm:presLayoutVars>
          <dgm:bulletEnabled val="1"/>
        </dgm:presLayoutVars>
      </dgm:prSet>
      <dgm:spPr/>
    </dgm:pt>
    <dgm:pt modelId="{5F306033-556C-4E7D-9CC3-6A969A444EB2}" type="pres">
      <dgm:prSet presAssocID="{65582278-5E94-4FB3-84EC-37EF62255A24}" presName="sibTrans" presStyleCnt="0"/>
      <dgm:spPr/>
    </dgm:pt>
    <dgm:pt modelId="{28B2EA96-B266-4875-B717-5A61D781A932}" type="pres">
      <dgm:prSet presAssocID="{9899462D-284E-4B2A-9804-A70C7117C4AA}" presName="node" presStyleLbl="node1" presStyleIdx="4" presStyleCnt="8">
        <dgm:presLayoutVars>
          <dgm:bulletEnabled val="1"/>
        </dgm:presLayoutVars>
      </dgm:prSet>
      <dgm:spPr/>
    </dgm:pt>
    <dgm:pt modelId="{20B3EFB9-68C7-46CD-8264-20A3E01D7D67}" type="pres">
      <dgm:prSet presAssocID="{AB54EAFF-82A2-435D-A158-78BC187C665B}" presName="sibTrans" presStyleCnt="0"/>
      <dgm:spPr/>
    </dgm:pt>
    <dgm:pt modelId="{3496B3D3-E786-41C8-A6DD-8257297D6F39}" type="pres">
      <dgm:prSet presAssocID="{35A3FBE2-5E9B-4E4D-BF2A-B207BD10E767}" presName="node" presStyleLbl="node1" presStyleIdx="5" presStyleCnt="8">
        <dgm:presLayoutVars>
          <dgm:bulletEnabled val="1"/>
        </dgm:presLayoutVars>
      </dgm:prSet>
      <dgm:spPr/>
    </dgm:pt>
    <dgm:pt modelId="{8DA4F1C6-8F53-4234-BFDB-3C2874C94B25}" type="pres">
      <dgm:prSet presAssocID="{599C25B6-693F-431C-AEEB-252174F37DC5}" presName="sibTrans" presStyleCnt="0"/>
      <dgm:spPr/>
    </dgm:pt>
    <dgm:pt modelId="{322541D3-6AF6-46E0-8EFB-B6E8600F22CC}" type="pres">
      <dgm:prSet presAssocID="{AE21ACE7-3384-4AF4-9A97-EB38CE5DCDB5}" presName="node" presStyleLbl="node1" presStyleIdx="6" presStyleCnt="8">
        <dgm:presLayoutVars>
          <dgm:bulletEnabled val="1"/>
        </dgm:presLayoutVars>
      </dgm:prSet>
      <dgm:spPr/>
    </dgm:pt>
    <dgm:pt modelId="{1EFE2AB5-E706-4666-AB5C-48B72D574953}" type="pres">
      <dgm:prSet presAssocID="{86E88AA6-4E39-46BB-B1AF-C9B5E2FF0798}" presName="sibTrans" presStyleCnt="0"/>
      <dgm:spPr/>
    </dgm:pt>
    <dgm:pt modelId="{1FDBF7D7-50BF-4646-83B6-F27EF48EFC3D}" type="pres">
      <dgm:prSet presAssocID="{5E0363AD-3A33-417B-AB3D-A3CE21CCE99F}" presName="node" presStyleLbl="node1" presStyleIdx="7" presStyleCnt="8">
        <dgm:presLayoutVars>
          <dgm:bulletEnabled val="1"/>
        </dgm:presLayoutVars>
      </dgm:prSet>
      <dgm:spPr/>
    </dgm:pt>
  </dgm:ptLst>
  <dgm:cxnLst>
    <dgm:cxn modelId="{65A93518-FE64-4CD4-B103-728C225FB311}" srcId="{10C8EF23-67D8-416F-A241-7E7CD797E752}" destId="{5E0363AD-3A33-417B-AB3D-A3CE21CCE99F}" srcOrd="7" destOrd="0" parTransId="{569913BA-F837-4FE9-9B76-6FE41F17B0E0}" sibTransId="{B1B28223-4C5C-4118-AEBE-F7D264AF5722}"/>
    <dgm:cxn modelId="{B35EBF19-387C-4EB4-BE02-632226B4078B}" type="presOf" srcId="{5E0363AD-3A33-417B-AB3D-A3CE21CCE99F}" destId="{1FDBF7D7-50BF-4646-83B6-F27EF48EFC3D}" srcOrd="0" destOrd="0" presId="urn:microsoft.com/office/officeart/2005/8/layout/default"/>
    <dgm:cxn modelId="{215C9C2D-AC5B-4685-819C-7B1F9E848E09}" srcId="{10C8EF23-67D8-416F-A241-7E7CD797E752}" destId="{9899462D-284E-4B2A-9804-A70C7117C4AA}" srcOrd="4" destOrd="0" parTransId="{E27C5793-3069-4E38-B9DE-A092F642D932}" sibTransId="{AB54EAFF-82A2-435D-A158-78BC187C665B}"/>
    <dgm:cxn modelId="{64B1E63F-080D-47C9-B62C-80BC68FB2596}" type="presOf" srcId="{AE21ACE7-3384-4AF4-9A97-EB38CE5DCDB5}" destId="{322541D3-6AF6-46E0-8EFB-B6E8600F22CC}" srcOrd="0" destOrd="0" presId="urn:microsoft.com/office/officeart/2005/8/layout/default"/>
    <dgm:cxn modelId="{4876E251-87AC-4801-A2A5-99324937B7BE}" srcId="{10C8EF23-67D8-416F-A241-7E7CD797E752}" destId="{95FD72BB-DC74-43CC-998D-BCFEAAF420E7}" srcOrd="2" destOrd="0" parTransId="{F75B1911-A1AC-42C3-9C95-B50A978C6F7E}" sibTransId="{C6B50883-1CB3-4120-829B-EA292035B8B6}"/>
    <dgm:cxn modelId="{52B49A74-6EFC-48B2-8C7B-7AD0371D6BB3}" type="presOf" srcId="{35A3FBE2-5E9B-4E4D-BF2A-B207BD10E767}" destId="{3496B3D3-E786-41C8-A6DD-8257297D6F39}" srcOrd="0" destOrd="0" presId="urn:microsoft.com/office/officeart/2005/8/layout/default"/>
    <dgm:cxn modelId="{23303875-1233-4533-97FA-72AE579B243D}" srcId="{10C8EF23-67D8-416F-A241-7E7CD797E752}" destId="{665B9531-23C4-484F-A153-C8E718F118CD}" srcOrd="1" destOrd="0" parTransId="{8F4E518B-AD88-401D-BB35-D78D3BC4EB2C}" sibTransId="{8A1B761B-796C-4F2B-9774-CE2699878057}"/>
    <dgm:cxn modelId="{726A6C7B-BF0C-44E8-8DF1-D62ACE745046}" srcId="{10C8EF23-67D8-416F-A241-7E7CD797E752}" destId="{AE21ACE7-3384-4AF4-9A97-EB38CE5DCDB5}" srcOrd="6" destOrd="0" parTransId="{5765D201-2E97-4586-BF10-14A7E5EA7169}" sibTransId="{86E88AA6-4E39-46BB-B1AF-C9B5E2FF0798}"/>
    <dgm:cxn modelId="{6304E988-FB93-4B54-B8A9-1EBE886537DE}" type="presOf" srcId="{9899462D-284E-4B2A-9804-A70C7117C4AA}" destId="{28B2EA96-B266-4875-B717-5A61D781A932}" srcOrd="0" destOrd="0" presId="urn:microsoft.com/office/officeart/2005/8/layout/default"/>
    <dgm:cxn modelId="{08050689-824E-4E5E-94B3-DE9ADA7F61E5}" type="presOf" srcId="{95FD72BB-DC74-43CC-998D-BCFEAAF420E7}" destId="{1F24FA91-ABB8-4B48-AEAF-C5E0655A2E59}" srcOrd="0" destOrd="0" presId="urn:microsoft.com/office/officeart/2005/8/layout/default"/>
    <dgm:cxn modelId="{FD5E498A-45F8-452C-B791-14D01C48D227}" srcId="{10C8EF23-67D8-416F-A241-7E7CD797E752}" destId="{219F6B2B-529C-4897-9A75-E3BD8A267331}" srcOrd="3" destOrd="0" parTransId="{D1A169A0-4FA4-4366-A078-4C05AFDA995D}" sibTransId="{65582278-5E94-4FB3-84EC-37EF62255A24}"/>
    <dgm:cxn modelId="{82B0B99F-7C12-4A33-84B5-03EA8C30C7A9}" type="presOf" srcId="{219F6B2B-529C-4897-9A75-E3BD8A267331}" destId="{90976EE0-4508-4A25-B496-341AA0EB7C7B}" srcOrd="0" destOrd="0" presId="urn:microsoft.com/office/officeart/2005/8/layout/default"/>
    <dgm:cxn modelId="{40F4FCA0-81B8-4E7A-99CC-9067FF2E46C3}" srcId="{10C8EF23-67D8-416F-A241-7E7CD797E752}" destId="{35A3FBE2-5E9B-4E4D-BF2A-B207BD10E767}" srcOrd="5" destOrd="0" parTransId="{F8049DE9-71A4-441A-A01A-138216671A02}" sibTransId="{599C25B6-693F-431C-AEEB-252174F37DC5}"/>
    <dgm:cxn modelId="{8B4D6EA8-4027-4D59-8FE6-953E0B35034A}" type="presOf" srcId="{665B9531-23C4-484F-A153-C8E718F118CD}" destId="{2CAA480D-BB87-4152-8068-C8229030C524}" srcOrd="0" destOrd="0" presId="urn:microsoft.com/office/officeart/2005/8/layout/default"/>
    <dgm:cxn modelId="{372DC8B2-D488-42A4-81E4-ED7339146F55}" srcId="{10C8EF23-67D8-416F-A241-7E7CD797E752}" destId="{24D871C5-FE67-4CB6-B342-04799F2788B1}" srcOrd="0" destOrd="0" parTransId="{2D535C25-55A9-48C7-BC5D-344BDECC14C6}" sibTransId="{E43E44FF-F726-4DC8-8320-BEFCBDBC2474}"/>
    <dgm:cxn modelId="{78A6D2EB-B6F5-4047-ADEA-1D8C4BFE0174}" type="presOf" srcId="{10C8EF23-67D8-416F-A241-7E7CD797E752}" destId="{FDAE3EC8-EA73-4326-9D12-6FF423804010}" srcOrd="0" destOrd="0" presId="urn:microsoft.com/office/officeart/2005/8/layout/default"/>
    <dgm:cxn modelId="{CB687EFE-A842-4E93-9C64-4E48A41D15F9}" type="presOf" srcId="{24D871C5-FE67-4CB6-B342-04799F2788B1}" destId="{657EE4A0-CABA-4430-945B-39CE86844560}" srcOrd="0" destOrd="0" presId="urn:microsoft.com/office/officeart/2005/8/layout/default"/>
    <dgm:cxn modelId="{5E027DCF-EB63-455A-AF7F-0C42379002E5}" type="presParOf" srcId="{FDAE3EC8-EA73-4326-9D12-6FF423804010}" destId="{657EE4A0-CABA-4430-945B-39CE86844560}" srcOrd="0" destOrd="0" presId="urn:microsoft.com/office/officeart/2005/8/layout/default"/>
    <dgm:cxn modelId="{E5E2CD9A-3775-4717-A400-6B3FCCCB65D3}" type="presParOf" srcId="{FDAE3EC8-EA73-4326-9D12-6FF423804010}" destId="{E7BEB619-7584-41C6-9C57-3B266B50AE72}" srcOrd="1" destOrd="0" presId="urn:microsoft.com/office/officeart/2005/8/layout/default"/>
    <dgm:cxn modelId="{F73B7DC7-6A7E-457D-942E-31634C030621}" type="presParOf" srcId="{FDAE3EC8-EA73-4326-9D12-6FF423804010}" destId="{2CAA480D-BB87-4152-8068-C8229030C524}" srcOrd="2" destOrd="0" presId="urn:microsoft.com/office/officeart/2005/8/layout/default"/>
    <dgm:cxn modelId="{E65AFD71-A6D9-4AC7-A527-39FD40EA3538}" type="presParOf" srcId="{FDAE3EC8-EA73-4326-9D12-6FF423804010}" destId="{22AA5400-437B-41C1-8E75-B1C7B374FC88}" srcOrd="3" destOrd="0" presId="urn:microsoft.com/office/officeart/2005/8/layout/default"/>
    <dgm:cxn modelId="{0ABA8AE6-F4F4-4ED2-98C1-4C241DEC58E0}" type="presParOf" srcId="{FDAE3EC8-EA73-4326-9D12-6FF423804010}" destId="{1F24FA91-ABB8-4B48-AEAF-C5E0655A2E59}" srcOrd="4" destOrd="0" presId="urn:microsoft.com/office/officeart/2005/8/layout/default"/>
    <dgm:cxn modelId="{DEA9CC93-43C3-46EE-97E6-AC31161F448B}" type="presParOf" srcId="{FDAE3EC8-EA73-4326-9D12-6FF423804010}" destId="{F4A5B583-CA94-41A5-AA02-504B45183C08}" srcOrd="5" destOrd="0" presId="urn:microsoft.com/office/officeart/2005/8/layout/default"/>
    <dgm:cxn modelId="{A834A835-8FE0-4772-AB36-C7EEBC52B50E}" type="presParOf" srcId="{FDAE3EC8-EA73-4326-9D12-6FF423804010}" destId="{90976EE0-4508-4A25-B496-341AA0EB7C7B}" srcOrd="6" destOrd="0" presId="urn:microsoft.com/office/officeart/2005/8/layout/default"/>
    <dgm:cxn modelId="{FDC00449-BD34-4041-9556-DA299B6E705B}" type="presParOf" srcId="{FDAE3EC8-EA73-4326-9D12-6FF423804010}" destId="{5F306033-556C-4E7D-9CC3-6A969A444EB2}" srcOrd="7" destOrd="0" presId="urn:microsoft.com/office/officeart/2005/8/layout/default"/>
    <dgm:cxn modelId="{183F72D5-B267-48F6-89C9-3B85371B6171}" type="presParOf" srcId="{FDAE3EC8-EA73-4326-9D12-6FF423804010}" destId="{28B2EA96-B266-4875-B717-5A61D781A932}" srcOrd="8" destOrd="0" presId="urn:microsoft.com/office/officeart/2005/8/layout/default"/>
    <dgm:cxn modelId="{3525F037-A158-44AA-983E-E4C6D60CDC14}" type="presParOf" srcId="{FDAE3EC8-EA73-4326-9D12-6FF423804010}" destId="{20B3EFB9-68C7-46CD-8264-20A3E01D7D67}" srcOrd="9" destOrd="0" presId="urn:microsoft.com/office/officeart/2005/8/layout/default"/>
    <dgm:cxn modelId="{A4D79BD9-1072-4847-8FAE-69C4B2C3E058}" type="presParOf" srcId="{FDAE3EC8-EA73-4326-9D12-6FF423804010}" destId="{3496B3D3-E786-41C8-A6DD-8257297D6F39}" srcOrd="10" destOrd="0" presId="urn:microsoft.com/office/officeart/2005/8/layout/default"/>
    <dgm:cxn modelId="{BC3CED43-1C53-44DA-B991-E8F0019A2FC8}" type="presParOf" srcId="{FDAE3EC8-EA73-4326-9D12-6FF423804010}" destId="{8DA4F1C6-8F53-4234-BFDB-3C2874C94B25}" srcOrd="11" destOrd="0" presId="urn:microsoft.com/office/officeart/2005/8/layout/default"/>
    <dgm:cxn modelId="{4826AD75-C278-4328-8D04-8A962E94F55B}" type="presParOf" srcId="{FDAE3EC8-EA73-4326-9D12-6FF423804010}" destId="{322541D3-6AF6-46E0-8EFB-B6E8600F22CC}" srcOrd="12" destOrd="0" presId="urn:microsoft.com/office/officeart/2005/8/layout/default"/>
    <dgm:cxn modelId="{BB777146-009C-47A6-ACA4-9EE3A24D12F0}" type="presParOf" srcId="{FDAE3EC8-EA73-4326-9D12-6FF423804010}" destId="{1EFE2AB5-E706-4666-AB5C-48B72D574953}" srcOrd="13" destOrd="0" presId="urn:microsoft.com/office/officeart/2005/8/layout/default"/>
    <dgm:cxn modelId="{556F4A44-345B-4F0A-AE22-04F1CA4163EA}" type="presParOf" srcId="{FDAE3EC8-EA73-4326-9D12-6FF423804010}" destId="{1FDBF7D7-50BF-4646-83B6-F27EF48EFC3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EE4A0-CABA-4430-945B-39CE86844560}">
      <dsp:nvSpPr>
        <dsp:cNvPr id="0" name=""/>
        <dsp:cNvSpPr/>
      </dsp:nvSpPr>
      <dsp:spPr>
        <a:xfrm>
          <a:off x="2937" y="747955"/>
          <a:ext cx="2330278" cy="13981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Blazor</a:t>
          </a:r>
          <a:r>
            <a:rPr lang="en-US" sz="1500" kern="1200" dirty="0"/>
            <a:t> is a framework for building interactive client-side web UI with .NET</a:t>
          </a:r>
        </a:p>
      </dsp:txBody>
      <dsp:txXfrm>
        <a:off x="2937" y="747955"/>
        <a:ext cx="2330278" cy="1398167"/>
      </dsp:txXfrm>
    </dsp:sp>
    <dsp:sp modelId="{2CAA480D-BB87-4152-8068-C8229030C524}">
      <dsp:nvSpPr>
        <dsp:cNvPr id="0" name=""/>
        <dsp:cNvSpPr/>
      </dsp:nvSpPr>
      <dsp:spPr>
        <a:xfrm>
          <a:off x="7691668" y="752779"/>
          <a:ext cx="2330278" cy="13981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Share server-side and client-side app logic written in .NET.</a:t>
          </a:r>
        </a:p>
      </dsp:txBody>
      <dsp:txXfrm>
        <a:off x="7691668" y="752779"/>
        <a:ext cx="2330278" cy="1398167"/>
      </dsp:txXfrm>
    </dsp:sp>
    <dsp:sp modelId="{1F24FA91-ABB8-4B48-AEAF-C5E0655A2E59}">
      <dsp:nvSpPr>
        <dsp:cNvPr id="0" name=""/>
        <dsp:cNvSpPr/>
      </dsp:nvSpPr>
      <dsp:spPr>
        <a:xfrm>
          <a:off x="2561746" y="739315"/>
          <a:ext cx="2330278" cy="13981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Render the UI as HTML and CSS for wide browser support, including mobile browsers.</a:t>
          </a:r>
        </a:p>
      </dsp:txBody>
      <dsp:txXfrm>
        <a:off x="2561746" y="739315"/>
        <a:ext cx="2330278" cy="1398167"/>
      </dsp:txXfrm>
    </dsp:sp>
    <dsp:sp modelId="{90976EE0-4508-4A25-B496-341AA0EB7C7B}">
      <dsp:nvSpPr>
        <dsp:cNvPr id="0" name=""/>
        <dsp:cNvSpPr/>
      </dsp:nvSpPr>
      <dsp:spPr>
        <a:xfrm>
          <a:off x="5143112" y="747955"/>
          <a:ext cx="2330278" cy="13981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Write code in C# instead of JavaScript.</a:t>
          </a:r>
        </a:p>
      </dsp:txBody>
      <dsp:txXfrm>
        <a:off x="5143112" y="747955"/>
        <a:ext cx="2330278" cy="1398167"/>
      </dsp:txXfrm>
    </dsp:sp>
    <dsp:sp modelId="{28B2EA96-B266-4875-B717-5A61D781A932}">
      <dsp:nvSpPr>
        <dsp:cNvPr id="0" name=""/>
        <dsp:cNvSpPr/>
      </dsp:nvSpPr>
      <dsp:spPr>
        <a:xfrm>
          <a:off x="2937" y="2379150"/>
          <a:ext cx="2330278" cy="13981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Leverage the existing .NET ecosystem of .NET libraries.</a:t>
          </a:r>
        </a:p>
      </dsp:txBody>
      <dsp:txXfrm>
        <a:off x="2937" y="2379150"/>
        <a:ext cx="2330278" cy="1398167"/>
      </dsp:txXfrm>
    </dsp:sp>
    <dsp:sp modelId="{3496B3D3-E786-41C8-A6DD-8257297D6F39}">
      <dsp:nvSpPr>
        <dsp:cNvPr id="0" name=""/>
        <dsp:cNvSpPr/>
      </dsp:nvSpPr>
      <dsp:spPr>
        <a:xfrm>
          <a:off x="2566243" y="2379150"/>
          <a:ext cx="2330278" cy="13981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Benefit from .NET's performance, reliability, and security.</a:t>
          </a:r>
        </a:p>
      </dsp:txBody>
      <dsp:txXfrm>
        <a:off x="2566243" y="2379150"/>
        <a:ext cx="2330278" cy="1398167"/>
      </dsp:txXfrm>
    </dsp:sp>
    <dsp:sp modelId="{322541D3-6AF6-46E0-8EFB-B6E8600F22CC}">
      <dsp:nvSpPr>
        <dsp:cNvPr id="0" name=""/>
        <dsp:cNvSpPr/>
      </dsp:nvSpPr>
      <dsp:spPr>
        <a:xfrm>
          <a:off x="5129550" y="2379150"/>
          <a:ext cx="2330278" cy="13981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Stay productive with Visual Studio on Windows, Linux, and macOS.</a:t>
          </a:r>
        </a:p>
      </dsp:txBody>
      <dsp:txXfrm>
        <a:off x="5129550" y="2379150"/>
        <a:ext cx="2330278" cy="1398167"/>
      </dsp:txXfrm>
    </dsp:sp>
    <dsp:sp modelId="{1FDBF7D7-50BF-4646-83B6-F27EF48EFC3D}">
      <dsp:nvSpPr>
        <dsp:cNvPr id="0" name=""/>
        <dsp:cNvSpPr/>
      </dsp:nvSpPr>
      <dsp:spPr>
        <a:xfrm>
          <a:off x="7692856" y="2379150"/>
          <a:ext cx="2330278" cy="13981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Build on a common set of languages, </a:t>
          </a:r>
          <a:r>
            <a:rPr lang="en-US" sz="1500" kern="1200" dirty="0" err="1"/>
            <a:t>framewks</a:t>
          </a:r>
          <a:r>
            <a:rPr lang="en-US" sz="1500" kern="1200" dirty="0"/>
            <a:t>, and tools that are stable, feature-rich, and easy to use.</a:t>
          </a:r>
        </a:p>
      </dsp:txBody>
      <dsp:txXfrm>
        <a:off x="7692856" y="2379150"/>
        <a:ext cx="2330278" cy="1398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1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70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1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2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41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5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2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.borosak@rathmann.h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DF228AF-822F-4819-9EB8-406258D6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D7DDBD-CAAB-4AE7-930D-FCE007CBD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DFEF9B7-500D-44A2-952F-C322F13C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4137BE8-DA41-4563-A6DE-A5D80DE6E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D380D3-7714-4E3F-8BA2-66B22BFD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ECA7627-07BD-4F00-90E9-C6BB2199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1968C9-1992-4391-8E5B-1F358BB64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08983D8-1DA4-4D97-A8B5-59825C0E4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009B6231-043B-4F66-BCC4-813B76F77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6B7E87D-14CF-4349-AC4D-69DF5D84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EB623E5-BC7C-4763-B7CD-C7D5F91F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0DE72-6F70-47E7-B1DE-FCD355FA6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000" b="0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Blazor</a:t>
            </a:r>
            <a:endParaRPr lang="en-US" sz="90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EB229-1E02-48A1-9629-FD1DC3521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826" y="2667000"/>
            <a:ext cx="5132439" cy="3016222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Borošak Robert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hlinkClick r:id="rId3"/>
              </a:rPr>
              <a:t>robert.borosak@rathmann.hr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clock, drawing, light, traffic&#10;&#10;Description automatically generated">
            <a:extLst>
              <a:ext uri="{FF2B5EF4-FFF2-40B4-BE49-F238E27FC236}">
                <a16:creationId xmlns:a16="http://schemas.microsoft.com/office/drawing/2014/main" id="{2E86E9AD-DF51-4E0E-AD6F-00FCDAA24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48" y="3577767"/>
            <a:ext cx="4402082" cy="997866"/>
          </a:xfrm>
          <a:prstGeom prst="rect">
            <a:avLst/>
          </a:prstGeom>
        </p:spPr>
      </p:pic>
      <p:pic>
        <p:nvPicPr>
          <p:cNvPr id="15" name="Picture 14" descr="A drawing of a face&#10;&#10;Description automatically generated">
            <a:extLst>
              <a:ext uri="{FF2B5EF4-FFF2-40B4-BE49-F238E27FC236}">
                <a16:creationId xmlns:a16="http://schemas.microsoft.com/office/drawing/2014/main" id="{C2C862A5-2A5F-47B2-BD18-FE75E0CB9E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48" y="5291846"/>
            <a:ext cx="45053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8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827B8D-A1BA-4D51-8C25-A2F4AB396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968790"/>
              </p:ext>
            </p:extLst>
          </p:nvPr>
        </p:nvGraphicFramePr>
        <p:xfrm>
          <a:off x="1082963" y="1455278"/>
          <a:ext cx="10026073" cy="4525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6676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937100-E24A-4472-8BAA-8A26AC4B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123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Blazor WebAssembly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9ABF1-4B29-4075-B511-419E808CA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26" y="1699449"/>
            <a:ext cx="4125317" cy="347668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95B7A3-073E-413E-9EDC-44471444F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098" y="1690032"/>
            <a:ext cx="6072776" cy="4310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C# code files and Razor files are compiled into .NET assemblies.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The assemblies and the .NET runtime are downloaded to the browser.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Blazor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WebAssembly</a:t>
            </a:r>
            <a:r>
              <a:rPr lang="en-US" sz="1400" dirty="0">
                <a:solidFill>
                  <a:srgbClr val="FFFFFF"/>
                </a:solidFill>
              </a:rPr>
              <a:t> bootstraps the .NET runtime and configures the runtime to load the assemblies for the app. The </a:t>
            </a:r>
            <a:r>
              <a:rPr lang="en-US" sz="1400" dirty="0" err="1">
                <a:solidFill>
                  <a:srgbClr val="FFFFFF"/>
                </a:solidFill>
              </a:rPr>
              <a:t>Blazor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WebAssembly</a:t>
            </a:r>
            <a:r>
              <a:rPr lang="en-US" sz="1400" dirty="0">
                <a:solidFill>
                  <a:srgbClr val="FFFFFF"/>
                </a:solidFill>
              </a:rPr>
              <a:t> runtime uses JavaScript interop to handle DOM manipulation and browser API calls.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The size of the published app, its payload size, is a critical performance factor for an app's </a:t>
            </a:r>
            <a:r>
              <a:rPr lang="en-US" sz="1400" dirty="0" err="1">
                <a:solidFill>
                  <a:srgbClr val="FFFFFF"/>
                </a:solidFill>
              </a:rPr>
              <a:t>useability</a:t>
            </a:r>
            <a:r>
              <a:rPr lang="en-US" sz="1400" dirty="0">
                <a:solidFill>
                  <a:srgbClr val="FFFFFF"/>
                </a:solidFill>
              </a:rPr>
              <a:t>. A large app takes a relatively long time to download to a browser, which diminishes the user experience. </a:t>
            </a:r>
            <a:r>
              <a:rPr lang="en-US" sz="1400" dirty="0" err="1">
                <a:solidFill>
                  <a:srgbClr val="FFFFFF"/>
                </a:solidFill>
              </a:rPr>
              <a:t>Blazor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WebAssembly</a:t>
            </a:r>
            <a:r>
              <a:rPr lang="en-US" sz="1400" dirty="0">
                <a:solidFill>
                  <a:srgbClr val="FFFFFF"/>
                </a:solidFill>
              </a:rPr>
              <a:t> optimizes payload size to reduce download times: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Unused code is stripped out of the app when it's published by the Intermediate Language (IL) Linker.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HTTP responses are compressed.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The .NET runtime and assemblies are cached in the browser.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3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7D150-122D-431B-9A59-CC14A32F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571500"/>
            <a:ext cx="6072776" cy="12616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Blazor Server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F234B8-2055-404D-A79D-6C842C81AC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26" y="2130791"/>
            <a:ext cx="4125317" cy="26139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2E47-1D08-462C-8118-592F453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098" y="1534425"/>
            <a:ext cx="6072776" cy="349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Blazor</a:t>
            </a:r>
            <a:r>
              <a:rPr lang="en-US" sz="1400" dirty="0">
                <a:solidFill>
                  <a:srgbClr val="FFFFFF"/>
                </a:solidFill>
              </a:rPr>
              <a:t> decouples component rendering logic from how UI updates are applied. </a:t>
            </a:r>
            <a:r>
              <a:rPr lang="en-US" sz="1400" dirty="0" err="1">
                <a:solidFill>
                  <a:srgbClr val="FFFFFF"/>
                </a:solidFill>
              </a:rPr>
              <a:t>Blazor</a:t>
            </a:r>
            <a:r>
              <a:rPr lang="en-US" sz="1400" dirty="0">
                <a:solidFill>
                  <a:srgbClr val="FFFFFF"/>
                </a:solidFill>
              </a:rPr>
              <a:t> Server provides support for hosting Razor components on the server in an ASP.NET Core app. UI updates are handled over a SignalR connection.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runtime handles sending UI events from the browser to the server and applies UI updates sent by the server back to the browser after running the components.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connection used by </a:t>
            </a:r>
            <a:r>
              <a:rPr lang="en-US" sz="1400" dirty="0" err="1">
                <a:solidFill>
                  <a:srgbClr val="FFFFFF"/>
                </a:solidFill>
              </a:rPr>
              <a:t>Blazor</a:t>
            </a:r>
            <a:r>
              <a:rPr lang="en-US" sz="1400" dirty="0">
                <a:solidFill>
                  <a:srgbClr val="FFFFFF"/>
                </a:solidFill>
              </a:rPr>
              <a:t> Server to communicate with the browser is also used to handle </a:t>
            </a:r>
            <a:r>
              <a:rPr lang="en-US" sz="1400" dirty="0" err="1">
                <a:solidFill>
                  <a:srgbClr val="FFFFFF"/>
                </a:solidFill>
              </a:rPr>
              <a:t>JavaScrip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3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D66F9F-905C-419A-A4BC-78B8A78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Supported platforms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53EBAA9-AD59-477B-9915-0B4D6305BC3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8131822"/>
              </p:ext>
            </p:extLst>
          </p:nvPr>
        </p:nvGraphicFramePr>
        <p:xfrm>
          <a:off x="1154954" y="3192278"/>
          <a:ext cx="4824412" cy="3520464"/>
        </p:xfrm>
        <a:graphic>
          <a:graphicData uri="http://schemas.openxmlformats.org/drawingml/2006/table">
            <a:tbl>
              <a:tblPr/>
              <a:tblGrid>
                <a:gridCol w="2412206">
                  <a:extLst>
                    <a:ext uri="{9D8B030D-6E8A-4147-A177-3AD203B41FA5}">
                      <a16:colId xmlns:a16="http://schemas.microsoft.com/office/drawing/2014/main" val="3565698769"/>
                    </a:ext>
                  </a:extLst>
                </a:gridCol>
                <a:gridCol w="2412206">
                  <a:extLst>
                    <a:ext uri="{9D8B030D-6E8A-4147-A177-3AD203B41FA5}">
                      <a16:colId xmlns:a16="http://schemas.microsoft.com/office/drawing/2014/main" val="3349178052"/>
                    </a:ext>
                  </a:extLst>
                </a:gridCol>
              </a:tblGrid>
              <a:tr h="586744">
                <a:tc>
                  <a:txBody>
                    <a:bodyPr/>
                    <a:lstStyle/>
                    <a:p>
                      <a:r>
                        <a:rPr lang="en-US" sz="900" b="1" dirty="0"/>
                        <a:t>Browser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Version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31993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Microsoft Edge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754881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Mozilla Firefox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562480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Google Chrome, including Android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563115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Safari, including iOS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566180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Microsoft Internet Explorer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Not Supported†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7109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CE073B16-5D20-4617-85CA-1A8D3AF7D7F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0612511"/>
              </p:ext>
            </p:extLst>
          </p:nvPr>
        </p:nvGraphicFramePr>
        <p:xfrm>
          <a:off x="6189807" y="3192278"/>
          <a:ext cx="4824412" cy="3520464"/>
        </p:xfrm>
        <a:graphic>
          <a:graphicData uri="http://schemas.openxmlformats.org/drawingml/2006/table">
            <a:tbl>
              <a:tblPr/>
              <a:tblGrid>
                <a:gridCol w="2412206">
                  <a:extLst>
                    <a:ext uri="{9D8B030D-6E8A-4147-A177-3AD203B41FA5}">
                      <a16:colId xmlns:a16="http://schemas.microsoft.com/office/drawing/2014/main" val="3679337060"/>
                    </a:ext>
                  </a:extLst>
                </a:gridCol>
                <a:gridCol w="2412206">
                  <a:extLst>
                    <a:ext uri="{9D8B030D-6E8A-4147-A177-3AD203B41FA5}">
                      <a16:colId xmlns:a16="http://schemas.microsoft.com/office/drawing/2014/main" val="1808594747"/>
                    </a:ext>
                  </a:extLst>
                </a:gridCol>
              </a:tblGrid>
              <a:tr h="586744">
                <a:tc>
                  <a:txBody>
                    <a:bodyPr/>
                    <a:lstStyle/>
                    <a:p>
                      <a:r>
                        <a:rPr lang="en-US" sz="900" b="1" dirty="0"/>
                        <a:t>Browser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Version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300959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Microsoft Edge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7933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Mozilla Firefox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950683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Google Chrome, including Android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20283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Safari, including iOS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487857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Microsoft Internet Explorer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11</a:t>
                      </a:r>
                      <a:r>
                        <a:rPr lang="hr-HR" sz="900" dirty="0">
                          <a:effectLst/>
                        </a:rPr>
                        <a:t>+</a:t>
                      </a:r>
                      <a:endParaRPr lang="en-US" sz="900" dirty="0">
                        <a:effectLst/>
                      </a:endParaRP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965442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5D61C900-A515-41C5-9507-93872B74E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4" y="2905540"/>
            <a:ext cx="23261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Blazor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WebAssembly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0864AEB-A29D-4D40-B282-265208AD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05540"/>
            <a:ext cx="27040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</a:t>
            </a:r>
            <a:r>
              <a:rPr kumimoji="0" lang="hr-H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8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4">
            <a:extLst>
              <a:ext uri="{FF2B5EF4-FFF2-40B4-BE49-F238E27FC236}">
                <a16:creationId xmlns:a16="http://schemas.microsoft.com/office/drawing/2014/main" id="{ADF228AF-822F-4819-9EB8-406258D6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D7DDBD-CAAB-4AE7-930D-FCE007CBD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DFEF9B7-500D-44A2-952F-C322F13C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137BE8-DA41-4563-A6DE-A5D80DE6E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D380D3-7714-4E3F-8BA2-66B22BFD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CA7627-07BD-4F00-90E9-C6BB2199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1968C9-1992-4391-8E5B-1F358BB64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08983D8-1DA4-4D97-A8B5-59825C0E4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09B6231-043B-4F66-BCC4-813B76F77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6B7E87D-14CF-4349-AC4D-69DF5D84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25">
            <a:extLst>
              <a:ext uri="{FF2B5EF4-FFF2-40B4-BE49-F238E27FC236}">
                <a16:creationId xmlns:a16="http://schemas.microsoft.com/office/drawing/2014/main" id="{4EB623E5-BC7C-4763-B7CD-C7D5F91F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EA8FC14-66B9-4B89-8A1A-B9DD527C4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FACC9E27-5F4A-4983-A2FD-83CFCD069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AA3A77EB-D201-42BF-9FF2-6EC0E5C26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C7840B-DAC2-412B-B837-0E19FA314E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99" y="4266688"/>
            <a:ext cx="6854401" cy="133660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E36CED-0C0C-48B7-914B-194D49FF1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99" y="1339118"/>
            <a:ext cx="6854401" cy="2472077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216077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D5EE42-E5A1-45E5-AA4B-7059DEE45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949" y="2824018"/>
            <a:ext cx="2264102" cy="1209964"/>
          </a:xfrm>
        </p:spPr>
        <p:txBody>
          <a:bodyPr/>
          <a:lstStyle/>
          <a:p>
            <a:r>
              <a:rPr lang="hr-HR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52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E4032AFAD42A4CB584A1EC5DFAC1E5" ma:contentTypeVersion="11" ma:contentTypeDescription="Stvaranje novog dokumenta." ma:contentTypeScope="" ma:versionID="5ace230c180291dd154caed54a19c69d">
  <xsd:schema xmlns:xsd="http://www.w3.org/2001/XMLSchema" xmlns:xs="http://www.w3.org/2001/XMLSchema" xmlns:p="http://schemas.microsoft.com/office/2006/metadata/properties" xmlns:ns3="16aa56bf-5a57-4310-8eaf-efa47fb0f72d" xmlns:ns4="837a58d3-9d5c-4887-8cb4-45613fa1201e" targetNamespace="http://schemas.microsoft.com/office/2006/metadata/properties" ma:root="true" ma:fieldsID="f66373b90c12e99a80682b5dc1a582c7" ns3:_="" ns4:_="">
    <xsd:import namespace="16aa56bf-5a57-4310-8eaf-efa47fb0f72d"/>
    <xsd:import namespace="837a58d3-9d5c-4887-8cb4-45613fa1201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a56bf-5a57-4310-8eaf-efa47fb0f7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ajednički se koristi s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ji o zajedničkom korištenju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Raspršivanje savjeta za zajedničko korištenje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7a58d3-9d5c-4887-8cb4-45613fa120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86C78-D49F-484B-A2D8-16980CD3DEA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16aa56bf-5a57-4310-8eaf-efa47fb0f72d"/>
    <ds:schemaRef ds:uri="http://schemas.openxmlformats.org/package/2006/metadata/core-properties"/>
    <ds:schemaRef ds:uri="http://schemas.microsoft.com/office/2006/documentManagement/types"/>
    <ds:schemaRef ds:uri="837a58d3-9d5c-4887-8cb4-45613fa1201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48B083F-62EB-4F29-B01B-E128DCF667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7E570E-1468-4A55-AC16-8DFE09D9F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a56bf-5a57-4310-8eaf-efa47fb0f72d"/>
    <ds:schemaRef ds:uri="837a58d3-9d5c-4887-8cb4-45613fa120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420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Blazor</vt:lpstr>
      <vt:lpstr>PowerPoint Presentation</vt:lpstr>
      <vt:lpstr>Blazor WebAssembly</vt:lpstr>
      <vt:lpstr>Blazor Server</vt:lpstr>
      <vt:lpstr>Supported platforms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Robert Borošak</dc:creator>
  <cp:lastModifiedBy>Robert Borošak</cp:lastModifiedBy>
  <cp:revision>6</cp:revision>
  <dcterms:created xsi:type="dcterms:W3CDTF">2019-12-11T14:01:01Z</dcterms:created>
  <dcterms:modified xsi:type="dcterms:W3CDTF">2019-12-11T20:29:02Z</dcterms:modified>
</cp:coreProperties>
</file>