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10400" cy="92964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3CFD5"/>
    <a:srgbClr val="D8DCE3"/>
    <a:srgbClr val="D9DBDE"/>
    <a:srgbClr val="D2D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03" autoAdjust="0"/>
  </p:normalViewPr>
  <p:slideViewPr>
    <p:cSldViewPr snapToGrid="0">
      <p:cViewPr varScale="1">
        <p:scale>
          <a:sx n="98" d="100"/>
          <a:sy n="98" d="100"/>
        </p:scale>
        <p:origin x="-648" y="-102"/>
      </p:cViewPr>
      <p:guideLst>
        <p:guide orient="horz" pos="2160"/>
        <p:guide pos="2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010"/>
    </p:cViewPr>
  </p:sorterViewPr>
  <p:notesViewPr>
    <p:cSldViewPr snapToGrid="0">
      <p:cViewPr varScale="1">
        <p:scale>
          <a:sx n="90" d="100"/>
          <a:sy n="90" d="100"/>
        </p:scale>
        <p:origin x="-2316" y="-12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0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0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4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1C353AF0-15CC-405C-B9F5-57EB869F22D8}" type="datetimeFigureOut">
              <a:rPr lang="en-AU" altLang="en-US"/>
              <a:pPr/>
              <a:t>23/11/2016</a:t>
            </a:fld>
            <a:endParaRPr lang="en-AU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A6EB89EF-0281-454C-AA12-DBB2627A29D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59253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36BBBA73-D1DA-4999-B127-38A02B12C78D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FFC04285-8867-4EB9-B06F-E3C357111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52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9D77FE8-7CEE-442F-97D2-7E9EC8B84322}" type="slidenum">
              <a:rPr lang="en-US" altLang="en-US" sz="1200">
                <a:latin typeface="Calibri" pitchFamily="34" charset="0"/>
              </a:rPr>
              <a:pPr eaLnBrk="1" hangingPunct="1"/>
              <a:t>1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Relative simplicity (input data &amp; models)</a:t>
            </a:r>
          </a:p>
          <a:p>
            <a:r>
              <a:rPr lang="en-AU" dirty="0" smtClean="0"/>
              <a:t>Traceability</a:t>
            </a:r>
          </a:p>
          <a:p>
            <a:r>
              <a:rPr lang="en-AU" dirty="0" smtClean="0"/>
              <a:t>Fit for purpose</a:t>
            </a:r>
          </a:p>
          <a:p>
            <a:r>
              <a:rPr lang="en-AU" smtClean="0"/>
              <a:t>Common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4285-8867-4EB9-B06F-E3C35711129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72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em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601663"/>
            <a:ext cx="322738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6253163"/>
            <a:ext cx="31559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8229600" cy="72940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ln>
                  <a:noFill/>
                </a:ln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6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252FAED-60B3-44A4-992C-24D5045E2D4F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FC550F0E-FDB0-49CE-9BD3-6875B3DAF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7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3C80C0C2-2AC9-4FC7-B2E9-D3E248A5C89C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82A2D48-0F8B-4327-822B-473983CB9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10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073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8229600" cy="72275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655574" y="140073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B96607B-66E1-4B7F-B1E0-0F35802852BC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6B072DD-2227-40D8-9356-D2C961AC9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65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8229600" cy="72275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705A58B-0596-480E-9818-5F360A23FD3D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26A8118-D52C-45F2-BBF5-BDB7754AB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3FC8F84-A387-4C0A-AE6C-B14D401EFF95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C6F6C11-86CD-4138-A984-01BD5CF97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76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571846"/>
            <a:ext cx="5111750" cy="55543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742950" indent="-285750">
              <a:buClr>
                <a:schemeClr val="accent1"/>
              </a:buClr>
              <a:buFont typeface="Lucida Grande"/>
              <a:buChar char="-"/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4450"/>
            <a:ext cx="3008313" cy="3991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3006915" cy="1567228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066F50A4-36DF-4804-ADFC-89DF35A930BD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49BAC5A-E6D8-458E-A941-A1E6287F3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21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43030"/>
            <a:ext cx="8229600" cy="62301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65CBEB5-73E8-4906-98F1-D7A031D9A778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1622309-BEAD-48D0-8A26-F896BB1AA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2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ptempheaderfoo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41228"/>
          <a:stretch>
            <a:fillRect/>
          </a:stretch>
        </p:blipFill>
        <p:spPr bwMode="auto">
          <a:xfrm>
            <a:off x="473075" y="6457950"/>
            <a:ext cx="50022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123825" y="646112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5A99C97-A2F1-43C1-9B3B-903F6313B053}" type="slidenum">
              <a:rPr lang="en-US" altLang="en-US" sz="1400">
                <a:solidFill>
                  <a:srgbClr val="376092"/>
                </a:solidFill>
                <a:cs typeface="Arial" pitchFamily="34" charset="0"/>
              </a:rPr>
              <a:pPr eaLnBrk="1" hangingPunct="1"/>
              <a:t>‹#›</a:t>
            </a:fld>
            <a:endParaRPr lang="en-US" altLang="en-US" sz="1400">
              <a:solidFill>
                <a:srgbClr val="376092"/>
              </a:solidFill>
              <a:cs typeface="Arial" pitchFamily="34" charset="0"/>
            </a:endParaRPr>
          </a:p>
        </p:txBody>
      </p:sp>
      <p:pic>
        <p:nvPicPr>
          <p:cNvPr id="1028" name="Picture 1" descr="pptemp16-9heade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6508750"/>
            <a:ext cx="33067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5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3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46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60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PowerPoint_Presentation1.pptx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PowerPoint_Presentation2.pptx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5"/>
          <p:cNvSpPr txBox="1">
            <a:spLocks noChangeArrowheads="1"/>
          </p:cNvSpPr>
          <p:nvPr/>
        </p:nvSpPr>
        <p:spPr bwMode="auto">
          <a:xfrm>
            <a:off x="3576638" y="201613"/>
            <a:ext cx="197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</a:p>
        </p:txBody>
      </p:sp>
      <p:sp>
        <p:nvSpPr>
          <p:cNvPr id="10242" name="Title 2"/>
          <p:cNvSpPr>
            <a:spLocks noGrp="1"/>
          </p:cNvSpPr>
          <p:nvPr>
            <p:ph type="ctrTitle"/>
          </p:nvPr>
        </p:nvSpPr>
        <p:spPr bwMode="auto">
          <a:xfrm>
            <a:off x="676275" y="2048944"/>
            <a:ext cx="7772400" cy="21247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itchFamily="34" charset="-128"/>
              </a:rPr>
              <a:t>Empirical Data to Determine Transonic Drag Coefficient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/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/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Land </a:t>
            </a:r>
            <a:r>
              <a:rPr lang="en-US" altLang="en-US" sz="1800" dirty="0">
                <a:ea typeface="ＭＳ Ｐゴシック" pitchFamily="34" charset="-128"/>
              </a:rPr>
              <a:t>Simulation, Experimentation, and </a:t>
            </a:r>
            <a:r>
              <a:rPr lang="en-US" altLang="en-US" sz="1800" dirty="0" err="1">
                <a:ea typeface="ＭＳ Ｐゴシック" pitchFamily="34" charset="-128"/>
              </a:rPr>
              <a:t>Wargaming</a:t>
            </a:r>
            <a:r>
              <a:rPr lang="en-US" altLang="en-US" sz="1800" dirty="0">
                <a:ea typeface="ＭＳ Ｐゴシック" pitchFamily="34" charset="-128"/>
              </a:rPr>
              <a:t> (LSEW)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 bwMode="auto">
          <a:xfrm>
            <a:off x="6227436" y="5051304"/>
            <a:ext cx="2236206" cy="9214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dirty="0" smtClean="0">
                <a:ea typeface="ＭＳ Ｐゴシック" pitchFamily="34" charset="-128"/>
              </a:rPr>
              <a:t>Oleg Mazonka</a:t>
            </a:r>
          </a:p>
          <a:p>
            <a:pPr algn="l"/>
            <a:r>
              <a:rPr lang="en-US" altLang="en-US" sz="1200" i="1" dirty="0" smtClean="0">
                <a:ea typeface="ＭＳ Ｐゴシック" pitchFamily="34" charset="-128"/>
              </a:rPr>
              <a:t>2016</a:t>
            </a:r>
            <a:endParaRPr lang="en-US" altLang="en-US" i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6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3946660" cy="4219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Drag and</a:t>
            </a:r>
            <a:r>
              <a:rPr lang="en-AU" sz="2000" b="1" dirty="0" smtClean="0"/>
              <a:t> 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smtClean="0"/>
              <a:t>assuming </a:t>
            </a:r>
            <a:r>
              <a:rPr lang="en-US" sz="2000" dirty="0"/>
              <a:t>side drag coefficient </a:t>
            </a:r>
            <a:r>
              <a:rPr lang="en-US" sz="2000" dirty="0" smtClean="0"/>
              <a:t>to </a:t>
            </a:r>
            <a:r>
              <a:rPr lang="en-US" sz="2000" dirty="0"/>
              <a:t>be </a:t>
            </a:r>
            <a:r>
              <a:rPr lang="en-US" sz="2000" dirty="0" smtClean="0"/>
              <a:t>1 (side cylinder)</a:t>
            </a:r>
            <a:endParaRPr lang="en-AU" sz="2000" dirty="0" smtClean="0"/>
          </a:p>
          <a:p>
            <a:pPr marL="457200" lvl="1" indent="0">
              <a:buNone/>
            </a:pPr>
            <a:r>
              <a:rPr lang="en-AU" sz="2000" i="1" dirty="0" smtClean="0"/>
              <a:t>m</a:t>
            </a:r>
            <a:r>
              <a:rPr lang="en-AU" sz="2000" dirty="0" smtClean="0"/>
              <a:t> – mass of the projectile</a:t>
            </a:r>
          </a:p>
          <a:p>
            <a:pPr marL="457200" lvl="1" indent="0">
              <a:buNone/>
            </a:pPr>
            <a:r>
              <a:rPr lang="en-AU" sz="2000" i="1" dirty="0" smtClean="0"/>
              <a:t>A</a:t>
            </a:r>
            <a:r>
              <a:rPr lang="en-AU" sz="2000" i="1" baseline="-25000" dirty="0" smtClean="0"/>
              <a:t>s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side </a:t>
            </a:r>
            <a:r>
              <a:rPr lang="en-AU" sz="2000" dirty="0"/>
              <a:t>cross section </a:t>
            </a:r>
            <a:r>
              <a:rPr lang="en-AU" sz="2000" dirty="0" smtClean="0"/>
              <a:t>area</a:t>
            </a:r>
          </a:p>
          <a:p>
            <a:pPr marL="457200" lvl="1" indent="0">
              <a:buNone/>
            </a:pPr>
            <a:r>
              <a:rPr lang="en-AU" sz="2000" i="1" dirty="0" err="1" smtClean="0"/>
              <a:t>w</a:t>
            </a:r>
            <a:r>
              <a:rPr lang="en-AU" sz="2000" i="1" baseline="-25000" dirty="0" err="1" smtClean="0"/>
              <a:t>Z</a:t>
            </a:r>
            <a:r>
              <a:rPr lang="en-AU" sz="2000" dirty="0" smtClean="0"/>
              <a:t> – side wind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113826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60094"/>
              </p:ext>
            </p:extLst>
          </p:nvPr>
        </p:nvGraphicFramePr>
        <p:xfrm>
          <a:off x="5535038" y="3005846"/>
          <a:ext cx="1832121" cy="7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939392" imgH="393529" progId="Equation.3">
                  <p:embed/>
                </p:oleObj>
              </mc:Choice>
              <mc:Fallback>
                <p:oleObj name="Equation" r:id="rId5" imgW="939392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038" y="3005846"/>
                        <a:ext cx="1832121" cy="758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6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4219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Drag and</a:t>
            </a:r>
            <a:r>
              <a:rPr lang="en-AU" sz="2000" b="1" dirty="0" smtClean="0"/>
              <a:t> 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smtClean="0"/>
              <a:t>Modelled as a Wiener process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Derived from fluctuation-dissipation relation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r>
              <a:rPr lang="el-GR" sz="2000" i="1" dirty="0" smtClean="0"/>
              <a:t>δ</a:t>
            </a:r>
            <a:r>
              <a:rPr lang="en-AU" sz="2000" dirty="0" smtClean="0"/>
              <a:t> – time step of integration</a:t>
            </a:r>
          </a:p>
          <a:p>
            <a:pPr marL="457200" lvl="1" indent="0">
              <a:buNone/>
            </a:pPr>
            <a:r>
              <a:rPr lang="en-AU" sz="2000" i="1" dirty="0" smtClean="0"/>
              <a:t>f</a:t>
            </a:r>
            <a:r>
              <a:rPr lang="en-AU" sz="2000" i="1" baseline="-25000" dirty="0" smtClean="0"/>
              <a:t>0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strength of turbulences (</a:t>
            </a:r>
            <a:r>
              <a:rPr lang="en-AU" sz="2000" i="1" dirty="0" smtClean="0"/>
              <a:t>m</a:t>
            </a:r>
            <a:r>
              <a:rPr lang="en-AU" sz="2000" dirty="0" smtClean="0"/>
              <a:t>/</a:t>
            </a:r>
            <a:r>
              <a:rPr lang="en-AU" sz="2000" i="1" dirty="0" smtClean="0"/>
              <a:t>s)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14708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08287"/>
              </p:ext>
            </p:extLst>
          </p:nvPr>
        </p:nvGraphicFramePr>
        <p:xfrm>
          <a:off x="5525311" y="2898843"/>
          <a:ext cx="2064539" cy="72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1269449" imgH="444307" progId="Equation.3">
                  <p:embed/>
                </p:oleObj>
              </mc:Choice>
              <mc:Fallback>
                <p:oleObj name="Equation" r:id="rId5" imgW="1269449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311" y="2898843"/>
                        <a:ext cx="2064539" cy="729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7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2" y="3878784"/>
            <a:ext cx="2866318" cy="212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453475"/>
            <a:ext cx="283789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4219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  <a:endParaRPr lang="en-AU" sz="20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9218" name="Picture 2" descr="CD vs Mach - Norm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3" y="1314518"/>
            <a:ext cx="2485977" cy="1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16" y="3633448"/>
            <a:ext cx="2246953" cy="19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12" y="1907263"/>
            <a:ext cx="29384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28" y="3715358"/>
            <a:ext cx="2822743" cy="22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4219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 marL="0" indent="0">
              <a:buNone/>
            </a:pPr>
            <a:endParaRPr lang="en-AU" sz="2000" i="1" dirty="0" smtClean="0"/>
          </a:p>
          <a:p>
            <a:pPr marL="0" indent="0">
              <a:buNone/>
            </a:pPr>
            <a:r>
              <a:rPr lang="en-AU" sz="2000" i="1" dirty="0" smtClean="0"/>
              <a:t>v </a:t>
            </a:r>
            <a:r>
              <a:rPr lang="en-AU" sz="2000" dirty="0" smtClean="0"/>
              <a:t>– air flow velocity</a:t>
            </a:r>
            <a:endParaRPr lang="en-AU" sz="1800" dirty="0"/>
          </a:p>
          <a:p>
            <a:pPr marL="0" indent="0">
              <a:buNone/>
            </a:pPr>
            <a:r>
              <a:rPr lang="en-AU" sz="2000" i="1" dirty="0" smtClean="0"/>
              <a:t>u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air molecule thermal velocity </a:t>
            </a:r>
            <a:endParaRPr lang="en-AU" sz="1800" dirty="0"/>
          </a:p>
          <a:p>
            <a:pPr marL="0" indent="0">
              <a:buNone/>
            </a:pPr>
            <a:r>
              <a:rPr lang="en-AU" sz="2000" i="1" dirty="0" smtClean="0"/>
              <a:t>m</a:t>
            </a:r>
            <a:r>
              <a:rPr lang="en-AU" sz="2000" baseline="-25000" dirty="0" smtClean="0"/>
              <a:t>0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mass of air molecule </a:t>
            </a:r>
            <a:endParaRPr lang="en-AU" sz="1800" dirty="0"/>
          </a:p>
          <a:p>
            <a:pPr marL="0" indent="0">
              <a:buNone/>
            </a:pPr>
            <a:r>
              <a:rPr lang="en-AU" sz="2000" i="1" dirty="0" smtClean="0"/>
              <a:t>n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molecule density </a:t>
            </a:r>
            <a:endParaRPr lang="en-AU" sz="1800" dirty="0"/>
          </a:p>
          <a:p>
            <a:pPr marL="0" indent="0">
              <a:buNone/>
            </a:pPr>
            <a:r>
              <a:rPr lang="el-GR" sz="2000" i="1" dirty="0" smtClean="0"/>
              <a:t>ρ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air density</a:t>
            </a:r>
            <a:endParaRPr lang="en-AU" sz="1800" dirty="0"/>
          </a:p>
          <a:p>
            <a:pPr marL="0" indent="0">
              <a:buNone/>
            </a:pPr>
            <a:r>
              <a:rPr lang="en-AU" sz="2000" i="1" dirty="0" err="1" smtClean="0"/>
              <a:t>n</a:t>
            </a:r>
            <a:r>
              <a:rPr lang="en-AU" sz="2000" baseline="-25000" dirty="0" err="1" smtClean="0"/>
              <a:t>U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rate of exchange due to </a:t>
            </a:r>
            <a:r>
              <a:rPr lang="en-AU" sz="2000" i="1" dirty="0" smtClean="0"/>
              <a:t>u</a:t>
            </a:r>
            <a:endParaRPr lang="en-AU" sz="1800" i="1" dirty="0"/>
          </a:p>
          <a:p>
            <a:pPr marL="0" indent="0">
              <a:buNone/>
            </a:pPr>
            <a:r>
              <a:rPr lang="en-AU" sz="2000" i="1" dirty="0" err="1" smtClean="0"/>
              <a:t>n</a:t>
            </a:r>
            <a:r>
              <a:rPr lang="en-AU" sz="2000" baseline="-25000" dirty="0" err="1" smtClean="0"/>
              <a:t>V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rate of exchange due to </a:t>
            </a:r>
            <a:r>
              <a:rPr lang="en-AU" sz="2000" i="1" dirty="0" smtClean="0"/>
              <a:t>v</a:t>
            </a:r>
            <a:endParaRPr lang="en-AU" sz="1800" i="1" dirty="0"/>
          </a:p>
          <a:p>
            <a:pPr marL="0" indent="0">
              <a:buNone/>
            </a:pPr>
            <a:r>
              <a:rPr lang="en-AU" sz="2000" i="1" dirty="0" smtClean="0"/>
              <a:t>S</a:t>
            </a:r>
            <a:r>
              <a:rPr lang="en-AU" sz="2000" baseline="-25000" dirty="0" smtClean="0"/>
              <a:t>e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effective surface area </a:t>
            </a:r>
            <a:endParaRPr lang="en-AU" sz="1800" dirty="0"/>
          </a:p>
          <a:p>
            <a:pPr marL="0" indent="0">
              <a:buNone/>
            </a:pPr>
            <a:r>
              <a:rPr lang="en-AU" sz="2000" i="1" dirty="0" smtClean="0"/>
              <a:t>A</a:t>
            </a:r>
            <a:r>
              <a:rPr lang="en-AU" sz="2000" baseline="-25000" dirty="0" smtClean="0"/>
              <a:t>e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effective cross area </a:t>
            </a:r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26097"/>
              </p:ext>
            </p:extLst>
          </p:nvPr>
        </p:nvGraphicFramePr>
        <p:xfrm>
          <a:off x="4124529" y="1245140"/>
          <a:ext cx="4337320" cy="39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3" imgW="2489200" imgH="228600" progId="Equation.3">
                  <p:embed/>
                </p:oleObj>
              </mc:Choice>
              <mc:Fallback>
                <p:oleObj name="Equation" r:id="rId3" imgW="2489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529" y="1245140"/>
                        <a:ext cx="4337320" cy="39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08681"/>
              </p:ext>
            </p:extLst>
          </p:nvPr>
        </p:nvGraphicFramePr>
        <p:xfrm>
          <a:off x="4618021" y="1877437"/>
          <a:ext cx="909537" cy="3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21" y="1877437"/>
                        <a:ext cx="909537" cy="32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6133"/>
              </p:ext>
            </p:extLst>
          </p:nvPr>
        </p:nvGraphicFramePr>
        <p:xfrm>
          <a:off x="5963056" y="1877439"/>
          <a:ext cx="869408" cy="3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7" imgW="622030" imgH="228501" progId="Equation.3">
                  <p:embed/>
                </p:oleObj>
              </mc:Choice>
              <mc:Fallback>
                <p:oleObj name="Equation" r:id="rId7" imgW="622030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056" y="1877439"/>
                        <a:ext cx="869408" cy="321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99455"/>
              </p:ext>
            </p:extLst>
          </p:nvPr>
        </p:nvGraphicFramePr>
        <p:xfrm>
          <a:off x="7188741" y="1887166"/>
          <a:ext cx="846306" cy="31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9" imgW="622030" imgH="228501" progId="Equation.3">
                  <p:embed/>
                </p:oleObj>
              </mc:Choice>
              <mc:Fallback>
                <p:oleObj name="Equation" r:id="rId9" imgW="622030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741" y="1887166"/>
                        <a:ext cx="846306" cy="312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89141"/>
              </p:ext>
            </p:extLst>
          </p:nvPr>
        </p:nvGraphicFramePr>
        <p:xfrm>
          <a:off x="5209157" y="3073941"/>
          <a:ext cx="2091450" cy="41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11" imgW="1193800" imgH="241300" progId="Equation.3">
                  <p:embed/>
                </p:oleObj>
              </mc:Choice>
              <mc:Fallback>
                <p:oleObj name="Equation" r:id="rId11" imgW="11938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157" y="3073941"/>
                        <a:ext cx="2091450" cy="418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47" name="Pentagon 46"/>
          <p:cNvSpPr/>
          <p:nvPr/>
        </p:nvSpPr>
        <p:spPr>
          <a:xfrm>
            <a:off x="4959890" y="4805460"/>
            <a:ext cx="1442125" cy="817126"/>
          </a:xfrm>
          <a:prstGeom prst="homePlat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Pentagon 47"/>
          <p:cNvSpPr/>
          <p:nvPr/>
        </p:nvSpPr>
        <p:spPr>
          <a:xfrm>
            <a:off x="5150794" y="4922193"/>
            <a:ext cx="1021404" cy="58365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25727" y="5068111"/>
            <a:ext cx="628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378430" y="4805460"/>
            <a:ext cx="277238" cy="817125"/>
          </a:xfrm>
          <a:prstGeom prst="ellipse">
            <a:avLst/>
          </a:prstGeom>
          <a:solidFill>
            <a:schemeClr val="accent6">
              <a:lumMod val="50000"/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31899"/>
              </p:ext>
            </p:extLst>
          </p:nvPr>
        </p:nvGraphicFramePr>
        <p:xfrm>
          <a:off x="7655668" y="5006059"/>
          <a:ext cx="349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668" y="5006059"/>
                        <a:ext cx="349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89756"/>
              </p:ext>
            </p:extLst>
          </p:nvPr>
        </p:nvGraphicFramePr>
        <p:xfrm>
          <a:off x="4371401" y="4862205"/>
          <a:ext cx="3492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15" imgW="190440" imgH="228600" progId="Equation.3">
                  <p:embed/>
                </p:oleObj>
              </mc:Choice>
              <mc:Fallback>
                <p:oleObj name="Equation" r:id="rId1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401" y="4862205"/>
                        <a:ext cx="3492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Connector 53"/>
          <p:cNvCxnSpPr>
            <a:endCxn id="51" idx="0"/>
          </p:cNvCxnSpPr>
          <p:nvPr/>
        </p:nvCxnSpPr>
        <p:spPr>
          <a:xfrm>
            <a:off x="5963056" y="4805460"/>
            <a:ext cx="15539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1" idx="4"/>
          </p:cNvCxnSpPr>
          <p:nvPr/>
        </p:nvCxnSpPr>
        <p:spPr>
          <a:xfrm flipV="1">
            <a:off x="5963056" y="5622585"/>
            <a:ext cx="15539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34" name="Object 9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94928"/>
              </p:ext>
            </p:extLst>
          </p:nvPr>
        </p:nvGraphicFramePr>
        <p:xfrm>
          <a:off x="4959890" y="5624952"/>
          <a:ext cx="3254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17" imgW="177480" imgH="228600" progId="Equation.3">
                  <p:embed/>
                </p:oleObj>
              </mc:Choice>
              <mc:Fallback>
                <p:oleObj name="Equation" r:id="rId17" imgW="17748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890" y="5624952"/>
                        <a:ext cx="3254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6425727" y="5385881"/>
            <a:ext cx="628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36" name="Object 9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86769"/>
              </p:ext>
            </p:extLst>
          </p:nvPr>
        </p:nvGraphicFramePr>
        <p:xfrm>
          <a:off x="6844826" y="5131881"/>
          <a:ext cx="2095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19" imgW="114120" imgH="139680" progId="Equation.3">
                  <p:embed/>
                </p:oleObj>
              </mc:Choice>
              <mc:Fallback>
                <p:oleObj name="Equation" r:id="rId19" imgW="114120" imgH="1396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826" y="5131881"/>
                        <a:ext cx="2095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Arrow Connector 66"/>
          <p:cNvCxnSpPr/>
          <p:nvPr/>
        </p:nvCxnSpPr>
        <p:spPr>
          <a:xfrm flipV="1">
            <a:off x="5462079" y="4528225"/>
            <a:ext cx="0" cy="333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14479" y="4549300"/>
            <a:ext cx="0" cy="322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40" name="Object 9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322200"/>
              </p:ext>
            </p:extLst>
          </p:nvPr>
        </p:nvGraphicFramePr>
        <p:xfrm>
          <a:off x="5892697" y="4274225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21" imgW="126720" imgH="139680" progId="Equation.3">
                  <p:embed/>
                </p:oleObj>
              </mc:Choice>
              <mc:Fallback>
                <p:oleObj name="Equation" r:id="rId21" imgW="126720" imgH="139680" progId="Equation.3">
                  <p:embed/>
                  <p:pic>
                    <p:nvPicPr>
                      <p:cNvPr id="0" name="Object 9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697" y="4274225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Arrow Connector 72"/>
          <p:cNvCxnSpPr/>
          <p:nvPr/>
        </p:nvCxnSpPr>
        <p:spPr>
          <a:xfrm>
            <a:off x="5855745" y="4549300"/>
            <a:ext cx="31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836593" y="4704127"/>
            <a:ext cx="287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39803" y="5051892"/>
            <a:ext cx="31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720651" y="5206719"/>
            <a:ext cx="287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47" name="Object 9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38071"/>
              </p:ext>
            </p:extLst>
          </p:nvPr>
        </p:nvGraphicFramePr>
        <p:xfrm>
          <a:off x="5056256" y="4279290"/>
          <a:ext cx="349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23" imgW="190440" imgH="228600" progId="Equation.3">
                  <p:embed/>
                </p:oleObj>
              </mc:Choice>
              <mc:Fallback>
                <p:oleObj name="Equation" r:id="rId23" imgW="19044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256" y="4279290"/>
                        <a:ext cx="349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7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5123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 marL="0" indent="0">
              <a:buNone/>
            </a:pPr>
            <a:endParaRPr lang="en-AU" sz="2000" i="1" dirty="0"/>
          </a:p>
          <a:p>
            <a:pPr marL="0" indent="0">
              <a:buNone/>
            </a:pPr>
            <a:r>
              <a:rPr lang="el-GR" sz="2000" i="1" dirty="0" smtClean="0"/>
              <a:t>μ</a:t>
            </a:r>
            <a:r>
              <a:rPr lang="en-AU" sz="2000" i="1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Mach number</a:t>
            </a:r>
            <a:endParaRPr lang="en-AU" sz="1800" dirty="0"/>
          </a:p>
          <a:p>
            <a:pPr marL="0" indent="0">
              <a:buNone/>
            </a:pPr>
            <a:r>
              <a:rPr lang="el-GR" sz="2000" i="1" dirty="0" smtClean="0"/>
              <a:t>α</a:t>
            </a:r>
            <a:r>
              <a:rPr lang="en-AU" sz="2000" i="1" dirty="0" smtClean="0"/>
              <a:t>, </a:t>
            </a:r>
            <a:r>
              <a:rPr lang="el-GR" sz="2000" dirty="0" smtClean="0"/>
              <a:t>β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some functions of </a:t>
            </a:r>
            <a:r>
              <a:rPr lang="el-GR" sz="1800" i="1" dirty="0"/>
              <a:t>μ</a:t>
            </a:r>
            <a:endParaRPr lang="en-AU" sz="1800" dirty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 marL="2628900" lvl="6" indent="0">
              <a:buNone/>
            </a:pPr>
            <a:r>
              <a:rPr lang="en-AU" i="1" dirty="0" smtClean="0"/>
              <a:t>α</a:t>
            </a:r>
            <a:r>
              <a:rPr lang="en-AU" dirty="0" smtClean="0"/>
              <a:t>=0.1</a:t>
            </a:r>
          </a:p>
          <a:p>
            <a:pPr marL="2628900" lvl="6" indent="0">
              <a:buNone/>
            </a:pPr>
            <a:r>
              <a:rPr lang="el-GR" dirty="0" smtClean="0"/>
              <a:t>β</a:t>
            </a:r>
            <a:r>
              <a:rPr lang="en-AU" dirty="0" smtClean="0"/>
              <a:t>=0.3 (&gt;1)</a:t>
            </a:r>
            <a:endParaRPr lang="en-AU" sz="12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148025"/>
              </p:ext>
            </p:extLst>
          </p:nvPr>
        </p:nvGraphicFramePr>
        <p:xfrm>
          <a:off x="5288469" y="1264596"/>
          <a:ext cx="2091450" cy="41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469" y="1264596"/>
                        <a:ext cx="2091450" cy="418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307679"/>
              </p:ext>
            </p:extLst>
          </p:nvPr>
        </p:nvGraphicFramePr>
        <p:xfrm>
          <a:off x="5389123" y="2470826"/>
          <a:ext cx="2301894" cy="6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5" imgW="1396394" imgH="393529" progId="Equation.3">
                  <p:embed/>
                </p:oleObj>
              </mc:Choice>
              <mc:Fallback>
                <p:oleObj name="Equation" r:id="rId5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123" y="2470826"/>
                        <a:ext cx="2301894" cy="64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16" name="Object 92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74459"/>
              </p:ext>
            </p:extLst>
          </p:nvPr>
        </p:nvGraphicFramePr>
        <p:xfrm>
          <a:off x="5393075" y="1916349"/>
          <a:ext cx="1173095" cy="32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7" imgW="825500" imgH="228600" progId="Equation.3">
                  <p:embed/>
                </p:oleObj>
              </mc:Choice>
              <mc:Fallback>
                <p:oleObj name="Equation" r:id="rId7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075" y="1916349"/>
                        <a:ext cx="1173095" cy="323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19" name="Object 9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51578"/>
              </p:ext>
            </p:extLst>
          </p:nvPr>
        </p:nvGraphicFramePr>
        <p:xfrm>
          <a:off x="7159558" y="1926077"/>
          <a:ext cx="933855" cy="29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9" imgW="711200" imgH="228600" progId="Equation.3">
                  <p:embed/>
                </p:oleObj>
              </mc:Choice>
              <mc:Fallback>
                <p:oleObj name="Equation" r:id="rId9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558" y="1926077"/>
                        <a:ext cx="933855" cy="29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6" name="Object 9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0254"/>
              </p:ext>
            </p:extLst>
          </p:nvPr>
        </p:nvGraphicFramePr>
        <p:xfrm>
          <a:off x="5483023" y="3360907"/>
          <a:ext cx="1595336" cy="40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1" imgW="901309" imgH="228501" progId="Equation.3">
                  <p:embed/>
                </p:oleObj>
              </mc:Choice>
              <mc:Fallback>
                <p:oleObj name="Equation" r:id="rId11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023" y="3360907"/>
                        <a:ext cx="1595336" cy="403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9664"/>
            <a:ext cx="3800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3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4199578" cy="960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24761"/>
              </p:ext>
            </p:extLst>
          </p:nvPr>
        </p:nvGraphicFramePr>
        <p:xfrm>
          <a:off x="5437762" y="1099226"/>
          <a:ext cx="2301894" cy="6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396394" imgH="393529" progId="Equation.3">
                  <p:embed/>
                </p:oleObj>
              </mc:Choice>
              <mc:Fallback>
                <p:oleObj name="Equation" r:id="rId3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762" y="1099226"/>
                        <a:ext cx="2301894" cy="64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6" name="Object 9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97517"/>
              </p:ext>
            </p:extLst>
          </p:nvPr>
        </p:nvGraphicFramePr>
        <p:xfrm>
          <a:off x="5619211" y="1940669"/>
          <a:ext cx="1595336" cy="40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901309" imgH="228501" progId="Equation.3">
                  <p:embed/>
                </p:oleObj>
              </mc:Choice>
              <mc:Fallback>
                <p:oleObj name="Equation" r:id="rId5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211" y="1940669"/>
                        <a:ext cx="1595336" cy="403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40642"/>
            <a:ext cx="3800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898873" y="3196867"/>
            <a:ext cx="3735867" cy="2963155"/>
            <a:chOff x="0" y="0"/>
            <a:chExt cx="2335530" cy="1612420"/>
          </a:xfrm>
        </p:grpSpPr>
        <p:sp>
          <p:nvSpPr>
            <p:cNvPr id="38" name="Text Box 3"/>
            <p:cNvSpPr txBox="1"/>
            <p:nvPr/>
          </p:nvSpPr>
          <p:spPr>
            <a:xfrm>
              <a:off x="120650" y="1377950"/>
              <a:ext cx="2214880" cy="23447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Simplistic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C</a:t>
              </a:r>
              <a:r>
                <a:rPr lang="en-AU" sz="1400" baseline="-25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d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- red line, and experimental data for M107 155mm howitzer projectile – green line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92350" cy="130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9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3995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Hypothesis: functions </a:t>
            </a:r>
            <a:r>
              <a:rPr lang="el-GR" sz="2000" i="1" dirty="0" smtClean="0"/>
              <a:t>α</a:t>
            </a:r>
            <a:r>
              <a:rPr lang="en-AU" sz="2000" dirty="0" smtClean="0"/>
              <a:t> and </a:t>
            </a:r>
            <a:r>
              <a:rPr lang="el-GR" sz="2000" dirty="0" smtClean="0"/>
              <a:t>β</a:t>
            </a:r>
            <a:r>
              <a:rPr lang="en-AU" sz="2000" dirty="0" smtClean="0"/>
              <a:t> change little below and above sonic barrier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Smooth step function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Parametrisation</a:t>
            </a:r>
            <a:endParaRPr lang="en-AU" sz="2400" dirty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51" y="1351132"/>
            <a:ext cx="35909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329116"/>
              </p:ext>
            </p:extLst>
          </p:nvPr>
        </p:nvGraphicFramePr>
        <p:xfrm>
          <a:off x="5282119" y="4309353"/>
          <a:ext cx="3151762" cy="135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2133600" imgH="914400" progId="Equation.3">
                  <p:embed/>
                </p:oleObj>
              </mc:Choice>
              <mc:Fallback>
                <p:oleObj name="Equation" r:id="rId4" imgW="2133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119" y="4309353"/>
                        <a:ext cx="3151762" cy="1350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206101"/>
              </p:ext>
            </p:extLst>
          </p:nvPr>
        </p:nvGraphicFramePr>
        <p:xfrm>
          <a:off x="3470275" y="3378234"/>
          <a:ext cx="1108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6" imgW="749160" imgH="419040" progId="Equation.3">
                  <p:embed/>
                </p:oleObj>
              </mc:Choice>
              <mc:Fallback>
                <p:oleObj name="Equation" r:id="rId6" imgW="74916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378234"/>
                        <a:ext cx="11080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25064"/>
              </p:ext>
            </p:extLst>
          </p:nvPr>
        </p:nvGraphicFramePr>
        <p:xfrm>
          <a:off x="1361433" y="4675999"/>
          <a:ext cx="22129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8" imgW="1498320" imgH="253800" progId="Equation.3">
                  <p:embed/>
                </p:oleObj>
              </mc:Choice>
              <mc:Fallback>
                <p:oleObj name="Equation" r:id="rId8" imgW="149832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433" y="4675999"/>
                        <a:ext cx="22129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6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3995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36" name="Group 35"/>
          <p:cNvGrpSpPr/>
          <p:nvPr/>
        </p:nvGrpSpPr>
        <p:grpSpPr>
          <a:xfrm>
            <a:off x="479425" y="2117278"/>
            <a:ext cx="3948153" cy="3087020"/>
            <a:chOff x="0" y="0"/>
            <a:chExt cx="2508250" cy="1860550"/>
          </a:xfrm>
        </p:grpSpPr>
        <p:sp>
          <p:nvSpPr>
            <p:cNvPr id="37" name="Text Box 5"/>
            <p:cNvSpPr txBox="1"/>
            <p:nvPr/>
          </p:nvSpPr>
          <p:spPr>
            <a:xfrm>
              <a:off x="171450" y="1562100"/>
              <a:ext cx="2286635" cy="2984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Function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C</a:t>
              </a:r>
              <a:r>
                <a:rPr lang="en-AU" sz="1400" baseline="-25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d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fit to experimental data with smooth step transition function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08250" cy="14795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756826" y="2117278"/>
            <a:ext cx="4085615" cy="2902050"/>
            <a:chOff x="0" y="0"/>
            <a:chExt cx="2578100" cy="1909050"/>
          </a:xfrm>
        </p:grpSpPr>
        <p:sp>
          <p:nvSpPr>
            <p:cNvPr id="40" name="Text Box 13"/>
            <p:cNvSpPr txBox="1"/>
            <p:nvPr/>
          </p:nvSpPr>
          <p:spPr>
            <a:xfrm>
              <a:off x="127000" y="1625600"/>
              <a:ext cx="2409825" cy="2834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Function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C</a:t>
              </a:r>
              <a:r>
                <a:rPr lang="en-AU" sz="1400" baseline="-25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d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fit to experimental data Ball M33 Cal .5. Functions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α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Times New Roman"/>
                  <a:ea typeface="Calibri"/>
                  <a:cs typeface="Times New Roman"/>
                </a:rPr>
                <a:t>and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Times New Roman"/>
                  <a:ea typeface="Calibri"/>
                  <a:cs typeface="Times New Roman"/>
                </a:rPr>
                <a:t>β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Times New Roman"/>
                  <a:ea typeface="Calibri"/>
                  <a:cs typeface="Times New Roman"/>
                </a:rPr>
                <a:t> are shows as well.</a:t>
              </a:r>
              <a:endParaRPr lang="en-AU" sz="1400" dirty="0">
                <a:solidFill>
                  <a:srgbClr val="17365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8100" cy="161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3577008" cy="47832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Optimisation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Given empirical data, find trajectories corresponding to records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Find corresponding values of calculated trajectories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Compare the values to the original data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Modify drag function parametrisation to improve the result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Repeat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414570" y="1371599"/>
            <a:ext cx="4416594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Angle    Fall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0.0667   0.03    51       0.15    623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0.2333   0.3000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162      0.52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   -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0.8000   1.3 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1.04    334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600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       1.1500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2.3     344      1.35    304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1.1000   2.1000   5.5     468      2.05    266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207.3  3900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234.7  4800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268.2  6100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310.9  7800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371.9  9700</a:t>
            </a:r>
          </a:p>
          <a:p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577008" cy="6295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Optimisation</a:t>
            </a:r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[</a:t>
            </a:r>
            <a:r>
              <a:rPr lang="en-AU" sz="2000" i="1" dirty="0" smtClean="0"/>
              <a:t>C</a:t>
            </a:r>
            <a:r>
              <a:rPr lang="en-AU" sz="2000" i="1" baseline="-25000" dirty="0" smtClean="0"/>
              <a:t>d</a:t>
            </a:r>
            <a:r>
              <a:rPr lang="en-AU" sz="2000" dirty="0" smtClean="0"/>
              <a:t>] – parameters of </a:t>
            </a:r>
            <a:r>
              <a:rPr lang="en-AU" sz="2000" i="1" dirty="0" smtClean="0"/>
              <a:t>C</a:t>
            </a:r>
            <a:r>
              <a:rPr lang="en-AU" sz="2000" i="1" baseline="-25000" dirty="0" smtClean="0"/>
              <a:t>d</a:t>
            </a:r>
            <a:r>
              <a:rPr lang="en-AU" sz="2000" dirty="0"/>
              <a:t> </a:t>
            </a:r>
            <a:r>
              <a:rPr lang="en-AU" sz="2000" dirty="0" smtClean="0"/>
              <a:t>o</a:t>
            </a:r>
          </a:p>
          <a:p>
            <a:pPr marL="0" indent="0">
              <a:buNone/>
            </a:pPr>
            <a:r>
              <a:rPr lang="en-AU" sz="2000" i="1" dirty="0" smtClean="0"/>
              <a:t>x</a:t>
            </a:r>
            <a:r>
              <a:rPr lang="en-AU" sz="2000" dirty="0" smtClean="0"/>
              <a:t> – input data</a:t>
            </a:r>
          </a:p>
          <a:p>
            <a:pPr marL="0" indent="0">
              <a:buNone/>
            </a:pPr>
            <a:r>
              <a:rPr lang="en-AU" sz="2000" i="1" dirty="0" smtClean="0"/>
              <a:t>y</a:t>
            </a:r>
            <a:r>
              <a:rPr lang="en-AU" sz="2000" dirty="0" smtClean="0"/>
              <a:t> – calculated values</a:t>
            </a:r>
            <a:endParaRPr lang="en-AU" sz="2000" i="1" baseline="-25000" dirty="0" smtClean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20783" y="2101174"/>
            <a:ext cx="3837910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Angle    Fall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100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0.0667   0.03    51       0.15    623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0.2333   0.3000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162      0.52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   -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0.8000   1.3 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1.04    334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       1.1500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2.3     344      1.35    304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1.1000   2.1000   5.5     468      2.05    266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207.3  3900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234.7  4800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268.2  6100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310.9  7800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371.9  9700</a:t>
            </a:r>
          </a:p>
          <a:p>
            <a:endParaRPr lang="en-A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5532" y="2101174"/>
            <a:ext cx="3837910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Angle    Fall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100    0.0833   0.0667   0.03    51       0.15    623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0.2333   0.3000   0.34    162      0.52    459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0.4833   0.8000   1.3     282      1.04    334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600    0.6667   1.1500   2.3     344      1.35    304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1.1000   2.1000   5.5     468      2.05    266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207.3  3900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234.7  4800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268.2  6100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310.9  7800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371.9  9700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4" name="Curved Down Arrow 9223"/>
          <p:cNvSpPr/>
          <p:nvPr/>
        </p:nvSpPr>
        <p:spPr>
          <a:xfrm>
            <a:off x="3745150" y="1536970"/>
            <a:ext cx="1984442" cy="54474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7" name="Object 9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79522"/>
              </p:ext>
            </p:extLst>
          </p:nvPr>
        </p:nvGraphicFramePr>
        <p:xfrm>
          <a:off x="5612860" y="4727643"/>
          <a:ext cx="2043455" cy="67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860" y="4727643"/>
                        <a:ext cx="2043455" cy="671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9" name="Object 9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33547"/>
              </p:ext>
            </p:extLst>
          </p:nvPr>
        </p:nvGraphicFramePr>
        <p:xfrm>
          <a:off x="5612961" y="5593404"/>
          <a:ext cx="2313237" cy="39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384300" imgH="241300" progId="Equation.3">
                  <p:embed/>
                </p:oleObj>
              </mc:Choice>
              <mc:Fallback>
                <p:oleObj name="Equation" r:id="rId5" imgW="1384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961" y="5593404"/>
                        <a:ext cx="2313237" cy="39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0444" y="3607239"/>
            <a:ext cx="2121582" cy="828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ea typeface="ＭＳ Ｐゴシック" pitchFamily="34" charset="-128"/>
              </a:rPr>
              <a:t>Land Simulation, Experimentation, and </a:t>
            </a:r>
            <a:r>
              <a:rPr lang="en-US" altLang="en-US" sz="1400" dirty="0" err="1">
                <a:ea typeface="ＭＳ Ｐゴシック" pitchFamily="34" charset="-128"/>
              </a:rPr>
              <a:t>Wargaming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>
          <a:xfrm>
            <a:off x="2508279" y="1803527"/>
            <a:ext cx="1307494" cy="42207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DST Group</a:t>
            </a:r>
            <a:endParaRPr lang="en-AU" sz="1400" dirty="0"/>
          </a:p>
        </p:txBody>
      </p:sp>
      <p:sp>
        <p:nvSpPr>
          <p:cNvPr id="15" name="Rectangle 14"/>
          <p:cNvSpPr/>
          <p:nvPr/>
        </p:nvSpPr>
        <p:spPr>
          <a:xfrm>
            <a:off x="1294609" y="2638323"/>
            <a:ext cx="1707076" cy="54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Land Operations Research</a:t>
            </a:r>
            <a:endParaRPr lang="en-AU" sz="1400" dirty="0"/>
          </a:p>
        </p:txBody>
      </p:sp>
      <p:sp>
        <p:nvSpPr>
          <p:cNvPr id="16" name="Rectangle 15"/>
          <p:cNvSpPr/>
          <p:nvPr/>
        </p:nvSpPr>
        <p:spPr>
          <a:xfrm>
            <a:off x="640862" y="1533953"/>
            <a:ext cx="1307494" cy="42207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Army</a:t>
            </a:r>
            <a:endParaRPr lang="en-AU" sz="1400" dirty="0"/>
          </a:p>
        </p:txBody>
      </p:sp>
      <p:sp>
        <p:nvSpPr>
          <p:cNvPr id="17" name="Rectangle 16"/>
          <p:cNvSpPr/>
          <p:nvPr/>
        </p:nvSpPr>
        <p:spPr>
          <a:xfrm>
            <a:off x="4928536" y="1322919"/>
            <a:ext cx="1307494" cy="422070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Input Data</a:t>
            </a:r>
            <a:endParaRPr lang="en-AU" sz="1400" dirty="0"/>
          </a:p>
        </p:txBody>
      </p:sp>
      <p:sp>
        <p:nvSpPr>
          <p:cNvPr id="18" name="Rectangle 17"/>
          <p:cNvSpPr/>
          <p:nvPr/>
        </p:nvSpPr>
        <p:spPr>
          <a:xfrm>
            <a:off x="4942038" y="2515229"/>
            <a:ext cx="1307494" cy="422070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Detection and Identification</a:t>
            </a:r>
            <a:endParaRPr lang="en-AU" sz="1400" dirty="0"/>
          </a:p>
        </p:txBody>
      </p:sp>
      <p:sp>
        <p:nvSpPr>
          <p:cNvPr id="19" name="Rectangle 18"/>
          <p:cNvSpPr/>
          <p:nvPr/>
        </p:nvSpPr>
        <p:spPr>
          <a:xfrm>
            <a:off x="5374921" y="2767762"/>
            <a:ext cx="1307494" cy="422070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Behaviour</a:t>
            </a:r>
            <a:endParaRPr lang="en-AU" sz="1400" dirty="0"/>
          </a:p>
        </p:txBody>
      </p:sp>
      <p:sp>
        <p:nvSpPr>
          <p:cNvPr id="20" name="Rectangle 19"/>
          <p:cNvSpPr/>
          <p:nvPr/>
        </p:nvSpPr>
        <p:spPr>
          <a:xfrm>
            <a:off x="6022926" y="2450317"/>
            <a:ext cx="1307494" cy="422070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System Capabilities</a:t>
            </a:r>
            <a:endParaRPr lang="en-AU" sz="1400" dirty="0"/>
          </a:p>
        </p:txBody>
      </p:sp>
      <p:sp>
        <p:nvSpPr>
          <p:cNvPr id="21" name="Rectangle 20"/>
          <p:cNvSpPr/>
          <p:nvPr/>
        </p:nvSpPr>
        <p:spPr>
          <a:xfrm>
            <a:off x="6482536" y="2759798"/>
            <a:ext cx="1581693" cy="498967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Weapon – Target Interaction</a:t>
            </a:r>
            <a:endParaRPr lang="en-AU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15514" y="5134914"/>
            <a:ext cx="1600742" cy="717374"/>
            <a:chOff x="1636959" y="5007865"/>
            <a:chExt cx="1600742" cy="717374"/>
          </a:xfrm>
        </p:grpSpPr>
        <p:sp>
          <p:nvSpPr>
            <p:cNvPr id="28" name="Rectangle 27"/>
            <p:cNvSpPr/>
            <p:nvPr/>
          </p:nvSpPr>
          <p:spPr>
            <a:xfrm>
              <a:off x="1636959" y="5007865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Simulators</a:t>
              </a:r>
              <a:endParaRPr lang="en-AU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15636" y="5101102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Simulators</a:t>
              </a:r>
              <a:endParaRPr lang="en-AU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14383" y="5211016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Simulators</a:t>
              </a:r>
              <a:endParaRPr lang="en-AU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30207" y="5303169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Simulations</a:t>
              </a:r>
              <a:endParaRPr lang="en-AU" sz="1400" dirty="0"/>
            </a:p>
          </p:txBody>
        </p:sp>
      </p:grpSp>
      <p:cxnSp>
        <p:nvCxnSpPr>
          <p:cNvPr id="32" name="Curved Connector 31"/>
          <p:cNvCxnSpPr>
            <a:stCxn id="14" idx="1"/>
            <a:endCxn id="16" idx="3"/>
          </p:cNvCxnSpPr>
          <p:nvPr/>
        </p:nvCxnSpPr>
        <p:spPr bwMode="auto">
          <a:xfrm rot="10800000">
            <a:off x="1948357" y="1744988"/>
            <a:ext cx="559923" cy="26957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4" idx="2"/>
            <a:endCxn id="15" idx="0"/>
          </p:cNvCxnSpPr>
          <p:nvPr/>
        </p:nvCxnSpPr>
        <p:spPr bwMode="auto">
          <a:xfrm rot="5400000">
            <a:off x="2448724" y="1925021"/>
            <a:ext cx="412726" cy="101387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urved Connector 33"/>
          <p:cNvCxnSpPr>
            <a:stCxn id="11" idx="2"/>
            <a:endCxn id="31" idx="0"/>
          </p:cNvCxnSpPr>
          <p:nvPr/>
        </p:nvCxnSpPr>
        <p:spPr bwMode="auto">
          <a:xfrm rot="16200000" flipH="1">
            <a:off x="1834670" y="4702378"/>
            <a:ext cx="994405" cy="46127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>
            <a:stCxn id="31" idx="3"/>
            <a:endCxn id="17" idx="1"/>
          </p:cNvCxnSpPr>
          <p:nvPr/>
        </p:nvCxnSpPr>
        <p:spPr bwMode="auto">
          <a:xfrm flipV="1">
            <a:off x="3216256" y="1533954"/>
            <a:ext cx="1712280" cy="410729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15" idx="2"/>
            <a:endCxn id="11" idx="0"/>
          </p:cNvCxnSpPr>
          <p:nvPr/>
        </p:nvCxnSpPr>
        <p:spPr bwMode="auto">
          <a:xfrm rot="5400000">
            <a:off x="1912233" y="3371325"/>
            <a:ext cx="424916" cy="4691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Freeform 41"/>
          <p:cNvSpPr/>
          <p:nvPr/>
        </p:nvSpPr>
        <p:spPr bwMode="auto">
          <a:xfrm>
            <a:off x="4569924" y="2221860"/>
            <a:ext cx="3958477" cy="1378958"/>
          </a:xfrm>
          <a:custGeom>
            <a:avLst/>
            <a:gdLst>
              <a:gd name="connsiteX0" fmla="*/ 2159121 w 3958477"/>
              <a:gd name="connsiteY0" fmla="*/ 62117 h 1378958"/>
              <a:gd name="connsiteX1" fmla="*/ 173802 w 3958477"/>
              <a:gd name="connsiteY1" fmla="*/ 136257 h 1378958"/>
              <a:gd name="connsiteX2" fmla="*/ 165564 w 3958477"/>
              <a:gd name="connsiteY2" fmla="*/ 861187 h 1378958"/>
              <a:gd name="connsiteX3" fmla="*/ 742213 w 3958477"/>
              <a:gd name="connsiteY3" fmla="*/ 1330744 h 1378958"/>
              <a:gd name="connsiteX4" fmla="*/ 2035554 w 3958477"/>
              <a:gd name="connsiteY4" fmla="*/ 1363695 h 1378958"/>
              <a:gd name="connsiteX5" fmla="*/ 3361846 w 3958477"/>
              <a:gd name="connsiteY5" fmla="*/ 1347219 h 1378958"/>
              <a:gd name="connsiteX6" fmla="*/ 3922019 w 3958477"/>
              <a:gd name="connsiteY6" fmla="*/ 1223652 h 1378958"/>
              <a:gd name="connsiteX7" fmla="*/ 3864354 w 3958477"/>
              <a:gd name="connsiteY7" fmla="*/ 745857 h 1378958"/>
              <a:gd name="connsiteX8" fmla="*/ 3543078 w 3958477"/>
              <a:gd name="connsiteY8" fmla="*/ 185684 h 1378958"/>
              <a:gd name="connsiteX9" fmla="*/ 2744008 w 3958477"/>
              <a:gd name="connsiteY9" fmla="*/ 4452 h 1378958"/>
              <a:gd name="connsiteX10" fmla="*/ 2159121 w 3958477"/>
              <a:gd name="connsiteY10" fmla="*/ 62117 h 13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8477" h="1378958">
                <a:moveTo>
                  <a:pt x="2159121" y="62117"/>
                </a:moveTo>
                <a:cubicBezTo>
                  <a:pt x="1730753" y="84084"/>
                  <a:pt x="506061" y="3079"/>
                  <a:pt x="173802" y="136257"/>
                </a:cubicBezTo>
                <a:cubicBezTo>
                  <a:pt x="-158458" y="269435"/>
                  <a:pt x="70829" y="662106"/>
                  <a:pt x="165564" y="861187"/>
                </a:cubicBezTo>
                <a:cubicBezTo>
                  <a:pt x="260299" y="1060268"/>
                  <a:pt x="430548" y="1246993"/>
                  <a:pt x="742213" y="1330744"/>
                </a:cubicBezTo>
                <a:cubicBezTo>
                  <a:pt x="1053878" y="1414495"/>
                  <a:pt x="2035554" y="1363695"/>
                  <a:pt x="2035554" y="1363695"/>
                </a:cubicBezTo>
                <a:lnTo>
                  <a:pt x="3361846" y="1347219"/>
                </a:lnTo>
                <a:cubicBezTo>
                  <a:pt x="3676257" y="1323878"/>
                  <a:pt x="3838268" y="1323879"/>
                  <a:pt x="3922019" y="1223652"/>
                </a:cubicBezTo>
                <a:cubicBezTo>
                  <a:pt x="4005770" y="1123425"/>
                  <a:pt x="3927511" y="918852"/>
                  <a:pt x="3864354" y="745857"/>
                </a:cubicBezTo>
                <a:cubicBezTo>
                  <a:pt x="3801197" y="572862"/>
                  <a:pt x="3729802" y="309251"/>
                  <a:pt x="3543078" y="185684"/>
                </a:cubicBezTo>
                <a:cubicBezTo>
                  <a:pt x="3356354" y="62117"/>
                  <a:pt x="2970548" y="25046"/>
                  <a:pt x="2744008" y="4452"/>
                </a:cubicBezTo>
                <a:cubicBezTo>
                  <a:pt x="2517468" y="-16142"/>
                  <a:pt x="2587489" y="40150"/>
                  <a:pt x="2159121" y="62117"/>
                </a:cubicBez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none" normalizeH="0" baseline="0" smtClean="0">
              <a:ln>
                <a:noFill/>
              </a:ln>
              <a:solidFill>
                <a:srgbClr val="F58025"/>
              </a:solidFill>
              <a:effectLst/>
              <a:latin typeface="Georgia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96051" y="3959821"/>
            <a:ext cx="3532350" cy="2351596"/>
            <a:chOff x="3986697" y="1821342"/>
            <a:chExt cx="5040312" cy="2781300"/>
          </a:xfrm>
        </p:grpSpPr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4347059" y="1821342"/>
              <a:ext cx="0" cy="244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347059" y="4269267"/>
              <a:ext cx="4679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 rot="16200000">
              <a:off x="3554103" y="2901636"/>
              <a:ext cx="1169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AU" altLang="en-US" sz="1400"/>
                <a:t>Data Fidelity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5786922" y="4297842"/>
              <a:ext cx="1228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AU" altLang="en-US" sz="1400"/>
                <a:t>Data Breadth</a:t>
              </a: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4707422" y="1821342"/>
              <a:ext cx="1223962" cy="936625"/>
            </a:xfrm>
            <a:prstGeom prst="ellipse">
              <a:avLst/>
            </a:prstGeom>
            <a:solidFill>
              <a:srgbClr val="99CC00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AU" altLang="en-US" sz="1200" dirty="0"/>
                <a:t>Traditional</a:t>
              </a:r>
            </a:p>
            <a:p>
              <a:pPr algn="ctr"/>
              <a:r>
                <a:rPr lang="en-AU" altLang="en-US" sz="1200" dirty="0"/>
                <a:t>V&amp;L Modelling</a:t>
              </a: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7658584" y="2902430"/>
              <a:ext cx="1223963" cy="936625"/>
            </a:xfrm>
            <a:prstGeom prst="ellipse">
              <a:avLst/>
            </a:prstGeom>
            <a:solidFill>
              <a:srgbClr val="FF9900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AU" altLang="en-US" sz="1200" dirty="0" smtClean="0"/>
                <a:t>Our Models</a:t>
              </a:r>
              <a:endParaRPr lang="en-AU" altLang="en-US" sz="1200" dirty="0"/>
            </a:p>
          </p:txBody>
        </p:sp>
      </p:grpSp>
      <p:cxnSp>
        <p:nvCxnSpPr>
          <p:cNvPr id="55" name="Curved Connector 54"/>
          <p:cNvCxnSpPr>
            <a:stCxn id="17" idx="2"/>
            <a:endCxn id="20" idx="0"/>
          </p:cNvCxnSpPr>
          <p:nvPr/>
        </p:nvCxnSpPr>
        <p:spPr bwMode="auto">
          <a:xfrm rot="16200000" flipH="1">
            <a:off x="5776814" y="1550458"/>
            <a:ext cx="705328" cy="109439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6976218" y="3404315"/>
            <a:ext cx="1423892" cy="555506"/>
          </a:xfrm>
          <a:prstGeom prst="rect">
            <a:avLst/>
          </a:prstGeom>
          <a:gradFill>
            <a:gsLst>
              <a:gs pos="53325">
                <a:srgbClr val="92D050"/>
              </a:gs>
              <a:gs pos="0">
                <a:srgbClr val="FBEAC7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External ballistic model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514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7516710" cy="30711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Computational 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Global optimisation is done over the utility function </a:t>
            </a:r>
            <a:r>
              <a:rPr lang="en-AU" sz="2000" i="1" dirty="0" smtClean="0"/>
              <a:t>U</a:t>
            </a:r>
            <a:r>
              <a:rPr lang="en-AU" sz="2000" dirty="0" smtClean="0"/>
              <a:t> which is the result of other optimisation algorithms 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Level of computational noise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Trajectory integration  has to be fast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Energy conservation in integration can be used as guidance for integration computational error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Potential energy must be calculated with</a:t>
            </a:r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53988"/>
              </p:ext>
            </p:extLst>
          </p:nvPr>
        </p:nvGraphicFramePr>
        <p:xfrm>
          <a:off x="1070041" y="4513634"/>
          <a:ext cx="1953160" cy="7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1218671" imgH="482391" progId="Equation.3">
                  <p:embed/>
                </p:oleObj>
              </mc:Choice>
              <mc:Fallback>
                <p:oleObj name="Equation" r:id="rId3" imgW="1218671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041" y="4513634"/>
                        <a:ext cx="1953160" cy="778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464734"/>
              </p:ext>
            </p:extLst>
          </p:nvPr>
        </p:nvGraphicFramePr>
        <p:xfrm>
          <a:off x="3764605" y="4445540"/>
          <a:ext cx="4547076" cy="78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5" imgW="2641600" imgH="457200" progId="Equation.3">
                  <p:embed/>
                </p:oleObj>
              </mc:Choice>
              <mc:Fallback>
                <p:oleObj name="Equation" r:id="rId5" imgW="2641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605" y="4445540"/>
                        <a:ext cx="4547076" cy="787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3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7516710" cy="35186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Summary and conclusion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External ballistic model uses fit-for-purpose easy to use approach without sacrificing fidelity hidden from the user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Drag function is parametrised by splitting into two components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Global optimisation is used to match empirical ballistic data by modifying the drag function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The code is written in C++, is open source, and can be found on </a:t>
            </a:r>
            <a:r>
              <a:rPr lang="en-AU" sz="2000" dirty="0" err="1" smtClean="0"/>
              <a:t>Github</a:t>
            </a:r>
            <a:r>
              <a:rPr lang="en-AU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1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93825"/>
            <a:ext cx="8220075" cy="41468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Content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914400" lvl="1" indent="-457200">
              <a:buAutoNum type="arabicParenR"/>
            </a:pPr>
            <a:r>
              <a:rPr lang="en-AU" altLang="en-US" sz="2000" dirty="0" smtClean="0">
                <a:ea typeface="ＭＳ Ｐゴシック" pitchFamily="34" charset="-128"/>
              </a:rPr>
              <a:t>Drag coefficient</a:t>
            </a:r>
            <a:endParaRPr lang="en-AU" altLang="en-US" sz="1800" b="1" i="1" dirty="0" smtClean="0">
              <a:ea typeface="ＭＳ Ｐゴシック" pitchFamily="34" charset="-128"/>
            </a:endParaRPr>
          </a:p>
          <a:p>
            <a:pPr marL="914400" lvl="1" indent="-457200">
              <a:buAutoNum type="arabicParenR"/>
            </a:pPr>
            <a:r>
              <a:rPr lang="en-AU" altLang="en-US" sz="2000" dirty="0" smtClean="0">
                <a:ea typeface="ＭＳ Ｐゴシック" pitchFamily="34" charset="-128"/>
              </a:rPr>
              <a:t>External ballistic model</a:t>
            </a:r>
            <a:endParaRPr lang="en-AU" altLang="en-US" sz="1800" b="1" i="1" dirty="0">
              <a:ea typeface="ＭＳ Ｐゴシック" pitchFamily="34" charset="-128"/>
            </a:endParaRPr>
          </a:p>
          <a:p>
            <a:pPr marL="914400" lvl="1" indent="-457200">
              <a:buAutoNum type="arabicParenR"/>
            </a:pPr>
            <a:r>
              <a:rPr lang="en-AU" sz="2000" dirty="0" smtClean="0"/>
              <a:t>Drag function parametrisation</a:t>
            </a:r>
            <a:endParaRPr lang="en-AU" sz="1800" b="1" i="1" dirty="0" smtClean="0"/>
          </a:p>
          <a:p>
            <a:pPr marL="914400" lvl="1" indent="-457200">
              <a:buAutoNum type="arabicParenR"/>
            </a:pPr>
            <a:r>
              <a:rPr lang="en-AU" sz="2000" dirty="0" smtClean="0"/>
              <a:t>Optimisation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9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Pentagon 32"/>
          <p:cNvSpPr/>
          <p:nvPr/>
        </p:nvSpPr>
        <p:spPr>
          <a:xfrm>
            <a:off x="5773368" y="5025951"/>
            <a:ext cx="1021404" cy="58365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201" y="1393825"/>
            <a:ext cx="3725693" cy="18843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coefficient</a:t>
            </a:r>
          </a:p>
          <a:p>
            <a:pPr marL="457200" lvl="1" indent="0">
              <a:buNone/>
            </a:pPr>
            <a:r>
              <a:rPr lang="en-AU" sz="2000" dirty="0" smtClean="0"/>
              <a:t>Work produced by air friction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/>
              <a:t>Energy to accelerate air</a:t>
            </a:r>
            <a:endParaRPr lang="en-AU" sz="2000" dirty="0"/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53701"/>
              </p:ext>
            </p:extLst>
          </p:nvPr>
        </p:nvGraphicFramePr>
        <p:xfrm>
          <a:off x="1404397" y="4500123"/>
          <a:ext cx="24257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3" imgW="1320480" imgH="812520" progId="Equation.3">
                  <p:embed/>
                </p:oleObj>
              </mc:Choice>
              <mc:Fallback>
                <p:oleObj name="Equation" r:id="rId3" imgW="13204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397" y="4500123"/>
                        <a:ext cx="2425700" cy="1484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04440"/>
              </p:ext>
            </p:extLst>
          </p:nvPr>
        </p:nvGraphicFramePr>
        <p:xfrm>
          <a:off x="6086780" y="1342182"/>
          <a:ext cx="349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780" y="1342182"/>
                        <a:ext cx="349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04400"/>
              </p:ext>
            </p:extLst>
          </p:nvPr>
        </p:nvGraphicFramePr>
        <p:xfrm>
          <a:off x="6099446" y="1684677"/>
          <a:ext cx="3730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446" y="1684677"/>
                        <a:ext cx="3730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32406"/>
              </p:ext>
            </p:extLst>
          </p:nvPr>
        </p:nvGraphicFramePr>
        <p:xfrm>
          <a:off x="6120050" y="2443197"/>
          <a:ext cx="2809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50" y="2443197"/>
                        <a:ext cx="28098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20925"/>
              </p:ext>
            </p:extLst>
          </p:nvPr>
        </p:nvGraphicFramePr>
        <p:xfrm>
          <a:off x="6171052" y="2832000"/>
          <a:ext cx="2111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11" imgW="114120" imgH="139680" progId="Equation.3">
                  <p:embed/>
                </p:oleObj>
              </mc:Choice>
              <mc:Fallback>
                <p:oleObj name="Equation" r:id="rId11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052" y="2832000"/>
                        <a:ext cx="2111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37254"/>
              </p:ext>
            </p:extLst>
          </p:nvPr>
        </p:nvGraphicFramePr>
        <p:xfrm>
          <a:off x="6125252" y="2118403"/>
          <a:ext cx="2794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252" y="2118403"/>
                        <a:ext cx="2794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482"/>
              </p:ext>
            </p:extLst>
          </p:nvPr>
        </p:nvGraphicFramePr>
        <p:xfrm>
          <a:off x="6031351" y="1387047"/>
          <a:ext cx="2645924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496111"/>
                <a:gridCol w="214981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Drag force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Drag coefficient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Air density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Body cross section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Velocity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26446"/>
              </p:ext>
            </p:extLst>
          </p:nvPr>
        </p:nvGraphicFramePr>
        <p:xfrm>
          <a:off x="943415" y="3701239"/>
          <a:ext cx="4803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15" imgW="2616120" imgH="253800" progId="Equation.3">
                  <p:embed/>
                </p:oleObj>
              </mc:Choice>
              <mc:Fallback>
                <p:oleObj name="Equation" r:id="rId15" imgW="2616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15" y="3701239"/>
                        <a:ext cx="4803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99558"/>
              </p:ext>
            </p:extLst>
          </p:nvPr>
        </p:nvGraphicFramePr>
        <p:xfrm>
          <a:off x="4565650" y="1793875"/>
          <a:ext cx="768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17" imgW="419040" imgH="228600" progId="Equation.3">
                  <p:embed/>
                </p:oleObj>
              </mc:Choice>
              <mc:Fallback>
                <p:oleObj name="Equation" r:id="rId17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793875"/>
                        <a:ext cx="7683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89320"/>
              </p:ext>
            </p:extLst>
          </p:nvPr>
        </p:nvGraphicFramePr>
        <p:xfrm>
          <a:off x="3723296" y="2346528"/>
          <a:ext cx="20494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19" imgW="1117440" imgH="634680" progId="Equation.3">
                  <p:embed/>
                </p:oleObj>
              </mc:Choice>
              <mc:Fallback>
                <p:oleObj name="Equation" r:id="rId19" imgW="11174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296" y="2346528"/>
                        <a:ext cx="204946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18"/>
          <p:cNvSpPr/>
          <p:nvPr/>
        </p:nvSpPr>
        <p:spPr>
          <a:xfrm>
            <a:off x="5170251" y="4922195"/>
            <a:ext cx="1021404" cy="58365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Chevron 21"/>
          <p:cNvSpPr/>
          <p:nvPr/>
        </p:nvSpPr>
        <p:spPr>
          <a:xfrm>
            <a:off x="5963056" y="4922194"/>
            <a:ext cx="856034" cy="583659"/>
          </a:xfrm>
          <a:prstGeom prst="chevron">
            <a:avLst/>
          </a:prstGeom>
          <a:pattFill prst="lgConfetti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70251" y="4698460"/>
            <a:ext cx="7928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78430" y="4922193"/>
            <a:ext cx="184825" cy="583661"/>
          </a:xfrm>
          <a:prstGeom prst="ellipse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18093"/>
              </p:ext>
            </p:extLst>
          </p:nvPr>
        </p:nvGraphicFramePr>
        <p:xfrm>
          <a:off x="7563255" y="5064004"/>
          <a:ext cx="279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21" imgW="152280" imgH="164880" progId="Equation.3">
                  <p:embed/>
                </p:oleObj>
              </mc:Choice>
              <mc:Fallback>
                <p:oleObj name="Equation" r:id="rId2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255" y="5064004"/>
                        <a:ext cx="279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14658"/>
              </p:ext>
            </p:extLst>
          </p:nvPr>
        </p:nvGraphicFramePr>
        <p:xfrm>
          <a:off x="5437188" y="4421188"/>
          <a:ext cx="2095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23" imgW="114120" imgH="139680" progId="Equation.3">
                  <p:embed/>
                </p:oleObj>
              </mc:Choice>
              <mc:Fallback>
                <p:oleObj name="Equation" r:id="rId23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4421188"/>
                        <a:ext cx="2095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94666"/>
              </p:ext>
            </p:extLst>
          </p:nvPr>
        </p:nvGraphicFramePr>
        <p:xfrm>
          <a:off x="6169617" y="4598343"/>
          <a:ext cx="4429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25" imgW="241200" imgH="177480" progId="Equation.3">
                  <p:embed/>
                </p:oleObj>
              </mc:Choice>
              <mc:Fallback>
                <p:oleObj name="Equation" r:id="rId25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617" y="4598343"/>
                        <a:ext cx="4429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>
            <a:endCxn id="26" idx="0"/>
          </p:cNvCxnSpPr>
          <p:nvPr/>
        </p:nvCxnSpPr>
        <p:spPr>
          <a:xfrm flipV="1">
            <a:off x="6478621" y="4922193"/>
            <a:ext cx="99222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478621" y="5505854"/>
            <a:ext cx="99222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5" y="1140906"/>
            <a:ext cx="7645940" cy="49972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Fit-for-purpose simple to use model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Projectile length and cross section area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Muzzle velocity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Supplementary ballistic data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Included in the model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3D trajectory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Earth’s curvature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Altitude: air density and temperature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Optional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Range and cross wind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Air turbulence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Not included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6DOF; spin effects: gyroscopic, Magnus, Coriolis effects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Non-spherical Earth</a:t>
            </a:r>
            <a:endParaRPr lang="en-AU" sz="1600" dirty="0"/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8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2720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Drag and 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Air turbulence</a:t>
            </a: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91255"/>
              </p:ext>
            </p:extLst>
          </p:nvPr>
        </p:nvGraphicFramePr>
        <p:xfrm>
          <a:off x="5393018" y="1099225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018" y="1099225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5344726" y="3100669"/>
            <a:ext cx="3499188" cy="2786975"/>
            <a:chOff x="479425" y="3428999"/>
            <a:chExt cx="3499188" cy="2786975"/>
          </a:xfrm>
        </p:grpSpPr>
        <p:pic>
          <p:nvPicPr>
            <p:cNvPr id="21" name="Picture 20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25" y="3428999"/>
              <a:ext cx="3499188" cy="2106039"/>
            </a:xfrm>
            <a:prstGeom prst="rect">
              <a:avLst/>
            </a:prstGeom>
          </p:spPr>
        </p:pic>
        <p:sp>
          <p:nvSpPr>
            <p:cNvPr id="23" name="Text Box 15"/>
            <p:cNvSpPr txBox="1"/>
            <p:nvPr/>
          </p:nvSpPr>
          <p:spPr>
            <a:xfrm>
              <a:off x="949298" y="5559316"/>
              <a:ext cx="3029315" cy="65665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A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projectile shot at 30° at 7000 ms</a:t>
              </a:r>
              <a:r>
                <a:rPr lang="en-AU" sz="1400" baseline="30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-1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with no drag. </a:t>
              </a: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The green line represents the earth surface.</a:t>
              </a:r>
              <a:endParaRPr lang="en-AU" sz="1400" dirty="0">
                <a:solidFill>
                  <a:srgbClr val="17365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6464" y="3434879"/>
            <a:ext cx="3741886" cy="2561205"/>
            <a:chOff x="4370982" y="3428999"/>
            <a:chExt cx="3741886" cy="2561205"/>
          </a:xfrm>
        </p:grpSpPr>
        <p:pic>
          <p:nvPicPr>
            <p:cNvPr id="22" name="Picture 21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8" b="-2992"/>
            <a:stretch/>
          </p:blipFill>
          <p:spPr bwMode="auto">
            <a:xfrm>
              <a:off x="4370982" y="3428999"/>
              <a:ext cx="3741886" cy="21060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4" name="Text Box 15"/>
            <p:cNvSpPr txBox="1"/>
            <p:nvPr/>
          </p:nvSpPr>
          <p:spPr>
            <a:xfrm>
              <a:off x="4578350" y="5559317"/>
              <a:ext cx="3534518" cy="43088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M107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projectile shot at 30° with air turbulence parameter on. Ten trajectories are shown.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36353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Drag and 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sz="2000" i="1" dirty="0"/>
              <a:t>G</a:t>
            </a:r>
            <a:r>
              <a:rPr lang="en-AU" sz="2000" dirty="0"/>
              <a:t> – Gravitational </a:t>
            </a:r>
            <a:r>
              <a:rPr lang="en-AU" sz="2000" dirty="0" smtClean="0"/>
              <a:t>constant</a:t>
            </a:r>
          </a:p>
          <a:p>
            <a:pPr marL="457200" lvl="1" indent="0">
              <a:buNone/>
            </a:pPr>
            <a:r>
              <a:rPr lang="en-AU" sz="2000" i="1" dirty="0" smtClean="0"/>
              <a:t>M</a:t>
            </a:r>
            <a:r>
              <a:rPr lang="en-AU" sz="2000" baseline="-25000" dirty="0" smtClean="0"/>
              <a:t>E</a:t>
            </a:r>
            <a:r>
              <a:rPr lang="en-AU" sz="2000" dirty="0" smtClean="0"/>
              <a:t> – the Earth’s mass</a:t>
            </a:r>
          </a:p>
          <a:p>
            <a:pPr marL="457200" lvl="1" indent="0">
              <a:buNone/>
            </a:pPr>
            <a:r>
              <a:rPr lang="en-AU" sz="2000" i="1" dirty="0" smtClean="0"/>
              <a:t>R</a:t>
            </a:r>
            <a:r>
              <a:rPr lang="en-AU" sz="2000" baseline="-25000" dirty="0" smtClean="0"/>
              <a:t>E</a:t>
            </a:r>
            <a:r>
              <a:rPr lang="en-AU" sz="2000" dirty="0" smtClean="0"/>
              <a:t> – the Earth’s radius</a:t>
            </a:r>
          </a:p>
          <a:p>
            <a:pPr marL="0" indent="0">
              <a:buNone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09351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4654"/>
              </p:ext>
            </p:extLst>
          </p:nvPr>
        </p:nvGraphicFramePr>
        <p:xfrm>
          <a:off x="4558110" y="2431914"/>
          <a:ext cx="4585890" cy="343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Presentation" r:id="rId6" imgW="4570603" imgH="3427427" progId="PowerPoint.Show.12">
                  <p:embed/>
                </p:oleObj>
              </mc:Choice>
              <mc:Fallback>
                <p:oleObj name="Presentation" r:id="rId6" imgW="4570603" imgH="3427427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10" y="2431914"/>
                        <a:ext cx="4585890" cy="3433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8346"/>
              </p:ext>
            </p:extLst>
          </p:nvPr>
        </p:nvGraphicFramePr>
        <p:xfrm>
          <a:off x="836579" y="4941652"/>
          <a:ext cx="1414781" cy="65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8" imgW="850531" imgH="393529" progId="Equation.3">
                  <p:embed/>
                </p:oleObj>
              </mc:Choice>
              <mc:Fallback>
                <p:oleObj name="Equation" r:id="rId8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79" y="4941652"/>
                        <a:ext cx="1414781" cy="651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90201"/>
              </p:ext>
            </p:extLst>
          </p:nvPr>
        </p:nvGraphicFramePr>
        <p:xfrm>
          <a:off x="3005847" y="4931923"/>
          <a:ext cx="1877438" cy="124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0" imgW="1193800" imgH="787400" progId="Equation.3">
                  <p:embed/>
                </p:oleObj>
              </mc:Choice>
              <mc:Fallback>
                <p:oleObj name="Equation" r:id="rId10" imgW="11938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47" y="4931923"/>
                        <a:ext cx="1877438" cy="1246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53389"/>
              </p:ext>
            </p:extLst>
          </p:nvPr>
        </p:nvGraphicFramePr>
        <p:xfrm>
          <a:off x="564205" y="5787958"/>
          <a:ext cx="1914401" cy="38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2" imgW="1168400" imgH="241300" progId="Equation.3">
                  <p:embed/>
                </p:oleObj>
              </mc:Choice>
              <mc:Fallback>
                <p:oleObj name="Equation" r:id="rId12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05" y="5787958"/>
                        <a:ext cx="1914401" cy="389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7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3966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Drag 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and front wind</a:t>
            </a:r>
            <a:r>
              <a:rPr lang="en-AU" sz="2000" b="1" dirty="0" smtClean="0"/>
              <a:t>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sz="2000" i="1" dirty="0" smtClean="0"/>
              <a:t>m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mass of the projectile</a:t>
            </a:r>
          </a:p>
          <a:p>
            <a:pPr marL="457200" lvl="1" indent="0">
              <a:buNone/>
            </a:pPr>
            <a:r>
              <a:rPr lang="el-GR" sz="2000" i="1" dirty="0" smtClean="0"/>
              <a:t>μ</a:t>
            </a:r>
            <a:r>
              <a:rPr lang="en-AU" sz="2000" dirty="0" smtClean="0"/>
              <a:t> – Mach number </a:t>
            </a:r>
          </a:p>
          <a:p>
            <a:pPr marL="457200" lvl="1" indent="0">
              <a:buNone/>
            </a:pPr>
            <a:r>
              <a:rPr lang="en-AU" sz="2000" i="1" dirty="0" err="1" smtClean="0"/>
              <a:t>c</a:t>
            </a:r>
            <a:r>
              <a:rPr lang="en-AU" sz="2000" baseline="-25000" dirty="0" err="1" smtClean="0"/>
              <a:t>r</a:t>
            </a:r>
            <a:r>
              <a:rPr lang="en-AU" sz="2000" dirty="0" smtClean="0"/>
              <a:t> – speed of sound</a:t>
            </a:r>
          </a:p>
          <a:p>
            <a:pPr marL="457200" lvl="1" indent="0">
              <a:buNone/>
            </a:pPr>
            <a:r>
              <a:rPr lang="el-GR" sz="2000" i="1" dirty="0" smtClean="0"/>
              <a:t>ρ</a:t>
            </a:r>
            <a:r>
              <a:rPr lang="en-AU" sz="2000" baseline="-25000" dirty="0" smtClean="0"/>
              <a:t>r</a:t>
            </a:r>
            <a:r>
              <a:rPr lang="en-AU" sz="2000" dirty="0" smtClean="0"/>
              <a:t> – air density</a:t>
            </a:r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78114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067208"/>
              </p:ext>
            </p:extLst>
          </p:nvPr>
        </p:nvGraphicFramePr>
        <p:xfrm>
          <a:off x="5453064" y="2025651"/>
          <a:ext cx="2465252" cy="109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5" imgW="1409400" imgH="634680" progId="Equation.3">
                  <p:embed/>
                </p:oleObj>
              </mc:Choice>
              <mc:Fallback>
                <p:oleObj name="Equation" r:id="rId5" imgW="140940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4" y="2025651"/>
                        <a:ext cx="2465252" cy="1099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70834" y="3404683"/>
            <a:ext cx="3946660" cy="29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AU" sz="2000" i="1" dirty="0" err="1" smtClean="0"/>
              <a:t>c</a:t>
            </a:r>
            <a:r>
              <a:rPr lang="en-AU" sz="2000" baseline="-25000" dirty="0" err="1" smtClean="0"/>
              <a:t>r</a:t>
            </a:r>
            <a:r>
              <a:rPr lang="en-AU" sz="2000" dirty="0" smtClean="0"/>
              <a:t> – function of temperature </a:t>
            </a:r>
            <a:r>
              <a:rPr lang="en-AU" sz="2000" i="1" dirty="0" smtClean="0"/>
              <a:t>T;</a:t>
            </a:r>
          </a:p>
          <a:p>
            <a:pPr marL="57150" indent="0">
              <a:buFont typeface="Arial" pitchFamily="34" charset="0"/>
              <a:buNone/>
            </a:pPr>
            <a:r>
              <a:rPr lang="el-GR" sz="2000" i="1" dirty="0" smtClean="0"/>
              <a:t>ρ</a:t>
            </a:r>
            <a:r>
              <a:rPr lang="en-AU" sz="2000" baseline="-25000" dirty="0" smtClean="0"/>
              <a:t>r</a:t>
            </a:r>
            <a:r>
              <a:rPr lang="en-AU" sz="2000" dirty="0" smtClean="0"/>
              <a:t> – function of T, sea level pressure, molecular weight of air, universal gas constant, and free-fall acceleration constant;</a:t>
            </a:r>
          </a:p>
          <a:p>
            <a:pPr marL="57150" indent="0">
              <a:buNone/>
            </a:pPr>
            <a:r>
              <a:rPr lang="en-AU" sz="2000" i="1" dirty="0" smtClean="0"/>
              <a:t>T</a:t>
            </a:r>
            <a:r>
              <a:rPr lang="en-AU" sz="2000" dirty="0" smtClean="0"/>
              <a:t> </a:t>
            </a:r>
            <a:r>
              <a:rPr lang="en-AU" sz="2000" dirty="0"/>
              <a:t>– function of </a:t>
            </a:r>
            <a:r>
              <a:rPr lang="en-AU" sz="2000" dirty="0" smtClean="0"/>
              <a:t>sea level temperature, altitude, and temperature lapse rate</a:t>
            </a:r>
            <a:endParaRPr lang="en-AU" sz="2000" dirty="0"/>
          </a:p>
          <a:p>
            <a:pPr marL="457200" lvl="1" indent="0">
              <a:buFont typeface="Arial" pitchFamily="34" charset="0"/>
              <a:buNone/>
            </a:pPr>
            <a:endParaRPr lang="en-AU" sz="2000" dirty="0" smtClean="0"/>
          </a:p>
          <a:p>
            <a:pPr marL="0" indent="0">
              <a:buFont typeface="Wingdings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0" indent="0">
              <a:buFont typeface="Wingdings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31592"/>
              </p:ext>
            </p:extLst>
          </p:nvPr>
        </p:nvGraphicFramePr>
        <p:xfrm>
          <a:off x="3980840" y="5223752"/>
          <a:ext cx="778213" cy="7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7" imgW="1269449" imgH="1269449" progId="Equation.3">
                  <p:embed/>
                </p:oleObj>
              </mc:Choice>
              <mc:Fallback>
                <p:oleObj name="Equation" r:id="rId7" imgW="1269449" imgH="12694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840" y="5223752"/>
                        <a:ext cx="778213" cy="778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6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3966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Drag and</a:t>
            </a:r>
            <a:r>
              <a:rPr lang="en-AU" sz="2000" b="1" dirty="0" smtClean="0"/>
              <a:t> 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sz="2000" i="1" dirty="0" err="1" smtClean="0"/>
              <a:t>A</a:t>
            </a:r>
            <a:r>
              <a:rPr lang="en-AU" sz="2000" baseline="-25000" dirty="0" err="1" smtClean="0"/>
              <a:t>f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frontal cross section area</a:t>
            </a:r>
          </a:p>
          <a:p>
            <a:pPr marL="457200" lvl="1" indent="0">
              <a:buNone/>
            </a:pPr>
            <a:r>
              <a:rPr lang="en-AU" sz="2000" i="1" dirty="0" smtClean="0"/>
              <a:t>A</a:t>
            </a:r>
            <a:r>
              <a:rPr lang="en-AU" sz="2000" i="1" baseline="-25000" dirty="0" smtClean="0"/>
              <a:t>s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side </a:t>
            </a:r>
            <a:r>
              <a:rPr lang="en-AU" sz="2000" dirty="0"/>
              <a:t>cross section </a:t>
            </a:r>
            <a:r>
              <a:rPr lang="en-AU" sz="2000" dirty="0" smtClean="0"/>
              <a:t>area</a:t>
            </a:r>
          </a:p>
          <a:p>
            <a:pPr marL="457200" lvl="1" indent="0">
              <a:buNone/>
            </a:pPr>
            <a:r>
              <a:rPr lang="el-GR" sz="2000" i="1" dirty="0" smtClean="0"/>
              <a:t>ω</a:t>
            </a:r>
            <a:r>
              <a:rPr lang="en-AU" sz="2000" dirty="0" smtClean="0"/>
              <a:t> – angle between trajectory and air flow</a:t>
            </a:r>
          </a:p>
          <a:p>
            <a:pPr marL="457200" lvl="1" indent="0">
              <a:buNone/>
            </a:pPr>
            <a:r>
              <a:rPr lang="en-AU" sz="2000" i="1" dirty="0" smtClean="0"/>
              <a:t>w</a:t>
            </a:r>
            <a:r>
              <a:rPr lang="en-AU" sz="2000" dirty="0" smtClean="0"/>
              <a:t> – range wind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02942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5577124" y="2548646"/>
            <a:ext cx="2730500" cy="2029501"/>
            <a:chOff x="5674199" y="2548646"/>
            <a:chExt cx="2730500" cy="202950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771134"/>
                </p:ext>
              </p:extLst>
            </p:nvPr>
          </p:nvGraphicFramePr>
          <p:xfrm>
            <a:off x="5674199" y="2548646"/>
            <a:ext cx="2730500" cy="173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Presentation" r:id="rId6" imgW="4570603" imgH="3427427" progId="PowerPoint.Show.12">
                    <p:embed/>
                  </p:oleObj>
                </mc:Choice>
                <mc:Fallback>
                  <p:oleObj name="Presentation" r:id="rId6" imgW="4570603" imgH="3427427" progId="PowerPoint.Show.1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5746" t="21037" r="15746" b="21037"/>
                        <a:stretch>
                          <a:fillRect/>
                        </a:stretch>
                      </p:blipFill>
                      <p:spPr bwMode="auto">
                        <a:xfrm>
                          <a:off x="5674199" y="2548646"/>
                          <a:ext cx="2730500" cy="1733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4"/>
            <p:cNvSpPr txBox="1"/>
            <p:nvPr/>
          </p:nvSpPr>
          <p:spPr>
            <a:xfrm>
              <a:off x="5812399" y="4097910"/>
              <a:ext cx="2582572" cy="48023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Law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of cosine defines the angle at which the air hits the projectile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1155"/>
              </p:ext>
            </p:extLst>
          </p:nvPr>
        </p:nvGraphicFramePr>
        <p:xfrm>
          <a:off x="2315183" y="5671226"/>
          <a:ext cx="2256817" cy="37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8" imgW="1422400" imgH="241300" progId="Equation.3">
                  <p:embed/>
                </p:oleObj>
              </mc:Choice>
              <mc:Fallback>
                <p:oleObj name="Equation" r:id="rId8" imgW="1422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183" y="5671226"/>
                        <a:ext cx="2256817" cy="378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18938"/>
              </p:ext>
            </p:extLst>
          </p:nvPr>
        </p:nvGraphicFramePr>
        <p:xfrm>
          <a:off x="5715324" y="5126477"/>
          <a:ext cx="2202306" cy="69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0" imgW="1612900" imgH="508000" progId="Equation.3">
                  <p:embed/>
                </p:oleObj>
              </mc:Choice>
              <mc:Fallback>
                <p:oleObj name="Equation" r:id="rId10" imgW="16129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324" y="5126477"/>
                        <a:ext cx="2202306" cy="690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9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T-Group-template-97-2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DST-Group-template-97-2004</Template>
  <TotalTime>1549</TotalTime>
  <Words>1086</Words>
  <Application>Microsoft Office PowerPoint</Application>
  <PresentationFormat>On-screen Show (4:3)</PresentationFormat>
  <Paragraphs>301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DST-Group-template-97-2004</vt:lpstr>
      <vt:lpstr>Equation</vt:lpstr>
      <vt:lpstr>Presentation</vt:lpstr>
      <vt:lpstr>Empirical Data to Determine Transonic Drag Coefficient   Land Simulation, Experimentation, and Wargaming (LSEW)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</vt:vector>
  </TitlesOfParts>
  <Company>DSTO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Importance Sampling Busted</dc:title>
  <dc:creator>Mazonka, Oleg</dc:creator>
  <cp:lastModifiedBy>Mazonka, Oleg</cp:lastModifiedBy>
  <cp:revision>85</cp:revision>
  <cp:lastPrinted>2013-06-07T05:27:22Z</cp:lastPrinted>
  <dcterms:created xsi:type="dcterms:W3CDTF">2016-04-22T01:51:42Z</dcterms:created>
  <dcterms:modified xsi:type="dcterms:W3CDTF">2016-11-23T03:52:32Z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AV14534155</vt:lpwstr>
  </property>
  <property fmtid="{D5CDD505-2E9C-101B-9397-08002B2CF9AE}" pid="4" name="Objective-Title">
    <vt:lpwstr>CTAC_drag_original_longer_vers</vt:lpwstr>
  </property>
  <property fmtid="{D5CDD505-2E9C-101B-9397-08002B2CF9AE}" pid="5" name="Objective-Comment">
    <vt:lpwstr>
    </vt:lpwstr>
  </property>
  <property fmtid="{D5CDD505-2E9C-101B-9397-08002B2CF9AE}" pid="6" name="Objective-CreationStamp">
    <vt:filetime>2016-11-23T05:34:37Z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>
    </vt:lpwstr>
  </property>
  <property fmtid="{D5CDD505-2E9C-101B-9397-08002B2CF9AE}" pid="10" name="Objective-ModificationStamp">
    <vt:filetime>2016-11-23T05:35:37Z</vt:filetime>
  </property>
  <property fmtid="{D5CDD505-2E9C-101B-9397-08002B2CF9AE}" pid="11" name="Objective-Owner">
    <vt:lpwstr>Mazonka, Oleg (Dr)(JOAD LSEWDSTG)</vt:lpwstr>
  </property>
  <property fmtid="{D5CDD505-2E9C-101B-9397-08002B2CF9AE}" pid="12" name="Objective-Path">
    <vt:lpwstr>Mazonka, Oleg (Dr)(JOAD LSEWDSTG):drafts:</vt:lpwstr>
  </property>
  <property fmtid="{D5CDD505-2E9C-101B-9397-08002B2CF9AE}" pid="13" name="Objective-Parent">
    <vt:lpwstr>drafts</vt:lpwstr>
  </property>
  <property fmtid="{D5CDD505-2E9C-101B-9397-08002B2CF9AE}" pid="14" name="Objective-State">
    <vt:lpwstr>Being Drafted</vt:lpwstr>
  </property>
  <property fmtid="{D5CDD505-2E9C-101B-9397-08002B2CF9AE}" pid="15" name="Objective-Version">
    <vt:lpwstr>0.1</vt:lpwstr>
  </property>
  <property fmtid="{D5CDD505-2E9C-101B-9397-08002B2CF9AE}" pid="16" name="Objective-VersionNumber">
    <vt:i4>1</vt:i4>
  </property>
  <property fmtid="{D5CDD505-2E9C-101B-9397-08002B2CF9AE}" pid="17" name="Objective-VersionComment">
    <vt:lpwstr>Copied from document AV14512516.14</vt:lpwstr>
  </property>
  <property fmtid="{D5CDD505-2E9C-101B-9397-08002B2CF9AE}" pid="18" name="Objective-FileNumber">
    <vt:lpwstr>
    </vt:lpwstr>
  </property>
  <property fmtid="{D5CDD505-2E9C-101B-9397-08002B2CF9AE}" pid="19" name="Objective-Classification">
    <vt:lpwstr>[Inherited - Unclassified]</vt:lpwstr>
  </property>
  <property fmtid="{D5CDD505-2E9C-101B-9397-08002B2CF9AE}" pid="20" name="Objective-Caveats">
    <vt:lpwstr>
    </vt:lpwstr>
  </property>
  <property fmtid="{D5CDD505-2E9C-101B-9397-08002B2CF9AE}" pid="21" name="Objective-Document Type [system]">
    <vt:lpwstr>
    </vt:lpwstr>
  </property>
</Properties>
</file>