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57" r:id="rId3"/>
    <p:sldId id="277" r:id="rId4"/>
    <p:sldId id="298" r:id="rId5"/>
    <p:sldId id="261" r:id="rId6"/>
    <p:sldId id="259" r:id="rId7"/>
    <p:sldId id="267" r:id="rId8"/>
    <p:sldId id="279" r:id="rId9"/>
    <p:sldId id="280" r:id="rId10"/>
    <p:sldId id="281" r:id="rId11"/>
    <p:sldId id="282" r:id="rId12"/>
    <p:sldId id="284" r:id="rId13"/>
    <p:sldId id="299" r:id="rId14"/>
    <p:sldId id="287" r:id="rId15"/>
    <p:sldId id="269" r:id="rId16"/>
    <p:sldId id="272" r:id="rId17"/>
    <p:sldId id="289" r:id="rId18"/>
    <p:sldId id="300" r:id="rId19"/>
    <p:sldId id="294" r:id="rId20"/>
    <p:sldId id="295" r:id="rId21"/>
    <p:sldId id="296" r:id="rId22"/>
    <p:sldId id="297" r:id="rId23"/>
    <p:sldId id="301" r:id="rId24"/>
  </p:sldIdLst>
  <p:sldSz cx="9144000" cy="6858000" type="screen4x3"/>
  <p:notesSz cx="6797675" cy="9926638"/>
  <p:defaultTextStyle>
    <a:defPPr>
      <a:defRPr lang="en-AU"/>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FD5"/>
    <a:srgbClr val="D8DCE3"/>
    <a:srgbClr val="D9DBDE"/>
    <a:srgbClr val="D2D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7215" autoAdjust="0"/>
  </p:normalViewPr>
  <p:slideViewPr>
    <p:cSldViewPr snapToGrid="0">
      <p:cViewPr>
        <p:scale>
          <a:sx n="81" d="100"/>
          <a:sy n="81" d="100"/>
        </p:scale>
        <p:origin x="-2190" y="-330"/>
      </p:cViewPr>
      <p:guideLst>
        <p:guide orient="horz" pos="2160"/>
        <p:guide pos="2577"/>
      </p:guideLst>
    </p:cSldViewPr>
  </p:slideViewPr>
  <p:notesTextViewPr>
    <p:cViewPr>
      <p:scale>
        <a:sx n="1" d="1"/>
        <a:sy n="1" d="1"/>
      </p:scale>
      <p:origin x="0" y="0"/>
    </p:cViewPr>
  </p:notesTextViewPr>
  <p:sorterViewPr>
    <p:cViewPr>
      <p:scale>
        <a:sx n="100" d="100"/>
        <a:sy n="100" d="100"/>
      </p:scale>
      <p:origin x="0" y="5010"/>
    </p:cViewPr>
  </p:sorterViewPr>
  <p:notesViewPr>
    <p:cSldViewPr snapToGrid="0">
      <p:cViewPr varScale="1">
        <p:scale>
          <a:sx n="90" d="100"/>
          <a:sy n="90" d="100"/>
        </p:scale>
        <p:origin x="-2316" y="-12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46275" cy="496671"/>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6867" name="Rectangle 3"/>
          <p:cNvSpPr>
            <a:spLocks noGrp="1" noChangeArrowheads="1"/>
          </p:cNvSpPr>
          <p:nvPr>
            <p:ph type="dt" sz="quarter" idx="1"/>
          </p:nvPr>
        </p:nvSpPr>
        <p:spPr bwMode="auto">
          <a:xfrm>
            <a:off x="3849862" y="0"/>
            <a:ext cx="2946275" cy="496671"/>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defTabSz="465138">
              <a:defRPr sz="1200">
                <a:latin typeface="Calibri" pitchFamily="34" charset="0"/>
              </a:defRPr>
            </a:lvl1pPr>
          </a:lstStyle>
          <a:p>
            <a:fld id="{1C353AF0-15CC-405C-B9F5-57EB869F22D8}" type="datetimeFigureOut">
              <a:rPr lang="en-AU" altLang="en-US"/>
              <a:pPr/>
              <a:t>10/02/2017</a:t>
            </a:fld>
            <a:endParaRPr lang="en-AU" altLang="en-US"/>
          </a:p>
        </p:txBody>
      </p:sp>
      <p:sp>
        <p:nvSpPr>
          <p:cNvPr id="36868" name="Rectangle 4"/>
          <p:cNvSpPr>
            <a:spLocks noGrp="1" noChangeArrowheads="1"/>
          </p:cNvSpPr>
          <p:nvPr>
            <p:ph type="ftr" sz="quarter" idx="2"/>
          </p:nvPr>
        </p:nvSpPr>
        <p:spPr bwMode="auto">
          <a:xfrm>
            <a:off x="0" y="9428272"/>
            <a:ext cx="2946275" cy="496671"/>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6869" name="Rectangle 5"/>
          <p:cNvSpPr>
            <a:spLocks noGrp="1" noChangeArrowheads="1"/>
          </p:cNvSpPr>
          <p:nvPr>
            <p:ph type="sldNum" sz="quarter" idx="3"/>
          </p:nvPr>
        </p:nvSpPr>
        <p:spPr bwMode="auto">
          <a:xfrm>
            <a:off x="3849862" y="9428272"/>
            <a:ext cx="2946275" cy="496671"/>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defTabSz="465138">
              <a:defRPr sz="1200">
                <a:latin typeface="Calibri" pitchFamily="34" charset="0"/>
              </a:defRPr>
            </a:lvl1pPr>
          </a:lstStyle>
          <a:p>
            <a:fld id="{A6EB89EF-0281-454C-AA12-DBB2627A29DB}" type="slidenum">
              <a:rPr lang="en-AU" altLang="en-US"/>
              <a:pPr/>
              <a:t>‹#›</a:t>
            </a:fld>
            <a:endParaRPr lang="en-AU" altLang="en-US"/>
          </a:p>
        </p:txBody>
      </p:sp>
    </p:spTree>
    <p:extLst>
      <p:ext uri="{BB962C8B-B14F-4D97-AF65-F5344CB8AC3E}">
        <p14:creationId xmlns:p14="http://schemas.microsoft.com/office/powerpoint/2010/main" val="1459253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46275" cy="496671"/>
          </a:xfrm>
          <a:prstGeom prst="rect">
            <a:avLst/>
          </a:prstGeom>
          <a:noFill/>
          <a:ln>
            <a:noFill/>
          </a:ln>
          <a:extLst/>
        </p:spPr>
        <p:txBody>
          <a:bodyPr vert="horz" wrap="square" lIns="93177" tIns="46589" rIns="93177" bIns="46589" numCol="1" anchor="t"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 name="Date Placeholder 2"/>
          <p:cNvSpPr>
            <a:spLocks noGrp="1"/>
          </p:cNvSpPr>
          <p:nvPr>
            <p:ph type="dt" idx="1"/>
          </p:nvPr>
        </p:nvSpPr>
        <p:spPr bwMode="auto">
          <a:xfrm>
            <a:off x="3849862" y="0"/>
            <a:ext cx="2946275" cy="496671"/>
          </a:xfrm>
          <a:prstGeom prst="rect">
            <a:avLst/>
          </a:prstGeom>
          <a:noFill/>
          <a:ln>
            <a:noFill/>
          </a:ln>
          <a:extLst/>
        </p:spPr>
        <p:txBody>
          <a:bodyPr vert="horz" wrap="square" lIns="93177" tIns="46589" rIns="93177" bIns="46589" numCol="1" anchor="t" anchorCtr="0" compatLnSpc="1">
            <a:prstTxWarp prst="textNoShape">
              <a:avLst/>
            </a:prstTxWarp>
          </a:bodyPr>
          <a:lstStyle>
            <a:lvl1pPr algn="r" defTabSz="465138">
              <a:defRPr sz="1200">
                <a:latin typeface="Calibri" pitchFamily="34" charset="0"/>
              </a:defRPr>
            </a:lvl1pPr>
          </a:lstStyle>
          <a:p>
            <a:fld id="{36BBBA73-D1DA-4999-B127-38A02B12C78D}" type="datetimeFigureOut">
              <a:rPr lang="en-US" altLang="en-US"/>
              <a:pPr/>
              <a:t>2/10/2017</a:t>
            </a:fld>
            <a:endParaRPr lang="en-US" altLang="en-US"/>
          </a:p>
        </p:txBody>
      </p:sp>
      <p:sp>
        <p:nvSpPr>
          <p:cNvPr id="4" name="Slide Image Placeholder 3"/>
          <p:cNvSpPr>
            <a:spLocks noGrp="1" noRot="1" noChangeAspect="1"/>
          </p:cNvSpPr>
          <p:nvPr>
            <p:ph type="sldImg" idx="2"/>
          </p:nvPr>
        </p:nvSpPr>
        <p:spPr bwMode="auto">
          <a:xfrm>
            <a:off x="917575" y="744538"/>
            <a:ext cx="4962525" cy="3722687"/>
          </a:xfrm>
          <a:prstGeom prst="rect">
            <a:avLst/>
          </a:prstGeom>
          <a:noFill/>
          <a:ln w="12700">
            <a:solidFill>
              <a:srgbClr val="000000"/>
            </a:solidFill>
            <a:miter lim="800000"/>
            <a:headEnd/>
            <a:tailEnd/>
          </a:ln>
          <a:extLst/>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bwMode="auto">
          <a:xfrm>
            <a:off x="680383" y="4715831"/>
            <a:ext cx="5436909" cy="4466649"/>
          </a:xfrm>
          <a:prstGeom prst="rect">
            <a:avLst/>
          </a:prstGeom>
          <a:noFill/>
          <a:ln>
            <a:noFill/>
          </a:ln>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9428272"/>
            <a:ext cx="2946275" cy="496671"/>
          </a:xfrm>
          <a:prstGeom prst="rect">
            <a:avLst/>
          </a:prstGeom>
          <a:noFill/>
          <a:ln>
            <a:noFill/>
          </a:ln>
          <a:extLst/>
        </p:spPr>
        <p:txBody>
          <a:bodyPr vert="horz" wrap="square" lIns="93177" tIns="46589" rIns="93177" bIns="46589" numCol="1" anchor="b"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7" name="Slide Number Placeholder 6"/>
          <p:cNvSpPr>
            <a:spLocks noGrp="1"/>
          </p:cNvSpPr>
          <p:nvPr>
            <p:ph type="sldNum" sz="quarter" idx="5"/>
          </p:nvPr>
        </p:nvSpPr>
        <p:spPr bwMode="auto">
          <a:xfrm>
            <a:off x="3849862" y="9428272"/>
            <a:ext cx="2946275" cy="496671"/>
          </a:xfrm>
          <a:prstGeom prst="rect">
            <a:avLst/>
          </a:prstGeom>
          <a:noFill/>
          <a:ln>
            <a:noFill/>
          </a:ln>
          <a:extLst/>
        </p:spPr>
        <p:txBody>
          <a:bodyPr vert="horz" wrap="square" lIns="93177" tIns="46589" rIns="93177" bIns="46589" numCol="1" anchor="b" anchorCtr="0" compatLnSpc="1">
            <a:prstTxWarp prst="textNoShape">
              <a:avLst/>
            </a:prstTxWarp>
          </a:bodyPr>
          <a:lstStyle>
            <a:lvl1pPr algn="r" defTabSz="465138">
              <a:defRPr sz="1200">
                <a:latin typeface="Calibri" pitchFamily="34" charset="0"/>
              </a:defRPr>
            </a:lvl1pPr>
          </a:lstStyle>
          <a:p>
            <a:fld id="{FFC04285-8867-4EB9-B06F-E3C357111290}" type="slidenum">
              <a:rPr lang="en-US" altLang="en-US"/>
              <a:pPr/>
              <a:t>‹#›</a:t>
            </a:fld>
            <a:endParaRPr lang="en-US" altLang="en-US"/>
          </a:p>
        </p:txBody>
      </p:sp>
    </p:spTree>
    <p:extLst>
      <p:ext uri="{BB962C8B-B14F-4D97-AF65-F5344CB8AC3E}">
        <p14:creationId xmlns:p14="http://schemas.microsoft.com/office/powerpoint/2010/main" val="1098528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noFill/>
          <a:extLst>
            <a:ext uri="{909E8E84-426E-40DD-AFC4-6F175D3DCCD1}">
              <a14:hiddenFill xmlns:a14="http://schemas.microsoft.com/office/drawing/2010/main">
                <a:solidFill>
                  <a:srgbClr val="FFFFFF"/>
                </a:solidFill>
              </a14:hiddenFill>
            </a:ext>
          </a:extLst>
        </p:spPr>
      </p:sp>
      <p:sp>
        <p:nvSpPr>
          <p:cNvPr id="194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effectLst/>
                <a:latin typeface="+mn-lt"/>
                <a:ea typeface="ＭＳ Ｐゴシック" charset="0"/>
                <a:cs typeface="ＭＳ Ｐゴシック" charset="0"/>
              </a:rPr>
              <a:t>Good morning. My name is Oleg Mazonka and I would like to present a</a:t>
            </a:r>
            <a:r>
              <a:rPr lang="en-AU" sz="1200" kern="1200" baseline="0" dirty="0" smtClean="0">
                <a:solidFill>
                  <a:schemeClr val="tx1"/>
                </a:solidFill>
                <a:effectLst/>
                <a:latin typeface="+mn-lt"/>
                <a:ea typeface="ＭＳ Ｐゴシック" charset="0"/>
                <a:cs typeface="ＭＳ Ｐゴシック" charset="0"/>
              </a:rPr>
              <a:t> quite generic mathematical problem which came from a ballistic model</a:t>
            </a:r>
          </a:p>
          <a:p>
            <a:pPr marL="0" marR="0" indent="0" algn="l" defTabSz="457200" rtl="0" eaLnBrk="0" fontAlgn="base" latinLnBrk="0" hangingPunct="0">
              <a:lnSpc>
                <a:spcPct val="100000"/>
              </a:lnSpc>
              <a:spcBef>
                <a:spcPct val="30000"/>
              </a:spcBef>
              <a:spcAft>
                <a:spcPct val="0"/>
              </a:spcAft>
              <a:buClrTx/>
              <a:buSzTx/>
              <a:buFontTx/>
              <a:buNone/>
              <a:tabLst/>
              <a:defRPr/>
            </a:pPr>
            <a:endParaRPr lang="en-AU" sz="1200" kern="1200" baseline="0" dirty="0" smtClean="0">
              <a:solidFill>
                <a:schemeClr val="tx1"/>
              </a:solidFill>
              <a:effectLst/>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AU" sz="1200" kern="1200" baseline="0" dirty="0" smtClean="0">
                <a:solidFill>
                  <a:schemeClr val="tx1"/>
                </a:solidFill>
                <a:effectLst/>
                <a:latin typeface="+mn-lt"/>
                <a:ea typeface="ＭＳ Ｐゴシック" charset="0"/>
                <a:cs typeface="ＭＳ Ｐゴシック" charset="0"/>
              </a:rPr>
              <a:t>Next</a:t>
            </a:r>
          </a:p>
          <a:p>
            <a:pPr marL="0" marR="0" indent="0" algn="l" defTabSz="4572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effectLst/>
                <a:latin typeface="+mn-lt"/>
                <a:ea typeface="ＭＳ Ｐゴシック" charset="0"/>
                <a:cs typeface="ＭＳ Ｐゴシック" charset="0"/>
              </a:rPr>
              <a:t>First, I would like to say a couple of words about who we are and why this work is important to us.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AU" sz="1200" kern="1200" baseline="0" dirty="0" smtClean="0">
              <a:solidFill>
                <a:schemeClr val="tx1"/>
              </a:solidFill>
              <a:effectLst/>
              <a:latin typeface="+mn-lt"/>
              <a:ea typeface="ＭＳ Ｐゴシック" charset="0"/>
              <a:cs typeface="ＭＳ Ｐゴシック" charset="0"/>
            </a:endParaRPr>
          </a:p>
          <a:p>
            <a:endParaRPr lang="en-US" altLang="en-US" dirty="0" smtClean="0">
              <a:ea typeface="ＭＳ Ｐゴシック" pitchFamily="34" charset="-128"/>
            </a:endParaRPr>
          </a:p>
        </p:txBody>
      </p:sp>
      <p:sp>
        <p:nvSpPr>
          <p:cNvPr id="194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65138" eaLnBrk="0" hangingPunct="0">
              <a:defRPr sz="2400">
                <a:solidFill>
                  <a:schemeClr val="tx1"/>
                </a:solidFill>
                <a:latin typeface="Arial" pitchFamily="34" charset="0"/>
                <a:ea typeface="ＭＳ Ｐゴシック" pitchFamily="34" charset="-128"/>
              </a:defRPr>
            </a:lvl1pPr>
            <a:lvl2pPr marL="742950" indent="-285750" defTabSz="465138" eaLnBrk="0" hangingPunct="0">
              <a:defRPr sz="2400">
                <a:solidFill>
                  <a:schemeClr val="tx1"/>
                </a:solidFill>
                <a:latin typeface="Arial" pitchFamily="34" charset="0"/>
                <a:ea typeface="ＭＳ Ｐゴシック" pitchFamily="34" charset="-128"/>
              </a:defRPr>
            </a:lvl2pPr>
            <a:lvl3pPr marL="1143000" indent="-228600" defTabSz="465138" eaLnBrk="0" hangingPunct="0">
              <a:defRPr sz="2400">
                <a:solidFill>
                  <a:schemeClr val="tx1"/>
                </a:solidFill>
                <a:latin typeface="Arial" pitchFamily="34" charset="0"/>
                <a:ea typeface="ＭＳ Ｐゴシック" pitchFamily="34" charset="-128"/>
              </a:defRPr>
            </a:lvl3pPr>
            <a:lvl4pPr marL="1600200" indent="-228600" defTabSz="465138" eaLnBrk="0" hangingPunct="0">
              <a:defRPr sz="2400">
                <a:solidFill>
                  <a:schemeClr val="tx1"/>
                </a:solidFill>
                <a:latin typeface="Arial" pitchFamily="34" charset="0"/>
                <a:ea typeface="ＭＳ Ｐゴシック" pitchFamily="34" charset="-128"/>
              </a:defRPr>
            </a:lvl4pPr>
            <a:lvl5pPr marL="2057400" indent="-228600" defTabSz="465138" eaLnBrk="0" hangingPunct="0">
              <a:defRPr sz="2400">
                <a:solidFill>
                  <a:schemeClr val="tx1"/>
                </a:solidFill>
                <a:latin typeface="Arial" pitchFamily="34" charset="0"/>
                <a:ea typeface="ＭＳ Ｐゴシック" pitchFamily="34" charset="-128"/>
              </a:defRPr>
            </a:lvl5pPr>
            <a:lvl6pPr marL="2514600" indent="-228600" defTabSz="46513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6513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6513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6513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9D77FE8-7CEE-442F-97D2-7E9EC8B84322}" type="slidenum">
              <a:rPr lang="en-US" altLang="en-US" sz="1200">
                <a:latin typeface="Calibri" pitchFamily="34" charset="0"/>
              </a:rPr>
              <a:pPr eaLnBrk="1" hangingPunct="1"/>
              <a:t>1</a:t>
            </a:fld>
            <a:endParaRPr lang="en-US" altLang="en-US"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Empirical</a:t>
            </a:r>
            <a:r>
              <a:rPr lang="en-US" baseline="0" dirty="0" smtClean="0"/>
              <a:t> data in different forms</a:t>
            </a:r>
          </a:p>
          <a:p>
            <a:endParaRPr lang="en-US" baseline="0" dirty="0" smtClean="0"/>
          </a:p>
          <a:p>
            <a:r>
              <a:rPr lang="en-US" baseline="0" dirty="0" smtClean="0"/>
              <a:t>Next</a:t>
            </a:r>
          </a:p>
          <a:p>
            <a:r>
              <a:rPr lang="en-US" baseline="0" dirty="0" smtClean="0"/>
              <a:t>Match and compare trajectories</a:t>
            </a:r>
          </a:p>
          <a:p>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10</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Matching is an expensive operation (relative to trajectory generation)</a:t>
            </a:r>
          </a:p>
          <a:p>
            <a:endParaRPr lang="en-US" dirty="0" smtClean="0"/>
          </a:p>
          <a:p>
            <a:r>
              <a:rPr lang="en-US" dirty="0" smtClean="0"/>
              <a:t>Next</a:t>
            </a:r>
          </a:p>
          <a:p>
            <a:r>
              <a:rPr lang="en-US" dirty="0" smtClean="0"/>
              <a:t>Include</a:t>
            </a:r>
            <a:r>
              <a:rPr lang="en-US" baseline="0" dirty="0" smtClean="0"/>
              <a:t> empirical data into the model</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11</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model includes empirical data and matching and comparing trajectories</a:t>
            </a:r>
          </a:p>
          <a:p>
            <a:endParaRPr lang="en-US" dirty="0" smtClean="0"/>
          </a:p>
          <a:p>
            <a:r>
              <a:rPr lang="en-US" dirty="0" smtClean="0"/>
              <a:t>Next</a:t>
            </a:r>
          </a:p>
          <a:p>
            <a:r>
              <a:rPr lang="en-US" dirty="0" smtClean="0"/>
              <a:t>Black Box</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12</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 – drag function represented as a list of numbers. Output – a scalar value. Goal is to guess input to </a:t>
            </a:r>
            <a:r>
              <a:rPr lang="en-US" dirty="0" err="1" smtClean="0"/>
              <a:t>minimise</a:t>
            </a:r>
            <a:r>
              <a:rPr lang="en-US" dirty="0" smtClean="0"/>
              <a:t> output</a:t>
            </a:r>
          </a:p>
          <a:p>
            <a:endParaRPr lang="en-US" dirty="0" smtClean="0"/>
          </a:p>
          <a:p>
            <a:r>
              <a:rPr lang="en-US" dirty="0" smtClean="0"/>
              <a:t>Next</a:t>
            </a:r>
          </a:p>
          <a:p>
            <a:r>
              <a:rPr lang="en-US" dirty="0" err="1" smtClean="0"/>
              <a:t>Parametrisation</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13</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tried two types of </a:t>
            </a:r>
            <a:r>
              <a:rPr lang="en-US" dirty="0" err="1" smtClean="0"/>
              <a:t>parametrisation</a:t>
            </a:r>
            <a:endParaRPr lang="en-US" dirty="0" smtClean="0"/>
          </a:p>
          <a:p>
            <a:endParaRPr lang="en-US" dirty="0" smtClean="0"/>
          </a:p>
          <a:p>
            <a:r>
              <a:rPr lang="en-US" dirty="0" smtClean="0"/>
              <a:t>Next</a:t>
            </a:r>
          </a:p>
          <a:p>
            <a:r>
              <a:rPr lang="en-US" dirty="0" smtClean="0"/>
              <a:t>Alpha </a:t>
            </a:r>
            <a:r>
              <a:rPr lang="en-US" dirty="0" err="1" smtClean="0"/>
              <a:t>parametrisation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14</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 the slide)</a:t>
            </a:r>
          </a:p>
          <a:p>
            <a:endParaRPr lang="en-US" dirty="0" smtClean="0"/>
          </a:p>
          <a:p>
            <a:r>
              <a:rPr lang="en-US" dirty="0" smtClean="0"/>
              <a:t>Next</a:t>
            </a:r>
          </a:p>
          <a:p>
            <a:r>
              <a:rPr lang="en-US" dirty="0" smtClean="0"/>
              <a:t>Smoothing</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15</a:t>
            </a:fld>
            <a:endParaRPr lang="en-US" altLang="en-US"/>
          </a:p>
        </p:txBody>
      </p:sp>
    </p:spTree>
    <p:extLst>
      <p:ext uri="{BB962C8B-B14F-4D97-AF65-F5344CB8AC3E}">
        <p14:creationId xmlns:p14="http://schemas.microsoft.com/office/powerpoint/2010/main" val="391852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function is </a:t>
            </a:r>
            <a:r>
              <a:rPr lang="en-US" dirty="0" err="1" smtClean="0"/>
              <a:t>parametrised</a:t>
            </a:r>
            <a:r>
              <a:rPr lang="en-US" dirty="0" smtClean="0"/>
              <a:t> by</a:t>
            </a:r>
            <a:r>
              <a:rPr lang="en-US" baseline="0" dirty="0" smtClean="0"/>
              <a:t> 7 parameters</a:t>
            </a:r>
          </a:p>
          <a:p>
            <a:endParaRPr lang="en-US" baseline="0" dirty="0" smtClean="0"/>
          </a:p>
          <a:p>
            <a:r>
              <a:rPr lang="en-US" baseline="0" dirty="0" smtClean="0"/>
              <a:t>Next</a:t>
            </a:r>
          </a:p>
          <a:p>
            <a:r>
              <a:rPr lang="en-US" dirty="0" smtClean="0"/>
              <a:t>Has</a:t>
            </a:r>
            <a:r>
              <a:rPr lang="en-US" baseline="0" dirty="0" smtClean="0"/>
              <a:t> it solved the problem?</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16</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 on </a:t>
            </a:r>
            <a:r>
              <a:rPr lang="en-US" dirty="0" err="1" smtClean="0"/>
              <a:t>parametrisation</a:t>
            </a:r>
            <a:endParaRPr lang="en-US" dirty="0" smtClean="0"/>
          </a:p>
          <a:p>
            <a:r>
              <a:rPr lang="en-US" dirty="0" smtClean="0"/>
              <a:t>Fixed number degrees of freedom for the drag function is no good because the empirical data may come in small or big amounts</a:t>
            </a:r>
          </a:p>
          <a:p>
            <a:r>
              <a:rPr lang="en-US" dirty="0" smtClean="0"/>
              <a:t>We do not know how to </a:t>
            </a:r>
            <a:r>
              <a:rPr lang="en-US" dirty="0" err="1" smtClean="0"/>
              <a:t>parametrise</a:t>
            </a:r>
            <a:r>
              <a:rPr lang="en-US" dirty="0" smtClean="0"/>
              <a:t> Cd so it is adequate to amount of empirical data</a:t>
            </a:r>
          </a:p>
          <a:p>
            <a:endParaRPr lang="en-US" dirty="0" smtClean="0"/>
          </a:p>
          <a:p>
            <a:r>
              <a:rPr lang="en-US" dirty="0" smtClean="0"/>
              <a:t>Next</a:t>
            </a:r>
          </a:p>
          <a:p>
            <a:r>
              <a:rPr lang="en-US" dirty="0" err="1" smtClean="0"/>
              <a:t>Optimisation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17</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some conditions to the </a:t>
            </a:r>
            <a:r>
              <a:rPr lang="en-US" baseline="0" dirty="0" err="1" smtClean="0"/>
              <a:t>optimisation</a:t>
            </a:r>
            <a:endParaRPr lang="en-US" dirty="0" smtClean="0"/>
          </a:p>
          <a:p>
            <a:endParaRPr lang="en-US" dirty="0" smtClean="0"/>
          </a:p>
          <a:p>
            <a:r>
              <a:rPr lang="en-US" dirty="0" smtClean="0"/>
              <a:t>Multidimensional space – narrow valleys</a:t>
            </a:r>
          </a:p>
          <a:p>
            <a:r>
              <a:rPr lang="en-US" dirty="0" smtClean="0"/>
              <a:t>Global minimum – exploitation vs exploration</a:t>
            </a:r>
          </a:p>
          <a:p>
            <a:r>
              <a:rPr lang="en-US" dirty="0" smtClean="0"/>
              <a:t>Expensive evaluation – due to underlying process of matching trajectories</a:t>
            </a:r>
          </a:p>
          <a:p>
            <a:r>
              <a:rPr lang="en-US" dirty="0" smtClean="0"/>
              <a:t>Neutral subspaces – if drag function is over-</a:t>
            </a:r>
            <a:r>
              <a:rPr lang="en-US" dirty="0" err="1" smtClean="0"/>
              <a:t>parametrised</a:t>
            </a:r>
            <a:endParaRPr lang="en-US" dirty="0" smtClean="0"/>
          </a:p>
          <a:p>
            <a:r>
              <a:rPr lang="en-US" dirty="0" smtClean="0"/>
              <a:t>Jump discontinuous surface – due to underlying optimization</a:t>
            </a:r>
          </a:p>
          <a:p>
            <a:endParaRPr lang="en-US" dirty="0" smtClean="0"/>
          </a:p>
          <a:p>
            <a:r>
              <a:rPr lang="en-US" dirty="0" smtClean="0"/>
              <a:t>Conclusion on </a:t>
            </a:r>
            <a:r>
              <a:rPr lang="en-US" dirty="0" err="1" smtClean="0"/>
              <a:t>optimisation</a:t>
            </a:r>
            <a:endParaRPr lang="en-US" dirty="0" smtClean="0"/>
          </a:p>
          <a:p>
            <a:r>
              <a:rPr lang="en-US" dirty="0" smtClean="0"/>
              <a:t>Requires manual work</a:t>
            </a:r>
          </a:p>
          <a:p>
            <a:r>
              <a:rPr lang="en-US" dirty="0" smtClean="0"/>
              <a:t>Requires initial good guess</a:t>
            </a:r>
          </a:p>
          <a:p>
            <a:r>
              <a:rPr lang="en-US" dirty="0" smtClean="0"/>
              <a:t>Requires upfront knowledge of noise level – bad</a:t>
            </a:r>
          </a:p>
          <a:p>
            <a:endParaRPr lang="en-US" dirty="0" smtClean="0"/>
          </a:p>
          <a:p>
            <a:r>
              <a:rPr lang="en-US" dirty="0" smtClean="0"/>
              <a:t>Next</a:t>
            </a:r>
          </a:p>
          <a:p>
            <a:r>
              <a:rPr lang="en-US" dirty="0" smtClean="0"/>
              <a:t>Conclusion</a:t>
            </a:r>
          </a:p>
          <a:p>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18</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Robust algorithms of Cd </a:t>
            </a:r>
            <a:r>
              <a:rPr lang="en-US" dirty="0" err="1" smtClean="0"/>
              <a:t>parametrisation</a:t>
            </a:r>
            <a:r>
              <a:rPr lang="en-US" dirty="0" smtClean="0"/>
              <a:t> and </a:t>
            </a:r>
            <a:r>
              <a:rPr lang="en-US" dirty="0" err="1" smtClean="0"/>
              <a:t>Optimisation</a:t>
            </a:r>
            <a:r>
              <a:rPr lang="en-US" dirty="0" smtClean="0"/>
              <a:t> would make the model build the best match of drag function for different munitions</a:t>
            </a:r>
          </a:p>
          <a:p>
            <a:endParaRPr lang="en-US" dirty="0" smtClean="0"/>
          </a:p>
          <a:p>
            <a:r>
              <a:rPr lang="en-US" dirty="0" smtClean="0"/>
              <a:t>Next</a:t>
            </a:r>
          </a:p>
          <a:p>
            <a:r>
              <a:rPr lang="en-US" dirty="0" smtClean="0"/>
              <a:t>If time allows</a:t>
            </a:r>
          </a:p>
          <a:p>
            <a:r>
              <a:rPr lang="en-US" dirty="0" smtClean="0"/>
              <a:t>Usage of </a:t>
            </a:r>
            <a:r>
              <a:rPr lang="en-US" dirty="0" err="1" smtClean="0"/>
              <a:t>optimisation</a:t>
            </a:r>
            <a:r>
              <a:rPr lang="en-US" dirty="0" smtClean="0"/>
              <a:t> algorithm</a:t>
            </a:r>
            <a:r>
              <a:rPr lang="en-US" baseline="0" dirty="0" smtClean="0"/>
              <a:t> in Experimental design</a:t>
            </a:r>
          </a:p>
          <a:p>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19</a:t>
            </a:fld>
            <a:endParaRPr lang="en-US" altLang="en-US"/>
          </a:p>
        </p:txBody>
      </p:sp>
    </p:spTree>
    <p:extLst>
      <p:ext uri="{BB962C8B-B14F-4D97-AF65-F5344CB8AC3E}">
        <p14:creationId xmlns:p14="http://schemas.microsoft.com/office/powerpoint/2010/main" val="78743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ＭＳ Ｐゴシック" charset="0"/>
                <a:cs typeface="ＭＳ Ｐゴシック" charset="0"/>
              </a:rPr>
              <a:t>We are a part of Defence Science and Technology Group or DSTG.</a:t>
            </a:r>
          </a:p>
          <a:p>
            <a:r>
              <a:rPr lang="en-AU" sz="1200" kern="1200" dirty="0" smtClean="0">
                <a:solidFill>
                  <a:schemeClr val="tx1"/>
                </a:solidFill>
                <a:effectLst/>
                <a:latin typeface="+mn-lt"/>
                <a:ea typeface="ＭＳ Ｐゴシック" charset="0"/>
                <a:cs typeface="ＭＳ Ｐゴシック" charset="0"/>
              </a:rPr>
              <a:t>The DSTG provides expert advice and support for a range of military problems such as the conduct of military operations, the tactics, techniques and procedures for capabilities currently within the active force, impacts of force structure changes and the acquisition of future Defence capabilities.</a:t>
            </a:r>
          </a:p>
          <a:p>
            <a:r>
              <a:rPr lang="en-AU" sz="1200" kern="1200" dirty="0" smtClean="0">
                <a:solidFill>
                  <a:schemeClr val="tx1"/>
                </a:solidFill>
                <a:effectLst/>
                <a:latin typeface="+mn-lt"/>
                <a:ea typeface="ＭＳ Ｐゴシック" charset="0"/>
                <a:cs typeface="ＭＳ Ｐゴシック" charset="0"/>
              </a:rPr>
              <a:t>I work at the Land Simulation and Wargaming group which is part of Land Capability Analysis which focusses predominantly on areas of research in support of the Australian Army. </a:t>
            </a:r>
          </a:p>
          <a:p>
            <a:r>
              <a:rPr lang="en-AU" sz="1200" kern="1200" dirty="0" smtClean="0">
                <a:solidFill>
                  <a:schemeClr val="tx1"/>
                </a:solidFill>
                <a:effectLst/>
                <a:latin typeface="+mn-lt"/>
                <a:ea typeface="ＭＳ Ｐゴシック" charset="0"/>
                <a:cs typeface="ＭＳ Ｐゴシック" charset="0"/>
              </a:rPr>
              <a:t>In support of our research our area has a high reliance on the use of combat simulations. These simulations require a large amount of input data to accurately portray how entities inside the simulation behave and interact. Given the lack of data available due to a range of reasons we generally obtain this data in turn from other models representing the physical or performance properties of real entities.</a:t>
            </a:r>
          </a:p>
          <a:p>
            <a:endParaRPr lang="en-AU" sz="1200" kern="1200" dirty="0" smtClean="0">
              <a:solidFill>
                <a:schemeClr val="tx1"/>
              </a:solidFill>
              <a:effectLst/>
              <a:latin typeface="+mn-lt"/>
              <a:ea typeface="ＭＳ Ｐゴシック" charset="0"/>
              <a:cs typeface="ＭＳ Ｐゴシック" charset="0"/>
            </a:endParaRPr>
          </a:p>
          <a:p>
            <a:r>
              <a:rPr lang="en-AU" sz="1200" kern="1200" dirty="0" smtClean="0">
                <a:solidFill>
                  <a:schemeClr val="tx1"/>
                </a:solidFill>
                <a:effectLst/>
                <a:latin typeface="+mn-lt"/>
                <a:ea typeface="ＭＳ Ｐゴシック" charset="0"/>
                <a:cs typeface="ＭＳ Ｐゴシック" charset="0"/>
              </a:rPr>
              <a:t>Next</a:t>
            </a:r>
          </a:p>
          <a:p>
            <a:r>
              <a:rPr lang="en-AU" sz="1200" kern="1200" dirty="0" smtClean="0">
                <a:solidFill>
                  <a:schemeClr val="tx1"/>
                </a:solidFill>
                <a:effectLst/>
                <a:latin typeface="+mn-lt"/>
                <a:ea typeface="ＭＳ Ｐゴシック" charset="0"/>
                <a:cs typeface="ＭＳ Ｐゴシック" charset="0"/>
              </a:rPr>
              <a:t>One of these models is the external ballistic model. </a:t>
            </a:r>
          </a:p>
          <a:p>
            <a:endParaRPr lang="en-AU" sz="120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2</a:t>
            </a:fld>
            <a:endParaRPr lang="en-US" altLang="en-US"/>
          </a:p>
        </p:txBody>
      </p:sp>
    </p:spTree>
    <p:extLst>
      <p:ext uri="{BB962C8B-B14F-4D97-AF65-F5344CB8AC3E}">
        <p14:creationId xmlns:p14="http://schemas.microsoft.com/office/powerpoint/2010/main" val="1896721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20</a:t>
            </a:fld>
            <a:endParaRPr lang="en-US" altLang="en-US"/>
          </a:p>
        </p:txBody>
      </p:sp>
    </p:spTree>
    <p:extLst>
      <p:ext uri="{BB962C8B-B14F-4D97-AF65-F5344CB8AC3E}">
        <p14:creationId xmlns:p14="http://schemas.microsoft.com/office/powerpoint/2010/main" val="78743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game</a:t>
            </a:r>
          </a:p>
          <a:p>
            <a:r>
              <a:rPr lang="en-US" dirty="0" smtClean="0"/>
              <a:t>Explain the goal</a:t>
            </a:r>
          </a:p>
          <a:p>
            <a:endParaRPr lang="en-US" dirty="0" smtClean="0"/>
          </a:p>
          <a:p>
            <a:r>
              <a:rPr lang="en-US" dirty="0" smtClean="0"/>
              <a:t>Next</a:t>
            </a:r>
          </a:p>
          <a:p>
            <a:r>
              <a:rPr lang="en-US" dirty="0" err="1" smtClean="0"/>
              <a:t>Optimisation</a:t>
            </a:r>
            <a:r>
              <a:rPr lang="en-US" dirty="0" smtClean="0"/>
              <a:t> algorithm exploration</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21</a:t>
            </a:fld>
            <a:endParaRPr lang="en-US" altLang="en-US"/>
          </a:p>
        </p:txBody>
      </p:sp>
    </p:spTree>
    <p:extLst>
      <p:ext uri="{BB962C8B-B14F-4D97-AF65-F5344CB8AC3E}">
        <p14:creationId xmlns:p14="http://schemas.microsoft.com/office/powerpoint/2010/main" val="78743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22</a:t>
            </a:fld>
            <a:endParaRPr lang="en-US" altLang="en-US"/>
          </a:p>
        </p:txBody>
      </p:sp>
    </p:spTree>
    <p:extLst>
      <p:ext uri="{BB962C8B-B14F-4D97-AF65-F5344CB8AC3E}">
        <p14:creationId xmlns:p14="http://schemas.microsoft.com/office/powerpoint/2010/main" val="787431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23</a:t>
            </a:fld>
            <a:endParaRPr lang="en-US" altLang="en-US"/>
          </a:p>
        </p:txBody>
      </p:sp>
    </p:spTree>
    <p:extLst>
      <p:ext uri="{BB962C8B-B14F-4D97-AF65-F5344CB8AC3E}">
        <p14:creationId xmlns:p14="http://schemas.microsoft.com/office/powerpoint/2010/main" val="78743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Core ballistic model generates</a:t>
            </a:r>
            <a:r>
              <a:rPr lang="en-US" baseline="0" dirty="0" smtClean="0"/>
              <a:t> ballistic trajectories</a:t>
            </a:r>
          </a:p>
          <a:p>
            <a:pPr marL="228600" indent="-228600">
              <a:buAutoNum type="arabicPeriod"/>
            </a:pPr>
            <a:r>
              <a:rPr lang="en-US" baseline="0" dirty="0" smtClean="0"/>
              <a:t>Drag function has great impact on a trajectory</a:t>
            </a:r>
          </a:p>
          <a:p>
            <a:pPr marL="228600" indent="-228600">
              <a:buAutoNum type="arabicPeriod"/>
            </a:pPr>
            <a:r>
              <a:rPr lang="en-US" baseline="0" dirty="0" smtClean="0"/>
              <a:t>Drag function is unknown, but some trajectory data may exist</a:t>
            </a:r>
          </a:p>
          <a:p>
            <a:pPr marL="228600" indent="-228600">
              <a:buAutoNum type="arabicPeriod"/>
            </a:pPr>
            <a:r>
              <a:rPr lang="en-US" baseline="0" dirty="0" smtClean="0"/>
              <a:t>The problem is to fund drag function that satisfy empirical data</a:t>
            </a:r>
          </a:p>
          <a:p>
            <a:pPr marL="228600" indent="-228600">
              <a:buAutoNum type="arabicPeriod"/>
            </a:pPr>
            <a:endParaRPr lang="en-US" baseline="0" dirty="0" smtClean="0"/>
          </a:p>
          <a:p>
            <a:pPr marL="0" indent="0">
              <a:buNone/>
            </a:pPr>
            <a:r>
              <a:rPr lang="en-US" baseline="0" dirty="0" smtClean="0"/>
              <a:t>Next</a:t>
            </a:r>
          </a:p>
          <a:p>
            <a:pPr marL="0" indent="0">
              <a:buNone/>
            </a:pPr>
            <a:r>
              <a:rPr lang="en-US" baseline="0" dirty="0" smtClean="0"/>
              <a:t>What is the general problem?</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3</a:t>
            </a:fld>
            <a:endParaRPr lang="en-US" altLang="en-US"/>
          </a:p>
        </p:txBody>
      </p:sp>
    </p:spTree>
    <p:extLst>
      <p:ext uri="{BB962C8B-B14F-4D97-AF65-F5344CB8AC3E}">
        <p14:creationId xmlns:p14="http://schemas.microsoft.com/office/powerpoint/2010/main" val="78743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problem narrows down to a function </a:t>
            </a:r>
            <a:r>
              <a:rPr lang="en-US" dirty="0" err="1" smtClean="0"/>
              <a:t>parametrisation</a:t>
            </a:r>
            <a:r>
              <a:rPr lang="en-US" dirty="0" smtClean="0"/>
              <a:t> and black box </a:t>
            </a:r>
            <a:r>
              <a:rPr lang="en-US" dirty="0" err="1" smtClean="0"/>
              <a:t>optimisation</a:t>
            </a:r>
            <a:r>
              <a:rPr lang="en-US" dirty="0" smtClean="0"/>
              <a:t> problems</a:t>
            </a:r>
          </a:p>
          <a:p>
            <a:pPr marL="228600" indent="-228600">
              <a:buAutoNum type="arabicPeriod"/>
            </a:pPr>
            <a:r>
              <a:rPr lang="en-US" dirty="0" smtClean="0"/>
              <a:t>The solutions may be used in different</a:t>
            </a:r>
            <a:r>
              <a:rPr lang="en-US" baseline="0" dirty="0" smtClean="0"/>
              <a:t> areas</a:t>
            </a:r>
          </a:p>
          <a:p>
            <a:pPr marL="228600" indent="-228600">
              <a:buAutoNum type="arabicPeriod"/>
            </a:pPr>
            <a:r>
              <a:rPr lang="en-US" baseline="0" dirty="0" smtClean="0"/>
              <a:t>The core ballistic model defines the detailed requirements to </a:t>
            </a:r>
            <a:r>
              <a:rPr lang="en-US" baseline="0" dirty="0" err="1" smtClean="0"/>
              <a:t>Optimisation</a:t>
            </a:r>
            <a:endParaRPr lang="en-US" baseline="0" dirty="0" smtClean="0"/>
          </a:p>
          <a:p>
            <a:pPr marL="228600" indent="-228600">
              <a:buAutoNum type="arabicPeriod"/>
            </a:pPr>
            <a:endParaRPr lang="en-US" baseline="0" dirty="0" smtClean="0"/>
          </a:p>
          <a:p>
            <a:pPr marL="0" indent="0">
              <a:buNone/>
            </a:pPr>
            <a:r>
              <a:rPr lang="en-US" baseline="0" dirty="0" smtClean="0"/>
              <a:t>Next</a:t>
            </a:r>
          </a:p>
          <a:p>
            <a:pPr marL="0" indent="0">
              <a:buNone/>
            </a:pPr>
            <a:r>
              <a:rPr lang="en-US" baseline="0" dirty="0" smtClean="0"/>
              <a:t>Core Ballistic Model</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4</a:t>
            </a:fld>
            <a:endParaRPr lang="en-US" altLang="en-US"/>
          </a:p>
        </p:txBody>
      </p:sp>
    </p:spTree>
    <p:extLst>
      <p:ext uri="{BB962C8B-B14F-4D97-AF65-F5344CB8AC3E}">
        <p14:creationId xmlns:p14="http://schemas.microsoft.com/office/powerpoint/2010/main" val="78743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ＭＳ Ｐゴシック" charset="0"/>
                <a:cs typeface="ＭＳ Ｐゴシック" charset="0"/>
              </a:rPr>
              <a:t>the external ballistic model should include features that require easily obtainable parameters about the projectile such as mass, cross section area and  muzzle velocity;</a:t>
            </a:r>
          </a:p>
          <a:p>
            <a:r>
              <a:rPr lang="en-AU" sz="1200" kern="1200" dirty="0" smtClean="0">
                <a:solidFill>
                  <a:schemeClr val="tx1"/>
                </a:solidFill>
                <a:effectLst/>
                <a:latin typeface="+mn-lt"/>
                <a:ea typeface="ＭＳ Ｐゴシック" charset="0"/>
                <a:cs typeface="ＭＳ Ｐゴシック" charset="0"/>
              </a:rPr>
              <a:t>and can exclude factors such as the earth rotation or projectile rotation as they require higher level data to be known to run the model.</a:t>
            </a:r>
          </a:p>
          <a:p>
            <a:r>
              <a:rPr lang="en-AU" sz="1200" kern="1200" dirty="0" smtClean="0">
                <a:solidFill>
                  <a:schemeClr val="tx1"/>
                </a:solidFill>
                <a:effectLst/>
                <a:latin typeface="+mn-lt"/>
                <a:ea typeface="ＭＳ Ｐゴシック" charset="0"/>
                <a:cs typeface="ＭＳ Ｐゴシック" charset="0"/>
              </a:rPr>
              <a:t>The model uses only 3 degrees of freedom because including </a:t>
            </a:r>
            <a:r>
              <a:rPr lang="en-AU" sz="1200" kern="1200" dirty="0" err="1" smtClean="0">
                <a:solidFill>
                  <a:schemeClr val="tx1"/>
                </a:solidFill>
                <a:effectLst/>
                <a:latin typeface="+mn-lt"/>
                <a:ea typeface="ＭＳ Ｐゴシック" charset="0"/>
                <a:cs typeface="ＭＳ Ｐゴシック" charset="0"/>
              </a:rPr>
              <a:t>orientational</a:t>
            </a:r>
            <a:r>
              <a:rPr lang="en-AU" sz="1200" kern="1200" dirty="0" smtClean="0">
                <a:solidFill>
                  <a:schemeClr val="tx1"/>
                </a:solidFill>
                <a:effectLst/>
                <a:latin typeface="+mn-lt"/>
                <a:ea typeface="ＭＳ Ｐゴシック" charset="0"/>
                <a:cs typeface="ＭＳ Ｐゴシック" charset="0"/>
              </a:rPr>
              <a:t> degrees of freedom requires more data about physical characteristic on the projectile and initial 6D momentum (not just the muzzle velocity).</a:t>
            </a:r>
          </a:p>
          <a:p>
            <a:r>
              <a:rPr lang="en-AU" sz="1200" kern="1200" dirty="0" smtClean="0">
                <a:solidFill>
                  <a:schemeClr val="tx1"/>
                </a:solidFill>
                <a:effectLst/>
                <a:latin typeface="+mn-lt"/>
                <a:ea typeface="ＭＳ Ｐゴシック" charset="0"/>
                <a:cs typeface="ＭＳ Ｐゴシック" charset="0"/>
              </a:rPr>
              <a:t>Moreover fluid dynamics is complex and since our model focuses on deducing the drag coefficient function out of available ballistic data, it is out of scope of the model to derive the drag coefficient from the fluid dynamics.</a:t>
            </a:r>
          </a:p>
          <a:p>
            <a:r>
              <a:rPr lang="en-AU" sz="1200" kern="1200" dirty="0" smtClean="0">
                <a:solidFill>
                  <a:schemeClr val="tx1"/>
                </a:solidFill>
                <a:effectLst/>
                <a:latin typeface="+mn-lt"/>
                <a:ea typeface="ＭＳ Ｐゴシック" charset="0"/>
                <a:cs typeface="ＭＳ Ｐゴシック" charset="0"/>
              </a:rPr>
              <a:t>We include into the model the Earth’s curvature and altitude air changes since that does not make the models usability any more restrictive.</a:t>
            </a:r>
          </a:p>
          <a:p>
            <a:r>
              <a:rPr lang="en-AU" sz="1200" kern="1200" dirty="0" smtClean="0">
                <a:solidFill>
                  <a:schemeClr val="tx1"/>
                </a:solidFill>
                <a:effectLst/>
                <a:latin typeface="+mn-lt"/>
                <a:ea typeface="ＭＳ Ｐゴシック" charset="0"/>
                <a:cs typeface="ＭＳ Ｐゴシック" charset="0"/>
              </a:rPr>
              <a:t>The wind influence and air turbulences are also included because they are important for realistic results.</a:t>
            </a:r>
          </a:p>
          <a:p>
            <a:r>
              <a:rPr lang="en-AU" sz="1200" kern="1200" dirty="0" smtClean="0">
                <a:solidFill>
                  <a:schemeClr val="tx1"/>
                </a:solidFill>
                <a:effectLst/>
                <a:latin typeface="+mn-lt"/>
                <a:ea typeface="ＭＳ Ｐゴシック" charset="0"/>
                <a:cs typeface="ＭＳ Ｐゴシック" charset="0"/>
              </a:rPr>
              <a:t>References to a non-spherical Earth are not included because that would require knowledge of the geo position and direction of projectiles trajectory.</a:t>
            </a:r>
          </a:p>
          <a:p>
            <a:endParaRPr lang="en-AU" sz="1200" kern="1200" dirty="0" smtClean="0">
              <a:solidFill>
                <a:schemeClr val="tx1"/>
              </a:solidFill>
              <a:effectLst/>
              <a:latin typeface="+mn-lt"/>
              <a:ea typeface="ＭＳ Ｐゴシック" charset="0"/>
            </a:endParaRPr>
          </a:p>
          <a:p>
            <a:r>
              <a:rPr lang="en-AU" sz="1200" kern="1200" dirty="0" smtClean="0">
                <a:solidFill>
                  <a:schemeClr val="tx1"/>
                </a:solidFill>
                <a:effectLst/>
                <a:latin typeface="+mn-lt"/>
                <a:ea typeface="ＭＳ Ｐゴシック" charset="0"/>
              </a:rPr>
              <a:t>Next </a:t>
            </a:r>
          </a:p>
          <a:p>
            <a:r>
              <a:rPr lang="en-AU" sz="1200" kern="1200" dirty="0" smtClean="0">
                <a:solidFill>
                  <a:schemeClr val="tx1"/>
                </a:solidFill>
                <a:effectLst/>
                <a:latin typeface="+mn-lt"/>
                <a:ea typeface="ＭＳ Ｐゴシック" charset="0"/>
              </a:rPr>
              <a:t>Drag force and drag coefficient</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5</a:t>
            </a:fld>
            <a:endParaRPr lang="en-US" altLang="en-US"/>
          </a:p>
        </p:txBody>
      </p:sp>
    </p:spTree>
    <p:extLst>
      <p:ext uri="{BB962C8B-B14F-4D97-AF65-F5344CB8AC3E}">
        <p14:creationId xmlns:p14="http://schemas.microsoft.com/office/powerpoint/2010/main" val="353647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What is Drag coefficient?</a:t>
            </a:r>
          </a:p>
          <a:p>
            <a:r>
              <a:rPr lang="en-AU" dirty="0" smtClean="0"/>
              <a:t>(follow the slide)</a:t>
            </a:r>
          </a:p>
          <a:p>
            <a:r>
              <a:rPr lang="en-AU" dirty="0" smtClean="0"/>
              <a:t>Important</a:t>
            </a:r>
            <a:r>
              <a:rPr lang="en-AU" baseline="0" dirty="0" smtClean="0"/>
              <a:t> – if it is constant drag force grows </a:t>
            </a:r>
            <a:r>
              <a:rPr lang="en-AU" baseline="0" dirty="0" err="1" smtClean="0"/>
              <a:t>quadratically</a:t>
            </a:r>
            <a:r>
              <a:rPr lang="en-AU" baseline="0" dirty="0" smtClean="0"/>
              <a:t> with velocity</a:t>
            </a:r>
          </a:p>
          <a:p>
            <a:r>
              <a:rPr lang="en-AU" baseline="0" dirty="0" smtClean="0"/>
              <a:t>This is not a constant especially when v=c</a:t>
            </a:r>
          </a:p>
          <a:p>
            <a:endParaRPr lang="en-AU" baseline="0" dirty="0" smtClean="0"/>
          </a:p>
          <a:p>
            <a:r>
              <a:rPr lang="en-AU" baseline="0" dirty="0" smtClean="0"/>
              <a:t>Next</a:t>
            </a:r>
          </a:p>
          <a:p>
            <a:r>
              <a:rPr lang="en-AU" baseline="0" dirty="0" smtClean="0"/>
              <a:t>How does it change with velocity?</a:t>
            </a:r>
            <a:endParaRPr lang="en-AU"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6</a:t>
            </a:fld>
            <a:endParaRPr lang="en-US" altLang="en-US"/>
          </a:p>
        </p:txBody>
      </p:sp>
    </p:spTree>
    <p:extLst>
      <p:ext uri="{BB962C8B-B14F-4D97-AF65-F5344CB8AC3E}">
        <p14:creationId xmlns:p14="http://schemas.microsoft.com/office/powerpoint/2010/main" val="327410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Mach</a:t>
            </a:r>
          </a:p>
          <a:p>
            <a:endParaRPr lang="en-US" dirty="0" smtClean="0"/>
          </a:p>
          <a:p>
            <a:r>
              <a:rPr lang="en-US" dirty="0" smtClean="0"/>
              <a:t>Empirical data on drag function for different projectiles</a:t>
            </a:r>
          </a:p>
          <a:p>
            <a:endParaRPr lang="en-US" dirty="0" smtClean="0"/>
          </a:p>
          <a:p>
            <a:r>
              <a:rPr lang="en-US" dirty="0" smtClean="0"/>
              <a:t>Next </a:t>
            </a:r>
          </a:p>
          <a:p>
            <a:r>
              <a:rPr lang="en-US" dirty="0" smtClean="0"/>
              <a:t>Trajectory</a:t>
            </a:r>
            <a:r>
              <a:rPr lang="en-US" baseline="0" dirty="0" smtClean="0"/>
              <a:t> and position on the drag curve</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7</a:t>
            </a:fld>
            <a:endParaRPr lang="en-US" altLang="en-US"/>
          </a:p>
        </p:txBody>
      </p:sp>
    </p:spTree>
    <p:extLst>
      <p:ext uri="{BB962C8B-B14F-4D97-AF65-F5344CB8AC3E}">
        <p14:creationId xmlns:p14="http://schemas.microsoft.com/office/powerpoint/2010/main" val="338270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a:t>
            </a:r>
            <a:r>
              <a:rPr lang="en-US" baseline="0" dirty="0" smtClean="0"/>
              <a:t> the slide)</a:t>
            </a:r>
          </a:p>
          <a:p>
            <a:endParaRPr lang="en-US" baseline="0" dirty="0" smtClean="0"/>
          </a:p>
          <a:p>
            <a:r>
              <a:rPr lang="en-US" baseline="0" dirty="0" smtClean="0"/>
              <a:t>Next</a:t>
            </a:r>
          </a:p>
          <a:p>
            <a:r>
              <a:rPr lang="en-US" dirty="0" smtClean="0"/>
              <a:t>Schematic representation of the core model</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8</a:t>
            </a:fld>
            <a:endParaRPr lang="en-US" altLang="en-US"/>
          </a:p>
        </p:txBody>
      </p:sp>
    </p:spTree>
    <p:extLst>
      <p:ext uri="{BB962C8B-B14F-4D97-AF65-F5344CB8AC3E}">
        <p14:creationId xmlns:p14="http://schemas.microsoft.com/office/powerpoint/2010/main" val="3382707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 with inputs and outputs</a:t>
            </a:r>
          </a:p>
          <a:p>
            <a:endParaRPr lang="en-US" dirty="0" smtClean="0"/>
          </a:p>
          <a:p>
            <a:r>
              <a:rPr lang="en-US" dirty="0" smtClean="0"/>
              <a:t>Next</a:t>
            </a:r>
          </a:p>
          <a:p>
            <a:r>
              <a:rPr lang="en-US" dirty="0" smtClean="0"/>
              <a:t>Empirical trajectory</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FFC04285-8867-4EB9-B06F-E3C357111290}" type="slidenum">
              <a:rPr lang="en-US" altLang="en-US" smtClean="0"/>
              <a:pPr/>
              <a:t>9</a:t>
            </a:fld>
            <a:endParaRPr lang="en-US" altLang="en-US"/>
          </a:p>
        </p:txBody>
      </p:sp>
    </p:spTree>
    <p:extLst>
      <p:ext uri="{BB962C8B-B14F-4D97-AF65-F5344CB8AC3E}">
        <p14:creationId xmlns:p14="http://schemas.microsoft.com/office/powerpoint/2010/main" val="2264831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pptemp.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8975" y="601663"/>
            <a:ext cx="3227388"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64188" y="6253163"/>
            <a:ext cx="31559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a:prstGeom prst="rect">
            <a:avLst/>
          </a:prstGeom>
        </p:spPr>
        <p:txBody>
          <a:bodyPr/>
          <a:lstStyle>
            <a:lvl1pPr>
              <a:defRPr sz="34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sz="2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643540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53923"/>
            <a:ext cx="8229600" cy="729407"/>
          </a:xfrm>
          <a:prstGeom prst="rect">
            <a:avLst/>
          </a:prstGeom>
          <a:ln>
            <a:noFill/>
          </a:ln>
        </p:spPr>
        <p:txBody>
          <a:bodyPr/>
          <a:lstStyle>
            <a:lvl1pPr algn="l">
              <a:defRPr sz="3200" b="1">
                <a:ln>
                  <a:noFill/>
                </a:ln>
                <a:solidFill>
                  <a:srgbClr val="4F81BD"/>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94069"/>
            <a:ext cx="8229600" cy="4525963"/>
          </a:xfrm>
          <a:prstGeom prst="rect">
            <a:avLst/>
          </a:prstGeom>
        </p:spPr>
        <p:txBody>
          <a:bodyPr/>
          <a:lstStyle>
            <a:lvl1pPr marL="342900" indent="-342900">
              <a:buClr>
                <a:schemeClr val="accent1"/>
              </a:buClr>
              <a:buFont typeface="Wingdings" charset="2"/>
              <a:buChar char="§"/>
              <a:defRPr sz="2800"/>
            </a:lvl1pPr>
            <a:lvl2pPr>
              <a:buClr>
                <a:schemeClr val="accent1"/>
              </a:buClr>
              <a:defRPr sz="2400"/>
            </a:lvl2pPr>
            <a:lvl3pPr>
              <a:buClr>
                <a:schemeClr val="accent1"/>
              </a:buClr>
              <a:defRPr sz="2000"/>
            </a:lvl3pPr>
            <a:lvl4pPr>
              <a:buClr>
                <a:schemeClr val="accent1"/>
              </a:buClr>
              <a:defRPr sz="1800"/>
            </a:lvl4pPr>
            <a:lvl5pPr>
              <a:buClr>
                <a:schemeClr val="accent1"/>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D252FAED-60B3-44A4-992C-24D5045E2D4F}" type="datetimeFigureOut">
              <a:rPr lang="en-US" altLang="en-US"/>
              <a:pPr/>
              <a:t>2/10/2017</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ＭＳ Ｐゴシック" pitchFamily="34" charset="-128"/>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FC550F0E-FDB0-49CE-9BD3-6875B3DAF9C6}" type="slidenum">
              <a:rPr lang="en-US" altLang="en-US"/>
              <a:pPr/>
              <a:t>‹#›</a:t>
            </a:fld>
            <a:endParaRPr lang="en-US" altLang="en-US"/>
          </a:p>
        </p:txBody>
      </p:sp>
    </p:spTree>
    <p:extLst>
      <p:ext uri="{BB962C8B-B14F-4D97-AF65-F5344CB8AC3E}">
        <p14:creationId xmlns:p14="http://schemas.microsoft.com/office/powerpoint/2010/main" val="305572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3400" b="1" cap="all">
                <a:solidFill>
                  <a:srgbClr val="4F81BD"/>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3C80C0C2-2AC9-4FC7-B2E9-D3E248A5C89C}" type="datetimeFigureOut">
              <a:rPr lang="en-US" altLang="en-US"/>
              <a:pPr/>
              <a:t>2/10/2017</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ＭＳ Ｐゴシック" pitchFamily="34" charset="-128"/>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182A2D48-0F8B-4327-822B-473983CB93D9}" type="slidenum">
              <a:rPr lang="en-US" altLang="en-US"/>
              <a:pPr/>
              <a:t>‹#›</a:t>
            </a:fld>
            <a:endParaRPr lang="en-US" altLang="en-US"/>
          </a:p>
        </p:txBody>
      </p:sp>
    </p:spTree>
    <p:extLst>
      <p:ext uri="{BB962C8B-B14F-4D97-AF65-F5344CB8AC3E}">
        <p14:creationId xmlns:p14="http://schemas.microsoft.com/office/powerpoint/2010/main" val="13911064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457200" y="1400730"/>
            <a:ext cx="4038600" cy="4525963"/>
          </a:xfrm>
          <a:prstGeom prst="rect">
            <a:avLst/>
          </a:prstGeom>
        </p:spPr>
        <p:txBody>
          <a:bodyPr/>
          <a:lstStyle>
            <a:lvl1pPr marL="342900" indent="-342900">
              <a:buClr>
                <a:schemeClr val="accent1"/>
              </a:buClr>
              <a:buFont typeface="Wingdings" charset="2"/>
              <a:buChar char="§"/>
              <a:defRPr sz="2800"/>
            </a:lvl1pPr>
            <a:lvl2pPr>
              <a:buClr>
                <a:schemeClr val="accent1"/>
              </a:buClr>
              <a:defRPr sz="2400"/>
            </a:lvl2pPr>
            <a:lvl3pPr>
              <a:buClr>
                <a:schemeClr val="accent1"/>
              </a:buClr>
              <a:defRPr sz="2000"/>
            </a:lvl3pPr>
            <a:lvl4pPr>
              <a:buClr>
                <a:schemeClr val="accent1"/>
              </a:buClr>
              <a:defRPr sz="1800"/>
            </a:lvl4pPr>
            <a:lvl5pPr>
              <a:buClr>
                <a:schemeClr val="accent1"/>
              </a:buCl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553923"/>
            <a:ext cx="8229600" cy="722757"/>
          </a:xfrm>
          <a:prstGeom prst="rect">
            <a:avLst/>
          </a:prstGeom>
          <a:ln>
            <a:noFill/>
          </a:ln>
        </p:spPr>
        <p:txBody>
          <a:bodyPr/>
          <a:lstStyle>
            <a:lvl1pPr algn="l">
              <a:defRPr sz="3200" b="1">
                <a:solidFill>
                  <a:srgbClr val="4F81BD"/>
                </a:solidFill>
              </a:defRPr>
            </a:lvl1pPr>
          </a:lstStyle>
          <a:p>
            <a:r>
              <a:rPr lang="en-US" smtClean="0"/>
              <a:t>Click to edit Master title style</a:t>
            </a:r>
            <a:endParaRPr lang="en-US" dirty="0"/>
          </a:p>
        </p:txBody>
      </p:sp>
      <p:sp>
        <p:nvSpPr>
          <p:cNvPr id="11" name="Content Placeholder 2"/>
          <p:cNvSpPr>
            <a:spLocks noGrp="1"/>
          </p:cNvSpPr>
          <p:nvPr>
            <p:ph sz="half" idx="13"/>
          </p:nvPr>
        </p:nvSpPr>
        <p:spPr>
          <a:xfrm>
            <a:off x="4655574" y="1400730"/>
            <a:ext cx="4038600" cy="4525963"/>
          </a:xfrm>
          <a:prstGeom prst="rect">
            <a:avLst/>
          </a:prstGeom>
        </p:spPr>
        <p:txBody>
          <a:bodyPr/>
          <a:lstStyle>
            <a:lvl1pPr marL="342900" indent="-342900">
              <a:buClr>
                <a:schemeClr val="accent1"/>
              </a:buClr>
              <a:buFont typeface="Wingdings" charset="2"/>
              <a:buChar char="§"/>
              <a:defRPr sz="2800"/>
            </a:lvl1pPr>
            <a:lvl2pPr>
              <a:buClr>
                <a:schemeClr val="accent1"/>
              </a:buClr>
              <a:defRPr sz="2400"/>
            </a:lvl2pPr>
            <a:lvl3pPr>
              <a:buClr>
                <a:schemeClr val="accent1"/>
              </a:buClr>
              <a:defRPr sz="2000"/>
            </a:lvl3pPr>
            <a:lvl4pPr>
              <a:buClr>
                <a:schemeClr val="accent1"/>
              </a:buClr>
              <a:defRPr sz="1800"/>
            </a:lvl4pPr>
            <a:lvl5pPr>
              <a:buClr>
                <a:schemeClr val="accent1"/>
              </a:buCl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1B96607B-66E1-4B7F-B1E0-0F35802852BC}" type="datetimeFigureOut">
              <a:rPr lang="en-US" altLang="en-US"/>
              <a:pPr/>
              <a:t>2/10/2017</a:t>
            </a:fld>
            <a:endParaRPr lang="en-US" altLang="en-US"/>
          </a:p>
        </p:txBody>
      </p:sp>
      <p:sp>
        <p:nvSpPr>
          <p:cNvPr id="6" name="Footer Placeholder 4"/>
          <p:cNvSpPr>
            <a:spLocks noGrp="1"/>
          </p:cNvSpPr>
          <p:nvPr>
            <p:ph type="ftr" sz="quarter" idx="15"/>
          </p:nvPr>
        </p:nvSpPr>
        <p:spPr>
          <a:xfrm>
            <a:off x="3124200" y="6356350"/>
            <a:ext cx="2895600" cy="365125"/>
          </a:xfrm>
          <a:prstGeom prst="rect">
            <a:avLst/>
          </a:prstGeom>
        </p:spPr>
        <p:txBody>
          <a:bodyPr/>
          <a:lstStyle>
            <a:lvl1pPr>
              <a:defRPr sz="1800">
                <a:latin typeface="Arial" charset="0"/>
                <a:ea typeface="ＭＳ Ｐゴシック" pitchFamily="34" charset="-128"/>
                <a:cs typeface="+mn-cs"/>
              </a:defRPr>
            </a:lvl1pPr>
          </a:lstStyle>
          <a:p>
            <a:pPr>
              <a:defRPr/>
            </a:pPr>
            <a:endParaRPr lang="en-US"/>
          </a:p>
        </p:txBody>
      </p:sp>
      <p:sp>
        <p:nvSpPr>
          <p:cNvPr id="7" name="Slide Number Placeholder 5"/>
          <p:cNvSpPr>
            <a:spLocks noGrp="1"/>
          </p:cNvSpPr>
          <p:nvPr>
            <p:ph type="sldNum" sz="quarter" idx="16"/>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16B072DD-2227-40D8-9356-D2C961AC92B4}" type="slidenum">
              <a:rPr lang="en-US" altLang="en-US"/>
              <a:pPr/>
              <a:t>‹#›</a:t>
            </a:fld>
            <a:endParaRPr lang="en-US" altLang="en-US"/>
          </a:p>
        </p:txBody>
      </p:sp>
    </p:spTree>
    <p:extLst>
      <p:ext uri="{BB962C8B-B14F-4D97-AF65-F5344CB8AC3E}">
        <p14:creationId xmlns:p14="http://schemas.microsoft.com/office/powerpoint/2010/main" val="11956578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457200" y="553923"/>
            <a:ext cx="8229600" cy="722757"/>
          </a:xfrm>
          <a:prstGeom prst="rect">
            <a:avLst/>
          </a:prstGeom>
          <a:ln>
            <a:noFill/>
          </a:ln>
        </p:spPr>
        <p:txBody>
          <a:bodyPr/>
          <a:lstStyle>
            <a:lvl1pPr algn="l">
              <a:defRPr sz="3200" b="1">
                <a:solidFill>
                  <a:srgbClr val="4F81BD"/>
                </a:solidFill>
              </a:defRPr>
            </a:lvl1pPr>
          </a:lstStyle>
          <a:p>
            <a:r>
              <a:rPr lang="en-US" smtClean="0"/>
              <a:t>Click to edit Master title style</a:t>
            </a:r>
            <a:endParaRPr lang="en-US" dirty="0"/>
          </a:p>
        </p:txBody>
      </p:sp>
      <p:sp>
        <p:nvSpPr>
          <p:cNvPr id="3"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1705A58B-0596-480E-9818-5F360A23FD3D}" type="datetimeFigureOut">
              <a:rPr lang="en-US" altLang="en-US"/>
              <a:pPr/>
              <a:t>2/10/2017</a:t>
            </a:fld>
            <a:endParaRPr lang="en-US" alt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ＭＳ Ｐゴシック" pitchFamily="34" charset="-128"/>
                <a:cs typeface="+mn-cs"/>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426A8118-D52C-45F2-BBF5-BDB7754AB9F9}" type="slidenum">
              <a:rPr lang="en-US" altLang="en-US"/>
              <a:pPr/>
              <a:t>‹#›</a:t>
            </a:fld>
            <a:endParaRPr lang="en-US" altLang="en-US"/>
          </a:p>
        </p:txBody>
      </p:sp>
    </p:spTree>
    <p:extLst>
      <p:ext uri="{BB962C8B-B14F-4D97-AF65-F5344CB8AC3E}">
        <p14:creationId xmlns:p14="http://schemas.microsoft.com/office/powerpoint/2010/main" val="35142403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B3FC8F84-A387-4C0A-AE6C-B14D401EFF95}" type="datetimeFigureOut">
              <a:rPr lang="en-US" altLang="en-US"/>
              <a:pPr/>
              <a:t>2/10/2017</a:t>
            </a:fld>
            <a:endParaRPr lang="en-US"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ＭＳ Ｐゴシック" pitchFamily="34" charset="-128"/>
                <a:cs typeface="+mn-cs"/>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BC6F6C11-86CD-4138-A984-01BD5CF979A0}" type="slidenum">
              <a:rPr lang="en-US" altLang="en-US"/>
              <a:pPr/>
              <a:t>‹#›</a:t>
            </a:fld>
            <a:endParaRPr lang="en-US" altLang="en-US"/>
          </a:p>
        </p:txBody>
      </p:sp>
    </p:spTree>
    <p:extLst>
      <p:ext uri="{BB962C8B-B14F-4D97-AF65-F5344CB8AC3E}">
        <p14:creationId xmlns:p14="http://schemas.microsoft.com/office/powerpoint/2010/main" val="12357692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2"/>
          <p:cNvSpPr>
            <a:spLocks noGrp="1"/>
          </p:cNvSpPr>
          <p:nvPr>
            <p:ph idx="1"/>
          </p:nvPr>
        </p:nvSpPr>
        <p:spPr>
          <a:xfrm>
            <a:off x="3575050" y="571846"/>
            <a:ext cx="5111750" cy="5554317"/>
          </a:xfrm>
          <a:prstGeom prst="rect">
            <a:avLst/>
          </a:prstGeom>
        </p:spPr>
        <p:txBody>
          <a:bodyPr/>
          <a:lstStyle>
            <a:lvl1pPr marL="0" indent="0">
              <a:buNone/>
              <a:defRPr sz="2800"/>
            </a:lvl1pPr>
            <a:lvl2pPr marL="742950" indent="-285750">
              <a:buClr>
                <a:schemeClr val="accent1"/>
              </a:buClr>
              <a:buFont typeface="Lucida Grande"/>
              <a:buChar char="-"/>
              <a:defRPr sz="2400"/>
            </a:lvl2pPr>
            <a:lvl3pPr>
              <a:buClr>
                <a:schemeClr val="accent1"/>
              </a:buClr>
              <a:defRPr sz="2000"/>
            </a:lvl3pPr>
            <a:lvl4pPr>
              <a:buClr>
                <a:schemeClr val="accent1"/>
              </a:buClr>
              <a:defRPr sz="1800"/>
            </a:lvl4pPr>
            <a:lvl5pPr>
              <a:buClr>
                <a:schemeClr val="accent1"/>
              </a:buCl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457200" y="2134450"/>
            <a:ext cx="3008313" cy="39917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p:nvPr>
        </p:nvSpPr>
        <p:spPr>
          <a:xfrm>
            <a:off x="457200" y="553923"/>
            <a:ext cx="3006915" cy="1567228"/>
          </a:xfrm>
          <a:prstGeom prst="rect">
            <a:avLst/>
          </a:prstGeom>
          <a:ln>
            <a:noFill/>
          </a:ln>
        </p:spPr>
        <p:txBody>
          <a:bodyPr/>
          <a:lstStyle>
            <a:lvl1pPr algn="l">
              <a:defRPr sz="3200" b="1">
                <a:solidFill>
                  <a:srgbClr val="4F81BD"/>
                </a:solidFill>
              </a:defRPr>
            </a:lvl1pPr>
          </a:lstStyle>
          <a:p>
            <a:r>
              <a:rPr lang="en-US" smtClean="0"/>
              <a:t>Click to edit Master title style</a:t>
            </a:r>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066F50A4-36DF-4804-ADFC-89DF35A930BD}" type="datetimeFigureOut">
              <a:rPr lang="en-US" altLang="en-US"/>
              <a:pPr/>
              <a:t>2/10/2017</a:t>
            </a:fld>
            <a:endParaRPr lang="en-US"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ＭＳ Ｐゴシック" pitchFamily="34" charset="-128"/>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949BAC5A-E6D8-458E-A941-A1E6287F3C81}" type="slidenum">
              <a:rPr lang="en-US" altLang="en-US"/>
              <a:pPr/>
              <a:t>‹#›</a:t>
            </a:fld>
            <a:endParaRPr lang="en-US" altLang="en-US"/>
          </a:p>
        </p:txBody>
      </p:sp>
    </p:spTree>
    <p:extLst>
      <p:ext uri="{BB962C8B-B14F-4D97-AF65-F5344CB8AC3E}">
        <p14:creationId xmlns:p14="http://schemas.microsoft.com/office/powerpoint/2010/main" val="31232164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457200" y="4743030"/>
            <a:ext cx="8229600" cy="623016"/>
          </a:xfrm>
          <a:prstGeom prst="rect">
            <a:avLst/>
          </a:prstGeom>
          <a:ln>
            <a:noFill/>
          </a:ln>
        </p:spPr>
        <p:txBody>
          <a:bodyPr/>
          <a:lstStyle>
            <a:lvl1pPr>
              <a:defRPr sz="3200" b="1">
                <a:solidFill>
                  <a:srgbClr val="4F81BD"/>
                </a:solidFill>
              </a:defRPr>
            </a:lvl1pPr>
          </a:lstStyle>
          <a:p>
            <a:r>
              <a:rPr lang="en-US" smtClean="0"/>
              <a:t>Click to edit Master title style</a:t>
            </a:r>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965CBEB5-73E8-4906-98F1-D7A031D9A778}" type="datetimeFigureOut">
              <a:rPr lang="en-US" altLang="en-US"/>
              <a:pPr/>
              <a:t>2/10/2017</a:t>
            </a:fld>
            <a:endParaRPr lang="en-US"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ＭＳ Ｐゴシック" pitchFamily="34" charset="-128"/>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vl1pPr>
          </a:lstStyle>
          <a:p>
            <a:fld id="{C1622309-BEAD-48D0-8A26-F896BB1AAB38}" type="slidenum">
              <a:rPr lang="en-US" altLang="en-US"/>
              <a:pPr/>
              <a:t>‹#›</a:t>
            </a:fld>
            <a:endParaRPr lang="en-US" altLang="en-US"/>
          </a:p>
        </p:txBody>
      </p:sp>
    </p:spTree>
    <p:extLst>
      <p:ext uri="{BB962C8B-B14F-4D97-AF65-F5344CB8AC3E}">
        <p14:creationId xmlns:p14="http://schemas.microsoft.com/office/powerpoint/2010/main" val="25752033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pptempheaderfooter.png"/>
          <p:cNvPicPr>
            <a:picLocks noChangeAspect="1"/>
          </p:cNvPicPr>
          <p:nvPr/>
        </p:nvPicPr>
        <p:blipFill>
          <a:blip r:embed="rId10">
            <a:extLst>
              <a:ext uri="{28A0092B-C50C-407E-A947-70E740481C1C}">
                <a14:useLocalDpi xmlns:a14="http://schemas.microsoft.com/office/drawing/2010/main" val="0"/>
              </a:ext>
            </a:extLst>
          </a:blip>
          <a:srcRect l="4063" r="41228"/>
          <a:stretch>
            <a:fillRect/>
          </a:stretch>
        </p:blipFill>
        <p:spPr bwMode="auto">
          <a:xfrm>
            <a:off x="473075" y="6457950"/>
            <a:ext cx="500221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5"/>
          <p:cNvSpPr txBox="1">
            <a:spLocks/>
          </p:cNvSpPr>
          <p:nvPr/>
        </p:nvSpPr>
        <p:spPr>
          <a:xfrm>
            <a:off x="123825" y="6461125"/>
            <a:ext cx="2133600" cy="365125"/>
          </a:xfrm>
          <a:prstGeom prst="rect">
            <a:avLst/>
          </a:prstGeom>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5A99C97-A2F1-43C1-9B3B-903F6313B053}" type="slidenum">
              <a:rPr lang="en-US" altLang="en-US" sz="1400">
                <a:solidFill>
                  <a:srgbClr val="376092"/>
                </a:solidFill>
                <a:cs typeface="Arial" pitchFamily="34" charset="0"/>
              </a:rPr>
              <a:pPr eaLnBrk="1" hangingPunct="1"/>
              <a:t>‹#›</a:t>
            </a:fld>
            <a:endParaRPr lang="en-US" altLang="en-US" sz="1400">
              <a:solidFill>
                <a:srgbClr val="376092"/>
              </a:solidFill>
              <a:cs typeface="Arial" pitchFamily="34" charset="0"/>
            </a:endParaRPr>
          </a:p>
        </p:txBody>
      </p:sp>
      <p:pic>
        <p:nvPicPr>
          <p:cNvPr id="1028" name="Picture 1" descr="pptemp16-9heade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595938" y="6508750"/>
            <a:ext cx="33067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18.bin"/><Relationship Id="rId18" Type="http://schemas.openxmlformats.org/officeDocument/2006/relationships/image" Target="../media/image43.wmf"/><Relationship Id="rId3" Type="http://schemas.openxmlformats.org/officeDocument/2006/relationships/notesSlide" Target="../notesSlides/notesSlide15.xml"/><Relationship Id="rId21" Type="http://schemas.openxmlformats.org/officeDocument/2006/relationships/oleObject" Target="../embeddings/oleObject22.bin"/><Relationship Id="rId7" Type="http://schemas.openxmlformats.org/officeDocument/2006/relationships/image" Target="../media/image38.wmf"/><Relationship Id="rId12" Type="http://schemas.openxmlformats.org/officeDocument/2006/relationships/image" Target="../media/image40.wmf"/><Relationship Id="rId17" Type="http://schemas.openxmlformats.org/officeDocument/2006/relationships/oleObject" Target="../embeddings/oleObject20.bin"/><Relationship Id="rId25" Type="http://schemas.openxmlformats.org/officeDocument/2006/relationships/image" Target="../media/image48.png"/><Relationship Id="rId2" Type="http://schemas.openxmlformats.org/officeDocument/2006/relationships/slideLayout" Target="../slideLayouts/slideLayout2.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oleObject" Target="../embeddings/oleObject17.bin"/><Relationship Id="rId24" Type="http://schemas.openxmlformats.org/officeDocument/2006/relationships/image" Target="../media/image46.wmf"/><Relationship Id="rId5" Type="http://schemas.openxmlformats.org/officeDocument/2006/relationships/image" Target="../media/image37.wmf"/><Relationship Id="rId15" Type="http://schemas.openxmlformats.org/officeDocument/2006/relationships/oleObject" Target="../embeddings/oleObject19.bin"/><Relationship Id="rId23" Type="http://schemas.openxmlformats.org/officeDocument/2006/relationships/oleObject" Target="../embeddings/oleObject23.bin"/><Relationship Id="rId10" Type="http://schemas.openxmlformats.org/officeDocument/2006/relationships/image" Target="../media/image47.png"/><Relationship Id="rId19" Type="http://schemas.openxmlformats.org/officeDocument/2006/relationships/oleObject" Target="../embeddings/oleObject21.bin"/><Relationship Id="rId4" Type="http://schemas.openxmlformats.org/officeDocument/2006/relationships/oleObject" Target="../embeddings/oleObject14.bin"/><Relationship Id="rId9" Type="http://schemas.openxmlformats.org/officeDocument/2006/relationships/image" Target="../media/image39.wmf"/><Relationship Id="rId14" Type="http://schemas.openxmlformats.org/officeDocument/2006/relationships/image" Target="../media/image41.wmf"/><Relationship Id="rId22" Type="http://schemas.openxmlformats.org/officeDocument/2006/relationships/image" Target="../media/image45.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6.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4.bin"/><Relationship Id="rId11" Type="http://schemas.openxmlformats.org/officeDocument/2006/relationships/image" Target="../media/image51.wmf"/><Relationship Id="rId5" Type="http://schemas.openxmlformats.org/officeDocument/2006/relationships/image" Target="../media/image53.png"/><Relationship Id="rId10" Type="http://schemas.openxmlformats.org/officeDocument/2006/relationships/oleObject" Target="../embeddings/oleObject26.bin"/><Relationship Id="rId4" Type="http://schemas.openxmlformats.org/officeDocument/2006/relationships/image" Target="../media/image52.png"/><Relationship Id="rId9" Type="http://schemas.openxmlformats.org/officeDocument/2006/relationships/image" Target="../media/image50.wmf"/></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8.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6.xml"/><Relationship Id="rId21"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6.bin"/><Relationship Id="rId17" Type="http://schemas.openxmlformats.org/officeDocument/2006/relationships/image" Target="../media/image20.wmf"/><Relationship Id="rId25"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7.wmf"/><Relationship Id="rId24" Type="http://schemas.openxmlformats.org/officeDocument/2006/relationships/oleObject" Target="../embeddings/oleObject12.bin"/><Relationship Id="rId5" Type="http://schemas.openxmlformats.org/officeDocument/2006/relationships/image" Target="../media/image14.wmf"/><Relationship Id="rId15" Type="http://schemas.openxmlformats.org/officeDocument/2006/relationships/image" Target="../media/image19.wmf"/><Relationship Id="rId23" Type="http://schemas.openxmlformats.org/officeDocument/2006/relationships/image" Target="../media/image23.wmf"/><Relationship Id="rId10" Type="http://schemas.openxmlformats.org/officeDocument/2006/relationships/oleObject" Target="../embeddings/oleObject5.bin"/><Relationship Id="rId19" Type="http://schemas.openxmlformats.org/officeDocument/2006/relationships/image" Target="../media/image21.wmf"/><Relationship Id="rId4" Type="http://schemas.openxmlformats.org/officeDocument/2006/relationships/oleObject" Target="../embeddings/oleObject2.bin"/><Relationship Id="rId9" Type="http://schemas.openxmlformats.org/officeDocument/2006/relationships/image" Target="../media/image16.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5.wmf"/></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5"/>
          <p:cNvSpPr txBox="1">
            <a:spLocks noChangeArrowheads="1"/>
          </p:cNvSpPr>
          <p:nvPr/>
        </p:nvSpPr>
        <p:spPr bwMode="auto">
          <a:xfrm>
            <a:off x="3576638" y="201613"/>
            <a:ext cx="1971675"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p>
        </p:txBody>
      </p:sp>
      <p:sp>
        <p:nvSpPr>
          <p:cNvPr id="10242" name="Title 2"/>
          <p:cNvSpPr>
            <a:spLocks noGrp="1"/>
          </p:cNvSpPr>
          <p:nvPr>
            <p:ph type="ctrTitle"/>
          </p:nvPr>
        </p:nvSpPr>
        <p:spPr bwMode="auto">
          <a:xfrm>
            <a:off x="676275" y="2048944"/>
            <a:ext cx="7772400" cy="21247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pitchFamily="34" charset="-128"/>
              </a:rPr>
              <a:t>Estimating Transonic Drag</a:t>
            </a:r>
            <a:br>
              <a:rPr lang="en-US" altLang="en-US" dirty="0" smtClean="0">
                <a:ea typeface="ＭＳ Ｐゴシック" pitchFamily="34" charset="-128"/>
              </a:rPr>
            </a:br>
            <a:r>
              <a:rPr lang="en-US" altLang="en-US" sz="2000" dirty="0" smtClean="0">
                <a:ea typeface="ＭＳ Ｐゴシック" pitchFamily="34" charset="-128"/>
              </a:rPr>
              <a:t>(</a:t>
            </a:r>
            <a:r>
              <a:rPr lang="en-US" altLang="en-US" sz="2000" dirty="0" err="1" smtClean="0">
                <a:ea typeface="ＭＳ Ｐゴシック" pitchFamily="34" charset="-128"/>
              </a:rPr>
              <a:t>Optimisation</a:t>
            </a:r>
            <a:r>
              <a:rPr lang="en-US" altLang="en-US" sz="2000" dirty="0" smtClean="0">
                <a:ea typeface="ＭＳ Ｐゴシック" pitchFamily="34" charset="-128"/>
              </a:rPr>
              <a:t> and </a:t>
            </a:r>
            <a:r>
              <a:rPr lang="en-US" altLang="en-US" sz="2000" dirty="0" err="1" smtClean="0">
                <a:ea typeface="ＭＳ Ｐゴシック" pitchFamily="34" charset="-128"/>
              </a:rPr>
              <a:t>Parametrisation</a:t>
            </a:r>
            <a:r>
              <a:rPr lang="en-US" altLang="en-US" sz="2000" dirty="0" smtClean="0">
                <a:ea typeface="ＭＳ Ｐゴシック" pitchFamily="34" charset="-128"/>
              </a:rPr>
              <a:t>)</a:t>
            </a:r>
            <a:br>
              <a:rPr lang="en-US" altLang="en-US" sz="2000" dirty="0" smtClean="0">
                <a:ea typeface="ＭＳ Ｐゴシック" pitchFamily="34" charset="-128"/>
              </a:rPr>
            </a:br>
            <a:r>
              <a:rPr lang="en-US" altLang="en-US" dirty="0">
                <a:ea typeface="ＭＳ Ｐゴシック" pitchFamily="34" charset="-128"/>
              </a:rPr>
              <a:t/>
            </a:r>
            <a:br>
              <a:rPr lang="en-US" altLang="en-US" dirty="0">
                <a:ea typeface="ＭＳ Ｐゴシック" pitchFamily="34" charset="-128"/>
              </a:rPr>
            </a:br>
            <a:r>
              <a:rPr lang="en-US" altLang="en-US" sz="1800" dirty="0" smtClean="0">
                <a:ea typeface="ＭＳ Ｐゴシック" pitchFamily="34" charset="-128"/>
              </a:rPr>
              <a:t/>
            </a:r>
            <a:br>
              <a:rPr lang="en-US" altLang="en-US" sz="1800" dirty="0" smtClean="0">
                <a:ea typeface="ＭＳ Ｐゴシック" pitchFamily="34" charset="-128"/>
              </a:rPr>
            </a:br>
            <a:r>
              <a:rPr lang="en-US" altLang="en-US" sz="1800" dirty="0" smtClean="0">
                <a:ea typeface="ＭＳ Ｐゴシック" pitchFamily="34" charset="-128"/>
              </a:rPr>
              <a:t>Land </a:t>
            </a:r>
            <a:r>
              <a:rPr lang="en-US" altLang="en-US" sz="1800" dirty="0">
                <a:ea typeface="ＭＳ Ｐゴシック" pitchFamily="34" charset="-128"/>
              </a:rPr>
              <a:t>Simulation, Experimentation, and Wargaming </a:t>
            </a:r>
            <a:endParaRPr lang="en-US" altLang="en-US" dirty="0" smtClean="0">
              <a:ea typeface="ＭＳ Ｐゴシック" pitchFamily="34" charset="-128"/>
            </a:endParaRPr>
          </a:p>
        </p:txBody>
      </p:sp>
      <p:sp>
        <p:nvSpPr>
          <p:cNvPr id="10243" name="Subtitle 7"/>
          <p:cNvSpPr>
            <a:spLocks noGrp="1"/>
          </p:cNvSpPr>
          <p:nvPr>
            <p:ph type="subTitle" idx="1"/>
          </p:nvPr>
        </p:nvSpPr>
        <p:spPr bwMode="auto">
          <a:xfrm>
            <a:off x="6227436" y="5051304"/>
            <a:ext cx="2236206" cy="921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smtClean="0">
                <a:ea typeface="ＭＳ Ｐゴシック" pitchFamily="34" charset="-128"/>
              </a:rPr>
              <a:t>Oleg Mazonka</a:t>
            </a:r>
          </a:p>
          <a:p>
            <a:pPr algn="l"/>
            <a:r>
              <a:rPr lang="en-US" altLang="en-US" sz="1200" i="1" dirty="0" smtClean="0">
                <a:ea typeface="ＭＳ Ｐゴシック" pitchFamily="34" charset="-128"/>
              </a:rPr>
              <a:t>2017</a:t>
            </a:r>
            <a:endParaRPr lang="en-US" altLang="en-US" i="1" dirty="0" smtClean="0">
              <a:ea typeface="ＭＳ Ｐゴシック" pitchFamily="34" charset="-128"/>
            </a:endParaRPr>
          </a:p>
        </p:txBody>
      </p:sp>
    </p:spTree>
    <p:extLst>
      <p:ext uri="{BB962C8B-B14F-4D97-AF65-F5344CB8AC3E}">
        <p14:creationId xmlns:p14="http://schemas.microsoft.com/office/powerpoint/2010/main" val="2796619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2" name="Rounded Rectangle 51"/>
          <p:cNvSpPr/>
          <p:nvPr/>
        </p:nvSpPr>
        <p:spPr>
          <a:xfrm>
            <a:off x="2649417" y="4239983"/>
            <a:ext cx="160606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Empirical data</a:t>
            </a:r>
            <a:endParaRPr lang="en-AU" dirty="0"/>
          </a:p>
        </p:txBody>
      </p:sp>
      <p:cxnSp>
        <p:nvCxnSpPr>
          <p:cNvPr id="53" name="Straight Arrow Connector 52"/>
          <p:cNvCxnSpPr/>
          <p:nvPr/>
        </p:nvCxnSpPr>
        <p:spPr>
          <a:xfrm>
            <a:off x="4255479" y="4767522"/>
            <a:ext cx="18499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Content Placeholder 2"/>
          <p:cNvSpPr txBox="1">
            <a:spLocks/>
          </p:cNvSpPr>
          <p:nvPr/>
        </p:nvSpPr>
        <p:spPr bwMode="auto">
          <a:xfrm>
            <a:off x="4255479" y="4254636"/>
            <a:ext cx="1771405" cy="463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Trajectories</a:t>
            </a:r>
          </a:p>
        </p:txBody>
      </p:sp>
      <p:sp>
        <p:nvSpPr>
          <p:cNvPr id="45" name="TextBox 44"/>
          <p:cNvSpPr txBox="1"/>
          <p:nvPr/>
        </p:nvSpPr>
        <p:spPr>
          <a:xfrm>
            <a:off x="724585" y="1227695"/>
            <a:ext cx="4808705" cy="2785378"/>
          </a:xfrm>
          <a:prstGeom prst="rect">
            <a:avLst/>
          </a:prstGeom>
          <a:noFill/>
          <a:ln w="12700">
            <a:solidFill>
              <a:schemeClr val="tx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R      </a:t>
            </a:r>
            <a:r>
              <a:rPr lang="en-US" sz="1100" dirty="0">
                <a:latin typeface="Courier New" panose="02070309020205020404" pitchFamily="49" charset="0"/>
                <a:cs typeface="Courier New" panose="02070309020205020404" pitchFamily="49" charset="0"/>
              </a:rPr>
              <a:t>Angle    Fall     </a:t>
            </a:r>
            <a:r>
              <a:rPr lang="en-US" sz="1100" dirty="0" err="1">
                <a:latin typeface="Courier New" panose="02070309020205020404" pitchFamily="49" charset="0"/>
                <a:cs typeface="Courier New" panose="02070309020205020404" pitchFamily="49" charset="0"/>
              </a:rPr>
              <a:t>topH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topR</a:t>
            </a:r>
            <a:r>
              <a:rPr lang="en-US" sz="1100" dirty="0">
                <a:latin typeface="Courier New" panose="02070309020205020404" pitchFamily="49" charset="0"/>
                <a:cs typeface="Courier New" panose="02070309020205020404" pitchFamily="49" charset="0"/>
              </a:rPr>
              <a:t>     Time    </a:t>
            </a:r>
            <a:r>
              <a:rPr lang="en-US" sz="1100" dirty="0" err="1">
                <a:latin typeface="Courier New" panose="02070309020205020404" pitchFamily="49" charset="0"/>
                <a:cs typeface="Courier New" panose="02070309020205020404" pitchFamily="49" charset="0"/>
              </a:rPr>
              <a:t>Vf</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100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0.0667   0.03    51       0.15    623</a:t>
            </a:r>
          </a:p>
          <a:p>
            <a:r>
              <a:rPr lang="en-US" sz="1100" dirty="0" smtClean="0">
                <a:latin typeface="Courier New" panose="02070309020205020404" pitchFamily="49" charset="0"/>
                <a:cs typeface="Courier New" panose="02070309020205020404" pitchFamily="49" charset="0"/>
              </a:rPr>
              <a:t>300    </a:t>
            </a:r>
            <a:r>
              <a:rPr lang="en-US" sz="1100" dirty="0">
                <a:latin typeface="Courier New" panose="02070309020205020404" pitchFamily="49" charset="0"/>
                <a:cs typeface="Courier New" panose="02070309020205020404" pitchFamily="49" charset="0"/>
              </a:rPr>
              <a:t>0.2333   0.3000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162      0.52    </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500    -        </a:t>
            </a:r>
            <a:r>
              <a:rPr lang="en-US" sz="1100" dirty="0">
                <a:latin typeface="Courier New" panose="02070309020205020404" pitchFamily="49" charset="0"/>
                <a:cs typeface="Courier New" panose="02070309020205020404" pitchFamily="49" charset="0"/>
              </a:rPr>
              <a:t>0.8000   1.3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1.04    334</a:t>
            </a:r>
          </a:p>
          <a:p>
            <a:r>
              <a:rPr lang="en-US" sz="1100" dirty="0">
                <a:latin typeface="Courier New" panose="02070309020205020404" pitchFamily="49" charset="0"/>
                <a:cs typeface="Courier New" panose="02070309020205020404" pitchFamily="49" charset="0"/>
              </a:rPr>
              <a:t>600 </a:t>
            </a:r>
            <a:r>
              <a:rPr lang="en-US" sz="1100" dirty="0" smtClean="0">
                <a:latin typeface="Courier New" panose="02070309020205020404" pitchFamily="49" charset="0"/>
                <a:cs typeface="Courier New" panose="02070309020205020404" pitchFamily="49" charset="0"/>
              </a:rPr>
              <a:t>   -        1.1500   </a:t>
            </a:r>
            <a:r>
              <a:rPr lang="en-US" sz="1100" dirty="0">
                <a:latin typeface="Courier New" panose="02070309020205020404" pitchFamily="49" charset="0"/>
                <a:cs typeface="Courier New" panose="02070309020205020404" pitchFamily="49" charset="0"/>
              </a:rPr>
              <a:t>2.3     344      1.35    304</a:t>
            </a:r>
          </a:p>
          <a:p>
            <a:r>
              <a:rPr lang="en-US" sz="1100" dirty="0" smtClean="0">
                <a:latin typeface="Courier New" panose="02070309020205020404" pitchFamily="49" charset="0"/>
                <a:cs typeface="Courier New" panose="02070309020205020404" pitchFamily="49" charset="0"/>
              </a:rPr>
              <a:t>800    </a:t>
            </a:r>
            <a:r>
              <a:rPr lang="en-US" sz="1100" dirty="0">
                <a:latin typeface="Courier New" panose="02070309020205020404" pitchFamily="49" charset="0"/>
                <a:cs typeface="Courier New" panose="02070309020205020404" pitchFamily="49" charset="0"/>
              </a:rPr>
              <a:t>1.1000   2.1000   5.5     468      2.05    266</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V      </a:t>
            </a:r>
            <a:r>
              <a:rPr lang="en-US" sz="1100" dirty="0">
                <a:latin typeface="Courier New" panose="02070309020205020404" pitchFamily="49" charset="0"/>
                <a:cs typeface="Courier New" panose="02070309020205020404" pitchFamily="49" charset="0"/>
              </a:rPr>
              <a:t>Max</a:t>
            </a:r>
          </a:p>
          <a:p>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207.3  3900</a:t>
            </a:r>
          </a:p>
          <a:p>
            <a:r>
              <a:rPr lang="en-US" sz="1100" dirty="0">
                <a:latin typeface="Courier New" panose="02070309020205020404" pitchFamily="49" charset="0"/>
                <a:cs typeface="Courier New" panose="02070309020205020404" pitchFamily="49" charset="0"/>
              </a:rPr>
              <a:t>234.7  4800</a:t>
            </a:r>
          </a:p>
          <a:p>
            <a:r>
              <a:rPr lang="en-US" sz="1100" dirty="0">
                <a:latin typeface="Courier New" panose="02070309020205020404" pitchFamily="49" charset="0"/>
                <a:cs typeface="Courier New" panose="02070309020205020404" pitchFamily="49" charset="0"/>
              </a:rPr>
              <a:t>268.2  6100</a:t>
            </a:r>
          </a:p>
          <a:p>
            <a:r>
              <a:rPr lang="en-US" sz="1100" dirty="0">
                <a:latin typeface="Courier New" panose="02070309020205020404" pitchFamily="49" charset="0"/>
                <a:cs typeface="Courier New" panose="02070309020205020404" pitchFamily="49" charset="0"/>
              </a:rPr>
              <a:t>310.9  7800</a:t>
            </a:r>
          </a:p>
          <a:p>
            <a:r>
              <a:rPr lang="en-US" sz="1100" dirty="0">
                <a:latin typeface="Courier New" panose="02070309020205020404" pitchFamily="49" charset="0"/>
                <a:cs typeface="Courier New" panose="02070309020205020404" pitchFamily="49" charset="0"/>
              </a:rPr>
              <a:t>371.9  9700</a:t>
            </a:r>
          </a:p>
          <a:p>
            <a:endParaRPr lang="en-AU"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7061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608380" y="2798038"/>
            <a:ext cx="1771405" cy="500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AU" sz="2400" dirty="0" smtClean="0"/>
              <a:t>Cd function</a:t>
            </a: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1" name="Rounded Rectangle 20"/>
          <p:cNvSpPr/>
          <p:nvPr/>
        </p:nvSpPr>
        <p:spPr>
          <a:xfrm>
            <a:off x="2649417" y="2891829"/>
            <a:ext cx="160606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Ballistic model</a:t>
            </a:r>
            <a:endParaRPr lang="en-AU" dirty="0"/>
          </a:p>
        </p:txBody>
      </p:sp>
      <p:cxnSp>
        <p:nvCxnSpPr>
          <p:cNvPr id="26" name="Straight Arrow Connector 25"/>
          <p:cNvCxnSpPr>
            <a:endCxn id="21" idx="0"/>
          </p:cNvCxnSpPr>
          <p:nvPr/>
        </p:nvCxnSpPr>
        <p:spPr>
          <a:xfrm>
            <a:off x="3452448" y="2334460"/>
            <a:ext cx="0" cy="5573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Content Placeholder 2"/>
          <p:cNvSpPr txBox="1">
            <a:spLocks/>
          </p:cNvSpPr>
          <p:nvPr/>
        </p:nvSpPr>
        <p:spPr bwMode="auto">
          <a:xfrm>
            <a:off x="2800595" y="1515413"/>
            <a:ext cx="1771405" cy="9261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Physical parameters</a:t>
            </a:r>
          </a:p>
        </p:txBody>
      </p:sp>
      <p:cxnSp>
        <p:nvCxnSpPr>
          <p:cNvPr id="39" name="Straight Arrow Connector 38"/>
          <p:cNvCxnSpPr>
            <a:endCxn id="21" idx="1"/>
          </p:cNvCxnSpPr>
          <p:nvPr/>
        </p:nvCxnSpPr>
        <p:spPr>
          <a:xfrm>
            <a:off x="844062" y="3349029"/>
            <a:ext cx="18053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1" idx="3"/>
          </p:cNvCxnSpPr>
          <p:nvPr/>
        </p:nvCxnSpPr>
        <p:spPr>
          <a:xfrm>
            <a:off x="4255479" y="3349029"/>
            <a:ext cx="18499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Content Placeholder 2"/>
          <p:cNvSpPr txBox="1">
            <a:spLocks/>
          </p:cNvSpPr>
          <p:nvPr/>
        </p:nvSpPr>
        <p:spPr bwMode="auto">
          <a:xfrm>
            <a:off x="4255479" y="2836143"/>
            <a:ext cx="1771405" cy="463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Trajectories</a:t>
            </a:r>
          </a:p>
        </p:txBody>
      </p:sp>
      <p:sp>
        <p:nvSpPr>
          <p:cNvPr id="52" name="Rounded Rectangle 51"/>
          <p:cNvSpPr/>
          <p:nvPr/>
        </p:nvSpPr>
        <p:spPr>
          <a:xfrm>
            <a:off x="2649417" y="4239983"/>
            <a:ext cx="160606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Empirical data</a:t>
            </a:r>
            <a:endParaRPr lang="en-AU" dirty="0"/>
          </a:p>
        </p:txBody>
      </p:sp>
      <p:cxnSp>
        <p:nvCxnSpPr>
          <p:cNvPr id="53" name="Straight Arrow Connector 52"/>
          <p:cNvCxnSpPr/>
          <p:nvPr/>
        </p:nvCxnSpPr>
        <p:spPr>
          <a:xfrm>
            <a:off x="4255479" y="4767522"/>
            <a:ext cx="18499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Content Placeholder 2"/>
          <p:cNvSpPr txBox="1">
            <a:spLocks/>
          </p:cNvSpPr>
          <p:nvPr/>
        </p:nvSpPr>
        <p:spPr bwMode="auto">
          <a:xfrm>
            <a:off x="4255479" y="4254636"/>
            <a:ext cx="1771405" cy="463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Trajectories</a:t>
            </a:r>
          </a:p>
        </p:txBody>
      </p:sp>
      <p:sp>
        <p:nvSpPr>
          <p:cNvPr id="57" name="Rounded Rectangle 56"/>
          <p:cNvSpPr/>
          <p:nvPr/>
        </p:nvSpPr>
        <p:spPr>
          <a:xfrm rot="16200000">
            <a:off x="5426626" y="3629224"/>
            <a:ext cx="2203940" cy="8463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b="1" i="1" dirty="0" smtClean="0"/>
              <a:t>Match</a:t>
            </a:r>
            <a:r>
              <a:rPr lang="en-AU" dirty="0" smtClean="0"/>
              <a:t> and Compare</a:t>
            </a:r>
            <a:endParaRPr lang="en-AU" dirty="0"/>
          </a:p>
        </p:txBody>
      </p:sp>
      <p:cxnSp>
        <p:nvCxnSpPr>
          <p:cNvPr id="60" name="Straight Arrow Connector 59"/>
          <p:cNvCxnSpPr>
            <a:stCxn id="57" idx="2"/>
          </p:cNvCxnSpPr>
          <p:nvPr/>
        </p:nvCxnSpPr>
        <p:spPr>
          <a:xfrm>
            <a:off x="6951785" y="4052413"/>
            <a:ext cx="1725490" cy="48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Content Placeholder 2"/>
          <p:cNvSpPr txBox="1">
            <a:spLocks/>
          </p:cNvSpPr>
          <p:nvPr/>
        </p:nvSpPr>
        <p:spPr bwMode="auto">
          <a:xfrm>
            <a:off x="7127632" y="3298363"/>
            <a:ext cx="1771405" cy="9416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Utility function</a:t>
            </a:r>
          </a:p>
        </p:txBody>
      </p:sp>
    </p:spTree>
    <p:extLst>
      <p:ext uri="{BB962C8B-B14F-4D97-AF65-F5344CB8AC3E}">
        <p14:creationId xmlns:p14="http://schemas.microsoft.com/office/powerpoint/2010/main" val="2892902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9230"/>
          <p:cNvSpPr/>
          <p:nvPr/>
        </p:nvSpPr>
        <p:spPr>
          <a:xfrm>
            <a:off x="2379785" y="1406769"/>
            <a:ext cx="4783016" cy="402101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solidFill>
                <a:schemeClr val="tx1"/>
              </a:solidFill>
            </a:endParaRPr>
          </a:p>
        </p:txBody>
      </p:sp>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608380" y="2798038"/>
            <a:ext cx="1771405" cy="500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AU" sz="2400" dirty="0" smtClean="0"/>
              <a:t>Cd function</a:t>
            </a: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1" name="Rounded Rectangle 20"/>
          <p:cNvSpPr/>
          <p:nvPr/>
        </p:nvSpPr>
        <p:spPr>
          <a:xfrm>
            <a:off x="2649417" y="2891829"/>
            <a:ext cx="160606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Ballistic model</a:t>
            </a:r>
            <a:endParaRPr lang="en-AU" dirty="0"/>
          </a:p>
        </p:txBody>
      </p:sp>
      <p:cxnSp>
        <p:nvCxnSpPr>
          <p:cNvPr id="26" name="Straight Arrow Connector 25"/>
          <p:cNvCxnSpPr>
            <a:endCxn id="21" idx="0"/>
          </p:cNvCxnSpPr>
          <p:nvPr/>
        </p:nvCxnSpPr>
        <p:spPr>
          <a:xfrm>
            <a:off x="3452448" y="2334460"/>
            <a:ext cx="0" cy="5573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Content Placeholder 2"/>
          <p:cNvSpPr txBox="1">
            <a:spLocks/>
          </p:cNvSpPr>
          <p:nvPr/>
        </p:nvSpPr>
        <p:spPr bwMode="auto">
          <a:xfrm>
            <a:off x="2800595" y="1515413"/>
            <a:ext cx="1771405" cy="9261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Physical parameters</a:t>
            </a:r>
          </a:p>
        </p:txBody>
      </p:sp>
      <p:cxnSp>
        <p:nvCxnSpPr>
          <p:cNvPr id="39" name="Straight Arrow Connector 38"/>
          <p:cNvCxnSpPr>
            <a:endCxn id="21" idx="1"/>
          </p:cNvCxnSpPr>
          <p:nvPr/>
        </p:nvCxnSpPr>
        <p:spPr>
          <a:xfrm>
            <a:off x="844062" y="3349029"/>
            <a:ext cx="18053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1" idx="3"/>
          </p:cNvCxnSpPr>
          <p:nvPr/>
        </p:nvCxnSpPr>
        <p:spPr>
          <a:xfrm>
            <a:off x="4255479" y="3349029"/>
            <a:ext cx="18499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Content Placeholder 2"/>
          <p:cNvSpPr txBox="1">
            <a:spLocks/>
          </p:cNvSpPr>
          <p:nvPr/>
        </p:nvSpPr>
        <p:spPr bwMode="auto">
          <a:xfrm>
            <a:off x="4255479" y="2836143"/>
            <a:ext cx="1771405" cy="463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Trajectories</a:t>
            </a:r>
          </a:p>
        </p:txBody>
      </p:sp>
      <p:sp>
        <p:nvSpPr>
          <p:cNvPr id="52" name="Rounded Rectangle 51"/>
          <p:cNvSpPr/>
          <p:nvPr/>
        </p:nvSpPr>
        <p:spPr>
          <a:xfrm>
            <a:off x="2649417" y="4239983"/>
            <a:ext cx="160606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Empirical data</a:t>
            </a:r>
            <a:endParaRPr lang="en-AU" dirty="0"/>
          </a:p>
        </p:txBody>
      </p:sp>
      <p:cxnSp>
        <p:nvCxnSpPr>
          <p:cNvPr id="53" name="Straight Arrow Connector 52"/>
          <p:cNvCxnSpPr/>
          <p:nvPr/>
        </p:nvCxnSpPr>
        <p:spPr>
          <a:xfrm>
            <a:off x="4255479" y="4767522"/>
            <a:ext cx="18499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Content Placeholder 2"/>
          <p:cNvSpPr txBox="1">
            <a:spLocks/>
          </p:cNvSpPr>
          <p:nvPr/>
        </p:nvSpPr>
        <p:spPr bwMode="auto">
          <a:xfrm>
            <a:off x="4255479" y="4254636"/>
            <a:ext cx="1771405" cy="463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Trajectories</a:t>
            </a:r>
          </a:p>
        </p:txBody>
      </p:sp>
      <p:sp>
        <p:nvSpPr>
          <p:cNvPr id="57" name="Rounded Rectangle 56"/>
          <p:cNvSpPr/>
          <p:nvPr/>
        </p:nvSpPr>
        <p:spPr>
          <a:xfrm rot="16200000">
            <a:off x="5426626" y="3629224"/>
            <a:ext cx="2203940" cy="8463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Match and Compare</a:t>
            </a:r>
            <a:endParaRPr lang="en-AU" dirty="0"/>
          </a:p>
        </p:txBody>
      </p:sp>
      <p:cxnSp>
        <p:nvCxnSpPr>
          <p:cNvPr id="60" name="Straight Arrow Connector 59"/>
          <p:cNvCxnSpPr>
            <a:stCxn id="57" idx="2"/>
          </p:cNvCxnSpPr>
          <p:nvPr/>
        </p:nvCxnSpPr>
        <p:spPr>
          <a:xfrm>
            <a:off x="6951785" y="4052413"/>
            <a:ext cx="1725490" cy="48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Content Placeholder 2"/>
          <p:cNvSpPr txBox="1">
            <a:spLocks/>
          </p:cNvSpPr>
          <p:nvPr/>
        </p:nvSpPr>
        <p:spPr bwMode="auto">
          <a:xfrm>
            <a:off x="7256586" y="3298363"/>
            <a:ext cx="1771405" cy="463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Utility function</a:t>
            </a:r>
          </a:p>
        </p:txBody>
      </p:sp>
    </p:spTree>
    <p:extLst>
      <p:ext uri="{BB962C8B-B14F-4D97-AF65-F5344CB8AC3E}">
        <p14:creationId xmlns:p14="http://schemas.microsoft.com/office/powerpoint/2010/main" val="60399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9230"/>
          <p:cNvSpPr/>
          <p:nvPr/>
        </p:nvSpPr>
        <p:spPr>
          <a:xfrm>
            <a:off x="2379785" y="1406769"/>
            <a:ext cx="4783016" cy="402101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0" dirty="0" smtClean="0">
                <a:solidFill>
                  <a:schemeClr val="tx1">
                    <a:lumMod val="65000"/>
                    <a:lumOff val="35000"/>
                  </a:schemeClr>
                </a:solidFill>
              </a:rPr>
              <a:t>Black Box</a:t>
            </a:r>
            <a:endParaRPr lang="en-AU" dirty="0">
              <a:solidFill>
                <a:schemeClr val="tx1">
                  <a:lumMod val="65000"/>
                  <a:lumOff val="35000"/>
                </a:schemeClr>
              </a:solidFill>
            </a:endParaRPr>
          </a:p>
        </p:txBody>
      </p:sp>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608380" y="2798038"/>
            <a:ext cx="1771405" cy="500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AU" sz="2400" dirty="0" smtClean="0"/>
              <a:t>Cd function</a:t>
            </a: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cxnSp>
        <p:nvCxnSpPr>
          <p:cNvPr id="39" name="Straight Arrow Connector 38"/>
          <p:cNvCxnSpPr/>
          <p:nvPr/>
        </p:nvCxnSpPr>
        <p:spPr>
          <a:xfrm>
            <a:off x="844062" y="3349029"/>
            <a:ext cx="153572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7162801" y="4052412"/>
            <a:ext cx="1514474" cy="4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Content Placeholder 2"/>
          <p:cNvSpPr txBox="1">
            <a:spLocks/>
          </p:cNvSpPr>
          <p:nvPr/>
        </p:nvSpPr>
        <p:spPr bwMode="auto">
          <a:xfrm>
            <a:off x="7256586" y="2747379"/>
            <a:ext cx="1771405" cy="12032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AU" sz="2400" dirty="0" smtClean="0"/>
              <a:t>Value of Utility function</a:t>
            </a:r>
          </a:p>
        </p:txBody>
      </p:sp>
      <p:sp>
        <p:nvSpPr>
          <p:cNvPr id="36" name="Content Placeholder 2"/>
          <p:cNvSpPr txBox="1">
            <a:spLocks/>
          </p:cNvSpPr>
          <p:nvPr/>
        </p:nvSpPr>
        <p:spPr bwMode="auto">
          <a:xfrm>
            <a:off x="0" y="5427784"/>
            <a:ext cx="8443424" cy="14184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AU" sz="2800" dirty="0" smtClean="0"/>
              <a:t>Drag function parametrisation</a:t>
            </a:r>
          </a:p>
          <a:p>
            <a:pPr marL="457200" lvl="1" indent="0">
              <a:buNone/>
            </a:pPr>
            <a:r>
              <a:rPr lang="en-AU" sz="2800" dirty="0" smtClean="0"/>
              <a:t>Optimisation of Black Box function</a:t>
            </a:r>
          </a:p>
          <a:p>
            <a:pPr>
              <a:buFont typeface="Arial" charset="0"/>
              <a:buChar char="•"/>
            </a:pPr>
            <a:endParaRPr lang="en-AU" sz="2400" dirty="0" smtClean="0"/>
          </a:p>
        </p:txBody>
      </p:sp>
    </p:spTree>
    <p:extLst>
      <p:ext uri="{BB962C8B-B14F-4D97-AF65-F5344CB8AC3E}">
        <p14:creationId xmlns:p14="http://schemas.microsoft.com/office/powerpoint/2010/main" val="89174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79425" y="1930531"/>
            <a:ext cx="7304698" cy="38958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charset="0"/>
              <a:buChar char="•"/>
            </a:pPr>
            <a:r>
              <a:rPr lang="en-AU" sz="3200" dirty="0"/>
              <a:t>Drag function </a:t>
            </a:r>
            <a:r>
              <a:rPr lang="en-AU" sz="3200" dirty="0" smtClean="0"/>
              <a:t>parametrisation</a:t>
            </a:r>
          </a:p>
          <a:p>
            <a:pPr lvl="1">
              <a:buFont typeface="Arial" charset="0"/>
              <a:buChar char="•"/>
            </a:pPr>
            <a:r>
              <a:rPr lang="en-AU" sz="2800" dirty="0" smtClean="0"/>
              <a:t>Simple parametrisation with points</a:t>
            </a:r>
          </a:p>
          <a:p>
            <a:pPr lvl="1">
              <a:buFont typeface="Arial" charset="0"/>
              <a:buChar char="•"/>
            </a:pPr>
            <a:r>
              <a:rPr lang="en-AU" sz="2800" dirty="0" smtClean="0"/>
              <a:t>Attempt to use physical properties</a:t>
            </a:r>
          </a:p>
          <a:p>
            <a:pPr>
              <a:buFont typeface="Arial" charset="0"/>
              <a:buChar char="•"/>
            </a:pPr>
            <a:endParaRPr lang="en-AU" sz="2400" dirty="0" smtClean="0"/>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201225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79426" y="1140906"/>
            <a:ext cx="4199578" cy="16412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AU" sz="2400" dirty="0" smtClean="0"/>
              <a:t>Drag function</a:t>
            </a:r>
          </a:p>
          <a:p>
            <a:pPr marL="0" indent="0">
              <a:buNone/>
            </a:pPr>
            <a:endParaRPr lang="en-AU" sz="2000" i="1" dirty="0"/>
          </a:p>
          <a:p>
            <a:pPr marL="0" indent="0">
              <a:buNone/>
            </a:pPr>
            <a:r>
              <a:rPr lang="el-GR" sz="2000" i="1" dirty="0" smtClean="0"/>
              <a:t>μ</a:t>
            </a:r>
            <a:r>
              <a:rPr lang="en-AU" sz="2000" i="1" dirty="0" smtClean="0"/>
              <a:t> </a:t>
            </a:r>
            <a:r>
              <a:rPr lang="en-AU" sz="2000" dirty="0"/>
              <a:t>– </a:t>
            </a:r>
            <a:r>
              <a:rPr lang="en-AU" sz="2000" dirty="0" smtClean="0"/>
              <a:t>Mach number</a:t>
            </a:r>
            <a:endParaRPr lang="en-AU" sz="1800" dirty="0"/>
          </a:p>
          <a:p>
            <a:pPr marL="0" indent="0">
              <a:buNone/>
            </a:pPr>
            <a:r>
              <a:rPr lang="el-GR" sz="2000" i="1" dirty="0" smtClean="0"/>
              <a:t>α</a:t>
            </a:r>
            <a:r>
              <a:rPr lang="en-AU" sz="2000" i="1" dirty="0" smtClean="0"/>
              <a:t>, </a:t>
            </a:r>
            <a:r>
              <a:rPr lang="el-GR" sz="2000" dirty="0" smtClean="0"/>
              <a:t>β</a:t>
            </a:r>
            <a:r>
              <a:rPr lang="en-AU" sz="2000" dirty="0" smtClean="0"/>
              <a:t> </a:t>
            </a:r>
            <a:r>
              <a:rPr lang="en-AU" sz="2000" dirty="0"/>
              <a:t>– </a:t>
            </a:r>
            <a:r>
              <a:rPr lang="en-AU" sz="2000" dirty="0" smtClean="0"/>
              <a:t>some functions of </a:t>
            </a:r>
            <a:r>
              <a:rPr lang="el-GR" sz="1800" i="1" dirty="0"/>
              <a:t>μ</a:t>
            </a:r>
            <a:endParaRPr lang="en-AU" sz="1800" dirty="0"/>
          </a:p>
          <a:p>
            <a:pPr>
              <a:buFont typeface="Wingdings" pitchFamily="2" charset="2"/>
              <a:buChar char="§"/>
            </a:pPr>
            <a:endParaRPr lang="en-AU" sz="2400" dirty="0"/>
          </a:p>
          <a:p>
            <a:pPr>
              <a:buFont typeface="Wingdings" pitchFamily="2" charset="2"/>
              <a:buChar char="§"/>
            </a:pPr>
            <a:endParaRPr lang="en-AU" sz="2400" dirty="0" smtClean="0"/>
          </a:p>
          <a:p>
            <a:pPr>
              <a:buFont typeface="Wingdings" pitchFamily="2" charset="2"/>
              <a:buChar char="§"/>
            </a:pPr>
            <a:endParaRPr lang="en-AU" sz="2400" dirty="0"/>
          </a:p>
          <a:p>
            <a:pPr>
              <a:buFont typeface="Wingdings" pitchFamily="2" charset="2"/>
              <a:buChar char="§"/>
            </a:pPr>
            <a:endParaRPr lang="en-AU" sz="2400" dirty="0" smtClean="0"/>
          </a:p>
          <a:p>
            <a:pPr>
              <a:buFont typeface="Wingdings" pitchFamily="2" charset="2"/>
              <a:buChar char="§"/>
            </a:pPr>
            <a:endParaRPr lang="en-AU" sz="2400" dirty="0"/>
          </a:p>
          <a:p>
            <a:pPr marL="0" indent="0">
              <a:buNone/>
            </a:pPr>
            <a:endParaRPr lang="en-US" altLang="en-US" sz="20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8" name="Object 27"/>
          <p:cNvGraphicFramePr>
            <a:graphicFrameLocks noChangeAspect="1"/>
          </p:cNvGraphicFramePr>
          <p:nvPr>
            <p:extLst>
              <p:ext uri="{D42A27DB-BD31-4B8C-83A1-F6EECF244321}">
                <p14:modId xmlns:p14="http://schemas.microsoft.com/office/powerpoint/2010/main" val="3801845999"/>
              </p:ext>
            </p:extLst>
          </p:nvPr>
        </p:nvGraphicFramePr>
        <p:xfrm>
          <a:off x="5414929" y="1994171"/>
          <a:ext cx="2091450" cy="418290"/>
        </p:xfrm>
        <a:graphic>
          <a:graphicData uri="http://schemas.openxmlformats.org/presentationml/2006/ole">
            <mc:AlternateContent xmlns:mc="http://schemas.openxmlformats.org/markup-compatibility/2006">
              <mc:Choice xmlns:v="urn:schemas-microsoft-com:vml" Requires="v">
                <p:oleObj spid="_x0000_s11692" name="Equation" r:id="rId4" imgW="1193800" imgH="241300" progId="Equation.3">
                  <p:embed/>
                </p:oleObj>
              </mc:Choice>
              <mc:Fallback>
                <p:oleObj name="Equation" r:id="rId4" imgW="11938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4929" y="1994171"/>
                        <a:ext cx="2091450" cy="418290"/>
                      </a:xfrm>
                      <a:prstGeom prst="rect">
                        <a:avLst/>
                      </a:prstGeom>
                      <a:noFill/>
                    </p:spPr>
                  </p:pic>
                </p:oleObj>
              </mc:Fallback>
            </mc:AlternateContent>
          </a:graphicData>
        </a:graphic>
      </p:graphicFrame>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0" name="Object 29"/>
          <p:cNvGraphicFramePr>
            <a:graphicFrameLocks noChangeAspect="1"/>
          </p:cNvGraphicFramePr>
          <p:nvPr>
            <p:extLst>
              <p:ext uri="{D42A27DB-BD31-4B8C-83A1-F6EECF244321}">
                <p14:modId xmlns:p14="http://schemas.microsoft.com/office/powerpoint/2010/main" val="1368307679"/>
              </p:ext>
            </p:extLst>
          </p:nvPr>
        </p:nvGraphicFramePr>
        <p:xfrm>
          <a:off x="5389123" y="2470826"/>
          <a:ext cx="2301894" cy="642025"/>
        </p:xfrm>
        <a:graphic>
          <a:graphicData uri="http://schemas.openxmlformats.org/presentationml/2006/ole">
            <mc:AlternateContent xmlns:mc="http://schemas.openxmlformats.org/markup-compatibility/2006">
              <mc:Choice xmlns:v="urn:schemas-microsoft-com:vml" Requires="v">
                <p:oleObj spid="_x0000_s11693" name="Equation" r:id="rId6" imgW="1396394" imgH="393529" progId="Equation.3">
                  <p:embed/>
                </p:oleObj>
              </mc:Choice>
              <mc:Fallback>
                <p:oleObj name="Equation" r:id="rId6" imgW="1396394"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9123" y="2470826"/>
                        <a:ext cx="2301894" cy="642025"/>
                      </a:xfrm>
                      <a:prstGeom prst="rect">
                        <a:avLst/>
                      </a:prstGeom>
                      <a:noFill/>
                    </p:spPr>
                  </p:pic>
                </p:oleObj>
              </mc:Fallback>
            </mc:AlternateContent>
          </a:graphicData>
        </a:graphic>
      </p:graphicFrame>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9226" name="Object 9225"/>
          <p:cNvGraphicFramePr>
            <a:graphicFrameLocks noChangeAspect="1"/>
          </p:cNvGraphicFramePr>
          <p:nvPr>
            <p:extLst>
              <p:ext uri="{D42A27DB-BD31-4B8C-83A1-F6EECF244321}">
                <p14:modId xmlns:p14="http://schemas.microsoft.com/office/powerpoint/2010/main" val="55590254"/>
              </p:ext>
            </p:extLst>
          </p:nvPr>
        </p:nvGraphicFramePr>
        <p:xfrm>
          <a:off x="5483023" y="3360907"/>
          <a:ext cx="1595336" cy="403032"/>
        </p:xfrm>
        <a:graphic>
          <a:graphicData uri="http://schemas.openxmlformats.org/presentationml/2006/ole">
            <mc:AlternateContent xmlns:mc="http://schemas.openxmlformats.org/markup-compatibility/2006">
              <mc:Choice xmlns:v="urn:schemas-microsoft-com:vml" Requires="v">
                <p:oleObj spid="_x0000_s11694" name="Equation" r:id="rId8" imgW="901309" imgH="228501" progId="Equation.3">
                  <p:embed/>
                </p:oleObj>
              </mc:Choice>
              <mc:Fallback>
                <p:oleObj name="Equation" r:id="rId8" imgW="901309" imgH="22850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3023" y="3360907"/>
                        <a:ext cx="1595336" cy="403032"/>
                      </a:xfrm>
                      <a:prstGeom prst="rect">
                        <a:avLst/>
                      </a:prstGeom>
                      <a:noFill/>
                      <a:ln>
                        <a:solidFill>
                          <a:schemeClr val="accent1"/>
                        </a:solidFill>
                      </a:ln>
                    </p:spPr>
                  </p:pic>
                </p:oleObj>
              </mc:Fallback>
            </mc:AlternateContent>
          </a:graphicData>
        </a:graphic>
      </p:graphicFrame>
      <p:pic>
        <p:nvPicPr>
          <p:cNvPr id="10268"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5167" y="4567743"/>
            <a:ext cx="3150911" cy="1911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938483" y="2689957"/>
            <a:ext cx="3633517" cy="1766652"/>
            <a:chOff x="4371401" y="4274225"/>
            <a:chExt cx="3633517" cy="1766652"/>
          </a:xfrm>
        </p:grpSpPr>
        <p:sp>
          <p:nvSpPr>
            <p:cNvPr id="37" name="Pentagon 36"/>
            <p:cNvSpPr/>
            <p:nvPr/>
          </p:nvSpPr>
          <p:spPr>
            <a:xfrm>
              <a:off x="4959890" y="4805460"/>
              <a:ext cx="1442125" cy="817126"/>
            </a:xfrm>
            <a:prstGeom prst="homePlate">
              <a:avLst/>
            </a:prstGeom>
            <a:pattFill prst="pct10">
              <a:fgClr>
                <a:schemeClr val="tx1"/>
              </a:fgClr>
              <a:bgClr>
                <a:schemeClr val="bg1"/>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8" name="Pentagon 37"/>
            <p:cNvSpPr/>
            <p:nvPr/>
          </p:nvSpPr>
          <p:spPr>
            <a:xfrm>
              <a:off x="5150794" y="4922193"/>
              <a:ext cx="1021404" cy="58365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39" name="Straight Arrow Connector 38"/>
            <p:cNvCxnSpPr/>
            <p:nvPr/>
          </p:nvCxnSpPr>
          <p:spPr>
            <a:xfrm flipH="1">
              <a:off x="6425727" y="5068111"/>
              <a:ext cx="6286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7378430" y="4805460"/>
              <a:ext cx="277238" cy="817125"/>
            </a:xfrm>
            <a:prstGeom prst="ellipse">
              <a:avLst/>
            </a:prstGeom>
            <a:solidFill>
              <a:schemeClr val="accent6">
                <a:lumMod val="50000"/>
                <a:alpha val="1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aphicFrame>
          <p:nvGraphicFramePr>
            <p:cNvPr id="41" name="Object 40"/>
            <p:cNvGraphicFramePr>
              <a:graphicFrameLocks noChangeAspect="1"/>
            </p:cNvGraphicFramePr>
            <p:nvPr>
              <p:extLst>
                <p:ext uri="{D42A27DB-BD31-4B8C-83A1-F6EECF244321}">
                  <p14:modId xmlns:p14="http://schemas.microsoft.com/office/powerpoint/2010/main" val="1337339151"/>
                </p:ext>
              </p:extLst>
            </p:nvPr>
          </p:nvGraphicFramePr>
          <p:xfrm>
            <a:off x="7655668" y="5006059"/>
            <a:ext cx="349250" cy="415925"/>
          </p:xfrm>
          <a:graphic>
            <a:graphicData uri="http://schemas.openxmlformats.org/presentationml/2006/ole">
              <mc:AlternateContent xmlns:mc="http://schemas.openxmlformats.org/markup-compatibility/2006">
                <mc:Choice xmlns:v="urn:schemas-microsoft-com:vml" Requires="v">
                  <p:oleObj spid="_x0000_s11695" name="Equation" r:id="rId11" imgW="190440" imgH="228600" progId="Equation.3">
                    <p:embed/>
                  </p:oleObj>
                </mc:Choice>
                <mc:Fallback>
                  <p:oleObj name="Equation" r:id="rId11" imgW="190440" imgH="228600" progId="Equation.3">
                    <p:embed/>
                    <p:pic>
                      <p:nvPicPr>
                        <p:cNvPr id="0" name=""/>
                        <p:cNvPicPr>
                          <a:picLocks noChangeAspect="1" noChangeArrowheads="1"/>
                        </p:cNvPicPr>
                        <p:nvPr/>
                      </p:nvPicPr>
                      <p:blipFill>
                        <a:blip r:embed="rId12"/>
                        <a:srcRect/>
                        <a:stretch>
                          <a:fillRect/>
                        </a:stretch>
                      </p:blipFill>
                      <p:spPr bwMode="auto">
                        <a:xfrm>
                          <a:off x="7655668" y="5006059"/>
                          <a:ext cx="3492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2674435774"/>
                </p:ext>
              </p:extLst>
            </p:nvPr>
          </p:nvGraphicFramePr>
          <p:xfrm>
            <a:off x="4371401" y="4862205"/>
            <a:ext cx="349250" cy="417513"/>
          </p:xfrm>
          <a:graphic>
            <a:graphicData uri="http://schemas.openxmlformats.org/presentationml/2006/ole">
              <mc:AlternateContent xmlns:mc="http://schemas.openxmlformats.org/markup-compatibility/2006">
                <mc:Choice xmlns:v="urn:schemas-microsoft-com:vml" Requires="v">
                  <p:oleObj spid="_x0000_s11696" name="Equation" r:id="rId13" imgW="190440" imgH="228600" progId="Equation.3">
                    <p:embed/>
                  </p:oleObj>
                </mc:Choice>
                <mc:Fallback>
                  <p:oleObj name="Equation" r:id="rId13" imgW="190440" imgH="228600" progId="Equation.3">
                    <p:embed/>
                    <p:pic>
                      <p:nvPicPr>
                        <p:cNvPr id="0" name=""/>
                        <p:cNvPicPr>
                          <a:picLocks noChangeAspect="1" noChangeArrowheads="1"/>
                        </p:cNvPicPr>
                        <p:nvPr/>
                      </p:nvPicPr>
                      <p:blipFill>
                        <a:blip r:embed="rId14"/>
                        <a:srcRect/>
                        <a:stretch>
                          <a:fillRect/>
                        </a:stretch>
                      </p:blipFill>
                      <p:spPr bwMode="auto">
                        <a:xfrm>
                          <a:off x="4371401" y="4862205"/>
                          <a:ext cx="3492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3" name="Straight Connector 42"/>
            <p:cNvCxnSpPr>
              <a:endCxn id="40" idx="0"/>
            </p:cNvCxnSpPr>
            <p:nvPr/>
          </p:nvCxnSpPr>
          <p:spPr>
            <a:xfrm>
              <a:off x="5963056" y="4805460"/>
              <a:ext cx="1553993"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endCxn id="40" idx="4"/>
            </p:cNvCxnSpPr>
            <p:nvPr/>
          </p:nvCxnSpPr>
          <p:spPr>
            <a:xfrm flipV="1">
              <a:off x="5963056" y="5622585"/>
              <a:ext cx="1553993" cy="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45" name="Object 44"/>
            <p:cNvGraphicFramePr>
              <a:graphicFrameLocks noChangeAspect="1"/>
            </p:cNvGraphicFramePr>
            <p:nvPr>
              <p:extLst>
                <p:ext uri="{D42A27DB-BD31-4B8C-83A1-F6EECF244321}">
                  <p14:modId xmlns:p14="http://schemas.microsoft.com/office/powerpoint/2010/main" val="2375180985"/>
                </p:ext>
              </p:extLst>
            </p:nvPr>
          </p:nvGraphicFramePr>
          <p:xfrm>
            <a:off x="4959890" y="5624952"/>
            <a:ext cx="325437" cy="415925"/>
          </p:xfrm>
          <a:graphic>
            <a:graphicData uri="http://schemas.openxmlformats.org/presentationml/2006/ole">
              <mc:AlternateContent xmlns:mc="http://schemas.openxmlformats.org/markup-compatibility/2006">
                <mc:Choice xmlns:v="urn:schemas-microsoft-com:vml" Requires="v">
                  <p:oleObj spid="_x0000_s11697" name="Equation" r:id="rId15" imgW="177480" imgH="228600" progId="Equation.3">
                    <p:embed/>
                  </p:oleObj>
                </mc:Choice>
                <mc:Fallback>
                  <p:oleObj name="Equation" r:id="rId15" imgW="177480" imgH="228600" progId="Equation.3">
                    <p:embed/>
                    <p:pic>
                      <p:nvPicPr>
                        <p:cNvPr id="0" name=""/>
                        <p:cNvPicPr>
                          <a:picLocks noChangeAspect="1" noChangeArrowheads="1"/>
                        </p:cNvPicPr>
                        <p:nvPr/>
                      </p:nvPicPr>
                      <p:blipFill>
                        <a:blip r:embed="rId16"/>
                        <a:srcRect/>
                        <a:stretch>
                          <a:fillRect/>
                        </a:stretch>
                      </p:blipFill>
                      <p:spPr bwMode="auto">
                        <a:xfrm>
                          <a:off x="4959890" y="5624952"/>
                          <a:ext cx="32543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6" name="Straight Arrow Connector 45"/>
            <p:cNvCxnSpPr/>
            <p:nvPr/>
          </p:nvCxnSpPr>
          <p:spPr>
            <a:xfrm flipH="1">
              <a:off x="6425727" y="5385881"/>
              <a:ext cx="6286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47" name="Object 46"/>
            <p:cNvGraphicFramePr>
              <a:graphicFrameLocks noChangeAspect="1"/>
            </p:cNvGraphicFramePr>
            <p:nvPr>
              <p:extLst>
                <p:ext uri="{D42A27DB-BD31-4B8C-83A1-F6EECF244321}">
                  <p14:modId xmlns:p14="http://schemas.microsoft.com/office/powerpoint/2010/main" val="2490212722"/>
                </p:ext>
              </p:extLst>
            </p:nvPr>
          </p:nvGraphicFramePr>
          <p:xfrm>
            <a:off x="6844826" y="5131881"/>
            <a:ext cx="209550" cy="254000"/>
          </p:xfrm>
          <a:graphic>
            <a:graphicData uri="http://schemas.openxmlformats.org/presentationml/2006/ole">
              <mc:AlternateContent xmlns:mc="http://schemas.openxmlformats.org/markup-compatibility/2006">
                <mc:Choice xmlns:v="urn:schemas-microsoft-com:vml" Requires="v">
                  <p:oleObj spid="_x0000_s11698" name="Equation" r:id="rId17" imgW="114120" imgH="139680" progId="Equation.3">
                    <p:embed/>
                  </p:oleObj>
                </mc:Choice>
                <mc:Fallback>
                  <p:oleObj name="Equation" r:id="rId17" imgW="114120" imgH="139680" progId="Equation.3">
                    <p:embed/>
                    <p:pic>
                      <p:nvPicPr>
                        <p:cNvPr id="0" name=""/>
                        <p:cNvPicPr>
                          <a:picLocks noChangeAspect="1" noChangeArrowheads="1"/>
                        </p:cNvPicPr>
                        <p:nvPr/>
                      </p:nvPicPr>
                      <p:blipFill>
                        <a:blip r:embed="rId18"/>
                        <a:srcRect/>
                        <a:stretch>
                          <a:fillRect/>
                        </a:stretch>
                      </p:blipFill>
                      <p:spPr bwMode="auto">
                        <a:xfrm>
                          <a:off x="6844826" y="5131881"/>
                          <a:ext cx="209550" cy="254000"/>
                        </a:xfrm>
                        <a:prstGeom prst="rect">
                          <a:avLst/>
                        </a:prstGeom>
                        <a:noFill/>
                        <a:ln>
                          <a:noFill/>
                        </a:ln>
                      </p:spPr>
                    </p:pic>
                  </p:oleObj>
                </mc:Fallback>
              </mc:AlternateContent>
            </a:graphicData>
          </a:graphic>
        </p:graphicFrame>
        <p:cxnSp>
          <p:nvCxnSpPr>
            <p:cNvPr id="48" name="Straight Arrow Connector 47"/>
            <p:cNvCxnSpPr/>
            <p:nvPr/>
          </p:nvCxnSpPr>
          <p:spPr>
            <a:xfrm flipV="1">
              <a:off x="5462079" y="4528225"/>
              <a:ext cx="0" cy="3339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5614479" y="4549300"/>
              <a:ext cx="0" cy="322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50" name="Object 49"/>
            <p:cNvGraphicFramePr>
              <a:graphicFrameLocks noChangeAspect="1"/>
            </p:cNvGraphicFramePr>
            <p:nvPr>
              <p:extLst>
                <p:ext uri="{D42A27DB-BD31-4B8C-83A1-F6EECF244321}">
                  <p14:modId xmlns:p14="http://schemas.microsoft.com/office/powerpoint/2010/main" val="4034129750"/>
                </p:ext>
              </p:extLst>
            </p:nvPr>
          </p:nvGraphicFramePr>
          <p:xfrm>
            <a:off x="5892697" y="4274225"/>
            <a:ext cx="231775" cy="254000"/>
          </p:xfrm>
          <a:graphic>
            <a:graphicData uri="http://schemas.openxmlformats.org/presentationml/2006/ole">
              <mc:AlternateContent xmlns:mc="http://schemas.openxmlformats.org/markup-compatibility/2006">
                <mc:Choice xmlns:v="urn:schemas-microsoft-com:vml" Requires="v">
                  <p:oleObj spid="_x0000_s11699" name="Equation" r:id="rId19" imgW="126720" imgH="139680" progId="Equation.3">
                    <p:embed/>
                  </p:oleObj>
                </mc:Choice>
                <mc:Fallback>
                  <p:oleObj name="Equation" r:id="rId19" imgW="126720" imgH="139680" progId="Equation.3">
                    <p:embed/>
                    <p:pic>
                      <p:nvPicPr>
                        <p:cNvPr id="0" name=""/>
                        <p:cNvPicPr>
                          <a:picLocks noChangeAspect="1" noChangeArrowheads="1"/>
                        </p:cNvPicPr>
                        <p:nvPr/>
                      </p:nvPicPr>
                      <p:blipFill>
                        <a:blip r:embed="rId20"/>
                        <a:srcRect/>
                        <a:stretch>
                          <a:fillRect/>
                        </a:stretch>
                      </p:blipFill>
                      <p:spPr bwMode="auto">
                        <a:xfrm>
                          <a:off x="5892697" y="4274225"/>
                          <a:ext cx="2317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1" name="Straight Arrow Connector 50"/>
            <p:cNvCxnSpPr/>
            <p:nvPr/>
          </p:nvCxnSpPr>
          <p:spPr>
            <a:xfrm>
              <a:off x="5855745" y="4549300"/>
              <a:ext cx="3164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5836593" y="4704127"/>
              <a:ext cx="28787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739803" y="5051892"/>
              <a:ext cx="3164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720651" y="5206719"/>
              <a:ext cx="28787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55" name="Object 54"/>
            <p:cNvGraphicFramePr>
              <a:graphicFrameLocks noChangeAspect="1"/>
            </p:cNvGraphicFramePr>
            <p:nvPr>
              <p:extLst>
                <p:ext uri="{D42A27DB-BD31-4B8C-83A1-F6EECF244321}">
                  <p14:modId xmlns:p14="http://schemas.microsoft.com/office/powerpoint/2010/main" val="1286946622"/>
                </p:ext>
              </p:extLst>
            </p:nvPr>
          </p:nvGraphicFramePr>
          <p:xfrm>
            <a:off x="5056256" y="4279290"/>
            <a:ext cx="349250" cy="415925"/>
          </p:xfrm>
          <a:graphic>
            <a:graphicData uri="http://schemas.openxmlformats.org/presentationml/2006/ole">
              <mc:AlternateContent xmlns:mc="http://schemas.openxmlformats.org/markup-compatibility/2006">
                <mc:Choice xmlns:v="urn:schemas-microsoft-com:vml" Requires="v">
                  <p:oleObj spid="_x0000_s11700" name="Equation" r:id="rId21" imgW="190440" imgH="228600" progId="Equation.3">
                    <p:embed/>
                  </p:oleObj>
                </mc:Choice>
                <mc:Fallback>
                  <p:oleObj name="Equation" r:id="rId21" imgW="190440" imgH="228600" progId="Equation.3">
                    <p:embed/>
                    <p:pic>
                      <p:nvPicPr>
                        <p:cNvPr id="0" name=""/>
                        <p:cNvPicPr>
                          <a:picLocks noChangeAspect="1" noChangeArrowheads="1"/>
                        </p:cNvPicPr>
                        <p:nvPr/>
                      </p:nvPicPr>
                      <p:blipFill>
                        <a:blip r:embed="rId22"/>
                        <a:srcRect/>
                        <a:stretch>
                          <a:fillRect/>
                        </a:stretch>
                      </p:blipFill>
                      <p:spPr bwMode="auto">
                        <a:xfrm>
                          <a:off x="5056256" y="4279290"/>
                          <a:ext cx="3492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20"/>
          <p:cNvGraphicFramePr>
            <a:graphicFrameLocks noChangeAspect="1"/>
          </p:cNvGraphicFramePr>
          <p:nvPr>
            <p:extLst>
              <p:ext uri="{D42A27DB-BD31-4B8C-83A1-F6EECF244321}">
                <p14:modId xmlns:p14="http://schemas.microsoft.com/office/powerpoint/2010/main" val="2197779839"/>
              </p:ext>
            </p:extLst>
          </p:nvPr>
        </p:nvGraphicFramePr>
        <p:xfrm>
          <a:off x="4340225" y="1390515"/>
          <a:ext cx="4337050" cy="400050"/>
        </p:xfrm>
        <a:graphic>
          <a:graphicData uri="http://schemas.openxmlformats.org/presentationml/2006/ole">
            <mc:AlternateContent xmlns:mc="http://schemas.openxmlformats.org/markup-compatibility/2006">
              <mc:Choice xmlns:v="urn:schemas-microsoft-com:vml" Requires="v">
                <p:oleObj spid="_x0000_s11701" name="Equation" r:id="rId23" imgW="2489200" imgH="228600" progId="Equation.3">
                  <p:embed/>
                </p:oleObj>
              </mc:Choice>
              <mc:Fallback>
                <p:oleObj name="Equation" r:id="rId23" imgW="2489200" imgH="22860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0225" y="1390515"/>
                        <a:ext cx="4337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Box 22"/>
          <p:cNvSpPr txBox="1"/>
          <p:nvPr/>
        </p:nvSpPr>
        <p:spPr>
          <a:xfrm>
            <a:off x="1397805" y="4852871"/>
            <a:ext cx="896399" cy="461665"/>
          </a:xfrm>
          <a:prstGeom prst="rect">
            <a:avLst/>
          </a:prstGeom>
          <a:noFill/>
        </p:spPr>
        <p:txBody>
          <a:bodyPr wrap="none" rtlCol="0">
            <a:spAutoFit/>
          </a:bodyPr>
          <a:lstStyle/>
          <a:p>
            <a:pPr indent="-114300"/>
            <a:r>
              <a:rPr lang="en-AU" sz="1200" i="1" dirty="0"/>
              <a:t>α</a:t>
            </a:r>
            <a:r>
              <a:rPr lang="en-AU" sz="1200" dirty="0"/>
              <a:t>=0.1</a:t>
            </a:r>
          </a:p>
          <a:p>
            <a:pPr indent="-114300"/>
            <a:r>
              <a:rPr lang="el-GR" sz="1200" dirty="0"/>
              <a:t>β</a:t>
            </a:r>
            <a:r>
              <a:rPr lang="en-AU" sz="1200" dirty="0"/>
              <a:t>=0.3 (&gt;1</a:t>
            </a:r>
            <a:r>
              <a:rPr lang="en-AU" sz="1200" dirty="0" smtClean="0"/>
              <a:t>)</a:t>
            </a:r>
            <a:endParaRPr lang="en-AU" sz="800" dirty="0"/>
          </a:p>
        </p:txBody>
      </p:sp>
      <p:grpSp>
        <p:nvGrpSpPr>
          <p:cNvPr id="59" name="Group 58"/>
          <p:cNvGrpSpPr/>
          <p:nvPr/>
        </p:nvGrpSpPr>
        <p:grpSpPr>
          <a:xfrm>
            <a:off x="4752998" y="3943640"/>
            <a:ext cx="3778159" cy="2363397"/>
            <a:chOff x="0" y="0"/>
            <a:chExt cx="2657065" cy="1516161"/>
          </a:xfrm>
        </p:grpSpPr>
        <p:sp>
          <p:nvSpPr>
            <p:cNvPr id="60" name="Text Box 3"/>
            <p:cNvSpPr txBox="1"/>
            <p:nvPr/>
          </p:nvSpPr>
          <p:spPr>
            <a:xfrm>
              <a:off x="120650" y="1377950"/>
              <a:ext cx="2536415" cy="138211"/>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AU" sz="1400" dirty="0" smtClean="0">
                  <a:solidFill>
                    <a:srgbClr val="17365D"/>
                  </a:solidFill>
                  <a:effectLst/>
                  <a:latin typeface="Calibri"/>
                  <a:ea typeface="Calibri"/>
                  <a:cs typeface="Times New Roman"/>
                </a:rPr>
                <a:t>experimental </a:t>
              </a:r>
              <a:r>
                <a:rPr lang="en-AU" sz="1400" dirty="0">
                  <a:solidFill>
                    <a:srgbClr val="17365D"/>
                  </a:solidFill>
                  <a:effectLst/>
                  <a:latin typeface="Calibri"/>
                  <a:ea typeface="Calibri"/>
                  <a:cs typeface="Times New Roman"/>
                </a:rPr>
                <a:t>data for M107 155mm </a:t>
              </a:r>
              <a:r>
                <a:rPr lang="en-AU" sz="1400" dirty="0" smtClean="0">
                  <a:solidFill>
                    <a:srgbClr val="17365D"/>
                  </a:solidFill>
                  <a:effectLst/>
                  <a:latin typeface="Calibri"/>
                  <a:ea typeface="Calibri"/>
                  <a:cs typeface="Times New Roman"/>
                </a:rPr>
                <a:t>howitzer</a:t>
              </a:r>
              <a:endParaRPr lang="en-AU" sz="1400" dirty="0">
                <a:solidFill>
                  <a:srgbClr val="17365D"/>
                </a:solidFill>
                <a:effectLst/>
                <a:latin typeface="Calibri"/>
                <a:ea typeface="Calibri"/>
                <a:cs typeface="Times New Roman"/>
              </a:endParaRPr>
            </a:p>
          </p:txBody>
        </p:sp>
        <p:pic>
          <p:nvPicPr>
            <p:cNvPr id="61" name="Picture 6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0" y="0"/>
              <a:ext cx="2292350" cy="1308100"/>
            </a:xfrm>
            <a:prstGeom prst="rect">
              <a:avLst/>
            </a:prstGeom>
          </p:spPr>
        </p:pic>
      </p:grpSp>
    </p:spTree>
    <p:extLst>
      <p:ext uri="{BB962C8B-B14F-4D97-AF65-F5344CB8AC3E}">
        <p14:creationId xmlns:p14="http://schemas.microsoft.com/office/powerpoint/2010/main" val="3640319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79425" y="1140906"/>
            <a:ext cx="7152297" cy="39952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AU" sz="2400" dirty="0" smtClean="0"/>
              <a:t>Drag function smoothed by logistic function</a:t>
            </a:r>
          </a:p>
          <a:p>
            <a:pPr>
              <a:buFont typeface="Wingdings" pitchFamily="2" charset="2"/>
              <a:buChar char="§"/>
            </a:pPr>
            <a:endParaRPr lang="en-AU" sz="2400" dirty="0" smtClean="0"/>
          </a:p>
          <a:p>
            <a:pPr marL="0" indent="0">
              <a:buNone/>
            </a:pPr>
            <a:endParaRPr lang="en-US" altLang="en-US" sz="20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pSp>
        <p:nvGrpSpPr>
          <p:cNvPr id="36" name="Group 35"/>
          <p:cNvGrpSpPr/>
          <p:nvPr/>
        </p:nvGrpSpPr>
        <p:grpSpPr>
          <a:xfrm>
            <a:off x="479425" y="1917986"/>
            <a:ext cx="3948153" cy="3087020"/>
            <a:chOff x="0" y="0"/>
            <a:chExt cx="2508250" cy="1860550"/>
          </a:xfrm>
        </p:grpSpPr>
        <p:sp>
          <p:nvSpPr>
            <p:cNvPr id="37" name="Text Box 5"/>
            <p:cNvSpPr txBox="1"/>
            <p:nvPr/>
          </p:nvSpPr>
          <p:spPr>
            <a:xfrm>
              <a:off x="171450" y="1562100"/>
              <a:ext cx="2286635"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AU" sz="1400" dirty="0" smtClean="0">
                  <a:solidFill>
                    <a:srgbClr val="17365D"/>
                  </a:solidFill>
                  <a:effectLst/>
                  <a:latin typeface="Calibri"/>
                  <a:ea typeface="Calibri"/>
                  <a:cs typeface="Times New Roman"/>
                </a:rPr>
                <a:t> </a:t>
              </a:r>
              <a:r>
                <a:rPr lang="en-AU" sz="1400" dirty="0">
                  <a:solidFill>
                    <a:srgbClr val="17365D"/>
                  </a:solidFill>
                  <a:effectLst/>
                  <a:latin typeface="Calibri"/>
                  <a:ea typeface="Calibri"/>
                  <a:cs typeface="Times New Roman"/>
                </a:rPr>
                <a:t>Function </a:t>
              </a:r>
              <a:r>
                <a:rPr lang="en-AU" sz="1400" i="1" dirty="0">
                  <a:solidFill>
                    <a:srgbClr val="17365D"/>
                  </a:solidFill>
                  <a:effectLst/>
                  <a:latin typeface="Calibri"/>
                  <a:ea typeface="Calibri"/>
                  <a:cs typeface="Times New Roman"/>
                </a:rPr>
                <a:t>C</a:t>
              </a:r>
              <a:r>
                <a:rPr lang="en-AU" sz="1400" baseline="-25000" dirty="0">
                  <a:solidFill>
                    <a:srgbClr val="17365D"/>
                  </a:solidFill>
                  <a:effectLst/>
                  <a:latin typeface="Calibri"/>
                  <a:ea typeface="Calibri"/>
                  <a:cs typeface="Times New Roman"/>
                </a:rPr>
                <a:t>d</a:t>
              </a:r>
              <a:r>
                <a:rPr lang="en-AU" sz="1400" dirty="0">
                  <a:solidFill>
                    <a:srgbClr val="17365D"/>
                  </a:solidFill>
                  <a:effectLst/>
                  <a:latin typeface="Calibri"/>
                  <a:ea typeface="Calibri"/>
                  <a:cs typeface="Times New Roman"/>
                </a:rPr>
                <a:t> fit to experimental data with smooth step transition function</a:t>
              </a: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508250" cy="1479550"/>
            </a:xfrm>
            <a:prstGeom prst="rect">
              <a:avLst/>
            </a:prstGeom>
          </p:spPr>
        </p:pic>
      </p:grpSp>
      <p:grpSp>
        <p:nvGrpSpPr>
          <p:cNvPr id="39" name="Group 38"/>
          <p:cNvGrpSpPr/>
          <p:nvPr/>
        </p:nvGrpSpPr>
        <p:grpSpPr>
          <a:xfrm>
            <a:off x="4756825" y="1909378"/>
            <a:ext cx="4085615" cy="2902050"/>
            <a:chOff x="0" y="0"/>
            <a:chExt cx="2578100" cy="1909050"/>
          </a:xfrm>
        </p:grpSpPr>
        <p:sp>
          <p:nvSpPr>
            <p:cNvPr id="40" name="Text Box 13"/>
            <p:cNvSpPr txBox="1"/>
            <p:nvPr/>
          </p:nvSpPr>
          <p:spPr>
            <a:xfrm>
              <a:off x="127000" y="1625600"/>
              <a:ext cx="2409825" cy="283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AU" sz="1400" dirty="0" smtClean="0">
                  <a:solidFill>
                    <a:srgbClr val="17365D"/>
                  </a:solidFill>
                  <a:effectLst/>
                  <a:latin typeface="Calibri"/>
                  <a:ea typeface="Calibri"/>
                  <a:cs typeface="Times New Roman"/>
                </a:rPr>
                <a:t>Function </a:t>
              </a:r>
              <a:r>
                <a:rPr lang="en-AU" sz="1400" dirty="0">
                  <a:solidFill>
                    <a:srgbClr val="17365D"/>
                  </a:solidFill>
                  <a:effectLst/>
                  <a:latin typeface="Calibri"/>
                  <a:ea typeface="Calibri"/>
                  <a:cs typeface="Times New Roman"/>
                </a:rPr>
                <a:t>C</a:t>
              </a:r>
              <a:r>
                <a:rPr lang="en-AU" sz="1400" baseline="-25000" dirty="0">
                  <a:solidFill>
                    <a:srgbClr val="17365D"/>
                  </a:solidFill>
                  <a:effectLst/>
                  <a:latin typeface="Calibri"/>
                  <a:ea typeface="Calibri"/>
                  <a:cs typeface="Times New Roman"/>
                </a:rPr>
                <a:t>d</a:t>
              </a:r>
              <a:r>
                <a:rPr lang="en-AU" sz="1400" dirty="0">
                  <a:solidFill>
                    <a:srgbClr val="17365D"/>
                  </a:solidFill>
                  <a:effectLst/>
                  <a:latin typeface="Calibri"/>
                  <a:ea typeface="Calibri"/>
                  <a:cs typeface="Times New Roman"/>
                </a:rPr>
                <a:t> fit to experimental data Ball M33 Cal .5. Functions </a:t>
              </a:r>
              <a:r>
                <a:rPr lang="en-AU" sz="1400" i="1" dirty="0">
                  <a:solidFill>
                    <a:srgbClr val="17365D"/>
                  </a:solidFill>
                  <a:effectLst/>
                  <a:latin typeface="Calibri"/>
                  <a:ea typeface="Calibri"/>
                  <a:cs typeface="Times New Roman"/>
                </a:rPr>
                <a:t>α</a:t>
              </a:r>
              <a:r>
                <a:rPr lang="en-AU" sz="1400" dirty="0">
                  <a:solidFill>
                    <a:srgbClr val="17365D"/>
                  </a:solidFill>
                  <a:effectLst/>
                  <a:latin typeface="Calibri"/>
                  <a:ea typeface="Calibri"/>
                  <a:cs typeface="Times New Roman"/>
                </a:rPr>
                <a:t> </a:t>
              </a:r>
              <a:r>
                <a:rPr lang="en-AU" sz="1400" dirty="0">
                  <a:solidFill>
                    <a:srgbClr val="17365D"/>
                  </a:solidFill>
                  <a:effectLst/>
                  <a:latin typeface="Times New Roman"/>
                  <a:ea typeface="Calibri"/>
                  <a:cs typeface="Times New Roman"/>
                </a:rPr>
                <a:t>and </a:t>
              </a:r>
              <a:r>
                <a:rPr lang="en-AU" sz="1400" i="1" dirty="0">
                  <a:solidFill>
                    <a:srgbClr val="17365D"/>
                  </a:solidFill>
                  <a:effectLst/>
                  <a:latin typeface="Times New Roman"/>
                  <a:ea typeface="Calibri"/>
                  <a:cs typeface="Times New Roman"/>
                </a:rPr>
                <a:t>β</a:t>
              </a:r>
              <a:r>
                <a:rPr lang="en-AU" sz="1400" dirty="0">
                  <a:solidFill>
                    <a:srgbClr val="17365D"/>
                  </a:solidFill>
                  <a:effectLst/>
                  <a:latin typeface="Times New Roman"/>
                  <a:ea typeface="Calibri"/>
                  <a:cs typeface="Times New Roman"/>
                </a:rPr>
                <a:t> are shows as well.</a:t>
              </a:r>
              <a:endParaRPr lang="en-AU" sz="1400" dirty="0">
                <a:solidFill>
                  <a:srgbClr val="17365D"/>
                </a:solidFill>
                <a:effectLst/>
                <a:latin typeface="Calibri"/>
                <a:ea typeface="Calibri"/>
                <a:cs typeface="Times New Roman"/>
              </a:endParaRP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2578100" cy="1612900"/>
            </a:xfrm>
            <a:prstGeom prst="rect">
              <a:avLst/>
            </a:prstGeom>
          </p:spPr>
        </p:pic>
      </p:grpSp>
      <p:graphicFrame>
        <p:nvGraphicFramePr>
          <p:cNvPr id="21" name="Object 20"/>
          <p:cNvGraphicFramePr>
            <a:graphicFrameLocks noChangeAspect="1"/>
          </p:cNvGraphicFramePr>
          <p:nvPr>
            <p:extLst>
              <p:ext uri="{D42A27DB-BD31-4B8C-83A1-F6EECF244321}">
                <p14:modId xmlns:p14="http://schemas.microsoft.com/office/powerpoint/2010/main" val="676997416"/>
              </p:ext>
            </p:extLst>
          </p:nvPr>
        </p:nvGraphicFramePr>
        <p:xfrm>
          <a:off x="6799632" y="1115645"/>
          <a:ext cx="1108075" cy="619125"/>
        </p:xfrm>
        <a:graphic>
          <a:graphicData uri="http://schemas.openxmlformats.org/presentationml/2006/ole">
            <mc:AlternateContent xmlns:mc="http://schemas.openxmlformats.org/markup-compatibility/2006">
              <mc:Choice xmlns:v="urn:schemas-microsoft-com:vml" Requires="v">
                <p:oleObj spid="_x0000_s16455" name="Equation" r:id="rId6" imgW="749160" imgH="419040" progId="Equation.3">
                  <p:embed/>
                </p:oleObj>
              </mc:Choice>
              <mc:Fallback>
                <p:oleObj name="Equation" r:id="rId6" imgW="749160" imgH="41904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9632" y="1115645"/>
                        <a:ext cx="11080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351240462"/>
              </p:ext>
            </p:extLst>
          </p:nvPr>
        </p:nvGraphicFramePr>
        <p:xfrm>
          <a:off x="5291170" y="5005006"/>
          <a:ext cx="3152775" cy="1349375"/>
        </p:xfrm>
        <a:graphic>
          <a:graphicData uri="http://schemas.openxmlformats.org/presentationml/2006/ole">
            <mc:AlternateContent xmlns:mc="http://schemas.openxmlformats.org/markup-compatibility/2006">
              <mc:Choice xmlns:v="urn:schemas-microsoft-com:vml" Requires="v">
                <p:oleObj spid="_x0000_s16456" name="Equation" r:id="rId8" imgW="2133600" imgH="914400" progId="Equation.3">
                  <p:embed/>
                </p:oleObj>
              </mc:Choice>
              <mc:Fallback>
                <p:oleObj name="Equation" r:id="rId8" imgW="2133600" imgH="9144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1170" y="5005006"/>
                        <a:ext cx="315277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052160415"/>
              </p:ext>
            </p:extLst>
          </p:nvPr>
        </p:nvGraphicFramePr>
        <p:xfrm>
          <a:off x="1139337" y="5485668"/>
          <a:ext cx="2212975" cy="376238"/>
        </p:xfrm>
        <a:graphic>
          <a:graphicData uri="http://schemas.openxmlformats.org/presentationml/2006/ole">
            <mc:AlternateContent xmlns:mc="http://schemas.openxmlformats.org/markup-compatibility/2006">
              <mc:Choice xmlns:v="urn:schemas-microsoft-com:vml" Requires="v">
                <p:oleObj spid="_x0000_s16457" name="Equation" r:id="rId10" imgW="1498320" imgH="253800" progId="Equation.3">
                  <p:embed/>
                </p:oleObj>
              </mc:Choice>
              <mc:Fallback>
                <p:oleObj name="Equation" r:id="rId10" imgW="1498320" imgH="25380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9337" y="5485668"/>
                        <a:ext cx="2212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65972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507" y="3349854"/>
            <a:ext cx="4994029" cy="3019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79425" y="1133361"/>
            <a:ext cx="7761898" cy="38958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charset="0"/>
              <a:buChar char="•"/>
            </a:pPr>
            <a:r>
              <a:rPr lang="en-AU" sz="3200" dirty="0" smtClean="0"/>
              <a:t>Difficulties with drag </a:t>
            </a:r>
            <a:r>
              <a:rPr lang="en-AU" sz="3200" dirty="0"/>
              <a:t>function </a:t>
            </a:r>
            <a:r>
              <a:rPr lang="en-AU" sz="3200" dirty="0" smtClean="0"/>
              <a:t>parametrisation – dependence on data</a:t>
            </a:r>
          </a:p>
          <a:p>
            <a:pPr lvl="1">
              <a:buFont typeface="Arial" charset="0"/>
              <a:buChar char="•"/>
            </a:pPr>
            <a:r>
              <a:rPr lang="en-AU" sz="2800" dirty="0" smtClean="0"/>
              <a:t>Under-parametrised</a:t>
            </a:r>
          </a:p>
          <a:p>
            <a:pPr lvl="1">
              <a:buFont typeface="Arial" charset="0"/>
              <a:buChar char="•"/>
            </a:pPr>
            <a:r>
              <a:rPr lang="en-AU" sz="2800" dirty="0" smtClean="0"/>
              <a:t>Over-parametrised</a:t>
            </a:r>
          </a:p>
          <a:p>
            <a:pPr>
              <a:buFont typeface="Arial" charset="0"/>
              <a:buChar char="•"/>
            </a:pPr>
            <a:endParaRPr lang="en-AU" sz="2400" dirty="0" smtClean="0"/>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86" y="3765922"/>
            <a:ext cx="3601328" cy="2177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3240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190" y="4677509"/>
            <a:ext cx="2664517" cy="16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79425" y="1109916"/>
            <a:ext cx="5358666" cy="45406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charset="0"/>
              <a:buChar char="•"/>
            </a:pPr>
            <a:r>
              <a:rPr lang="en-US" sz="3200" dirty="0" err="1" smtClean="0"/>
              <a:t>Optimisation</a:t>
            </a:r>
            <a:r>
              <a:rPr lang="en-US" sz="3200" dirty="0" smtClean="0"/>
              <a:t> </a:t>
            </a:r>
            <a:r>
              <a:rPr lang="en-US" sz="3200" dirty="0"/>
              <a:t>of Black Box </a:t>
            </a:r>
            <a:r>
              <a:rPr lang="en-US" sz="3200" dirty="0" smtClean="0"/>
              <a:t>function</a:t>
            </a:r>
          </a:p>
          <a:p>
            <a:pPr lvl="1">
              <a:buFont typeface="Arial" charset="0"/>
              <a:buChar char="•"/>
            </a:pPr>
            <a:r>
              <a:rPr lang="en-US" sz="2800" dirty="0" smtClean="0"/>
              <a:t>Multidimensional space</a:t>
            </a:r>
          </a:p>
          <a:p>
            <a:pPr lvl="1">
              <a:buFont typeface="Arial" charset="0"/>
              <a:buChar char="•"/>
            </a:pPr>
            <a:r>
              <a:rPr lang="en-US" sz="2800" dirty="0" smtClean="0"/>
              <a:t>Global minimum </a:t>
            </a:r>
          </a:p>
          <a:p>
            <a:pPr lvl="1">
              <a:buFont typeface="Arial" charset="0"/>
              <a:buChar char="•"/>
            </a:pPr>
            <a:r>
              <a:rPr lang="en-US" sz="2800" dirty="0" smtClean="0"/>
              <a:t>Expensive evaluation </a:t>
            </a:r>
            <a:endParaRPr lang="en-US" sz="2800" dirty="0"/>
          </a:p>
          <a:p>
            <a:pPr lvl="1">
              <a:buFont typeface="Arial" charset="0"/>
              <a:buChar char="•"/>
            </a:pPr>
            <a:r>
              <a:rPr lang="en-US" sz="2800" dirty="0" smtClean="0"/>
              <a:t>Neutral </a:t>
            </a:r>
            <a:r>
              <a:rPr lang="en-US" sz="2800" dirty="0"/>
              <a:t>subspaces </a:t>
            </a:r>
            <a:endParaRPr lang="en-US" sz="2800" dirty="0" smtClean="0"/>
          </a:p>
          <a:p>
            <a:pPr lvl="1">
              <a:buFont typeface="Arial" charset="0"/>
              <a:buChar char="•"/>
            </a:pPr>
            <a:r>
              <a:rPr lang="en-US" sz="2800" dirty="0" smtClean="0"/>
              <a:t>Jump discontinuous surface</a:t>
            </a:r>
            <a:endParaRPr lang="en-US" sz="3600" dirty="0" smtClean="0"/>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9031" y="5030190"/>
            <a:ext cx="2637692" cy="1594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8091" y="1009470"/>
            <a:ext cx="3039573" cy="384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793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ounded Rectangle 7"/>
          <p:cNvSpPr/>
          <p:nvPr/>
        </p:nvSpPr>
        <p:spPr>
          <a:xfrm>
            <a:off x="3214322" y="2872154"/>
            <a:ext cx="2801815" cy="1043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Cd Parametrisation </a:t>
            </a:r>
            <a:br>
              <a:rPr lang="en-AU" dirty="0" smtClean="0"/>
            </a:br>
            <a:r>
              <a:rPr lang="en-AU" dirty="0" smtClean="0"/>
              <a:t>and Optimisation</a:t>
            </a:r>
          </a:p>
        </p:txBody>
      </p:sp>
      <p:sp>
        <p:nvSpPr>
          <p:cNvPr id="9" name="Rounded Rectangle 8"/>
          <p:cNvSpPr/>
          <p:nvPr/>
        </p:nvSpPr>
        <p:spPr>
          <a:xfrm>
            <a:off x="1373797" y="4548556"/>
            <a:ext cx="2672861" cy="11957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Core Ballistic Model</a:t>
            </a:r>
            <a:endParaRPr lang="en-AU" dirty="0"/>
          </a:p>
        </p:txBody>
      </p:sp>
      <p:sp>
        <p:nvSpPr>
          <p:cNvPr id="15" name="Rounded Rectangle 14"/>
          <p:cNvSpPr/>
          <p:nvPr/>
        </p:nvSpPr>
        <p:spPr>
          <a:xfrm>
            <a:off x="5465150" y="4548556"/>
            <a:ext cx="3012831" cy="11957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AU" sz="1800" dirty="0" smtClean="0"/>
              <a:t>Other areas of usage:</a:t>
            </a:r>
          </a:p>
          <a:p>
            <a:r>
              <a:rPr lang="en-AU" sz="1800" dirty="0" smtClean="0"/>
              <a:t>  * E.g. Experimental design</a:t>
            </a:r>
          </a:p>
          <a:p>
            <a:r>
              <a:rPr lang="en-AU" sz="1800" dirty="0" smtClean="0"/>
              <a:t>   . . .</a:t>
            </a:r>
            <a:endParaRPr lang="en-AU" sz="1800" dirty="0"/>
          </a:p>
        </p:txBody>
      </p:sp>
      <p:cxnSp>
        <p:nvCxnSpPr>
          <p:cNvPr id="19" name="Curved Connector 18"/>
          <p:cNvCxnSpPr>
            <a:stCxn id="8" idx="2"/>
            <a:endCxn id="9" idx="0"/>
          </p:cNvCxnSpPr>
          <p:nvPr/>
        </p:nvCxnSpPr>
        <p:spPr>
          <a:xfrm rot="5400000">
            <a:off x="3346206" y="3279531"/>
            <a:ext cx="633047" cy="190500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8" idx="2"/>
            <a:endCxn id="15" idx="0"/>
          </p:cNvCxnSpPr>
          <p:nvPr/>
        </p:nvCxnSpPr>
        <p:spPr>
          <a:xfrm rot="16200000" flipH="1">
            <a:off x="5476875" y="3053864"/>
            <a:ext cx="633047" cy="235633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Content Placeholder 2"/>
          <p:cNvSpPr txBox="1">
            <a:spLocks/>
          </p:cNvSpPr>
          <p:nvPr/>
        </p:nvSpPr>
        <p:spPr bwMode="auto">
          <a:xfrm>
            <a:off x="479425" y="944139"/>
            <a:ext cx="8139233" cy="19866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Char char="•"/>
            </a:pPr>
            <a:r>
              <a:rPr lang="en-AU" dirty="0" smtClean="0"/>
              <a:t>Why this is important for us?</a:t>
            </a:r>
          </a:p>
          <a:p>
            <a:pPr lvl="1">
              <a:buFont typeface="Arial" charset="0"/>
              <a:buChar char="•"/>
            </a:pPr>
            <a:r>
              <a:rPr lang="en-AU" dirty="0" smtClean="0"/>
              <a:t>Robust algorithms of Cd parametrisation and Optimisation would make the model build the best match of drag function for different munitions</a:t>
            </a:r>
          </a:p>
          <a:p>
            <a:pPr>
              <a:buFont typeface="Arial" charset="0"/>
              <a:buChar char="•"/>
            </a:pPr>
            <a:endParaRPr lang="en-AU" sz="2400" dirty="0" smtClean="0"/>
          </a:p>
        </p:txBody>
      </p:sp>
    </p:spTree>
    <p:extLst>
      <p:ext uri="{BB962C8B-B14F-4D97-AF65-F5344CB8AC3E}">
        <p14:creationId xmlns:p14="http://schemas.microsoft.com/office/powerpoint/2010/main" val="2493862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222" y="756749"/>
            <a:ext cx="1585945" cy="765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a:t>
            </a:r>
            <a:r>
              <a:rPr lang="en-US" altLang="en-US" sz="1400" dirty="0" smtClean="0">
                <a:ea typeface="ＭＳ Ｐゴシック" pitchFamily="34" charset="-128"/>
              </a:rPr>
              <a:t>Drag</a:t>
            </a: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58" name="Rectangle 57"/>
          <p:cNvSpPr/>
          <p:nvPr/>
        </p:nvSpPr>
        <p:spPr>
          <a:xfrm>
            <a:off x="471208" y="5732340"/>
            <a:ext cx="1423892" cy="555506"/>
          </a:xfrm>
          <a:prstGeom prst="rect">
            <a:avLst/>
          </a:prstGeom>
          <a:gradFill>
            <a:gsLst>
              <a:gs pos="53325">
                <a:srgbClr val="92D050"/>
              </a:gs>
              <a:gs pos="0">
                <a:srgbClr val="FBEAC7"/>
              </a:gs>
              <a:gs pos="100000">
                <a:srgbClr val="FEE7F2"/>
              </a:gs>
            </a:gsLst>
            <a:lin ang="16200000" scaled="0"/>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1400" dirty="0" smtClean="0"/>
              <a:t>External ballistic model</a:t>
            </a:r>
            <a:endParaRPr lang="en-AU" sz="1400" dirty="0"/>
          </a:p>
        </p:txBody>
      </p:sp>
      <p:sp>
        <p:nvSpPr>
          <p:cNvPr id="25" name="AutoShape 2" descr="Image result for DST Gro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592" y="756749"/>
            <a:ext cx="1525148" cy="1142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190" y="4165220"/>
            <a:ext cx="3227739" cy="2122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208" y="1429650"/>
            <a:ext cx="5119959" cy="326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Content Placeholder 2"/>
          <p:cNvSpPr>
            <a:spLocks noGrp="1"/>
          </p:cNvSpPr>
          <p:nvPr>
            <p:ph idx="1"/>
          </p:nvPr>
        </p:nvSpPr>
        <p:spPr bwMode="auto">
          <a:xfrm>
            <a:off x="5816875" y="3188228"/>
            <a:ext cx="2764401" cy="8659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en-US" sz="1600" dirty="0" err="1" smtClean="0">
                <a:ea typeface="ＭＳ Ｐゴシック" pitchFamily="34" charset="-128"/>
              </a:rPr>
              <a:t>Binh</a:t>
            </a:r>
            <a:r>
              <a:rPr lang="en-US" altLang="en-US" sz="1600" dirty="0" smtClean="0">
                <a:ea typeface="ＭＳ Ｐゴシック" pitchFamily="34" charset="-128"/>
              </a:rPr>
              <a:t> Ba village, Vietnam 1969</a:t>
            </a:r>
          </a:p>
          <a:p>
            <a:pPr>
              <a:buFont typeface="Wingdings" pitchFamily="2" charset="2"/>
              <a:buChar char="§"/>
            </a:pPr>
            <a:endParaRPr lang="en-US" altLang="en-US" sz="2400" dirty="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Tree>
    <p:extLst>
      <p:ext uri="{BB962C8B-B14F-4D97-AF65-F5344CB8AC3E}">
        <p14:creationId xmlns:p14="http://schemas.microsoft.com/office/powerpoint/2010/main" val="151452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Content Placeholder 2"/>
          <p:cNvSpPr txBox="1">
            <a:spLocks/>
          </p:cNvSpPr>
          <p:nvPr/>
        </p:nvSpPr>
        <p:spPr bwMode="auto">
          <a:xfrm>
            <a:off x="479425" y="944139"/>
            <a:ext cx="8139233" cy="19866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Char char="•"/>
            </a:pPr>
            <a:r>
              <a:rPr lang="en-AU" sz="3200" dirty="0" smtClean="0"/>
              <a:t>Using optimisation in Experimental design for Combat Simulations</a:t>
            </a:r>
          </a:p>
          <a:p>
            <a:pPr lvl="1">
              <a:buFont typeface="Arial" charset="0"/>
              <a:buChar char="•"/>
            </a:pPr>
            <a:endParaRPr lang="en-AU" dirty="0" smtClean="0"/>
          </a:p>
          <a:p>
            <a:pPr lvl="1">
              <a:buFont typeface="Arial" charset="0"/>
              <a:buChar char="•"/>
            </a:pPr>
            <a:r>
              <a:rPr lang="en-AU" dirty="0" smtClean="0"/>
              <a:t>Combat simulations is an expensive function</a:t>
            </a:r>
          </a:p>
          <a:p>
            <a:pPr>
              <a:buFont typeface="Arial" charset="0"/>
              <a:buChar char="•"/>
            </a:pPr>
            <a:endParaRPr lang="en-AU" sz="3200" dirty="0" smtClean="0"/>
          </a:p>
          <a:p>
            <a:pPr>
              <a:buFont typeface="Arial" charset="0"/>
              <a:buChar char="•"/>
            </a:pPr>
            <a:endParaRPr lang="en-AU" sz="3200" dirty="0"/>
          </a:p>
          <a:p>
            <a:pPr marL="0" indent="0">
              <a:buNone/>
            </a:pPr>
            <a:endParaRPr lang="en-AU" sz="3200" dirty="0" smtClean="0"/>
          </a:p>
          <a:p>
            <a:pPr>
              <a:buFont typeface="Arial" charset="0"/>
              <a:buChar char="•"/>
            </a:pPr>
            <a:endParaRPr lang="en-AU" sz="2400" dirty="0" smtClean="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626" y="3914943"/>
            <a:ext cx="2350829" cy="1501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411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Content Placeholder 2"/>
          <p:cNvSpPr txBox="1">
            <a:spLocks/>
          </p:cNvSpPr>
          <p:nvPr/>
        </p:nvSpPr>
        <p:spPr bwMode="auto">
          <a:xfrm>
            <a:off x="479425" y="944139"/>
            <a:ext cx="8139233" cy="15177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Char char="•"/>
            </a:pPr>
            <a:r>
              <a:rPr lang="en-AU" sz="3200" dirty="0" smtClean="0"/>
              <a:t>A simple example: “Capture the flag” </a:t>
            </a:r>
          </a:p>
          <a:p>
            <a:pPr lvl="1">
              <a:buFont typeface="Arial" charset="0"/>
              <a:buChar char="•"/>
            </a:pPr>
            <a:r>
              <a:rPr lang="en-AU" dirty="0" smtClean="0"/>
              <a:t>Explore space in different points: Speed vs Stealth</a:t>
            </a:r>
          </a:p>
          <a:p>
            <a:pPr marL="0" indent="0">
              <a:buNone/>
            </a:pPr>
            <a:endParaRPr lang="en-AU" sz="3200" dirty="0" smtClean="0"/>
          </a:p>
          <a:p>
            <a:pPr>
              <a:buFont typeface="Arial" charset="0"/>
              <a:buChar char="•"/>
            </a:pPr>
            <a:endParaRPr lang="en-AU" sz="2400" dirty="0" smtClean="0"/>
          </a:p>
        </p:txBody>
      </p:sp>
      <p:sp>
        <p:nvSpPr>
          <p:cNvPr id="5" name="Rectangle 4"/>
          <p:cNvSpPr/>
          <p:nvPr/>
        </p:nvSpPr>
        <p:spPr>
          <a:xfrm>
            <a:off x="2356823" y="2321169"/>
            <a:ext cx="3797791" cy="3575538"/>
          </a:xfrm>
          <a:prstGeom prst="rect">
            <a:avLst/>
          </a:prstGeom>
          <a:gradFill flip="none" rotWithShape="1">
            <a:gsLst>
              <a:gs pos="57000">
                <a:schemeClr val="accent6">
                  <a:lumMod val="60000"/>
                  <a:lumOff val="40000"/>
                </a:schemeClr>
              </a:gs>
              <a:gs pos="46000">
                <a:schemeClr val="tx2">
                  <a:lumMod val="60000"/>
                  <a:lumOff val="40000"/>
                </a:schemeClr>
              </a:gs>
            </a:gsLst>
            <a:path path="circle">
              <a:fillToRect l="100000" b="100000"/>
            </a:path>
            <a:tileRect t="-100000" r="-100000"/>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TextBox 5"/>
          <p:cNvSpPr txBox="1"/>
          <p:nvPr/>
        </p:nvSpPr>
        <p:spPr>
          <a:xfrm>
            <a:off x="3684087" y="5908430"/>
            <a:ext cx="1143262" cy="461665"/>
          </a:xfrm>
          <a:prstGeom prst="rect">
            <a:avLst/>
          </a:prstGeom>
          <a:noFill/>
        </p:spPr>
        <p:txBody>
          <a:bodyPr wrap="none" rtlCol="0">
            <a:spAutoFit/>
          </a:bodyPr>
          <a:lstStyle/>
          <a:p>
            <a:r>
              <a:rPr lang="en-AU" dirty="0" smtClean="0"/>
              <a:t>Stealth</a:t>
            </a:r>
            <a:endParaRPr lang="en-AU" dirty="0"/>
          </a:p>
        </p:txBody>
      </p:sp>
      <p:sp>
        <p:nvSpPr>
          <p:cNvPr id="13" name="TextBox 12"/>
          <p:cNvSpPr txBox="1"/>
          <p:nvPr/>
        </p:nvSpPr>
        <p:spPr>
          <a:xfrm rot="16200000">
            <a:off x="1588022" y="3878105"/>
            <a:ext cx="1075936" cy="461665"/>
          </a:xfrm>
          <a:prstGeom prst="rect">
            <a:avLst/>
          </a:prstGeom>
          <a:noFill/>
        </p:spPr>
        <p:txBody>
          <a:bodyPr wrap="none" rtlCol="0">
            <a:spAutoFit/>
          </a:bodyPr>
          <a:lstStyle/>
          <a:p>
            <a:r>
              <a:rPr lang="en-AU" dirty="0" smtClean="0"/>
              <a:t>Speed</a:t>
            </a:r>
            <a:endParaRPr lang="en-AU" dirty="0"/>
          </a:p>
        </p:txBody>
      </p:sp>
    </p:spTree>
    <p:extLst>
      <p:ext uri="{BB962C8B-B14F-4D97-AF65-F5344CB8AC3E}">
        <p14:creationId xmlns:p14="http://schemas.microsoft.com/office/powerpoint/2010/main" val="1278157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Content Placeholder 2"/>
          <p:cNvSpPr txBox="1">
            <a:spLocks/>
          </p:cNvSpPr>
          <p:nvPr/>
        </p:nvSpPr>
        <p:spPr bwMode="auto">
          <a:xfrm>
            <a:off x="479425" y="944139"/>
            <a:ext cx="8139233" cy="15177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Char char="•"/>
            </a:pPr>
            <a:r>
              <a:rPr lang="en-AU" sz="3200" dirty="0" smtClean="0"/>
              <a:t>“Capture the flag”</a:t>
            </a:r>
          </a:p>
          <a:p>
            <a:pPr lvl="1">
              <a:buFont typeface="Arial" charset="0"/>
              <a:buChar char="•"/>
            </a:pPr>
            <a:r>
              <a:rPr lang="en-AU" dirty="0" smtClean="0"/>
              <a:t>Optimisation algorithm would  explore only the most interesting areas of space</a:t>
            </a:r>
          </a:p>
          <a:p>
            <a:pPr marL="0" indent="0">
              <a:buNone/>
            </a:pPr>
            <a:endParaRPr lang="en-AU" sz="3200" dirty="0" smtClean="0"/>
          </a:p>
          <a:p>
            <a:pPr>
              <a:buFont typeface="Arial" charset="0"/>
              <a:buChar char="•"/>
            </a:pPr>
            <a:endParaRPr lang="en-AU" sz="2400" dirty="0" smtClean="0"/>
          </a:p>
        </p:txBody>
      </p:sp>
      <p:sp>
        <p:nvSpPr>
          <p:cNvPr id="5" name="Rectangle 4"/>
          <p:cNvSpPr/>
          <p:nvPr/>
        </p:nvSpPr>
        <p:spPr>
          <a:xfrm>
            <a:off x="2356824" y="2403230"/>
            <a:ext cx="3797791" cy="3575538"/>
          </a:xfrm>
          <a:prstGeom prst="rect">
            <a:avLst/>
          </a:prstGeom>
          <a:gradFill flip="none" rotWithShape="1">
            <a:gsLst>
              <a:gs pos="57000">
                <a:schemeClr val="accent6">
                  <a:lumMod val="60000"/>
                  <a:lumOff val="40000"/>
                </a:schemeClr>
              </a:gs>
              <a:gs pos="46000">
                <a:schemeClr val="tx2">
                  <a:lumMod val="60000"/>
                  <a:lumOff val="40000"/>
                </a:schemeClr>
              </a:gs>
            </a:gsLst>
            <a:path path="circle">
              <a:fillToRect l="100000" b="100000"/>
            </a:path>
            <a:tileRect t="-100000" r="-100000"/>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TextBox 5"/>
          <p:cNvSpPr txBox="1"/>
          <p:nvPr/>
        </p:nvSpPr>
        <p:spPr>
          <a:xfrm>
            <a:off x="3684088" y="5990491"/>
            <a:ext cx="1143262" cy="461665"/>
          </a:xfrm>
          <a:prstGeom prst="rect">
            <a:avLst/>
          </a:prstGeom>
          <a:noFill/>
        </p:spPr>
        <p:txBody>
          <a:bodyPr wrap="none" rtlCol="0">
            <a:spAutoFit/>
          </a:bodyPr>
          <a:lstStyle/>
          <a:p>
            <a:r>
              <a:rPr lang="en-AU" dirty="0" smtClean="0"/>
              <a:t>Stealth</a:t>
            </a:r>
            <a:endParaRPr lang="en-AU" dirty="0"/>
          </a:p>
        </p:txBody>
      </p:sp>
      <p:sp>
        <p:nvSpPr>
          <p:cNvPr id="13" name="TextBox 12"/>
          <p:cNvSpPr txBox="1"/>
          <p:nvPr/>
        </p:nvSpPr>
        <p:spPr>
          <a:xfrm rot="16200000">
            <a:off x="1588023" y="3960166"/>
            <a:ext cx="1075936" cy="461665"/>
          </a:xfrm>
          <a:prstGeom prst="rect">
            <a:avLst/>
          </a:prstGeom>
          <a:noFill/>
        </p:spPr>
        <p:txBody>
          <a:bodyPr wrap="none" rtlCol="0">
            <a:spAutoFit/>
          </a:bodyPr>
          <a:lstStyle/>
          <a:p>
            <a:r>
              <a:rPr lang="en-AU" dirty="0" smtClean="0"/>
              <a:t>Speed</a:t>
            </a:r>
            <a:endParaRPr lang="en-AU" dirty="0"/>
          </a:p>
        </p:txBody>
      </p:sp>
      <p:sp>
        <p:nvSpPr>
          <p:cNvPr id="8" name="Oval 7"/>
          <p:cNvSpPr/>
          <p:nvPr/>
        </p:nvSpPr>
        <p:spPr>
          <a:xfrm>
            <a:off x="3484794" y="3622428"/>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5" name="Oval 14"/>
          <p:cNvSpPr/>
          <p:nvPr/>
        </p:nvSpPr>
        <p:spPr>
          <a:xfrm>
            <a:off x="3540366" y="3206259"/>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6" name="Oval 15"/>
          <p:cNvSpPr/>
          <p:nvPr/>
        </p:nvSpPr>
        <p:spPr>
          <a:xfrm>
            <a:off x="4698396" y="4859213"/>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 name="Oval 16"/>
          <p:cNvSpPr/>
          <p:nvPr/>
        </p:nvSpPr>
        <p:spPr>
          <a:xfrm>
            <a:off x="3804357" y="3534505"/>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8" name="Oval 17"/>
          <p:cNvSpPr/>
          <p:nvPr/>
        </p:nvSpPr>
        <p:spPr>
          <a:xfrm>
            <a:off x="5709138" y="4947136"/>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9" name="Oval 18"/>
          <p:cNvSpPr/>
          <p:nvPr/>
        </p:nvSpPr>
        <p:spPr>
          <a:xfrm>
            <a:off x="4056183" y="3927229"/>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Oval 20"/>
          <p:cNvSpPr/>
          <p:nvPr/>
        </p:nvSpPr>
        <p:spPr>
          <a:xfrm>
            <a:off x="3282461" y="2620105"/>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Oval 21"/>
          <p:cNvSpPr/>
          <p:nvPr/>
        </p:nvSpPr>
        <p:spPr>
          <a:xfrm>
            <a:off x="5873261" y="5240213"/>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3" name="Oval 22"/>
          <p:cNvSpPr/>
          <p:nvPr/>
        </p:nvSpPr>
        <p:spPr>
          <a:xfrm>
            <a:off x="4267441" y="4495797"/>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4" name="Oval 23"/>
          <p:cNvSpPr/>
          <p:nvPr/>
        </p:nvSpPr>
        <p:spPr>
          <a:xfrm>
            <a:off x="5205046" y="4859213"/>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5" name="Oval 24"/>
          <p:cNvSpPr/>
          <p:nvPr/>
        </p:nvSpPr>
        <p:spPr>
          <a:xfrm>
            <a:off x="4663227" y="4296505"/>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6" name="Oval 25"/>
          <p:cNvSpPr/>
          <p:nvPr/>
        </p:nvSpPr>
        <p:spPr>
          <a:xfrm>
            <a:off x="3566856" y="2620105"/>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9" name="Oval 28"/>
          <p:cNvSpPr/>
          <p:nvPr/>
        </p:nvSpPr>
        <p:spPr>
          <a:xfrm>
            <a:off x="2602523" y="3382105"/>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0" name="Oval 29"/>
          <p:cNvSpPr/>
          <p:nvPr/>
        </p:nvSpPr>
        <p:spPr>
          <a:xfrm>
            <a:off x="3637193" y="5662244"/>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1" name="Oval 30"/>
          <p:cNvSpPr/>
          <p:nvPr/>
        </p:nvSpPr>
        <p:spPr>
          <a:xfrm>
            <a:off x="5627076" y="2766644"/>
            <a:ext cx="164123" cy="17584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18707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ounded Rectangle 7"/>
          <p:cNvSpPr/>
          <p:nvPr/>
        </p:nvSpPr>
        <p:spPr>
          <a:xfrm>
            <a:off x="3214322" y="1793632"/>
            <a:ext cx="2801815" cy="21218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Cd Parametrisation </a:t>
            </a:r>
            <a:br>
              <a:rPr lang="en-AU" dirty="0" smtClean="0"/>
            </a:br>
            <a:r>
              <a:rPr lang="en-AU" dirty="0" smtClean="0"/>
              <a:t>and Optimisation</a:t>
            </a:r>
          </a:p>
          <a:p>
            <a:pPr algn="ctr"/>
            <a:endParaRPr lang="en-AU" dirty="0"/>
          </a:p>
          <a:p>
            <a:pPr algn="ctr"/>
            <a:r>
              <a:rPr lang="en-AU" dirty="0" smtClean="0"/>
              <a:t>= ??? =</a:t>
            </a:r>
          </a:p>
        </p:txBody>
      </p:sp>
      <p:sp>
        <p:nvSpPr>
          <p:cNvPr id="9" name="Rounded Rectangle 8"/>
          <p:cNvSpPr/>
          <p:nvPr/>
        </p:nvSpPr>
        <p:spPr>
          <a:xfrm>
            <a:off x="1373797" y="4548556"/>
            <a:ext cx="2672861" cy="11957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Core Ballistic Model</a:t>
            </a:r>
            <a:endParaRPr lang="en-AU" dirty="0"/>
          </a:p>
        </p:txBody>
      </p:sp>
      <p:sp>
        <p:nvSpPr>
          <p:cNvPr id="15" name="Rounded Rectangle 14"/>
          <p:cNvSpPr/>
          <p:nvPr/>
        </p:nvSpPr>
        <p:spPr>
          <a:xfrm>
            <a:off x="5465150" y="4548556"/>
            <a:ext cx="3012831" cy="11957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AU" sz="1800" dirty="0" smtClean="0"/>
              <a:t>Other areas of usage:</a:t>
            </a:r>
          </a:p>
          <a:p>
            <a:r>
              <a:rPr lang="en-AU" sz="1800" dirty="0" smtClean="0"/>
              <a:t>  * E.g. Experimental design</a:t>
            </a:r>
          </a:p>
          <a:p>
            <a:r>
              <a:rPr lang="en-AU" sz="1800" dirty="0" smtClean="0"/>
              <a:t>   . . .</a:t>
            </a:r>
            <a:endParaRPr lang="en-AU" sz="1800" dirty="0"/>
          </a:p>
        </p:txBody>
      </p:sp>
      <p:cxnSp>
        <p:nvCxnSpPr>
          <p:cNvPr id="19" name="Curved Connector 18"/>
          <p:cNvCxnSpPr>
            <a:stCxn id="8" idx="2"/>
            <a:endCxn id="9" idx="0"/>
          </p:cNvCxnSpPr>
          <p:nvPr/>
        </p:nvCxnSpPr>
        <p:spPr>
          <a:xfrm rot="5400000">
            <a:off x="3346206" y="3279532"/>
            <a:ext cx="633046" cy="190500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8" idx="2"/>
            <a:endCxn id="15" idx="0"/>
          </p:cNvCxnSpPr>
          <p:nvPr/>
        </p:nvCxnSpPr>
        <p:spPr>
          <a:xfrm rot="16200000" flipH="1">
            <a:off x="5476875" y="3053865"/>
            <a:ext cx="633046" cy="235633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560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ounded Rectangle 7"/>
          <p:cNvSpPr/>
          <p:nvPr/>
        </p:nvSpPr>
        <p:spPr>
          <a:xfrm>
            <a:off x="3223846" y="1266093"/>
            <a:ext cx="2637692" cy="14771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 Estimating Drag Function</a:t>
            </a:r>
            <a:endParaRPr lang="en-AU" dirty="0"/>
          </a:p>
        </p:txBody>
      </p:sp>
      <p:sp>
        <p:nvSpPr>
          <p:cNvPr id="9" name="Rounded Rectangle 8"/>
          <p:cNvSpPr/>
          <p:nvPr/>
        </p:nvSpPr>
        <p:spPr>
          <a:xfrm>
            <a:off x="1465385" y="3774831"/>
            <a:ext cx="2672861" cy="15826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Core Ballistic Model</a:t>
            </a:r>
            <a:endParaRPr lang="en-AU" dirty="0"/>
          </a:p>
        </p:txBody>
      </p:sp>
      <p:cxnSp>
        <p:nvCxnSpPr>
          <p:cNvPr id="13" name="Curved Connector 12"/>
          <p:cNvCxnSpPr>
            <a:stCxn id="9" idx="1"/>
            <a:endCxn id="8" idx="1"/>
          </p:cNvCxnSpPr>
          <p:nvPr/>
        </p:nvCxnSpPr>
        <p:spPr>
          <a:xfrm rot="10800000" flipH="1">
            <a:off x="1465384" y="2004647"/>
            <a:ext cx="1758461" cy="2561492"/>
          </a:xfrm>
          <a:prstGeom prst="curvedConnector3">
            <a:avLst>
              <a:gd name="adj1" fmla="val -13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8" idx="2"/>
            <a:endCxn id="9" idx="0"/>
          </p:cNvCxnSpPr>
          <p:nvPr/>
        </p:nvCxnSpPr>
        <p:spPr>
          <a:xfrm rot="5400000">
            <a:off x="3156439" y="2388578"/>
            <a:ext cx="1031630" cy="174087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389076" y="1512276"/>
            <a:ext cx="1406769" cy="11254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Limited Empirical data</a:t>
            </a:r>
            <a:endParaRPr lang="en-AU" dirty="0"/>
          </a:p>
        </p:txBody>
      </p:sp>
      <p:sp>
        <p:nvSpPr>
          <p:cNvPr id="14" name="Right Arrow 13"/>
          <p:cNvSpPr/>
          <p:nvPr/>
        </p:nvSpPr>
        <p:spPr>
          <a:xfrm rot="10800000">
            <a:off x="5861538" y="1928444"/>
            <a:ext cx="527538" cy="29307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3" name="Content Placeholder 2"/>
          <p:cNvSpPr>
            <a:spLocks noGrp="1"/>
          </p:cNvSpPr>
          <p:nvPr>
            <p:ph idx="1"/>
          </p:nvPr>
        </p:nvSpPr>
        <p:spPr bwMode="auto">
          <a:xfrm>
            <a:off x="4578350" y="3205651"/>
            <a:ext cx="4260850" cy="2720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14300" indent="0">
              <a:buNone/>
            </a:pPr>
            <a:r>
              <a:rPr lang="en-AU" dirty="0" smtClean="0"/>
              <a:t>If Drag function is solved then we have a full ballistic model that reproduce the empirical data and able to generate any ballistic trajectories.</a:t>
            </a:r>
            <a:endParaRPr lang="en-AU" dirty="0"/>
          </a:p>
        </p:txBody>
      </p:sp>
    </p:spTree>
    <p:extLst>
      <p:ext uri="{BB962C8B-B14F-4D97-AF65-F5344CB8AC3E}">
        <p14:creationId xmlns:p14="http://schemas.microsoft.com/office/powerpoint/2010/main" val="3278945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ounded Rectangle 7"/>
          <p:cNvSpPr/>
          <p:nvPr/>
        </p:nvSpPr>
        <p:spPr>
          <a:xfrm>
            <a:off x="3223846" y="1266093"/>
            <a:ext cx="2637692" cy="14771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a:t>P</a:t>
            </a:r>
            <a:r>
              <a:rPr lang="en-AU" dirty="0" smtClean="0"/>
              <a:t>arametrisation and Optimisation problems</a:t>
            </a:r>
            <a:endParaRPr lang="en-AU" dirty="0"/>
          </a:p>
        </p:txBody>
      </p:sp>
      <p:sp>
        <p:nvSpPr>
          <p:cNvPr id="9" name="Rounded Rectangle 8"/>
          <p:cNvSpPr/>
          <p:nvPr/>
        </p:nvSpPr>
        <p:spPr>
          <a:xfrm>
            <a:off x="1465385" y="3774831"/>
            <a:ext cx="2672861" cy="15826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Core Ballistic Model</a:t>
            </a:r>
            <a:endParaRPr lang="en-AU" dirty="0"/>
          </a:p>
        </p:txBody>
      </p:sp>
      <p:sp>
        <p:nvSpPr>
          <p:cNvPr id="15" name="Rounded Rectangle 14"/>
          <p:cNvSpPr/>
          <p:nvPr/>
        </p:nvSpPr>
        <p:spPr>
          <a:xfrm>
            <a:off x="5556738" y="3774831"/>
            <a:ext cx="3012831" cy="15826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AU" sz="2000" dirty="0" smtClean="0"/>
              <a:t>Other areas of usage:</a:t>
            </a:r>
          </a:p>
          <a:p>
            <a:r>
              <a:rPr lang="en-AU" sz="1800" dirty="0" smtClean="0"/>
              <a:t>  * E.g. Experimental design</a:t>
            </a:r>
          </a:p>
          <a:p>
            <a:r>
              <a:rPr lang="en-AU" sz="1800" dirty="0" smtClean="0"/>
              <a:t>   . . .</a:t>
            </a:r>
            <a:endParaRPr lang="en-AU" sz="1800" dirty="0"/>
          </a:p>
        </p:txBody>
      </p:sp>
      <p:cxnSp>
        <p:nvCxnSpPr>
          <p:cNvPr id="13" name="Curved Connector 12"/>
          <p:cNvCxnSpPr>
            <a:stCxn id="9" idx="1"/>
            <a:endCxn id="8" idx="1"/>
          </p:cNvCxnSpPr>
          <p:nvPr/>
        </p:nvCxnSpPr>
        <p:spPr>
          <a:xfrm rot="10800000" flipH="1">
            <a:off x="1465384" y="2004647"/>
            <a:ext cx="1758461" cy="2561492"/>
          </a:xfrm>
          <a:prstGeom prst="curvedConnector3">
            <a:avLst>
              <a:gd name="adj1" fmla="val -13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8" idx="2"/>
            <a:endCxn id="9" idx="0"/>
          </p:cNvCxnSpPr>
          <p:nvPr/>
        </p:nvCxnSpPr>
        <p:spPr>
          <a:xfrm rot="5400000">
            <a:off x="3156439" y="2388578"/>
            <a:ext cx="1031630" cy="174087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8" idx="2"/>
            <a:endCxn id="15" idx="0"/>
          </p:cNvCxnSpPr>
          <p:nvPr/>
        </p:nvCxnSpPr>
        <p:spPr>
          <a:xfrm rot="16200000" flipH="1">
            <a:off x="5287108" y="1998785"/>
            <a:ext cx="1031630" cy="252046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Content Placeholder 2"/>
          <p:cNvSpPr>
            <a:spLocks noGrp="1"/>
          </p:cNvSpPr>
          <p:nvPr>
            <p:ph idx="1"/>
          </p:nvPr>
        </p:nvSpPr>
        <p:spPr bwMode="auto">
          <a:xfrm>
            <a:off x="5556738" y="2865681"/>
            <a:ext cx="1723292" cy="7866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AU" sz="2400" dirty="0" smtClean="0"/>
              <a:t>Helps</a:t>
            </a:r>
          </a:p>
          <a:p>
            <a:pPr>
              <a:buFont typeface="Wingdings" pitchFamily="2" charset="2"/>
              <a:buChar char="§"/>
            </a:pPr>
            <a:endParaRPr lang="en-US" altLang="en-US" sz="2400" dirty="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
        <p:nvSpPr>
          <p:cNvPr id="32" name="Content Placeholder 2"/>
          <p:cNvSpPr txBox="1">
            <a:spLocks/>
          </p:cNvSpPr>
          <p:nvPr/>
        </p:nvSpPr>
        <p:spPr bwMode="auto">
          <a:xfrm>
            <a:off x="2855058" y="2892059"/>
            <a:ext cx="1723292" cy="7866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smtClean="0"/>
              <a:t>Helps</a:t>
            </a:r>
          </a:p>
          <a:p>
            <a:pPr>
              <a:buFont typeface="Wingdings" pitchFamily="2" charset="2"/>
              <a:buChar char="§"/>
            </a:pPr>
            <a:endParaRPr lang="en-US" altLang="en-US" sz="2400" smtClean="0">
              <a:ea typeface="ＭＳ Ｐゴシック" pitchFamily="34" charset="-128"/>
            </a:endParaRPr>
          </a:p>
          <a:p>
            <a:pPr>
              <a:buFont typeface="Wingdings" pitchFamily="2" charset="2"/>
              <a:buChar char="§"/>
            </a:pPr>
            <a:endParaRPr lang="en-US" altLang="en-US" sz="240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
        <p:nvSpPr>
          <p:cNvPr id="33" name="Content Placeholder 2"/>
          <p:cNvSpPr txBox="1">
            <a:spLocks/>
          </p:cNvSpPr>
          <p:nvPr/>
        </p:nvSpPr>
        <p:spPr bwMode="auto">
          <a:xfrm>
            <a:off x="791797" y="2033345"/>
            <a:ext cx="1723292" cy="7866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Defines</a:t>
            </a:r>
          </a:p>
          <a:p>
            <a:pPr>
              <a:buFont typeface="Wingdings" pitchFamily="2" charset="2"/>
              <a:buChar char="§"/>
            </a:pPr>
            <a:endParaRPr lang="en-US" altLang="en-US" sz="24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Tree>
    <p:extLst>
      <p:ext uri="{BB962C8B-B14F-4D97-AF65-F5344CB8AC3E}">
        <p14:creationId xmlns:p14="http://schemas.microsoft.com/office/powerpoint/2010/main" val="2632850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79426" y="1140907"/>
            <a:ext cx="3946660" cy="2720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Wingdings" pitchFamily="2" charset="2"/>
              <a:buChar char="§"/>
            </a:pPr>
            <a:r>
              <a:rPr lang="en-AU" sz="2000" dirty="0"/>
              <a:t>Included in the model</a:t>
            </a:r>
          </a:p>
          <a:p>
            <a:pPr lvl="2">
              <a:buFont typeface="Wingdings" pitchFamily="2" charset="2"/>
              <a:buChar char="§"/>
            </a:pPr>
            <a:r>
              <a:rPr lang="en-AU" sz="1600" dirty="0"/>
              <a:t>3D trajectory</a:t>
            </a:r>
          </a:p>
          <a:p>
            <a:pPr lvl="2">
              <a:buFont typeface="Wingdings" pitchFamily="2" charset="2"/>
              <a:buChar char="§"/>
            </a:pPr>
            <a:r>
              <a:rPr lang="en-AU" sz="1600" dirty="0"/>
              <a:t>Earth’s curvature</a:t>
            </a:r>
          </a:p>
          <a:p>
            <a:pPr lvl="2">
              <a:buFont typeface="Wingdings" pitchFamily="2" charset="2"/>
              <a:buChar char="§"/>
            </a:pPr>
            <a:r>
              <a:rPr lang="en-AU" sz="1600" dirty="0"/>
              <a:t>Altitude: air density and </a:t>
            </a:r>
            <a:r>
              <a:rPr lang="en-AU" sz="1600" dirty="0" smtClean="0"/>
              <a:t>temperature</a:t>
            </a:r>
          </a:p>
          <a:p>
            <a:pPr lvl="2">
              <a:buFont typeface="Wingdings" pitchFamily="2" charset="2"/>
              <a:buChar char="§"/>
            </a:pPr>
            <a:endParaRPr lang="en-AU" sz="1600" dirty="0" smtClean="0"/>
          </a:p>
          <a:p>
            <a:pPr lvl="2">
              <a:buFont typeface="Wingdings" pitchFamily="2" charset="2"/>
              <a:buChar char="§"/>
            </a:pPr>
            <a:r>
              <a:rPr lang="en-AU" sz="1600" dirty="0"/>
              <a:t>Range and cross wind</a:t>
            </a:r>
          </a:p>
          <a:p>
            <a:pPr lvl="2">
              <a:buFont typeface="Wingdings" pitchFamily="2" charset="2"/>
              <a:buChar char="§"/>
            </a:pPr>
            <a:r>
              <a:rPr lang="en-AU" sz="1600" dirty="0"/>
              <a:t>Air turbulence</a:t>
            </a:r>
          </a:p>
          <a:p>
            <a:pPr lvl="2">
              <a:buFont typeface="Wingdings" pitchFamily="2" charset="2"/>
              <a:buChar char="§"/>
            </a:pPr>
            <a:endParaRPr lang="en-AU" sz="1600" dirty="0"/>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8" name="Object 7"/>
          <p:cNvGraphicFramePr>
            <a:graphicFrameLocks noChangeAspect="1"/>
          </p:cNvGraphicFramePr>
          <p:nvPr>
            <p:extLst>
              <p:ext uri="{D42A27DB-BD31-4B8C-83A1-F6EECF244321}">
                <p14:modId xmlns:p14="http://schemas.microsoft.com/office/powerpoint/2010/main" val="768109927"/>
              </p:ext>
            </p:extLst>
          </p:nvPr>
        </p:nvGraphicFramePr>
        <p:xfrm>
          <a:off x="4578350" y="1077553"/>
          <a:ext cx="2836582" cy="525293"/>
        </p:xfrm>
        <a:graphic>
          <a:graphicData uri="http://schemas.openxmlformats.org/presentationml/2006/ole">
            <mc:AlternateContent xmlns:mc="http://schemas.openxmlformats.org/markup-compatibility/2006">
              <mc:Choice xmlns:v="urn:schemas-microsoft-com:vml" Requires="v">
                <p:oleObj spid="_x0000_s3135" name="Equation" r:id="rId4" imgW="1282700" imgH="241300" progId="Equation.3">
                  <p:embed/>
                </p:oleObj>
              </mc:Choice>
              <mc:Fallback>
                <p:oleObj name="Equation" r:id="rId4" imgW="1282700" imgH="2413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0" y="1077553"/>
                        <a:ext cx="2836582" cy="525293"/>
                      </a:xfrm>
                      <a:prstGeom prst="rect">
                        <a:avLst/>
                      </a:prstGeom>
                      <a:noFill/>
                    </p:spPr>
                  </p:pic>
                </p:oleObj>
              </mc:Fallback>
            </mc:AlternateContent>
          </a:graphicData>
        </a:graphic>
      </p:graphicFrame>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pSp>
        <p:nvGrpSpPr>
          <p:cNvPr id="19" name="Group 18"/>
          <p:cNvGrpSpPr/>
          <p:nvPr/>
        </p:nvGrpSpPr>
        <p:grpSpPr>
          <a:xfrm>
            <a:off x="5344726" y="3396678"/>
            <a:ext cx="3499188" cy="2786975"/>
            <a:chOff x="479425" y="3428999"/>
            <a:chExt cx="3499188" cy="2786975"/>
          </a:xfrm>
        </p:grpSpPr>
        <p:pic>
          <p:nvPicPr>
            <p:cNvPr id="21" name="Picture 20"/>
            <p:cNvPicPr/>
            <p:nvPr/>
          </p:nvPicPr>
          <p:blipFill>
            <a:blip r:embed="rId6" cstate="print">
              <a:extLst>
                <a:ext uri="{28A0092B-C50C-407E-A947-70E740481C1C}">
                  <a14:useLocalDpi xmlns:a14="http://schemas.microsoft.com/office/drawing/2010/main" val="0"/>
                </a:ext>
              </a:extLst>
            </a:blip>
            <a:stretch>
              <a:fillRect/>
            </a:stretch>
          </p:blipFill>
          <p:spPr>
            <a:xfrm>
              <a:off x="479425" y="3428999"/>
              <a:ext cx="3499188" cy="2106039"/>
            </a:xfrm>
            <a:prstGeom prst="rect">
              <a:avLst/>
            </a:prstGeom>
          </p:spPr>
        </p:pic>
        <p:sp>
          <p:nvSpPr>
            <p:cNvPr id="23" name="Text Box 15"/>
            <p:cNvSpPr txBox="1"/>
            <p:nvPr/>
          </p:nvSpPr>
          <p:spPr>
            <a:xfrm>
              <a:off x="949298" y="5559316"/>
              <a:ext cx="3029315" cy="656658"/>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AU" sz="1400" dirty="0" smtClean="0">
                  <a:solidFill>
                    <a:srgbClr val="17365D"/>
                  </a:solidFill>
                  <a:effectLst/>
                  <a:latin typeface="Calibri"/>
                  <a:ea typeface="Calibri"/>
                  <a:cs typeface="Times New Roman"/>
                </a:rPr>
                <a:t>A </a:t>
              </a:r>
              <a:r>
                <a:rPr lang="en-AU" sz="1400" dirty="0">
                  <a:solidFill>
                    <a:srgbClr val="17365D"/>
                  </a:solidFill>
                  <a:effectLst/>
                  <a:latin typeface="Calibri"/>
                  <a:ea typeface="Calibri"/>
                  <a:cs typeface="Times New Roman"/>
                </a:rPr>
                <a:t>projectile shot at 30° at 7000 ms</a:t>
              </a:r>
              <a:r>
                <a:rPr lang="en-AU" sz="1400" baseline="30000" dirty="0">
                  <a:solidFill>
                    <a:srgbClr val="17365D"/>
                  </a:solidFill>
                  <a:effectLst/>
                  <a:latin typeface="Calibri"/>
                  <a:ea typeface="Calibri"/>
                  <a:cs typeface="Times New Roman"/>
                </a:rPr>
                <a:t>-1</a:t>
              </a:r>
              <a:r>
                <a:rPr lang="en-AU" sz="1400" dirty="0">
                  <a:solidFill>
                    <a:srgbClr val="17365D"/>
                  </a:solidFill>
                  <a:effectLst/>
                  <a:latin typeface="Calibri"/>
                  <a:ea typeface="Calibri"/>
                  <a:cs typeface="Times New Roman"/>
                </a:rPr>
                <a:t> with no drag. </a:t>
              </a:r>
              <a:r>
                <a:rPr lang="en-AU" sz="1400" dirty="0" smtClean="0">
                  <a:solidFill>
                    <a:srgbClr val="17365D"/>
                  </a:solidFill>
                  <a:effectLst/>
                  <a:latin typeface="Calibri"/>
                  <a:ea typeface="Calibri"/>
                  <a:cs typeface="Times New Roman"/>
                </a:rPr>
                <a:t>The green line represents the earth surface.</a:t>
              </a:r>
              <a:endParaRPr lang="en-AU" sz="1400" dirty="0">
                <a:solidFill>
                  <a:srgbClr val="17365D"/>
                </a:solidFill>
                <a:effectLst/>
                <a:latin typeface="Calibri"/>
                <a:ea typeface="Calibri"/>
                <a:cs typeface="Times New Roman"/>
              </a:endParaRPr>
            </a:p>
          </p:txBody>
        </p:sp>
      </p:grpSp>
      <p:grpSp>
        <p:nvGrpSpPr>
          <p:cNvPr id="18" name="Group 17"/>
          <p:cNvGrpSpPr/>
          <p:nvPr/>
        </p:nvGrpSpPr>
        <p:grpSpPr>
          <a:xfrm>
            <a:off x="836464" y="3622448"/>
            <a:ext cx="3741886" cy="2561205"/>
            <a:chOff x="4370982" y="3428999"/>
            <a:chExt cx="3741886" cy="2561205"/>
          </a:xfrm>
        </p:grpSpPr>
        <p:pic>
          <p:nvPicPr>
            <p:cNvPr id="22" name="Picture 21"/>
            <p:cNvPicPr/>
            <p:nvPr/>
          </p:nvPicPr>
          <p:blipFill rotWithShape="1">
            <a:blip r:embed="rId7">
              <a:extLst>
                <a:ext uri="{28A0092B-C50C-407E-A947-70E740481C1C}">
                  <a14:useLocalDpi xmlns:a14="http://schemas.microsoft.com/office/drawing/2010/main" val="0"/>
                </a:ext>
              </a:extLst>
            </a:blip>
            <a:srcRect t="11348" b="-2992"/>
            <a:stretch/>
          </p:blipFill>
          <p:spPr bwMode="auto">
            <a:xfrm>
              <a:off x="4370982" y="3428999"/>
              <a:ext cx="3741886" cy="2106039"/>
            </a:xfrm>
            <a:prstGeom prst="rect">
              <a:avLst/>
            </a:prstGeom>
            <a:ln>
              <a:noFill/>
            </a:ln>
            <a:extLst>
              <a:ext uri="{53640926-AAD7-44D8-BBD7-CCE9431645EC}">
                <a14:shadowObscured xmlns:a14="http://schemas.microsoft.com/office/drawing/2010/main"/>
              </a:ext>
            </a:extLst>
          </p:spPr>
        </p:pic>
        <p:sp>
          <p:nvSpPr>
            <p:cNvPr id="24" name="Text Box 15"/>
            <p:cNvSpPr txBox="1"/>
            <p:nvPr/>
          </p:nvSpPr>
          <p:spPr>
            <a:xfrm>
              <a:off x="4578350" y="5559317"/>
              <a:ext cx="3534518" cy="430887"/>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AU" sz="1400" dirty="0" smtClean="0">
                  <a:solidFill>
                    <a:srgbClr val="17365D"/>
                  </a:solidFill>
                  <a:effectLst/>
                  <a:latin typeface="Calibri"/>
                  <a:ea typeface="Calibri"/>
                  <a:cs typeface="Times New Roman"/>
                </a:rPr>
                <a:t>M107 </a:t>
              </a:r>
              <a:r>
                <a:rPr lang="en-AU" sz="1400" dirty="0">
                  <a:solidFill>
                    <a:srgbClr val="17365D"/>
                  </a:solidFill>
                  <a:effectLst/>
                  <a:latin typeface="Calibri"/>
                  <a:ea typeface="Calibri"/>
                  <a:cs typeface="Times New Roman"/>
                </a:rPr>
                <a:t>projectile shot at 30° with air turbulence parameter on. Ten trajectories are shown.</a:t>
              </a:r>
            </a:p>
          </p:txBody>
        </p:sp>
      </p:grpSp>
      <p:sp>
        <p:nvSpPr>
          <p:cNvPr id="25" name="Content Placeholder 2"/>
          <p:cNvSpPr txBox="1">
            <a:spLocks/>
          </p:cNvSpPr>
          <p:nvPr/>
        </p:nvSpPr>
        <p:spPr bwMode="auto">
          <a:xfrm>
            <a:off x="4572000" y="1954493"/>
            <a:ext cx="3946660" cy="27209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Wingdings" pitchFamily="2" charset="2"/>
              <a:buChar char="§"/>
            </a:pPr>
            <a:r>
              <a:rPr lang="en-AU" sz="2000" dirty="0" smtClean="0"/>
              <a:t>Not included</a:t>
            </a:r>
          </a:p>
          <a:p>
            <a:pPr lvl="2">
              <a:buFont typeface="Wingdings" pitchFamily="2" charset="2"/>
              <a:buChar char="§"/>
            </a:pPr>
            <a:r>
              <a:rPr lang="en-AU" sz="1600" dirty="0" smtClean="0"/>
              <a:t>6DOF; spin effects: gyroscopic, Magnus, Coriolis effects</a:t>
            </a:r>
          </a:p>
          <a:p>
            <a:pPr lvl="2">
              <a:buFont typeface="Wingdings" pitchFamily="2" charset="2"/>
              <a:buChar char="§"/>
            </a:pPr>
            <a:r>
              <a:rPr lang="en-AU" sz="1600" dirty="0" smtClean="0"/>
              <a:t>Non-spherical Earth</a:t>
            </a:r>
          </a:p>
          <a:p>
            <a:pPr>
              <a:buFont typeface="Wingdings" pitchFamily="2" charset="2"/>
              <a:buChar char="§"/>
            </a:pPr>
            <a:endParaRPr lang="en-US" altLang="en-US" sz="24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Tree>
    <p:extLst>
      <p:ext uri="{BB962C8B-B14F-4D97-AF65-F5344CB8AC3E}">
        <p14:creationId xmlns:p14="http://schemas.microsoft.com/office/powerpoint/2010/main" val="268687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Pentagon 32"/>
          <p:cNvSpPr/>
          <p:nvPr/>
        </p:nvSpPr>
        <p:spPr>
          <a:xfrm>
            <a:off x="5773368" y="5025951"/>
            <a:ext cx="1021404" cy="58365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57201" y="1393825"/>
            <a:ext cx="3725693" cy="18843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AU" sz="2400" dirty="0" smtClean="0"/>
              <a:t>Drag coefficient</a:t>
            </a:r>
          </a:p>
          <a:p>
            <a:pPr marL="457200" lvl="1" indent="0">
              <a:buNone/>
            </a:pPr>
            <a:r>
              <a:rPr lang="en-AU" sz="2000" dirty="0" smtClean="0"/>
              <a:t>Work produced by air friction</a:t>
            </a:r>
          </a:p>
          <a:p>
            <a:pPr marL="457200" lvl="1" indent="0">
              <a:buNone/>
            </a:pPr>
            <a:endParaRPr lang="en-AU" sz="2000" dirty="0" smtClean="0"/>
          </a:p>
          <a:p>
            <a:pPr marL="457200" lvl="1" indent="0">
              <a:buNone/>
            </a:pPr>
            <a:r>
              <a:rPr lang="en-AU" sz="2000" dirty="0" smtClean="0"/>
              <a:t>Energy to accelerate air</a:t>
            </a:r>
            <a:endParaRPr lang="en-AU" sz="2000" dirty="0"/>
          </a:p>
          <a:p>
            <a:pPr>
              <a:buFont typeface="Wingdings" pitchFamily="2" charset="2"/>
              <a:buChar char="§"/>
            </a:pPr>
            <a:endParaRPr lang="en-US" altLang="en-US" sz="2400" dirty="0" smtClean="0">
              <a:ea typeface="ＭＳ Ｐゴシック" pitchFamily="34" charset="-128"/>
            </a:endParaRPr>
          </a:p>
          <a:p>
            <a:pPr>
              <a:buFont typeface="Wingdings" pitchFamily="2" charset="2"/>
              <a:buChar char="§"/>
            </a:pPr>
            <a:endParaRPr lang="en-US" altLang="en-US" sz="2400" dirty="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graphicFrame>
        <p:nvGraphicFramePr>
          <p:cNvPr id="6" name="Object 5"/>
          <p:cNvGraphicFramePr>
            <a:graphicFrameLocks noChangeAspect="1"/>
          </p:cNvGraphicFramePr>
          <p:nvPr>
            <p:extLst>
              <p:ext uri="{D42A27DB-BD31-4B8C-83A1-F6EECF244321}">
                <p14:modId xmlns:p14="http://schemas.microsoft.com/office/powerpoint/2010/main" val="2891153701"/>
              </p:ext>
            </p:extLst>
          </p:nvPr>
        </p:nvGraphicFramePr>
        <p:xfrm>
          <a:off x="1404397" y="4500123"/>
          <a:ext cx="2425700" cy="1484313"/>
        </p:xfrm>
        <a:graphic>
          <a:graphicData uri="http://schemas.openxmlformats.org/presentationml/2006/ole">
            <mc:AlternateContent xmlns:mc="http://schemas.openxmlformats.org/markup-compatibility/2006">
              <mc:Choice xmlns:v="urn:schemas-microsoft-com:vml" Requires="v">
                <p:oleObj spid="_x0000_s2699" name="Equation" r:id="rId4" imgW="1320480" imgH="812520" progId="Equation.3">
                  <p:embed/>
                </p:oleObj>
              </mc:Choice>
              <mc:Fallback>
                <p:oleObj name="Equation" r:id="rId4" imgW="1320480" imgH="812520" progId="Equation.3">
                  <p:embed/>
                  <p:pic>
                    <p:nvPicPr>
                      <p:cNvPr id="0" name=""/>
                      <p:cNvPicPr>
                        <a:picLocks noChangeAspect="1" noChangeArrowheads="1"/>
                      </p:cNvPicPr>
                      <p:nvPr/>
                    </p:nvPicPr>
                    <p:blipFill>
                      <a:blip r:embed="rId5"/>
                      <a:srcRect/>
                      <a:stretch>
                        <a:fillRect/>
                      </a:stretch>
                    </p:blipFill>
                    <p:spPr bwMode="auto">
                      <a:xfrm>
                        <a:off x="1404397" y="4500123"/>
                        <a:ext cx="2425700" cy="1484313"/>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93904440"/>
              </p:ext>
            </p:extLst>
          </p:nvPr>
        </p:nvGraphicFramePr>
        <p:xfrm>
          <a:off x="6086780" y="1342182"/>
          <a:ext cx="349250" cy="419100"/>
        </p:xfrm>
        <a:graphic>
          <a:graphicData uri="http://schemas.openxmlformats.org/presentationml/2006/ole">
            <mc:AlternateContent xmlns:mc="http://schemas.openxmlformats.org/markup-compatibility/2006">
              <mc:Choice xmlns:v="urn:schemas-microsoft-com:vml" Requires="v">
                <p:oleObj spid="_x0000_s2700" name="Equation" r:id="rId6" imgW="190440" imgH="228600" progId="Equation.3">
                  <p:embed/>
                </p:oleObj>
              </mc:Choice>
              <mc:Fallback>
                <p:oleObj name="Equation" r:id="rId6" imgW="190440" imgH="228600" progId="Equation.3">
                  <p:embed/>
                  <p:pic>
                    <p:nvPicPr>
                      <p:cNvPr id="0" name=""/>
                      <p:cNvPicPr>
                        <a:picLocks noChangeAspect="1" noChangeArrowheads="1"/>
                      </p:cNvPicPr>
                      <p:nvPr/>
                    </p:nvPicPr>
                    <p:blipFill>
                      <a:blip r:embed="rId7"/>
                      <a:srcRect/>
                      <a:stretch>
                        <a:fillRect/>
                      </a:stretch>
                    </p:blipFill>
                    <p:spPr bwMode="auto">
                      <a:xfrm>
                        <a:off x="6086780" y="1342182"/>
                        <a:ext cx="3492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93904400"/>
              </p:ext>
            </p:extLst>
          </p:nvPr>
        </p:nvGraphicFramePr>
        <p:xfrm>
          <a:off x="6099446" y="1684677"/>
          <a:ext cx="373062" cy="417512"/>
        </p:xfrm>
        <a:graphic>
          <a:graphicData uri="http://schemas.openxmlformats.org/presentationml/2006/ole">
            <mc:AlternateContent xmlns:mc="http://schemas.openxmlformats.org/markup-compatibility/2006">
              <mc:Choice xmlns:v="urn:schemas-microsoft-com:vml" Requires="v">
                <p:oleObj spid="_x0000_s2701" name="Equation" r:id="rId8" imgW="203040" imgH="228600" progId="Equation.3">
                  <p:embed/>
                </p:oleObj>
              </mc:Choice>
              <mc:Fallback>
                <p:oleObj name="Equation" r:id="rId8" imgW="203040" imgH="228600" progId="Equation.3">
                  <p:embed/>
                  <p:pic>
                    <p:nvPicPr>
                      <p:cNvPr id="0" name=""/>
                      <p:cNvPicPr>
                        <a:picLocks noChangeAspect="1" noChangeArrowheads="1"/>
                      </p:cNvPicPr>
                      <p:nvPr/>
                    </p:nvPicPr>
                    <p:blipFill>
                      <a:blip r:embed="rId9"/>
                      <a:srcRect/>
                      <a:stretch>
                        <a:fillRect/>
                      </a:stretch>
                    </p:blipFill>
                    <p:spPr bwMode="auto">
                      <a:xfrm>
                        <a:off x="6099446" y="1684677"/>
                        <a:ext cx="3730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18032406"/>
              </p:ext>
            </p:extLst>
          </p:nvPr>
        </p:nvGraphicFramePr>
        <p:xfrm>
          <a:off x="6120050" y="2443197"/>
          <a:ext cx="280988" cy="300038"/>
        </p:xfrm>
        <a:graphic>
          <a:graphicData uri="http://schemas.openxmlformats.org/presentationml/2006/ole">
            <mc:AlternateContent xmlns:mc="http://schemas.openxmlformats.org/markup-compatibility/2006">
              <mc:Choice xmlns:v="urn:schemas-microsoft-com:vml" Requires="v">
                <p:oleObj spid="_x0000_s2702" name="Equation" r:id="rId10" imgW="152280" imgH="164880" progId="Equation.3">
                  <p:embed/>
                </p:oleObj>
              </mc:Choice>
              <mc:Fallback>
                <p:oleObj name="Equation" r:id="rId10" imgW="152280" imgH="164880" progId="Equation.3">
                  <p:embed/>
                  <p:pic>
                    <p:nvPicPr>
                      <p:cNvPr id="0" name=""/>
                      <p:cNvPicPr>
                        <a:picLocks noChangeAspect="1" noChangeArrowheads="1"/>
                      </p:cNvPicPr>
                      <p:nvPr/>
                    </p:nvPicPr>
                    <p:blipFill>
                      <a:blip r:embed="rId11"/>
                      <a:srcRect/>
                      <a:stretch>
                        <a:fillRect/>
                      </a:stretch>
                    </p:blipFill>
                    <p:spPr bwMode="auto">
                      <a:xfrm>
                        <a:off x="6120050" y="2443197"/>
                        <a:ext cx="2809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851220925"/>
              </p:ext>
            </p:extLst>
          </p:nvPr>
        </p:nvGraphicFramePr>
        <p:xfrm>
          <a:off x="6171052" y="2832000"/>
          <a:ext cx="211138" cy="255587"/>
        </p:xfrm>
        <a:graphic>
          <a:graphicData uri="http://schemas.openxmlformats.org/presentationml/2006/ole">
            <mc:AlternateContent xmlns:mc="http://schemas.openxmlformats.org/markup-compatibility/2006">
              <mc:Choice xmlns:v="urn:schemas-microsoft-com:vml" Requires="v">
                <p:oleObj spid="_x0000_s2703" name="Equation" r:id="rId12" imgW="114120" imgH="139680" progId="Equation.3">
                  <p:embed/>
                </p:oleObj>
              </mc:Choice>
              <mc:Fallback>
                <p:oleObj name="Equation" r:id="rId12" imgW="114120" imgH="139680" progId="Equation.3">
                  <p:embed/>
                  <p:pic>
                    <p:nvPicPr>
                      <p:cNvPr id="0" name=""/>
                      <p:cNvPicPr>
                        <a:picLocks noChangeAspect="1" noChangeArrowheads="1"/>
                      </p:cNvPicPr>
                      <p:nvPr/>
                    </p:nvPicPr>
                    <p:blipFill>
                      <a:blip r:embed="rId13"/>
                      <a:srcRect/>
                      <a:stretch>
                        <a:fillRect/>
                      </a:stretch>
                    </p:blipFill>
                    <p:spPr bwMode="auto">
                      <a:xfrm>
                        <a:off x="6171052" y="2832000"/>
                        <a:ext cx="211138" cy="255587"/>
                      </a:xfrm>
                      <a:prstGeom prst="rect">
                        <a:avLst/>
                      </a:prstGeom>
                      <a:noFill/>
                      <a:ln>
                        <a:noFill/>
                      </a:ln>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336637254"/>
              </p:ext>
            </p:extLst>
          </p:nvPr>
        </p:nvGraphicFramePr>
        <p:xfrm>
          <a:off x="6125252" y="2118403"/>
          <a:ext cx="279400" cy="300038"/>
        </p:xfrm>
        <a:graphic>
          <a:graphicData uri="http://schemas.openxmlformats.org/presentationml/2006/ole">
            <mc:AlternateContent xmlns:mc="http://schemas.openxmlformats.org/markup-compatibility/2006">
              <mc:Choice xmlns:v="urn:schemas-microsoft-com:vml" Requires="v">
                <p:oleObj spid="_x0000_s2704" name="Equation" r:id="rId14" imgW="152280" imgH="164880" progId="Equation.3">
                  <p:embed/>
                </p:oleObj>
              </mc:Choice>
              <mc:Fallback>
                <p:oleObj name="Equation" r:id="rId14" imgW="152280" imgH="164880" progId="Equation.3">
                  <p:embed/>
                  <p:pic>
                    <p:nvPicPr>
                      <p:cNvPr id="0" name=""/>
                      <p:cNvPicPr>
                        <a:picLocks noChangeAspect="1" noChangeArrowheads="1"/>
                      </p:cNvPicPr>
                      <p:nvPr/>
                    </p:nvPicPr>
                    <p:blipFill>
                      <a:blip r:embed="rId15"/>
                      <a:srcRect/>
                      <a:stretch>
                        <a:fillRect/>
                      </a:stretch>
                    </p:blipFill>
                    <p:spPr bwMode="auto">
                      <a:xfrm>
                        <a:off x="6125252" y="2118403"/>
                        <a:ext cx="279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0970482"/>
              </p:ext>
            </p:extLst>
          </p:nvPr>
        </p:nvGraphicFramePr>
        <p:xfrm>
          <a:off x="6031351" y="1387047"/>
          <a:ext cx="2645924" cy="1752600"/>
        </p:xfrm>
        <a:graphic>
          <a:graphicData uri="http://schemas.openxmlformats.org/drawingml/2006/table">
            <a:tbl>
              <a:tblPr firstRow="1" firstCol="1" bandRow="1"/>
              <a:tblGrid>
                <a:gridCol w="496111"/>
                <a:gridCol w="2149813"/>
              </a:tblGrid>
              <a:tr h="0">
                <a:tc>
                  <a:txBody>
                    <a:bodyPr/>
                    <a:lstStyle/>
                    <a:p>
                      <a:pPr>
                        <a:lnSpc>
                          <a:spcPct val="115000"/>
                        </a:lnSpc>
                        <a:spcAft>
                          <a:spcPts val="0"/>
                        </a:spcAft>
                      </a:pPr>
                      <a:r>
                        <a:rPr lang="en-AU" sz="11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effectLst/>
                          <a:latin typeface="Calibri"/>
                          <a:ea typeface="Calibri"/>
                          <a:cs typeface="Times New Roman"/>
                        </a:rPr>
                        <a:t>Drag force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AU" sz="11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effectLst/>
                          <a:latin typeface="Calibri"/>
                          <a:ea typeface="Calibri"/>
                          <a:cs typeface="Times New Roman"/>
                        </a:rPr>
                        <a:t>Drag coefficient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AU" sz="11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effectLst/>
                          <a:latin typeface="Calibri"/>
                          <a:ea typeface="Calibri"/>
                          <a:cs typeface="Times New Roman"/>
                        </a:rPr>
                        <a:t>Air density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AU" sz="11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effectLst/>
                          <a:latin typeface="Calibri"/>
                          <a:ea typeface="Calibri"/>
                          <a:cs typeface="Times New Roman"/>
                        </a:rPr>
                        <a:t>Body cross section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AU" sz="11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effectLst/>
                          <a:latin typeface="Calibri"/>
                          <a:ea typeface="Calibri"/>
                          <a:cs typeface="Times New Roman"/>
                        </a:rPr>
                        <a:t>Velocity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138126446"/>
              </p:ext>
            </p:extLst>
          </p:nvPr>
        </p:nvGraphicFramePr>
        <p:xfrm>
          <a:off x="943415" y="3701239"/>
          <a:ext cx="4803775" cy="461963"/>
        </p:xfrm>
        <a:graphic>
          <a:graphicData uri="http://schemas.openxmlformats.org/presentationml/2006/ole">
            <mc:AlternateContent xmlns:mc="http://schemas.openxmlformats.org/markup-compatibility/2006">
              <mc:Choice xmlns:v="urn:schemas-microsoft-com:vml" Requires="v">
                <p:oleObj spid="_x0000_s2705" name="Equation" r:id="rId16" imgW="2616120" imgH="253800" progId="Equation.3">
                  <p:embed/>
                </p:oleObj>
              </mc:Choice>
              <mc:Fallback>
                <p:oleObj name="Equation" r:id="rId16" imgW="2616120" imgH="253800" progId="Equation.3">
                  <p:embed/>
                  <p:pic>
                    <p:nvPicPr>
                      <p:cNvPr id="0" name=""/>
                      <p:cNvPicPr>
                        <a:picLocks noChangeAspect="1" noChangeArrowheads="1"/>
                      </p:cNvPicPr>
                      <p:nvPr/>
                    </p:nvPicPr>
                    <p:blipFill>
                      <a:blip r:embed="rId17"/>
                      <a:srcRect/>
                      <a:stretch>
                        <a:fillRect/>
                      </a:stretch>
                    </p:blipFill>
                    <p:spPr bwMode="auto">
                      <a:xfrm>
                        <a:off x="943415" y="3701239"/>
                        <a:ext cx="4803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608999558"/>
              </p:ext>
            </p:extLst>
          </p:nvPr>
        </p:nvGraphicFramePr>
        <p:xfrm>
          <a:off x="4565650" y="1793875"/>
          <a:ext cx="768350" cy="415925"/>
        </p:xfrm>
        <a:graphic>
          <a:graphicData uri="http://schemas.openxmlformats.org/presentationml/2006/ole">
            <mc:AlternateContent xmlns:mc="http://schemas.openxmlformats.org/markup-compatibility/2006">
              <mc:Choice xmlns:v="urn:schemas-microsoft-com:vml" Requires="v">
                <p:oleObj spid="_x0000_s2706" name="Equation" r:id="rId18" imgW="419040" imgH="228600" progId="Equation.3">
                  <p:embed/>
                </p:oleObj>
              </mc:Choice>
              <mc:Fallback>
                <p:oleObj name="Equation" r:id="rId18" imgW="419040" imgH="228600" progId="Equation.3">
                  <p:embed/>
                  <p:pic>
                    <p:nvPicPr>
                      <p:cNvPr id="0" name=""/>
                      <p:cNvPicPr>
                        <a:picLocks noChangeAspect="1" noChangeArrowheads="1"/>
                      </p:cNvPicPr>
                      <p:nvPr/>
                    </p:nvPicPr>
                    <p:blipFill>
                      <a:blip r:embed="rId19"/>
                      <a:srcRect/>
                      <a:stretch>
                        <a:fillRect/>
                      </a:stretch>
                    </p:blipFill>
                    <p:spPr bwMode="auto">
                      <a:xfrm>
                        <a:off x="4565650" y="1793875"/>
                        <a:ext cx="7683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520989320"/>
              </p:ext>
            </p:extLst>
          </p:nvPr>
        </p:nvGraphicFramePr>
        <p:xfrm>
          <a:off x="3723296" y="2346528"/>
          <a:ext cx="2049462" cy="1158875"/>
        </p:xfrm>
        <a:graphic>
          <a:graphicData uri="http://schemas.openxmlformats.org/presentationml/2006/ole">
            <mc:AlternateContent xmlns:mc="http://schemas.openxmlformats.org/markup-compatibility/2006">
              <mc:Choice xmlns:v="urn:schemas-microsoft-com:vml" Requires="v">
                <p:oleObj spid="_x0000_s2707" name="Equation" r:id="rId20" imgW="1117440" imgH="634680" progId="Equation.3">
                  <p:embed/>
                </p:oleObj>
              </mc:Choice>
              <mc:Fallback>
                <p:oleObj name="Equation" r:id="rId20" imgW="1117440" imgH="634680" progId="Equation.3">
                  <p:embed/>
                  <p:pic>
                    <p:nvPicPr>
                      <p:cNvPr id="0" name=""/>
                      <p:cNvPicPr>
                        <a:picLocks noChangeAspect="1" noChangeArrowheads="1"/>
                      </p:cNvPicPr>
                      <p:nvPr/>
                    </p:nvPicPr>
                    <p:blipFill>
                      <a:blip r:embed="rId21"/>
                      <a:srcRect/>
                      <a:stretch>
                        <a:fillRect/>
                      </a:stretch>
                    </p:blipFill>
                    <p:spPr bwMode="auto">
                      <a:xfrm>
                        <a:off x="3723296" y="2346528"/>
                        <a:ext cx="204946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Pentagon 18"/>
          <p:cNvSpPr/>
          <p:nvPr/>
        </p:nvSpPr>
        <p:spPr>
          <a:xfrm>
            <a:off x="5170251" y="4922195"/>
            <a:ext cx="1021404" cy="58365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Chevron 21"/>
          <p:cNvSpPr/>
          <p:nvPr/>
        </p:nvSpPr>
        <p:spPr>
          <a:xfrm>
            <a:off x="5963056" y="4922194"/>
            <a:ext cx="856034" cy="583659"/>
          </a:xfrm>
          <a:prstGeom prst="chevron">
            <a:avLst/>
          </a:prstGeom>
          <a:pattFill prst="lgConfetti">
            <a:fgClr>
              <a:schemeClr val="tx1">
                <a:lumMod val="50000"/>
                <a:lumOff val="50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cxnSp>
        <p:nvCxnSpPr>
          <p:cNvPr id="24" name="Straight Arrow Connector 23"/>
          <p:cNvCxnSpPr/>
          <p:nvPr/>
        </p:nvCxnSpPr>
        <p:spPr>
          <a:xfrm>
            <a:off x="5170251" y="4698460"/>
            <a:ext cx="7928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7378430" y="4922193"/>
            <a:ext cx="184825" cy="583661"/>
          </a:xfrm>
          <a:prstGeom prst="ellipse">
            <a:avLst/>
          </a:prstGeom>
          <a:gradFill flip="none" rotWithShape="1">
            <a:gsLst>
              <a:gs pos="0">
                <a:srgbClr val="D6B19C"/>
              </a:gs>
              <a:gs pos="30000">
                <a:srgbClr val="D49E6C"/>
              </a:gs>
              <a:gs pos="70000">
                <a:srgbClr val="A65528"/>
              </a:gs>
              <a:gs pos="100000">
                <a:srgbClr val="663012"/>
              </a:gs>
            </a:gsLst>
            <a:lin ang="5400000" scaled="0"/>
            <a:tileRect/>
          </a:gra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aphicFrame>
        <p:nvGraphicFramePr>
          <p:cNvPr id="27" name="Object 26"/>
          <p:cNvGraphicFramePr>
            <a:graphicFrameLocks noChangeAspect="1"/>
          </p:cNvGraphicFramePr>
          <p:nvPr>
            <p:extLst>
              <p:ext uri="{D42A27DB-BD31-4B8C-83A1-F6EECF244321}">
                <p14:modId xmlns:p14="http://schemas.microsoft.com/office/powerpoint/2010/main" val="2782218093"/>
              </p:ext>
            </p:extLst>
          </p:nvPr>
        </p:nvGraphicFramePr>
        <p:xfrm>
          <a:off x="7563255" y="5064004"/>
          <a:ext cx="279400" cy="300037"/>
        </p:xfrm>
        <a:graphic>
          <a:graphicData uri="http://schemas.openxmlformats.org/presentationml/2006/ole">
            <mc:AlternateContent xmlns:mc="http://schemas.openxmlformats.org/markup-compatibility/2006">
              <mc:Choice xmlns:v="urn:schemas-microsoft-com:vml" Requires="v">
                <p:oleObj spid="_x0000_s2708" name="Equation" r:id="rId22" imgW="152280" imgH="164880" progId="Equation.3">
                  <p:embed/>
                </p:oleObj>
              </mc:Choice>
              <mc:Fallback>
                <p:oleObj name="Equation" r:id="rId22" imgW="152280" imgH="164880" progId="Equation.3">
                  <p:embed/>
                  <p:pic>
                    <p:nvPicPr>
                      <p:cNvPr id="0" name=""/>
                      <p:cNvPicPr>
                        <a:picLocks noChangeAspect="1" noChangeArrowheads="1"/>
                      </p:cNvPicPr>
                      <p:nvPr/>
                    </p:nvPicPr>
                    <p:blipFill>
                      <a:blip r:embed="rId23"/>
                      <a:srcRect/>
                      <a:stretch>
                        <a:fillRect/>
                      </a:stretch>
                    </p:blipFill>
                    <p:spPr bwMode="auto">
                      <a:xfrm>
                        <a:off x="7563255" y="5064004"/>
                        <a:ext cx="279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698514658"/>
              </p:ext>
            </p:extLst>
          </p:nvPr>
        </p:nvGraphicFramePr>
        <p:xfrm>
          <a:off x="5437188" y="4421188"/>
          <a:ext cx="209550" cy="254000"/>
        </p:xfrm>
        <a:graphic>
          <a:graphicData uri="http://schemas.openxmlformats.org/presentationml/2006/ole">
            <mc:AlternateContent xmlns:mc="http://schemas.openxmlformats.org/markup-compatibility/2006">
              <mc:Choice xmlns:v="urn:schemas-microsoft-com:vml" Requires="v">
                <p:oleObj spid="_x0000_s2709" name="Equation" r:id="rId24" imgW="114120" imgH="139680" progId="Equation.3">
                  <p:embed/>
                </p:oleObj>
              </mc:Choice>
              <mc:Fallback>
                <p:oleObj name="Equation" r:id="rId24" imgW="114120" imgH="139680" progId="Equation.3">
                  <p:embed/>
                  <p:pic>
                    <p:nvPicPr>
                      <p:cNvPr id="0" name=""/>
                      <p:cNvPicPr>
                        <a:picLocks noChangeAspect="1" noChangeArrowheads="1"/>
                      </p:cNvPicPr>
                      <p:nvPr/>
                    </p:nvPicPr>
                    <p:blipFill>
                      <a:blip r:embed="rId25"/>
                      <a:srcRect/>
                      <a:stretch>
                        <a:fillRect/>
                      </a:stretch>
                    </p:blipFill>
                    <p:spPr bwMode="auto">
                      <a:xfrm>
                        <a:off x="5437188" y="4421188"/>
                        <a:ext cx="2095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033494666"/>
              </p:ext>
            </p:extLst>
          </p:nvPr>
        </p:nvGraphicFramePr>
        <p:xfrm>
          <a:off x="6169617" y="4598343"/>
          <a:ext cx="442912" cy="323850"/>
        </p:xfrm>
        <a:graphic>
          <a:graphicData uri="http://schemas.openxmlformats.org/presentationml/2006/ole">
            <mc:AlternateContent xmlns:mc="http://schemas.openxmlformats.org/markup-compatibility/2006">
              <mc:Choice xmlns:v="urn:schemas-microsoft-com:vml" Requires="v">
                <p:oleObj spid="_x0000_s2710" name="Equation" r:id="rId26" imgW="241200" imgH="177480" progId="Equation.3">
                  <p:embed/>
                </p:oleObj>
              </mc:Choice>
              <mc:Fallback>
                <p:oleObj name="Equation" r:id="rId26" imgW="241200" imgH="177480" progId="Equation.3">
                  <p:embed/>
                  <p:pic>
                    <p:nvPicPr>
                      <p:cNvPr id="0" name=""/>
                      <p:cNvPicPr>
                        <a:picLocks noChangeAspect="1" noChangeArrowheads="1"/>
                      </p:cNvPicPr>
                      <p:nvPr/>
                    </p:nvPicPr>
                    <p:blipFill>
                      <a:blip r:embed="rId27"/>
                      <a:srcRect/>
                      <a:stretch>
                        <a:fillRect/>
                      </a:stretch>
                    </p:blipFill>
                    <p:spPr bwMode="auto">
                      <a:xfrm>
                        <a:off x="6169617" y="4598343"/>
                        <a:ext cx="4429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1" name="Straight Connector 30"/>
          <p:cNvCxnSpPr>
            <a:endCxn id="26" idx="0"/>
          </p:cNvCxnSpPr>
          <p:nvPr/>
        </p:nvCxnSpPr>
        <p:spPr>
          <a:xfrm flipV="1">
            <a:off x="6478621" y="4922193"/>
            <a:ext cx="992222" cy="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78621" y="5505854"/>
            <a:ext cx="992222" cy="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5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2" y="3878784"/>
            <a:ext cx="2866318" cy="212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 y="1453475"/>
            <a:ext cx="283789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79426" y="1140906"/>
            <a:ext cx="4199578" cy="42190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AU" sz="2400" dirty="0" smtClean="0"/>
              <a:t>Drag function</a:t>
            </a:r>
            <a:endParaRPr lang="en-AU" sz="2000" dirty="0" smtClean="0"/>
          </a:p>
          <a:p>
            <a:pPr marL="0" indent="0">
              <a:buNone/>
            </a:pPr>
            <a:endParaRPr lang="en-US" altLang="en-US" sz="20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9218" name="Picture 2" descr="CD vs Mach - Norm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0403" y="1314518"/>
            <a:ext cx="2485977" cy="173024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9916" y="3633448"/>
            <a:ext cx="2246953" cy="1914835"/>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5412" y="1907263"/>
            <a:ext cx="2938462"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628" y="3715358"/>
            <a:ext cx="2822743" cy="2292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420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479425" y="1000230"/>
            <a:ext cx="8441836" cy="6644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AU" sz="2400" dirty="0" smtClean="0"/>
              <a:t>Example: M107 155mm</a:t>
            </a:r>
            <a:r>
              <a:rPr lang="en-AU" sz="2400" dirty="0"/>
              <a:t>, </a:t>
            </a:r>
            <a:r>
              <a:rPr lang="en-AU" sz="2400" dirty="0" smtClean="0"/>
              <a:t>m=35kg, v</a:t>
            </a:r>
            <a:r>
              <a:rPr lang="en-AU" sz="2400" baseline="-25000" dirty="0" smtClean="0"/>
              <a:t>0</a:t>
            </a:r>
            <a:r>
              <a:rPr lang="en-AU" sz="2400" dirty="0" smtClean="0"/>
              <a:t>=790m/s, at 45°</a:t>
            </a:r>
            <a:endParaRPr lang="en-AU" sz="2000" dirty="0" smtClean="0"/>
          </a:p>
          <a:p>
            <a:pPr marL="0" indent="0">
              <a:buNone/>
            </a:pPr>
            <a:endParaRPr lang="en-US" altLang="en-US" sz="2000" dirty="0" smtClean="0">
              <a:ea typeface="ＭＳ Ｐゴシック" pitchFamily="34" charset="-128"/>
            </a:endParaRPr>
          </a:p>
          <a:p>
            <a:pPr>
              <a:buFont typeface="Wingdings" pitchFamily="2" charset="2"/>
              <a:buChar char="§"/>
            </a:pPr>
            <a:endParaRPr lang="en-US" altLang="en-US" sz="2400" dirty="0" smtClean="0">
              <a:ea typeface="ＭＳ Ｐゴシック" pitchFamily="34" charset="-128"/>
            </a:endParaRP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83" y="1571518"/>
            <a:ext cx="4321867" cy="2519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69" y="4184897"/>
            <a:ext cx="3593625" cy="2173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9236" y="4490514"/>
            <a:ext cx="1596309" cy="96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9419" y="1571517"/>
            <a:ext cx="4167172" cy="2519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descr="https://upload.wikimedia.org/wikipedia/commons/thumb/f/f4/155fire.jpg/220px-155fir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9451" y="4490514"/>
            <a:ext cx="2631710" cy="175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518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457200" y="554038"/>
            <a:ext cx="8229600" cy="728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dirty="0">
                <a:ea typeface="ＭＳ Ｐゴシック" pitchFamily="34" charset="-128"/>
              </a:rPr>
              <a:t>Estimating Transonic Drag</a:t>
            </a:r>
            <a:endParaRPr lang="en-US" altLang="en-US" sz="1400" dirty="0" smtClean="0">
              <a:ea typeface="ＭＳ Ｐゴシック" pitchFamily="34" charset="-128"/>
            </a:endParaRPr>
          </a:p>
        </p:txBody>
      </p:sp>
      <p:sp>
        <p:nvSpPr>
          <p:cNvPr id="12290" name="Content Placeholder 2"/>
          <p:cNvSpPr>
            <a:spLocks noGrp="1"/>
          </p:cNvSpPr>
          <p:nvPr>
            <p:ph idx="1"/>
          </p:nvPr>
        </p:nvSpPr>
        <p:spPr bwMode="auto">
          <a:xfrm>
            <a:off x="608380" y="2798038"/>
            <a:ext cx="1771405" cy="500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AU" sz="2400" dirty="0" smtClean="0"/>
              <a:t>Cd function</a:t>
            </a:r>
          </a:p>
        </p:txBody>
      </p:sp>
      <p:sp>
        <p:nvSpPr>
          <p:cNvPr id="12291" name="Text Box 5"/>
          <p:cNvSpPr txBox="1">
            <a:spLocks noChangeArrowheads="1"/>
          </p:cNvSpPr>
          <p:nvPr/>
        </p:nvSpPr>
        <p:spPr bwMode="auto">
          <a:xfrm>
            <a:off x="479425" y="192088"/>
            <a:ext cx="8197850" cy="33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altLang="en-US" sz="1600" b="1" dirty="0" smtClean="0">
                <a:solidFill>
                  <a:schemeClr val="bg1"/>
                </a:solidFill>
              </a:rPr>
              <a:t>UNCLASSIFIED</a:t>
            </a:r>
            <a:endParaRPr lang="en-US" altLang="en-US" sz="1600" b="1" dirty="0">
              <a:solidFill>
                <a:schemeClr val="bg1"/>
              </a:solidFill>
            </a:endParaRPr>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2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1" name="Rounded Rectangle 20"/>
          <p:cNvSpPr/>
          <p:nvPr/>
        </p:nvSpPr>
        <p:spPr>
          <a:xfrm>
            <a:off x="2649417" y="2891829"/>
            <a:ext cx="160606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Ballistic model</a:t>
            </a:r>
            <a:endParaRPr lang="en-AU" dirty="0"/>
          </a:p>
        </p:txBody>
      </p:sp>
      <p:cxnSp>
        <p:nvCxnSpPr>
          <p:cNvPr id="26" name="Straight Arrow Connector 25"/>
          <p:cNvCxnSpPr>
            <a:endCxn id="21" idx="0"/>
          </p:cNvCxnSpPr>
          <p:nvPr/>
        </p:nvCxnSpPr>
        <p:spPr>
          <a:xfrm>
            <a:off x="3452448" y="2334460"/>
            <a:ext cx="0" cy="5573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Content Placeholder 2"/>
          <p:cNvSpPr txBox="1">
            <a:spLocks/>
          </p:cNvSpPr>
          <p:nvPr/>
        </p:nvSpPr>
        <p:spPr bwMode="auto">
          <a:xfrm>
            <a:off x="2800595" y="1515413"/>
            <a:ext cx="1771405" cy="9261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Physical parameters</a:t>
            </a:r>
          </a:p>
        </p:txBody>
      </p:sp>
      <p:cxnSp>
        <p:nvCxnSpPr>
          <p:cNvPr id="39" name="Straight Arrow Connector 38"/>
          <p:cNvCxnSpPr>
            <a:endCxn id="21" idx="1"/>
          </p:cNvCxnSpPr>
          <p:nvPr/>
        </p:nvCxnSpPr>
        <p:spPr>
          <a:xfrm>
            <a:off x="844062" y="3349029"/>
            <a:ext cx="18053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1" idx="3"/>
          </p:cNvCxnSpPr>
          <p:nvPr/>
        </p:nvCxnSpPr>
        <p:spPr>
          <a:xfrm>
            <a:off x="4255479" y="3349029"/>
            <a:ext cx="18499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Content Placeholder 2"/>
          <p:cNvSpPr txBox="1">
            <a:spLocks/>
          </p:cNvSpPr>
          <p:nvPr/>
        </p:nvSpPr>
        <p:spPr bwMode="auto">
          <a:xfrm>
            <a:off x="4255479" y="2836143"/>
            <a:ext cx="1771405" cy="463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accent1"/>
              </a:buClr>
              <a:buFont typeface="Wingdings" charset="2"/>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chemeClr val="accent1"/>
              </a:buClr>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chemeClr val="accent1"/>
              </a:buClr>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chemeClr val="accent1"/>
              </a:buClr>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chemeClr val="accent1"/>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AU" sz="2400" dirty="0" smtClean="0"/>
              <a:t>Trajectories</a:t>
            </a:r>
          </a:p>
        </p:txBody>
      </p:sp>
    </p:spTree>
    <p:extLst>
      <p:ext uri="{BB962C8B-B14F-4D97-AF65-F5344CB8AC3E}">
        <p14:creationId xmlns:p14="http://schemas.microsoft.com/office/powerpoint/2010/main" val="1261707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ST-Group-template-97-20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DST-Group-template-97-2004</Template>
  <TotalTime>3596</TotalTime>
  <Words>1456</Words>
  <Application>Microsoft Office PowerPoint</Application>
  <PresentationFormat>On-screen Show (4:3)</PresentationFormat>
  <Paragraphs>331</Paragraphs>
  <Slides>23</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DST-Group-template-97-2004</vt:lpstr>
      <vt:lpstr>Equation</vt:lpstr>
      <vt:lpstr>Estimating Transonic Drag (Optimisation and Parametrisation)   Land Simulation, Experimentation, and Wargaming </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lpstr>Estimating Transonic Drag</vt:lpstr>
    </vt:vector>
  </TitlesOfParts>
  <Company>DSTO</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Mystery of Importance Sampling Busted</dc:title>
  <dc:creator>Mazonka, Oleg</dc:creator>
  <cp:lastModifiedBy>Mazonka, Oleg</cp:lastModifiedBy>
  <cp:revision>142</cp:revision>
  <cp:lastPrinted>2017-02-06T02:57:28Z</cp:lastPrinted>
  <dcterms:created xsi:type="dcterms:W3CDTF">2016-04-22T01:51:42Z</dcterms:created>
  <dcterms:modified xsi:type="dcterms:W3CDTF">2017-02-10T05:33:49Z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AV14675577</vt:lpwstr>
  </property>
  <property fmtid="{D5CDD505-2E9C-101B-9397-08002B2CF9AE}" pid="4" name="Objective-Title">
    <vt:lpwstr>MISG_transonic</vt:lpwstr>
  </property>
  <property fmtid="{D5CDD505-2E9C-101B-9397-08002B2CF9AE}" pid="5" name="Objective-Comment">
    <vt:lpwstr>
    </vt:lpwstr>
  </property>
  <property fmtid="{D5CDD505-2E9C-101B-9397-08002B2CF9AE}" pid="6" name="Objective-CreationStamp">
    <vt:filetime>2017-02-06T22:31:00Z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vt:lpwstr>
  </property>
  <property fmtid="{D5CDD505-2E9C-101B-9397-08002B2CF9AE}" pid="10" name="Objective-ModificationStamp">
    <vt:filetime>2017-02-10T05:34:54Z</vt:filetime>
  </property>
  <property fmtid="{D5CDD505-2E9C-101B-9397-08002B2CF9AE}" pid="11" name="Objective-Owner">
    <vt:lpwstr>Mazonka, Oleg (Dr)(JOAD LSEWDSTG)</vt:lpwstr>
  </property>
  <property fmtid="{D5CDD505-2E9C-101B-9397-08002B2CF9AE}" pid="12" name="Objective-Path">
    <vt:lpwstr>Mazonka, Oleg (Dr)(JOAD LSEWDSTG):drafts:</vt:lpwstr>
  </property>
  <property fmtid="{D5CDD505-2E9C-101B-9397-08002B2CF9AE}" pid="13" name="Objective-Parent">
    <vt:lpwstr>drafts</vt:lpwstr>
  </property>
  <property fmtid="{D5CDD505-2E9C-101B-9397-08002B2CF9AE}" pid="14" name="Objective-State">
    <vt:lpwstr>Being Drafted</vt:lpwstr>
  </property>
  <property fmtid="{D5CDD505-2E9C-101B-9397-08002B2CF9AE}" pid="15" name="Objective-Version">
    <vt:lpwstr>0.12</vt:lpwstr>
  </property>
  <property fmtid="{D5CDD505-2E9C-101B-9397-08002B2CF9AE}" pid="16" name="Objective-VersionNumber">
    <vt:i4>12</vt:i4>
  </property>
  <property fmtid="{D5CDD505-2E9C-101B-9397-08002B2CF9AE}" pid="17" name="Objective-VersionComment">
    <vt:lpwstr>
    </vt:lpwstr>
  </property>
  <property fmtid="{D5CDD505-2E9C-101B-9397-08002B2CF9AE}" pid="18" name="Objective-FileNumber">
    <vt:lpwstr>
    </vt:lpwstr>
  </property>
  <property fmtid="{D5CDD505-2E9C-101B-9397-08002B2CF9AE}" pid="19" name="Objective-Classification">
    <vt:lpwstr>[Inherited - Unclassified]</vt:lpwstr>
  </property>
  <property fmtid="{D5CDD505-2E9C-101B-9397-08002B2CF9AE}" pid="20" name="Objective-Caveats">
    <vt:lpwstr>
    </vt:lpwstr>
  </property>
  <property fmtid="{D5CDD505-2E9C-101B-9397-08002B2CF9AE}" pid="21" name="Objective-Document Type [system]">
    <vt:lpwstr>
    </vt:lpwstr>
  </property>
</Properties>
</file>