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5"/>
  </p:sldMasterIdLst>
  <p:notesMasterIdLst>
    <p:notesMasterId r:id="rId161"/>
  </p:notesMasterIdLst>
  <p:handoutMasterIdLst>
    <p:handoutMasterId r:id="rId162"/>
  </p:handoutMasterIdLst>
  <p:sldIdLst>
    <p:sldId id="291" r:id="rId6"/>
    <p:sldId id="479" r:id="rId7"/>
    <p:sldId id="326" r:id="rId8"/>
    <p:sldId id="486" r:id="rId9"/>
    <p:sldId id="295" r:id="rId10"/>
    <p:sldId id="510" r:id="rId11"/>
    <p:sldId id="518" r:id="rId12"/>
    <p:sldId id="529" r:id="rId13"/>
    <p:sldId id="512" r:id="rId14"/>
    <p:sldId id="654" r:id="rId15"/>
    <p:sldId id="481" r:id="rId16"/>
    <p:sldId id="482" r:id="rId17"/>
    <p:sldId id="407" r:id="rId18"/>
    <p:sldId id="488" r:id="rId19"/>
    <p:sldId id="480" r:id="rId20"/>
    <p:sldId id="403" r:id="rId21"/>
    <p:sldId id="483" r:id="rId22"/>
    <p:sldId id="327" r:id="rId23"/>
    <p:sldId id="545" r:id="rId24"/>
    <p:sldId id="511" r:id="rId25"/>
    <p:sldId id="406" r:id="rId26"/>
    <p:sldId id="514" r:id="rId27"/>
    <p:sldId id="487" r:id="rId28"/>
    <p:sldId id="408" r:id="rId29"/>
    <p:sldId id="405" r:id="rId30"/>
    <p:sldId id="531" r:id="rId31"/>
    <p:sldId id="418" r:id="rId32"/>
    <p:sldId id="424" r:id="rId33"/>
    <p:sldId id="569" r:id="rId34"/>
    <p:sldId id="533" r:id="rId35"/>
    <p:sldId id="509" r:id="rId36"/>
    <p:sldId id="490" r:id="rId37"/>
    <p:sldId id="570" r:id="rId38"/>
    <p:sldId id="491" r:id="rId39"/>
    <p:sldId id="347" r:id="rId40"/>
    <p:sldId id="571" r:id="rId41"/>
    <p:sldId id="534" r:id="rId42"/>
    <p:sldId id="535" r:id="rId43"/>
    <p:sldId id="572" r:id="rId44"/>
    <p:sldId id="573" r:id="rId45"/>
    <p:sldId id="489" r:id="rId46"/>
    <p:sldId id="536" r:id="rId47"/>
    <p:sldId id="653" r:id="rId48"/>
    <p:sldId id="574" r:id="rId49"/>
    <p:sldId id="592" r:id="rId50"/>
    <p:sldId id="594" r:id="rId51"/>
    <p:sldId id="575" r:id="rId52"/>
    <p:sldId id="595" r:id="rId53"/>
    <p:sldId id="576" r:id="rId54"/>
    <p:sldId id="577" r:id="rId55"/>
    <p:sldId id="578" r:id="rId56"/>
    <p:sldId id="537" r:id="rId57"/>
    <p:sldId id="538" r:id="rId58"/>
    <p:sldId id="580" r:id="rId59"/>
    <p:sldId id="579" r:id="rId60"/>
    <p:sldId id="497" r:id="rId61"/>
    <p:sldId id="496" r:id="rId62"/>
    <p:sldId id="581" r:id="rId63"/>
    <p:sldId id="582" r:id="rId64"/>
    <p:sldId id="543" r:id="rId65"/>
    <p:sldId id="544" r:id="rId66"/>
    <p:sldId id="583" r:id="rId67"/>
    <p:sldId id="584" r:id="rId68"/>
    <p:sldId id="596" r:id="rId69"/>
    <p:sldId id="493" r:id="rId70"/>
    <p:sldId id="585" r:id="rId71"/>
    <p:sldId id="586" r:id="rId72"/>
    <p:sldId id="552" r:id="rId73"/>
    <p:sldId id="551" r:id="rId74"/>
    <p:sldId id="587" r:id="rId75"/>
    <p:sldId id="588" r:id="rId76"/>
    <p:sldId id="459" r:id="rId77"/>
    <p:sldId id="589" r:id="rId78"/>
    <p:sldId id="590" r:id="rId79"/>
    <p:sldId id="319" r:id="rId80"/>
    <p:sldId id="325" r:id="rId81"/>
    <p:sldId id="522" r:id="rId82"/>
    <p:sldId id="523" r:id="rId83"/>
    <p:sldId id="508" r:id="rId84"/>
    <p:sldId id="455" r:id="rId85"/>
    <p:sldId id="597" r:id="rId86"/>
    <p:sldId id="598" r:id="rId87"/>
    <p:sldId id="599" r:id="rId88"/>
    <p:sldId id="600" r:id="rId89"/>
    <p:sldId id="304" r:id="rId90"/>
    <p:sldId id="437" r:id="rId91"/>
    <p:sldId id="505" r:id="rId92"/>
    <p:sldId id="601" r:id="rId93"/>
    <p:sldId id="602" r:id="rId94"/>
    <p:sldId id="603" r:id="rId95"/>
    <p:sldId id="604" r:id="rId96"/>
    <p:sldId id="605" r:id="rId97"/>
    <p:sldId id="606" r:id="rId98"/>
    <p:sldId id="499" r:id="rId99"/>
    <p:sldId id="607" r:id="rId100"/>
    <p:sldId id="608" r:id="rId101"/>
    <p:sldId id="610" r:id="rId102"/>
    <p:sldId id="611" r:id="rId103"/>
    <p:sldId id="612" r:id="rId104"/>
    <p:sldId id="613" r:id="rId105"/>
    <p:sldId id="307" r:id="rId106"/>
    <p:sldId id="419" r:id="rId107"/>
    <p:sldId id="615" r:id="rId108"/>
    <p:sldId id="616" r:id="rId109"/>
    <p:sldId id="617" r:id="rId110"/>
    <p:sldId id="618" r:id="rId111"/>
    <p:sldId id="429" r:id="rId112"/>
    <p:sldId id="619" r:id="rId113"/>
    <p:sldId id="620" r:id="rId114"/>
    <p:sldId id="621" r:id="rId115"/>
    <p:sldId id="526" r:id="rId116"/>
    <p:sldId id="527" r:id="rId117"/>
    <p:sldId id="528" r:id="rId118"/>
    <p:sldId id="441" r:id="rId119"/>
    <p:sldId id="425" r:id="rId120"/>
    <p:sldId id="420" r:id="rId121"/>
    <p:sldId id="445" r:id="rId122"/>
    <p:sldId id="321" r:id="rId123"/>
    <p:sldId id="322" r:id="rId124"/>
    <p:sldId id="646" r:id="rId125"/>
    <p:sldId id="647" r:id="rId126"/>
    <p:sldId id="648" r:id="rId127"/>
    <p:sldId id="649" r:id="rId128"/>
    <p:sldId id="650" r:id="rId129"/>
    <p:sldId id="651" r:id="rId130"/>
    <p:sldId id="634" r:id="rId131"/>
    <p:sldId id="635" r:id="rId132"/>
    <p:sldId id="636" r:id="rId133"/>
    <p:sldId id="637" r:id="rId134"/>
    <p:sldId id="638" r:id="rId135"/>
    <p:sldId id="639" r:id="rId136"/>
    <p:sldId id="507" r:id="rId137"/>
    <p:sldId id="547" r:id="rId138"/>
    <p:sldId id="549" r:id="rId139"/>
    <p:sldId id="622" r:id="rId140"/>
    <p:sldId id="623" r:id="rId141"/>
    <p:sldId id="624" r:id="rId142"/>
    <p:sldId id="625" r:id="rId143"/>
    <p:sldId id="626" r:id="rId144"/>
    <p:sldId id="627" r:id="rId145"/>
    <p:sldId id="628" r:id="rId146"/>
    <p:sldId id="629" r:id="rId147"/>
    <p:sldId id="630" r:id="rId148"/>
    <p:sldId id="631" r:id="rId149"/>
    <p:sldId id="632" r:id="rId150"/>
    <p:sldId id="633" r:id="rId151"/>
    <p:sldId id="640" r:id="rId152"/>
    <p:sldId id="641" r:id="rId153"/>
    <p:sldId id="642" r:id="rId154"/>
    <p:sldId id="643" r:id="rId155"/>
    <p:sldId id="644" r:id="rId156"/>
    <p:sldId id="645" r:id="rId157"/>
    <p:sldId id="655" r:id="rId158"/>
    <p:sldId id="656" r:id="rId159"/>
    <p:sldId id="657" r:id="rId160"/>
  </p:sldIdLst>
  <p:sldSz cx="9144000" cy="6858000" type="screen4x3"/>
  <p:notesSz cx="7023100" cy="9309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Title" id="{44205DFE-45EC-744B-8BE2-0AABEBE27A19}">
          <p14:sldIdLst>
            <p14:sldId id="291"/>
            <p14:sldId id="479"/>
          </p14:sldIdLst>
        </p14:section>
        <p14:section name="Content" id="{4ED3F7C9-279F-554C-BB48-3486BAED3268}">
          <p14:sldIdLst>
            <p14:sldId id="326"/>
          </p14:sldIdLst>
        </p14:section>
        <p14:section name="Daily Schedule &amp; Cadence" id="{5DA04CD6-9600-A440-AD52-CA7045987D05}">
          <p14:sldIdLst>
            <p14:sldId id="486"/>
            <p14:sldId id="295"/>
          </p14:sldIdLst>
        </p14:section>
        <p14:section name="DevOps Training Workshop – Day 1" id="{B4DDF059-14B0-E848-8E28-B1CAF91B9534}">
          <p14:sldIdLst>
            <p14:sldId id="510"/>
            <p14:sldId id="518"/>
            <p14:sldId id="529"/>
            <p14:sldId id="512"/>
            <p14:sldId id="654"/>
            <p14:sldId id="481"/>
            <p14:sldId id="482"/>
            <p14:sldId id="407"/>
            <p14:sldId id="488"/>
            <p14:sldId id="480"/>
            <p14:sldId id="403"/>
            <p14:sldId id="483"/>
            <p14:sldId id="327"/>
            <p14:sldId id="545"/>
          </p14:sldIdLst>
        </p14:section>
        <p14:section name="Culture" id="{DB8F4BB4-7502-418B-9F0A-3CF16F66C4B2}">
          <p14:sldIdLst>
            <p14:sldId id="511"/>
            <p14:sldId id="406"/>
            <p14:sldId id="514"/>
            <p14:sldId id="487"/>
            <p14:sldId id="408"/>
            <p14:sldId id="405"/>
          </p14:sldIdLst>
        </p14:section>
        <p14:section name="Demonstration" id="{EC97F918-755F-43B8-BB81-5138F1B3EA94}">
          <p14:sldIdLst>
            <p14:sldId id="531"/>
            <p14:sldId id="418"/>
            <p14:sldId id="424"/>
          </p14:sldIdLst>
        </p14:section>
        <p14:section name="Version Control" id="{44469BC9-423E-4BAB-9DE9-6A42642FCFB5}">
          <p14:sldIdLst>
            <p14:sldId id="569"/>
            <p14:sldId id="533"/>
            <p14:sldId id="509"/>
            <p14:sldId id="490"/>
            <p14:sldId id="570"/>
            <p14:sldId id="491"/>
            <p14:sldId id="347"/>
            <p14:sldId id="571"/>
          </p14:sldIdLst>
        </p14:section>
        <p14:section name="Automated Build" id="{FA79C858-21B7-4A0B-AA63-5CAFF4623274}">
          <p14:sldIdLst>
            <p14:sldId id="534"/>
            <p14:sldId id="535"/>
            <p14:sldId id="572"/>
            <p14:sldId id="573"/>
            <p14:sldId id="489"/>
            <p14:sldId id="536"/>
            <p14:sldId id="653"/>
          </p14:sldIdLst>
        </p14:section>
        <p14:section name="Continuous Integration" id="{A6026442-4EBC-462D-AD8B-9E9AE325D95D}">
          <p14:sldIdLst>
            <p14:sldId id="574"/>
            <p14:sldId id="592"/>
            <p14:sldId id="594"/>
            <p14:sldId id="575"/>
            <p14:sldId id="595"/>
            <p14:sldId id="576"/>
            <p14:sldId id="577"/>
            <p14:sldId id="578"/>
          </p14:sldIdLst>
        </p14:section>
        <p14:section name="Automated Acceptance Testing" id="{17305707-C9AA-441F-86C4-D7BB01E906F4}">
          <p14:sldIdLst>
            <p14:sldId id="537"/>
            <p14:sldId id="538"/>
            <p14:sldId id="580"/>
            <p14:sldId id="579"/>
            <p14:sldId id="497"/>
            <p14:sldId id="496"/>
            <p14:sldId id="581"/>
            <p14:sldId id="582"/>
          </p14:sldIdLst>
        </p14:section>
        <p14:section name="Unit testing" id="{213C7332-F4B8-4C58-BAAF-E96ACFB3CDE3}">
          <p14:sldIdLst>
            <p14:sldId id="543"/>
            <p14:sldId id="544"/>
            <p14:sldId id="583"/>
            <p14:sldId id="584"/>
            <p14:sldId id="596"/>
            <p14:sldId id="493"/>
            <p14:sldId id="585"/>
            <p14:sldId id="586"/>
          </p14:sldIdLst>
        </p14:section>
        <p14:section name="Static Analysis" id="{E1A8CAB0-D8B3-47DB-9529-896DE6D45D19}">
          <p14:sldIdLst>
            <p14:sldId id="552"/>
            <p14:sldId id="551"/>
            <p14:sldId id="587"/>
            <p14:sldId id="588"/>
            <p14:sldId id="459"/>
            <p14:sldId id="589"/>
            <p14:sldId id="590"/>
            <p14:sldId id="319"/>
            <p14:sldId id="325"/>
          </p14:sldIdLst>
        </p14:section>
        <p14:section name="DevOps Training Workshop – Day 2" id="{D1B51E13-040D-D444-A089-155352CB245B}">
          <p14:sldIdLst>
            <p14:sldId id="522"/>
            <p14:sldId id="523"/>
            <p14:sldId id="508"/>
            <p14:sldId id="455"/>
          </p14:sldIdLst>
        </p14:section>
        <p14:section name="Artifact Repository" id="{7B908DC6-EE3C-43E1-83A2-8CF93F65A2A8}">
          <p14:sldIdLst>
            <p14:sldId id="597"/>
            <p14:sldId id="598"/>
            <p14:sldId id="599"/>
            <p14:sldId id="600"/>
            <p14:sldId id="304"/>
            <p14:sldId id="437"/>
            <p14:sldId id="505"/>
            <p14:sldId id="601"/>
            <p14:sldId id="602"/>
          </p14:sldIdLst>
        </p14:section>
        <p14:section name="Database Migration" id="{C65C0C8F-CEFF-4506-93AF-6D78E3E6CED6}">
          <p14:sldIdLst>
            <p14:sldId id="603"/>
            <p14:sldId id="604"/>
            <p14:sldId id="605"/>
            <p14:sldId id="606"/>
            <p14:sldId id="499"/>
            <p14:sldId id="607"/>
            <p14:sldId id="608"/>
          </p14:sldIdLst>
        </p14:section>
        <p14:section name="Automated Deployments" id="{F1CDAF78-D6D3-4ADA-87FC-6C83B55774F2}">
          <p14:sldIdLst>
            <p14:sldId id="610"/>
            <p14:sldId id="611"/>
            <p14:sldId id="612"/>
            <p14:sldId id="613"/>
            <p14:sldId id="307"/>
            <p14:sldId id="419"/>
            <p14:sldId id="615"/>
          </p14:sldIdLst>
        </p14:section>
        <p14:section name="Continuous Documentation" id="{C17646EF-12AE-402E-82F6-8B8EEDAC14E6}">
          <p14:sldIdLst>
            <p14:sldId id="616"/>
            <p14:sldId id="617"/>
            <p14:sldId id="618"/>
            <p14:sldId id="429"/>
            <p14:sldId id="619"/>
            <p14:sldId id="620"/>
            <p14:sldId id="621"/>
            <p14:sldId id="526"/>
            <p14:sldId id="527"/>
            <p14:sldId id="528"/>
            <p14:sldId id="441"/>
            <p14:sldId id="425"/>
            <p14:sldId id="420"/>
            <p14:sldId id="445"/>
            <p14:sldId id="321"/>
            <p14:sldId id="322"/>
          </p14:sldIdLst>
        </p14:section>
        <p14:section name="Performance" id="{13A6D5FB-238B-4135-8913-A6BD5FD36776}">
          <p14:sldIdLst>
            <p14:sldId id="646"/>
            <p14:sldId id="647"/>
            <p14:sldId id="648"/>
            <p14:sldId id="649"/>
            <p14:sldId id="650"/>
            <p14:sldId id="651"/>
          </p14:sldIdLst>
        </p14:section>
        <p14:section name="Security" id="{FF85247B-F84A-4488-8B73-3972ECF65250}">
          <p14:sldIdLst>
            <p14:sldId id="634"/>
            <p14:sldId id="635"/>
            <p14:sldId id="636"/>
            <p14:sldId id="637"/>
            <p14:sldId id="638"/>
            <p14:sldId id="639"/>
          </p14:sldIdLst>
        </p14:section>
        <p14:section name="DevOps Training Workshop – Day 3" id="{82EB8C72-E3E1-F54F-AB10-2B93D2530384}">
          <p14:sldIdLst>
            <p14:sldId id="507"/>
            <p14:sldId id="547"/>
            <p14:sldId id="549"/>
          </p14:sldIdLst>
        </p14:section>
        <p14:section name="Monitoring and Measurements" id="{DCFDA85C-FEA6-43F0-9D8E-24D095665633}">
          <p14:sldIdLst>
            <p14:sldId id="622"/>
            <p14:sldId id="623"/>
            <p14:sldId id="624"/>
            <p14:sldId id="625"/>
            <p14:sldId id="626"/>
            <p14:sldId id="627"/>
          </p14:sldIdLst>
        </p14:section>
        <p14:section name="Governance" id="{45724990-5AEA-42E2-A04B-F10D4368B48C}">
          <p14:sldIdLst>
            <p14:sldId id="628"/>
            <p14:sldId id="629"/>
            <p14:sldId id="630"/>
            <p14:sldId id="631"/>
            <p14:sldId id="632"/>
            <p14:sldId id="633"/>
          </p14:sldIdLst>
        </p14:section>
        <p14:section name="Infrastructure as Code" id="{651153AE-7DE7-4130-B6FF-D16F6A369308}">
          <p14:sldIdLst>
            <p14:sldId id="640"/>
            <p14:sldId id="641"/>
            <p14:sldId id="642"/>
            <p14:sldId id="643"/>
            <p14:sldId id="644"/>
            <p14:sldId id="645"/>
          </p14:sldIdLst>
        </p14:section>
        <p14:section name="Reference Material" id="{D25D7388-B711-EF4D-9541-79EA72BF8E00}">
          <p14:sldIdLst>
            <p14:sldId id="655"/>
            <p14:sldId id="656"/>
            <p14:sldId id="6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168B3"/>
    <a:srgbClr val="282828"/>
    <a:srgbClr val="DDE3ED"/>
    <a:srgbClr val="92BA3E"/>
    <a:srgbClr val="06192E"/>
    <a:srgbClr val="515151"/>
    <a:srgbClr val="0067B1"/>
    <a:srgbClr val="0E95C3"/>
    <a:srgbClr val="FF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p:cViewPr varScale="1">
        <p:scale>
          <a:sx n="100" d="100"/>
          <a:sy n="100" d="100"/>
        </p:scale>
        <p:origin x="1512" y="96"/>
      </p:cViewPr>
      <p:guideLst>
        <p:guide orient="horz" pos="2160"/>
        <p:guide pos="2880"/>
      </p:guideLst>
    </p:cSldViewPr>
  </p:slideViewPr>
  <p:outlineViewPr>
    <p:cViewPr>
      <p:scale>
        <a:sx n="33" d="100"/>
        <a:sy n="33" d="100"/>
      </p:scale>
      <p:origin x="0" y="-640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Lst>
  </p:outlineViewPr>
  <p:notesTextViewPr>
    <p:cViewPr>
      <p:scale>
        <a:sx n="1" d="1"/>
        <a:sy n="1" d="1"/>
      </p:scale>
      <p:origin x="0" y="0"/>
    </p:cViewPr>
  </p:notesTextViewPr>
  <p:sorterViewPr>
    <p:cViewPr varScale="1">
      <p:scale>
        <a:sx n="1" d="1"/>
        <a:sy n="1" d="1"/>
      </p:scale>
      <p:origin x="0" y="-26934"/>
    </p:cViewPr>
  </p:sorterViewPr>
  <p:notesViewPr>
    <p:cSldViewPr>
      <p:cViewPr varScale="1">
        <p:scale>
          <a:sx n="54" d="100"/>
          <a:sy n="54" d="100"/>
        </p:scale>
        <p:origin x="2608" y="4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_rels/viewProps.xml.rels><?xml version="1.0" encoding="UTF-8" standalone="yes"?>
<Relationships xmlns="http://schemas.openxmlformats.org/package/2006/relationships"><Relationship Id="rId13" Type="http://schemas.openxmlformats.org/officeDocument/2006/relationships/slide" Target="slides/slide18.xml"/><Relationship Id="rId18" Type="http://schemas.openxmlformats.org/officeDocument/2006/relationships/slide" Target="slides/slide27.xml"/><Relationship Id="rId26" Type="http://schemas.openxmlformats.org/officeDocument/2006/relationships/slide" Target="slides/slide56.xml"/><Relationship Id="rId39" Type="http://schemas.openxmlformats.org/officeDocument/2006/relationships/slide" Target="slides/slide101.xml"/><Relationship Id="rId3" Type="http://schemas.openxmlformats.org/officeDocument/2006/relationships/slide" Target="slides/slide3.xml"/><Relationship Id="rId21" Type="http://schemas.openxmlformats.org/officeDocument/2006/relationships/slide" Target="slides/slide34.xml"/><Relationship Id="rId34" Type="http://schemas.openxmlformats.org/officeDocument/2006/relationships/slide" Target="slides/slide80.xml"/><Relationship Id="rId42" Type="http://schemas.openxmlformats.org/officeDocument/2006/relationships/slide" Target="slides/slide114.xml"/><Relationship Id="rId47" Type="http://schemas.openxmlformats.org/officeDocument/2006/relationships/slide" Target="slides/slide119.xml"/><Relationship Id="rId50" Type="http://schemas.openxmlformats.org/officeDocument/2006/relationships/slide" Target="slides/slide153.xml"/><Relationship Id="rId7" Type="http://schemas.openxmlformats.org/officeDocument/2006/relationships/slide" Target="slides/slide12.xml"/><Relationship Id="rId12" Type="http://schemas.openxmlformats.org/officeDocument/2006/relationships/slide" Target="slides/slide17.xml"/><Relationship Id="rId17" Type="http://schemas.openxmlformats.org/officeDocument/2006/relationships/slide" Target="slides/slide25.xml"/><Relationship Id="rId25" Type="http://schemas.openxmlformats.org/officeDocument/2006/relationships/slide" Target="slides/slide48.xml"/><Relationship Id="rId33" Type="http://schemas.openxmlformats.org/officeDocument/2006/relationships/slide" Target="slides/slide79.xml"/><Relationship Id="rId38" Type="http://schemas.openxmlformats.org/officeDocument/2006/relationships/slide" Target="slides/slide94.xml"/><Relationship Id="rId46" Type="http://schemas.openxmlformats.org/officeDocument/2006/relationships/slide" Target="slides/slide118.xml"/><Relationship Id="rId2" Type="http://schemas.openxmlformats.org/officeDocument/2006/relationships/slide" Target="slides/slide2.xml"/><Relationship Id="rId16" Type="http://schemas.openxmlformats.org/officeDocument/2006/relationships/slide" Target="slides/slide24.xml"/><Relationship Id="rId20" Type="http://schemas.openxmlformats.org/officeDocument/2006/relationships/slide" Target="slides/slide32.xml"/><Relationship Id="rId29" Type="http://schemas.openxmlformats.org/officeDocument/2006/relationships/slide" Target="slides/slide65.xml"/><Relationship Id="rId41" Type="http://schemas.openxmlformats.org/officeDocument/2006/relationships/slide" Target="slides/slide107.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6.xml"/><Relationship Id="rId24" Type="http://schemas.openxmlformats.org/officeDocument/2006/relationships/slide" Target="slides/slide46.xml"/><Relationship Id="rId32" Type="http://schemas.openxmlformats.org/officeDocument/2006/relationships/slide" Target="slides/slide76.xml"/><Relationship Id="rId37" Type="http://schemas.openxmlformats.org/officeDocument/2006/relationships/slide" Target="slides/slide87.xml"/><Relationship Id="rId40" Type="http://schemas.openxmlformats.org/officeDocument/2006/relationships/slide" Target="slides/slide102.xml"/><Relationship Id="rId45" Type="http://schemas.openxmlformats.org/officeDocument/2006/relationships/slide" Target="slides/slide117.xml"/><Relationship Id="rId5" Type="http://schemas.openxmlformats.org/officeDocument/2006/relationships/slide" Target="slides/slide5.xml"/><Relationship Id="rId15" Type="http://schemas.openxmlformats.org/officeDocument/2006/relationships/slide" Target="slides/slide23.xml"/><Relationship Id="rId23" Type="http://schemas.openxmlformats.org/officeDocument/2006/relationships/slide" Target="slides/slide41.xml"/><Relationship Id="rId28" Type="http://schemas.openxmlformats.org/officeDocument/2006/relationships/slide" Target="slides/slide64.xml"/><Relationship Id="rId36" Type="http://schemas.openxmlformats.org/officeDocument/2006/relationships/slide" Target="slides/slide86.xml"/><Relationship Id="rId49" Type="http://schemas.openxmlformats.org/officeDocument/2006/relationships/slide" Target="slides/slide134.xml"/><Relationship Id="rId10" Type="http://schemas.openxmlformats.org/officeDocument/2006/relationships/slide" Target="slides/slide15.xml"/><Relationship Id="rId19" Type="http://schemas.openxmlformats.org/officeDocument/2006/relationships/slide" Target="slides/slide28.xml"/><Relationship Id="rId31" Type="http://schemas.openxmlformats.org/officeDocument/2006/relationships/slide" Target="slides/slide75.xml"/><Relationship Id="rId44" Type="http://schemas.openxmlformats.org/officeDocument/2006/relationships/slide" Target="slides/slide116.xml"/><Relationship Id="rId4" Type="http://schemas.openxmlformats.org/officeDocument/2006/relationships/slide" Target="slides/slide4.xml"/><Relationship Id="rId9" Type="http://schemas.openxmlformats.org/officeDocument/2006/relationships/slide" Target="slides/slide14.xml"/><Relationship Id="rId14" Type="http://schemas.openxmlformats.org/officeDocument/2006/relationships/slide" Target="slides/slide21.xml"/><Relationship Id="rId22" Type="http://schemas.openxmlformats.org/officeDocument/2006/relationships/slide" Target="slides/slide35.xml"/><Relationship Id="rId27" Type="http://schemas.openxmlformats.org/officeDocument/2006/relationships/slide" Target="slides/slide57.xml"/><Relationship Id="rId30" Type="http://schemas.openxmlformats.org/officeDocument/2006/relationships/slide" Target="slides/slide72.xml"/><Relationship Id="rId35" Type="http://schemas.openxmlformats.org/officeDocument/2006/relationships/slide" Target="slides/slide85.xml"/><Relationship Id="rId43" Type="http://schemas.openxmlformats.org/officeDocument/2006/relationships/slide" Target="slides/slide115.xml"/><Relationship Id="rId48" Type="http://schemas.openxmlformats.org/officeDocument/2006/relationships/slide" Target="slides/slide132.xml"/><Relationship Id="rId8" Type="http://schemas.openxmlformats.org/officeDocument/2006/relationships/slide" Target="slides/slide13.xml"/><Relationship Id="rId51"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6530" name="Rectangle 2"/>
          <p:cNvSpPr>
            <a:spLocks noGrp="1" noChangeArrowheads="1"/>
          </p:cNvSpPr>
          <p:nvPr>
            <p:ph type="hdr" sz="quarter"/>
          </p:nvPr>
        </p:nvSpPr>
        <p:spPr bwMode="auto">
          <a:xfrm>
            <a:off x="0" y="465455"/>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eaLnBrk="1" hangingPunct="1">
              <a:defRPr sz="1200">
                <a:ea typeface="ＭＳ Ｐゴシック" panose="020B0600070205080204" pitchFamily="34" charset="-128"/>
                <a:cs typeface="Arial" panose="020B0604020202020204" pitchFamily="34" charset="0"/>
              </a:defRPr>
            </a:lvl1pPr>
          </a:lstStyle>
          <a:p>
            <a:pPr>
              <a:defRPr/>
            </a:pPr>
            <a:endParaRPr lang="en-US" altLang="en-US" dirty="0"/>
          </a:p>
        </p:txBody>
      </p:sp>
      <p:pic>
        <p:nvPicPr>
          <p:cNvPr id="5123" name="Picture 10" descr="FM corp_banner_PPT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7023100" cy="468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6536" name="Rectangle 16"/>
          <p:cNvSpPr>
            <a:spLocks noChangeArrowheads="1"/>
          </p:cNvSpPr>
          <p:nvPr/>
        </p:nvSpPr>
        <p:spPr bwMode="auto">
          <a:xfrm>
            <a:off x="6710962" y="9076372"/>
            <a:ext cx="312138" cy="232728"/>
          </a:xfrm>
          <a:prstGeom prst="rect">
            <a:avLst/>
          </a:prstGeom>
          <a:solidFill>
            <a:schemeClr val="accent1"/>
          </a:solidFill>
          <a:ln w="9525" algn="ctr">
            <a:noFill/>
            <a:miter lim="800000"/>
            <a:headEnd/>
            <a:tailEnd/>
          </a:ln>
        </p:spPr>
        <p:txBody>
          <a:bodyPr wrap="none" lIns="93324" tIns="46662" rIns="93324" bIns="46662"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fld id="{D1E72410-E1B3-44D6-97FA-7EFA5AA34AD0}" type="slidenum">
              <a:rPr lang="en-US" altLang="en-US" sz="900" b="1">
                <a:solidFill>
                  <a:schemeClr val="bg1"/>
                </a:solidFill>
              </a:rPr>
              <a:pPr algn="ctr">
                <a:defRPr/>
              </a:pPr>
              <a:t>‹#›</a:t>
            </a:fld>
            <a:endParaRPr lang="en-US" altLang="en-US" sz="900" b="1" dirty="0">
              <a:solidFill>
                <a:schemeClr val="bg1"/>
              </a:solidFill>
            </a:endParaRPr>
          </a:p>
        </p:txBody>
      </p:sp>
      <p:sp>
        <p:nvSpPr>
          <p:cNvPr id="406535" name="Rectangle 7"/>
          <p:cNvSpPr>
            <a:spLocks noChangeArrowheads="1"/>
          </p:cNvSpPr>
          <p:nvPr/>
        </p:nvSpPr>
        <p:spPr bwMode="auto">
          <a:xfrm>
            <a:off x="0" y="9076372"/>
            <a:ext cx="6710962" cy="232728"/>
          </a:xfrm>
          <a:prstGeom prst="rect">
            <a:avLst/>
          </a:prstGeom>
          <a:solidFill>
            <a:schemeClr val="tx1"/>
          </a:solidFill>
          <a:ln w="9525" algn="ctr">
            <a:noFill/>
            <a:miter lim="800000"/>
            <a:headEnd/>
            <a:tailEnd/>
          </a:ln>
          <a:effectLst/>
        </p:spPr>
        <p:txBody>
          <a:bodyPr lIns="93324" tIns="0" rIns="93324"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r>
              <a:rPr lang="en-US" altLang="en-US" sz="900" dirty="0">
                <a:solidFill>
                  <a:schemeClr val="bg1"/>
                </a:solidFill>
              </a:rPr>
              <a:t>Month Year </a:t>
            </a:r>
            <a:r>
              <a:rPr lang="en-US" altLang="en-US" sz="1000" b="1" dirty="0">
                <a:solidFill>
                  <a:schemeClr val="bg1"/>
                </a:solidFill>
              </a:rPr>
              <a:t>|</a:t>
            </a:r>
            <a:r>
              <a:rPr lang="en-US" altLang="en-US" sz="900" dirty="0">
                <a:solidFill>
                  <a:schemeClr val="bg1"/>
                </a:solidFill>
              </a:rPr>
              <a:t> </a:t>
            </a:r>
            <a:r>
              <a:rPr lang="en-US" altLang="en-US" sz="900" b="1" dirty="0">
                <a:solidFill>
                  <a:schemeClr val="bg1"/>
                </a:solidFill>
              </a:rPr>
              <a:t>Presentation Title Goes Here</a:t>
            </a:r>
          </a:p>
        </p:txBody>
      </p:sp>
    </p:spTree>
    <p:extLst>
      <p:ext uri="{BB962C8B-B14F-4D97-AF65-F5344CB8AC3E}">
        <p14:creationId xmlns:p14="http://schemas.microsoft.com/office/powerpoint/2010/main" val="28594869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43343" cy="4654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eaLnBrk="1" hangingPunct="1">
              <a:defRPr sz="1200">
                <a:ea typeface="+mn-ea"/>
                <a:cs typeface="Arial" panose="020B0604020202020204" pitchFamily="34" charset="0"/>
              </a:defRPr>
            </a:lvl1pPr>
          </a:lstStyle>
          <a:p>
            <a:pPr>
              <a:defRPr/>
            </a:pPr>
            <a:endParaRPr lang="en-US" altLang="en-US" dirty="0"/>
          </a:p>
        </p:txBody>
      </p:sp>
      <p:sp>
        <p:nvSpPr>
          <p:cNvPr id="4099" name="Rectangle 3"/>
          <p:cNvSpPr>
            <a:spLocks noGrp="1" noChangeArrowheads="1"/>
          </p:cNvSpPr>
          <p:nvPr>
            <p:ph type="dt" idx="1"/>
          </p:nvPr>
        </p:nvSpPr>
        <p:spPr bwMode="auto">
          <a:xfrm>
            <a:off x="3978132" y="0"/>
            <a:ext cx="3043343" cy="4654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eaLnBrk="1" hangingPunct="1">
              <a:defRPr sz="1200">
                <a:ea typeface="+mn-ea"/>
                <a:cs typeface="Arial" panose="020B0604020202020204" pitchFamily="34" charset="0"/>
              </a:defRPr>
            </a:lvl1pPr>
          </a:lstStyle>
          <a:p>
            <a:pPr>
              <a:defRPr/>
            </a:pPr>
            <a:r>
              <a:rPr lang="en-US" altLang="en-US" dirty="0" smtClean="0"/>
              <a:t>Month Year</a:t>
            </a:r>
            <a:endParaRPr lang="en-US" altLang="en-US" dirty="0"/>
          </a:p>
        </p:txBody>
      </p:sp>
      <p:sp>
        <p:nvSpPr>
          <p:cNvPr id="4100"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702310" y="4421823"/>
            <a:ext cx="5618480" cy="41890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4102" name="Rectangle 6"/>
          <p:cNvSpPr>
            <a:spLocks noGrp="1" noChangeArrowheads="1"/>
          </p:cNvSpPr>
          <p:nvPr>
            <p:ph type="ftr" sz="quarter" idx="4"/>
          </p:nvPr>
        </p:nvSpPr>
        <p:spPr bwMode="auto">
          <a:xfrm>
            <a:off x="0" y="8842029"/>
            <a:ext cx="3043343" cy="4654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eaLnBrk="1" hangingPunct="1">
              <a:defRPr sz="1200">
                <a:ea typeface="+mn-ea"/>
                <a:cs typeface="Arial" panose="020B0604020202020204" pitchFamily="34" charset="0"/>
              </a:defRPr>
            </a:lvl1pPr>
          </a:lstStyle>
          <a:p>
            <a:pPr>
              <a:defRPr/>
            </a:pPr>
            <a:r>
              <a:rPr lang="en-US" altLang="en-US" dirty="0"/>
              <a:t>Presentation Title Goes Here</a:t>
            </a:r>
          </a:p>
        </p:txBody>
      </p:sp>
      <p:sp>
        <p:nvSpPr>
          <p:cNvPr id="4103" name="Rectangle 7"/>
          <p:cNvSpPr>
            <a:spLocks noGrp="1" noChangeArrowheads="1"/>
          </p:cNvSpPr>
          <p:nvPr>
            <p:ph type="sldNum" sz="quarter" idx="5"/>
          </p:nvPr>
        </p:nvSpPr>
        <p:spPr bwMode="auto">
          <a:xfrm>
            <a:off x="3978132" y="8842029"/>
            <a:ext cx="3043343" cy="4654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eaLnBrk="1" hangingPunct="1">
              <a:defRPr sz="1200">
                <a:ea typeface="+mn-ea"/>
                <a:cs typeface="Arial" panose="020B0604020202020204" pitchFamily="34" charset="0"/>
              </a:defRPr>
            </a:lvl1pPr>
          </a:lstStyle>
          <a:p>
            <a:pPr>
              <a:defRPr/>
            </a:pPr>
            <a:fld id="{84979422-5A1D-4FEB-A79E-C02B3B20CF91}" type="slidenum">
              <a:rPr lang="en-US" altLang="en-US"/>
              <a:pPr>
                <a:defRPr/>
              </a:pPr>
              <a:t>‹#›</a:t>
            </a:fld>
            <a:endParaRPr lang="en-US" altLang="en-US" dirty="0"/>
          </a:p>
        </p:txBody>
      </p:sp>
    </p:spTree>
    <p:extLst>
      <p:ext uri="{BB962C8B-B14F-4D97-AF65-F5344CB8AC3E}">
        <p14:creationId xmlns:p14="http://schemas.microsoft.com/office/powerpoint/2010/main" val="526197304"/>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twitter.com/hashtag/ops?src=hash" TargetMode="External"/><Relationship Id="rId2" Type="http://schemas.openxmlformats.org/officeDocument/2006/relationships/slide" Target="../slides/slide83.xml"/><Relationship Id="rId1" Type="http://schemas.openxmlformats.org/officeDocument/2006/relationships/notesMaster" Target="../notesMasters/notesMaster1.xml"/><Relationship Id="rId4" Type="http://schemas.openxmlformats.org/officeDocument/2006/relationships/hyperlink" Target="https://twitter.com/hashtag/dev?src=hash"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a:t>
            </a:fld>
            <a:endParaRPr lang="en-US" altLang="en-US" dirty="0"/>
          </a:p>
        </p:txBody>
      </p:sp>
    </p:spTree>
    <p:extLst>
      <p:ext uri="{BB962C8B-B14F-4D97-AF65-F5344CB8AC3E}">
        <p14:creationId xmlns:p14="http://schemas.microsoft.com/office/powerpoint/2010/main" val="349439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28</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29</a:t>
            </a:fld>
            <a:endParaRPr lang="en-US" altLang="en-US" dirty="0"/>
          </a:p>
        </p:txBody>
      </p:sp>
    </p:spTree>
    <p:extLst>
      <p:ext uri="{BB962C8B-B14F-4D97-AF65-F5344CB8AC3E}">
        <p14:creationId xmlns:p14="http://schemas.microsoft.com/office/powerpoint/2010/main" val="24111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30</a:t>
            </a:fld>
            <a:endParaRPr lang="en-US" altLang="en-US" dirty="0"/>
          </a:p>
        </p:txBody>
      </p:sp>
    </p:spTree>
    <p:extLst>
      <p:ext uri="{BB962C8B-B14F-4D97-AF65-F5344CB8AC3E}">
        <p14:creationId xmlns:p14="http://schemas.microsoft.com/office/powerpoint/2010/main" val="645659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31</a:t>
            </a:fld>
            <a:endParaRPr lang="en-US" altLang="en-US" dirty="0"/>
          </a:p>
        </p:txBody>
      </p:sp>
    </p:spTree>
    <p:extLst>
      <p:ext uri="{BB962C8B-B14F-4D97-AF65-F5344CB8AC3E}">
        <p14:creationId xmlns:p14="http://schemas.microsoft.com/office/powerpoint/2010/main" val="82661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32</a:t>
            </a:fld>
            <a:endParaRPr lang="en-US" altLang="en-US" dirty="0"/>
          </a:p>
        </p:txBody>
      </p:sp>
    </p:spTree>
    <p:extLst>
      <p:ext uri="{BB962C8B-B14F-4D97-AF65-F5344CB8AC3E}">
        <p14:creationId xmlns:p14="http://schemas.microsoft.com/office/powerpoint/2010/main" val="2792931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33</a:t>
            </a:fld>
            <a:endParaRPr lang="en-US" altLang="en-US" dirty="0"/>
          </a:p>
        </p:txBody>
      </p:sp>
    </p:spTree>
    <p:extLst>
      <p:ext uri="{BB962C8B-B14F-4D97-AF65-F5344CB8AC3E}">
        <p14:creationId xmlns:p14="http://schemas.microsoft.com/office/powerpoint/2010/main" val="1914315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34</a:t>
            </a:fld>
            <a:endParaRPr lang="en-US" altLang="en-US" dirty="0"/>
          </a:p>
        </p:txBody>
      </p:sp>
    </p:spTree>
    <p:extLst>
      <p:ext uri="{BB962C8B-B14F-4D97-AF65-F5344CB8AC3E}">
        <p14:creationId xmlns:p14="http://schemas.microsoft.com/office/powerpoint/2010/main" val="1773985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35</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36</a:t>
            </a:fld>
            <a:endParaRPr lang="en-US" altLang="en-US" dirty="0"/>
          </a:p>
        </p:txBody>
      </p:sp>
    </p:spTree>
    <p:extLst>
      <p:ext uri="{BB962C8B-B14F-4D97-AF65-F5344CB8AC3E}">
        <p14:creationId xmlns:p14="http://schemas.microsoft.com/office/powerpoint/2010/main" val="2859284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37</a:t>
            </a:fld>
            <a:endParaRPr lang="en-US" altLang="en-US" dirty="0"/>
          </a:p>
        </p:txBody>
      </p:sp>
    </p:spTree>
    <p:extLst>
      <p:ext uri="{BB962C8B-B14F-4D97-AF65-F5344CB8AC3E}">
        <p14:creationId xmlns:p14="http://schemas.microsoft.com/office/powerpoint/2010/main" val="914622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13</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38</a:t>
            </a:fld>
            <a:endParaRPr lang="en-US" altLang="en-US" dirty="0"/>
          </a:p>
        </p:txBody>
      </p:sp>
    </p:spTree>
    <p:extLst>
      <p:ext uri="{BB962C8B-B14F-4D97-AF65-F5344CB8AC3E}">
        <p14:creationId xmlns:p14="http://schemas.microsoft.com/office/powerpoint/2010/main" val="2460319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39</a:t>
            </a:fld>
            <a:endParaRPr lang="en-US" altLang="en-US" dirty="0"/>
          </a:p>
        </p:txBody>
      </p:sp>
    </p:spTree>
    <p:extLst>
      <p:ext uri="{BB962C8B-B14F-4D97-AF65-F5344CB8AC3E}">
        <p14:creationId xmlns:p14="http://schemas.microsoft.com/office/powerpoint/2010/main" val="3814304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40</a:t>
            </a:fld>
            <a:endParaRPr lang="en-US" altLang="en-US" dirty="0"/>
          </a:p>
        </p:txBody>
      </p:sp>
    </p:spTree>
    <p:extLst>
      <p:ext uri="{BB962C8B-B14F-4D97-AF65-F5344CB8AC3E}">
        <p14:creationId xmlns:p14="http://schemas.microsoft.com/office/powerpoint/2010/main" val="1865779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41</a:t>
            </a:fld>
            <a:endParaRPr lang="en-US" altLang="en-US" dirty="0"/>
          </a:p>
        </p:txBody>
      </p:sp>
    </p:spTree>
    <p:extLst>
      <p:ext uri="{BB962C8B-B14F-4D97-AF65-F5344CB8AC3E}">
        <p14:creationId xmlns:p14="http://schemas.microsoft.com/office/powerpoint/2010/main" val="209126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42</a:t>
            </a:fld>
            <a:endParaRPr lang="en-US" altLang="en-US" dirty="0"/>
          </a:p>
        </p:txBody>
      </p:sp>
    </p:spTree>
    <p:extLst>
      <p:ext uri="{BB962C8B-B14F-4D97-AF65-F5344CB8AC3E}">
        <p14:creationId xmlns:p14="http://schemas.microsoft.com/office/powerpoint/2010/main" val="2405621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43</a:t>
            </a:fld>
            <a:endParaRPr lang="en-US" altLang="en-US" dirty="0"/>
          </a:p>
        </p:txBody>
      </p:sp>
    </p:spTree>
    <p:extLst>
      <p:ext uri="{BB962C8B-B14F-4D97-AF65-F5344CB8AC3E}">
        <p14:creationId xmlns:p14="http://schemas.microsoft.com/office/powerpoint/2010/main" val="3184364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44</a:t>
            </a:fld>
            <a:endParaRPr lang="en-US" altLang="en-US" dirty="0"/>
          </a:p>
        </p:txBody>
      </p:sp>
    </p:spTree>
    <p:extLst>
      <p:ext uri="{BB962C8B-B14F-4D97-AF65-F5344CB8AC3E}">
        <p14:creationId xmlns:p14="http://schemas.microsoft.com/office/powerpoint/2010/main" val="2861793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45</a:t>
            </a:fld>
            <a:endParaRPr lang="en-US" altLang="en-US" dirty="0"/>
          </a:p>
        </p:txBody>
      </p:sp>
    </p:spTree>
    <p:extLst>
      <p:ext uri="{BB962C8B-B14F-4D97-AF65-F5344CB8AC3E}">
        <p14:creationId xmlns:p14="http://schemas.microsoft.com/office/powerpoint/2010/main" val="93886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46</a:t>
            </a:fld>
            <a:endParaRPr lang="en-US" altLang="en-US" dirty="0"/>
          </a:p>
        </p:txBody>
      </p:sp>
    </p:spTree>
    <p:extLst>
      <p:ext uri="{BB962C8B-B14F-4D97-AF65-F5344CB8AC3E}">
        <p14:creationId xmlns:p14="http://schemas.microsoft.com/office/powerpoint/2010/main" val="3119698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47</a:t>
            </a:fld>
            <a:endParaRPr lang="en-US" altLang="en-US" dirty="0"/>
          </a:p>
        </p:txBody>
      </p:sp>
    </p:spTree>
    <p:extLst>
      <p:ext uri="{BB962C8B-B14F-4D97-AF65-F5344CB8AC3E}">
        <p14:creationId xmlns:p14="http://schemas.microsoft.com/office/powerpoint/2010/main" val="2165444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16</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48</a:t>
            </a:fld>
            <a:endParaRPr lang="en-US" altLang="en-US" dirty="0"/>
          </a:p>
        </p:txBody>
      </p:sp>
    </p:spTree>
    <p:extLst>
      <p:ext uri="{BB962C8B-B14F-4D97-AF65-F5344CB8AC3E}">
        <p14:creationId xmlns:p14="http://schemas.microsoft.com/office/powerpoint/2010/main" val="16446985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49</a:t>
            </a:fld>
            <a:endParaRPr lang="en-US" altLang="en-US" dirty="0"/>
          </a:p>
        </p:txBody>
      </p:sp>
    </p:spTree>
    <p:extLst>
      <p:ext uri="{BB962C8B-B14F-4D97-AF65-F5344CB8AC3E}">
        <p14:creationId xmlns:p14="http://schemas.microsoft.com/office/powerpoint/2010/main" val="490186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50</a:t>
            </a:fld>
            <a:endParaRPr lang="en-US" altLang="en-US" dirty="0"/>
          </a:p>
        </p:txBody>
      </p:sp>
    </p:spTree>
    <p:extLst>
      <p:ext uri="{BB962C8B-B14F-4D97-AF65-F5344CB8AC3E}">
        <p14:creationId xmlns:p14="http://schemas.microsoft.com/office/powerpoint/2010/main" val="31046589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51</a:t>
            </a:fld>
            <a:endParaRPr lang="en-US" altLang="en-US" dirty="0"/>
          </a:p>
        </p:txBody>
      </p:sp>
    </p:spTree>
    <p:extLst>
      <p:ext uri="{BB962C8B-B14F-4D97-AF65-F5344CB8AC3E}">
        <p14:creationId xmlns:p14="http://schemas.microsoft.com/office/powerpoint/2010/main" val="29999952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52</a:t>
            </a:fld>
            <a:endParaRPr lang="en-US" altLang="en-US" dirty="0"/>
          </a:p>
        </p:txBody>
      </p:sp>
    </p:spTree>
    <p:extLst>
      <p:ext uri="{BB962C8B-B14F-4D97-AF65-F5344CB8AC3E}">
        <p14:creationId xmlns:p14="http://schemas.microsoft.com/office/powerpoint/2010/main" val="3639578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53</a:t>
            </a:fld>
            <a:endParaRPr lang="en-US" altLang="en-US" dirty="0"/>
          </a:p>
        </p:txBody>
      </p:sp>
    </p:spTree>
    <p:extLst>
      <p:ext uri="{BB962C8B-B14F-4D97-AF65-F5344CB8AC3E}">
        <p14:creationId xmlns:p14="http://schemas.microsoft.com/office/powerpoint/2010/main" val="3718789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54</a:t>
            </a:fld>
            <a:endParaRPr lang="en-US" altLang="en-US" dirty="0"/>
          </a:p>
        </p:txBody>
      </p:sp>
    </p:spTree>
    <p:extLst>
      <p:ext uri="{BB962C8B-B14F-4D97-AF65-F5344CB8AC3E}">
        <p14:creationId xmlns:p14="http://schemas.microsoft.com/office/powerpoint/2010/main" val="1285131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55</a:t>
            </a:fld>
            <a:endParaRPr lang="en-US" altLang="en-US" dirty="0"/>
          </a:p>
        </p:txBody>
      </p:sp>
    </p:spTree>
    <p:extLst>
      <p:ext uri="{BB962C8B-B14F-4D97-AF65-F5344CB8AC3E}">
        <p14:creationId xmlns:p14="http://schemas.microsoft.com/office/powerpoint/2010/main" val="3759380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56</a:t>
            </a:fld>
            <a:endParaRPr lang="en-US" altLang="en-US" dirty="0"/>
          </a:p>
        </p:txBody>
      </p:sp>
    </p:spTree>
    <p:extLst>
      <p:ext uri="{BB962C8B-B14F-4D97-AF65-F5344CB8AC3E}">
        <p14:creationId xmlns:p14="http://schemas.microsoft.com/office/powerpoint/2010/main" val="25243744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57</a:t>
            </a:fld>
            <a:endParaRPr lang="en-US" altLang="en-US" dirty="0"/>
          </a:p>
        </p:txBody>
      </p:sp>
    </p:spTree>
    <p:extLst>
      <p:ext uri="{BB962C8B-B14F-4D97-AF65-F5344CB8AC3E}">
        <p14:creationId xmlns:p14="http://schemas.microsoft.com/office/powerpoint/2010/main" val="368787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dirty="0" smtClean="0"/>
              <a:t>Month Year</a:t>
            </a:r>
            <a:endParaRPr lang="en-US" dirty="0"/>
          </a:p>
        </p:txBody>
      </p:sp>
      <p:sp>
        <p:nvSpPr>
          <p:cNvPr id="5" name="Footer Placeholder 4"/>
          <p:cNvSpPr>
            <a:spLocks noGrp="1"/>
          </p:cNvSpPr>
          <p:nvPr>
            <p:ph type="ftr" sz="quarter" idx="11"/>
          </p:nvPr>
        </p:nvSpPr>
        <p:spPr/>
        <p:txBody>
          <a:bodyPr/>
          <a:lstStyle/>
          <a:p>
            <a:pPr>
              <a:defRPr/>
            </a:pPr>
            <a:r>
              <a:rPr lang="en-US" dirty="0" smtClean="0"/>
              <a:t>Presentation Title Goes Here</a:t>
            </a:r>
            <a:endParaRPr lang="en-US" dirty="0"/>
          </a:p>
        </p:txBody>
      </p:sp>
      <p:sp>
        <p:nvSpPr>
          <p:cNvPr id="6" name="Slide Number Placeholder 5"/>
          <p:cNvSpPr>
            <a:spLocks noGrp="1"/>
          </p:cNvSpPr>
          <p:nvPr>
            <p:ph type="sldNum" sz="quarter" idx="12"/>
          </p:nvPr>
        </p:nvSpPr>
        <p:spPr/>
        <p:txBody>
          <a:bodyPr/>
          <a:lstStyle/>
          <a:p>
            <a:pPr>
              <a:defRPr/>
            </a:pPr>
            <a:fld id="{E976D413-CE0C-41B2-B5C4-131B97F29243}" type="slidenum">
              <a:rPr lang="en-US" altLang="en-US" smtClean="0"/>
              <a:pPr>
                <a:defRPr/>
              </a:pPr>
              <a:t>18</a:t>
            </a:fld>
            <a:endParaRPr lang="en-US" altLang="en-US" dirty="0"/>
          </a:p>
        </p:txBody>
      </p:sp>
    </p:spTree>
    <p:extLst>
      <p:ext uri="{BB962C8B-B14F-4D97-AF65-F5344CB8AC3E}">
        <p14:creationId xmlns:p14="http://schemas.microsoft.com/office/powerpoint/2010/main" val="7916757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58</a:t>
            </a:fld>
            <a:endParaRPr lang="en-US" altLang="en-US" dirty="0"/>
          </a:p>
        </p:txBody>
      </p:sp>
    </p:spTree>
    <p:extLst>
      <p:ext uri="{BB962C8B-B14F-4D97-AF65-F5344CB8AC3E}">
        <p14:creationId xmlns:p14="http://schemas.microsoft.com/office/powerpoint/2010/main" val="28314683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59</a:t>
            </a:fld>
            <a:endParaRPr lang="en-US" altLang="en-US" dirty="0"/>
          </a:p>
        </p:txBody>
      </p:sp>
    </p:spTree>
    <p:extLst>
      <p:ext uri="{BB962C8B-B14F-4D97-AF65-F5344CB8AC3E}">
        <p14:creationId xmlns:p14="http://schemas.microsoft.com/office/powerpoint/2010/main" val="27610849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60</a:t>
            </a:fld>
            <a:endParaRPr lang="en-US" altLang="en-US" dirty="0"/>
          </a:p>
        </p:txBody>
      </p:sp>
    </p:spTree>
    <p:extLst>
      <p:ext uri="{BB962C8B-B14F-4D97-AF65-F5344CB8AC3E}">
        <p14:creationId xmlns:p14="http://schemas.microsoft.com/office/powerpoint/2010/main" val="3660242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61</a:t>
            </a:fld>
            <a:endParaRPr lang="en-US" altLang="en-US" dirty="0"/>
          </a:p>
        </p:txBody>
      </p:sp>
    </p:spTree>
    <p:extLst>
      <p:ext uri="{BB962C8B-B14F-4D97-AF65-F5344CB8AC3E}">
        <p14:creationId xmlns:p14="http://schemas.microsoft.com/office/powerpoint/2010/main" val="32175443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Your tests give you confidence that you've done enough for now and can stop tweaking and move on to the next thing</a:t>
            </a:r>
            <a:r>
              <a:rPr lang="en-US" dirty="0" smtClean="0"/>
              <a:t>.</a:t>
            </a:r>
            <a:endParaRPr lang="en-US" dirty="0"/>
          </a:p>
          <a:p>
            <a:pPr marL="171450" indent="-171450">
              <a:buFont typeface="Arial" panose="020B0604020202020204" pitchFamily="34" charset="0"/>
              <a:buChar char="•"/>
            </a:pPr>
            <a:r>
              <a:rPr lang="en-US" dirty="0"/>
              <a:t>. The tests and the code work together to achieve better code. Your code could be bad / buggy. Your TEST could be bad / buggy. In TDD you are banking on the chances of </a:t>
            </a:r>
            <a:r>
              <a:rPr lang="en-US" b="1" dirty="0"/>
              <a:t>both</a:t>
            </a:r>
            <a:r>
              <a:rPr lang="en-US" dirty="0"/>
              <a:t> being bad / buggy being low. Often it's the test that needs fixing but that's still a good outcome</a:t>
            </a:r>
            <a:r>
              <a:rPr lang="en-US" dirty="0" smtClean="0"/>
              <a:t>.</a:t>
            </a:r>
          </a:p>
          <a:p>
            <a:pPr marL="171450" indent="-171450">
              <a:buFont typeface="Arial" panose="020B0604020202020204" pitchFamily="34" charset="0"/>
              <a:buChar char="•"/>
            </a:pPr>
            <a:r>
              <a:rPr lang="en-US" dirty="0"/>
              <a:t>When faced with a large and daunting piece of work ahead writing the tests will get you moving quickly</a:t>
            </a:r>
            <a:r>
              <a:rPr lang="en-US" dirty="0" smtClean="0"/>
              <a:t>.</a:t>
            </a:r>
          </a:p>
          <a:p>
            <a:pPr marL="171450" indent="-171450">
              <a:buFont typeface="Arial" panose="020B0604020202020204" pitchFamily="34" charset="0"/>
              <a:buChar char="•"/>
            </a:pPr>
            <a:r>
              <a:rPr lang="en-US" dirty="0"/>
              <a:t>Instead of writing code to do something, you are starting by outlining all the conditions you are subjecting the code to and what outputs you'd expect from that</a:t>
            </a:r>
            <a:r>
              <a:rPr lang="en-US" dirty="0" smtClean="0"/>
              <a:t>.</a:t>
            </a:r>
          </a:p>
          <a:p>
            <a:pPr marL="171450" indent="-171450">
              <a:buFont typeface="Arial" panose="020B0604020202020204" pitchFamily="34" charset="0"/>
              <a:buChar char="•"/>
            </a:pPr>
            <a:r>
              <a:rPr lang="en-US" dirty="0"/>
              <a:t>It's also much easier to pick up where you left off after an interruption because you can see where you got to - that next red light that needs fixing</a:t>
            </a:r>
            <a:r>
              <a:rPr lang="en-US" dirty="0" smtClean="0"/>
              <a:t>.</a:t>
            </a:r>
            <a:endParaRPr lang="en-US" dirty="0"/>
          </a:p>
          <a:p>
            <a:pPr marL="171450" indent="-171450">
              <a:buFont typeface="Arial" panose="020B0604020202020204" pitchFamily="34" charset="0"/>
              <a:buChar char="•"/>
            </a:pPr>
            <a:r>
              <a:rPr lang="en-US" dirty="0"/>
              <a:t>. It's faster and more robust than coding without tests once you've got the hang of it. Test code itself is usually relatively trivial and doesn't add a big overhead to what you're doing. This is one you'll only believe when you're doing it </a:t>
            </a:r>
            <a:r>
              <a:rPr lang="en-US" dirty="0" smtClean="0"/>
              <a:t>:)</a:t>
            </a:r>
          </a:p>
          <a:p>
            <a:pPr marL="171450" indent="-171450">
              <a:buFont typeface="Arial" panose="020B0604020202020204" pitchFamily="34" charset="0"/>
              <a:buChar char="•"/>
            </a:pPr>
            <a:r>
              <a:rPr lang="en-US" dirty="0" smtClean="0"/>
              <a:t>I </a:t>
            </a:r>
            <a:r>
              <a:rPr lang="en-US" dirty="0"/>
              <a:t>interpret this as giving me permission to write tests where I think they'll be most useful even if the rest of my code coverage is woefully incomplete</a:t>
            </a:r>
            <a:r>
              <a:rPr lang="en-US" dirty="0" smtClean="0"/>
              <a:t>.</a:t>
            </a:r>
          </a:p>
          <a:p>
            <a:pPr marL="171450" indent="-171450">
              <a:buFont typeface="Arial" panose="020B0604020202020204" pitchFamily="34" charset="0"/>
              <a:buChar char="•"/>
            </a:pPr>
            <a:r>
              <a:rPr lang="en-US" dirty="0"/>
              <a:t>Migrate both your code </a:t>
            </a:r>
            <a:r>
              <a:rPr lang="en-US" b="1" dirty="0"/>
              <a:t>and</a:t>
            </a:r>
            <a:r>
              <a:rPr lang="en-US" dirty="0"/>
              <a:t> your tests to your new project. Tweak the code till the tests run again.</a:t>
            </a:r>
          </a:p>
          <a:p>
            <a:pPr marL="171450" indent="-171450">
              <a:buFont typeface="Arial" panose="020B0604020202020204" pitchFamily="34" charset="0"/>
              <a:buChar char="•"/>
            </a:pPr>
            <a:endParaRPr lang="en-US" dirty="0"/>
          </a:p>
          <a:p>
            <a:endParaRPr lang="en-US" dirty="0"/>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62</a:t>
            </a:fld>
            <a:endParaRPr lang="en-US" altLang="en-US" dirty="0"/>
          </a:p>
        </p:txBody>
      </p:sp>
    </p:spTree>
    <p:extLst>
      <p:ext uri="{BB962C8B-B14F-4D97-AF65-F5344CB8AC3E}">
        <p14:creationId xmlns:p14="http://schemas.microsoft.com/office/powerpoint/2010/main" val="289739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64</a:t>
            </a:fld>
            <a:endParaRPr lang="en-US" altLang="en-US" dirty="0"/>
          </a:p>
        </p:txBody>
      </p:sp>
    </p:spTree>
    <p:extLst>
      <p:ext uri="{BB962C8B-B14F-4D97-AF65-F5344CB8AC3E}">
        <p14:creationId xmlns:p14="http://schemas.microsoft.com/office/powerpoint/2010/main" val="7968913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65</a:t>
            </a:fld>
            <a:endParaRPr lang="en-US" altLang="en-US" dirty="0"/>
          </a:p>
        </p:txBody>
      </p:sp>
    </p:spTree>
    <p:extLst>
      <p:ext uri="{BB962C8B-B14F-4D97-AF65-F5344CB8AC3E}">
        <p14:creationId xmlns:p14="http://schemas.microsoft.com/office/powerpoint/2010/main" val="1737224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75</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76</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dirty="0" smtClean="0"/>
              <a:t>Month Year</a:t>
            </a:r>
            <a:endParaRPr lang="en-US" dirty="0"/>
          </a:p>
        </p:txBody>
      </p:sp>
      <p:sp>
        <p:nvSpPr>
          <p:cNvPr id="5" name="Footer Placeholder 4"/>
          <p:cNvSpPr>
            <a:spLocks noGrp="1"/>
          </p:cNvSpPr>
          <p:nvPr>
            <p:ph type="ftr" sz="quarter" idx="11"/>
          </p:nvPr>
        </p:nvSpPr>
        <p:spPr/>
        <p:txBody>
          <a:bodyPr/>
          <a:lstStyle/>
          <a:p>
            <a:pPr>
              <a:defRPr/>
            </a:pPr>
            <a:r>
              <a:rPr lang="en-US" dirty="0" smtClean="0"/>
              <a:t>Presentation Title Goes Here</a:t>
            </a:r>
            <a:endParaRPr lang="en-US" dirty="0"/>
          </a:p>
        </p:txBody>
      </p:sp>
      <p:sp>
        <p:nvSpPr>
          <p:cNvPr id="6" name="Slide Number Placeholder 5"/>
          <p:cNvSpPr>
            <a:spLocks noGrp="1"/>
          </p:cNvSpPr>
          <p:nvPr>
            <p:ph type="sldNum" sz="quarter" idx="12"/>
          </p:nvPr>
        </p:nvSpPr>
        <p:spPr/>
        <p:txBody>
          <a:bodyPr/>
          <a:lstStyle/>
          <a:p>
            <a:pPr>
              <a:defRPr/>
            </a:pPr>
            <a:fld id="{E976D413-CE0C-41B2-B5C4-131B97F29243}" type="slidenum">
              <a:rPr lang="en-US" altLang="en-US" smtClean="0"/>
              <a:pPr>
                <a:defRPr/>
              </a:pPr>
              <a:t>80</a:t>
            </a:fld>
            <a:endParaRPr lang="en-US" altLang="en-US" dirty="0"/>
          </a:p>
        </p:txBody>
      </p:sp>
    </p:spTree>
    <p:extLst>
      <p:ext uri="{BB962C8B-B14F-4D97-AF65-F5344CB8AC3E}">
        <p14:creationId xmlns:p14="http://schemas.microsoft.com/office/powerpoint/2010/main" val="79167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21</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t>The number one predictor of operations success is having versioned artifacts in an artifact repository</a:t>
            </a:r>
          </a:p>
          <a:p>
            <a:pPr marL="285750" indent="-285750">
              <a:buFont typeface="Arial" panose="020B0604020202020204" pitchFamily="34" charset="0"/>
              <a:buChar char="•"/>
            </a:pPr>
            <a:r>
              <a:rPr lang="en-US" sz="1200" dirty="0" smtClean="0"/>
              <a:t>To have one spot where you have a known version of something that has been built and tested, and all the energy and effort has gone into making it – that is the value of the repository</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dirty="0" smtClean="0"/>
              <a:t>A benefit of artifact repositories is a “central repository” that helps facilitate communication between </a:t>
            </a:r>
            <a:r>
              <a:rPr lang="en-US" sz="1200" dirty="0" smtClean="0">
                <a:hlinkClick r:id="rId3"/>
              </a:rPr>
              <a:t>#ops</a:t>
            </a:r>
            <a:r>
              <a:rPr lang="en-US" sz="1200" dirty="0" smtClean="0"/>
              <a:t> &amp; </a:t>
            </a:r>
            <a:r>
              <a:rPr lang="en-US" sz="1200" dirty="0" smtClean="0">
                <a:hlinkClick r:id="rId4"/>
              </a:rPr>
              <a:t>#dev</a:t>
            </a:r>
            <a:r>
              <a:rPr lang="en-US" sz="1200" dirty="0" smtClean="0"/>
              <a:t> team</a:t>
            </a:r>
          </a:p>
          <a:p>
            <a:pPr marL="285750" indent="-285750">
              <a:buFont typeface="Arial" panose="020B0604020202020204" pitchFamily="34" charset="0"/>
              <a:buChar char="•"/>
            </a:pPr>
            <a:endParaRPr lang="en-US" sz="1200" dirty="0" smtClean="0"/>
          </a:p>
          <a:p>
            <a:endParaRPr lang="en-US" dirty="0"/>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83</a:t>
            </a:fld>
            <a:endParaRPr lang="en-US" altLang="en-US" dirty="0"/>
          </a:p>
        </p:txBody>
      </p:sp>
    </p:spTree>
    <p:extLst>
      <p:ext uri="{BB962C8B-B14F-4D97-AF65-F5344CB8AC3E}">
        <p14:creationId xmlns:p14="http://schemas.microsoft.com/office/powerpoint/2010/main" val="2158351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t>Different then a source code repository</a:t>
            </a:r>
          </a:p>
          <a:p>
            <a:pPr marL="628650" lvl="1" indent="-285750">
              <a:buFont typeface="Arial" panose="020B0604020202020204" pitchFamily="34" charset="0"/>
              <a:buChar char="•"/>
            </a:pPr>
            <a:r>
              <a:rPr lang="en-US" sz="1800" dirty="0"/>
              <a:t>Compiled, binary</a:t>
            </a:r>
          </a:p>
          <a:p>
            <a:endParaRPr lang="en-US" dirty="0"/>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84</a:t>
            </a:fld>
            <a:endParaRPr lang="en-US" altLang="en-US" dirty="0"/>
          </a:p>
        </p:txBody>
      </p:sp>
    </p:spTree>
    <p:extLst>
      <p:ext uri="{BB962C8B-B14F-4D97-AF65-F5344CB8AC3E}">
        <p14:creationId xmlns:p14="http://schemas.microsoft.com/office/powerpoint/2010/main" val="8385672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85</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86</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87</a:t>
            </a:fld>
            <a:endParaRPr lang="en-US" altLang="en-US" dirty="0"/>
          </a:p>
        </p:txBody>
      </p:sp>
    </p:spTree>
    <p:extLst>
      <p:ext uri="{BB962C8B-B14F-4D97-AF65-F5344CB8AC3E}">
        <p14:creationId xmlns:p14="http://schemas.microsoft.com/office/powerpoint/2010/main" val="9333177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94</a:t>
            </a:fld>
            <a:endParaRPr lang="en-US" altLang="en-US" dirty="0"/>
          </a:p>
        </p:txBody>
      </p:sp>
    </p:spTree>
    <p:extLst>
      <p:ext uri="{BB962C8B-B14F-4D97-AF65-F5344CB8AC3E}">
        <p14:creationId xmlns:p14="http://schemas.microsoft.com/office/powerpoint/2010/main" val="2646731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101</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102</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107</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114</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 </a:t>
            </a:r>
            <a:r>
              <a:rPr lang="en-US" dirty="0"/>
              <a:t>DevOps culture is one created through lots of discussion and debate. Traditionally </a:t>
            </a:r>
            <a:r>
              <a:rPr lang="en-US" dirty="0" err="1"/>
              <a:t>siloed</a:t>
            </a:r>
            <a:r>
              <a:rPr lang="en-US" dirty="0"/>
              <a:t> technical teams interact through complex ticketing systems and </a:t>
            </a:r>
            <a:r>
              <a:rPr lang="en-US" dirty="0" smtClean="0"/>
              <a:t>ritualistic </a:t>
            </a:r>
            <a:r>
              <a:rPr lang="en-US" dirty="0"/>
              <a:t>request procedures, which may require director-level intervention</a:t>
            </a:r>
            <a:r>
              <a:rPr lang="en-US" dirty="0" smtClean="0"/>
              <a:t>.</a:t>
            </a:r>
          </a:p>
          <a:p>
            <a:endParaRPr lang="en-US" dirty="0"/>
          </a:p>
          <a:p>
            <a:r>
              <a:rPr lang="en-US" dirty="0"/>
              <a:t>A DevOps culture is one created through lots of discussion and debate. Traditionally </a:t>
            </a:r>
            <a:r>
              <a:rPr lang="en-US" dirty="0" err="1"/>
              <a:t>siloed</a:t>
            </a:r>
            <a:r>
              <a:rPr lang="en-US" dirty="0"/>
              <a:t> technical teams interact through complex ticketing systems and ritualistic request procedures, which may require director-level intervention</a:t>
            </a:r>
            <a:r>
              <a:rPr lang="en-US" dirty="0" smtClean="0"/>
              <a:t>.</a:t>
            </a:r>
          </a:p>
          <a:p>
            <a:endParaRPr lang="en-US" dirty="0"/>
          </a:p>
          <a:p>
            <a:r>
              <a:rPr lang="en-US" dirty="0"/>
              <a:t>All team members should respect all the other team </a:t>
            </a:r>
            <a:r>
              <a:rPr lang="en-US" dirty="0" smtClean="0"/>
              <a:t>members. </a:t>
            </a:r>
            <a:r>
              <a:rPr lang="en-US" dirty="0"/>
              <a:t>Respectful discussion and listening to other’s opinions is a learning experience for everyone. No team member should be afraid to speak for fear of being abused or rudely dismissed</a:t>
            </a:r>
            <a:r>
              <a:rPr lang="en-US" dirty="0" smtClean="0"/>
              <a:t>.</a:t>
            </a:r>
          </a:p>
          <a:p>
            <a:endParaRPr lang="en-US" dirty="0"/>
          </a:p>
          <a:p>
            <a:r>
              <a:rPr lang="en-US" dirty="0"/>
              <a:t>Trust is a massive component of achieving a DevOps culture. Operations must trust that Development is doing what they are because it’s the best plan for the success of the product. Development must trust that QA isn’t really just there to sabotage their successes. The Product Manager trusts that Operations is going to give objective feedback and metrics after the next deployment. If any one part of the team doesn’t trust another part of the team, your tools won’t matter. Additionally, if you don’t trust the people who work for you, why are they working there?</a:t>
            </a:r>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23</a:t>
            </a:fld>
            <a:endParaRPr lang="en-US" altLang="en-US" dirty="0"/>
          </a:p>
        </p:txBody>
      </p:sp>
    </p:spTree>
    <p:extLst>
      <p:ext uri="{BB962C8B-B14F-4D97-AF65-F5344CB8AC3E}">
        <p14:creationId xmlns:p14="http://schemas.microsoft.com/office/powerpoint/2010/main" val="14250734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115</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116</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117</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118</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119</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134</a:t>
            </a:fld>
            <a:endParaRPr lang="en-US" altLang="en-US" dirty="0"/>
          </a:p>
        </p:txBody>
      </p:sp>
    </p:spTree>
    <p:extLst>
      <p:ext uri="{BB962C8B-B14F-4D97-AF65-F5344CB8AC3E}">
        <p14:creationId xmlns:p14="http://schemas.microsoft.com/office/powerpoint/2010/main" val="9038788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ltLang="en-US"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138</a:t>
            </a:fld>
            <a:endParaRPr lang="en-US" altLang="en-US" dirty="0"/>
          </a:p>
        </p:txBody>
      </p:sp>
    </p:spTree>
    <p:extLst>
      <p:ext uri="{BB962C8B-B14F-4D97-AF65-F5344CB8AC3E}">
        <p14:creationId xmlns:p14="http://schemas.microsoft.com/office/powerpoint/2010/main" val="7795752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153</a:t>
            </a:fld>
            <a:endParaRPr lang="en-US" altLang="en-US" dirty="0"/>
          </a:p>
        </p:txBody>
      </p:sp>
    </p:spTree>
    <p:extLst>
      <p:ext uri="{BB962C8B-B14F-4D97-AF65-F5344CB8AC3E}">
        <p14:creationId xmlns:p14="http://schemas.microsoft.com/office/powerpoint/2010/main" val="8336273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154</a:t>
            </a:fld>
            <a:endParaRPr lang="en-US" altLang="en-US" dirty="0"/>
          </a:p>
        </p:txBody>
      </p:sp>
    </p:spTree>
    <p:extLst>
      <p:ext uri="{BB962C8B-B14F-4D97-AF65-F5344CB8AC3E}">
        <p14:creationId xmlns:p14="http://schemas.microsoft.com/office/powerpoint/2010/main" val="20849585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717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24</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25</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pPr marL="291636" indent="-291636">
              <a:buFont typeface="Arial"/>
              <a:buChar char="•"/>
            </a:pPr>
            <a:r>
              <a:rPr lang="en-US" sz="2400" dirty="0"/>
              <a:t>One of the first project on Enterprise CI/CD</a:t>
            </a:r>
          </a:p>
          <a:p>
            <a:pPr marL="291636" indent="-291636">
              <a:buFont typeface="Arial"/>
              <a:buChar char="•"/>
            </a:pPr>
            <a:r>
              <a:rPr lang="en-US" sz="2400" dirty="0"/>
              <a:t>Team immediately embraced a DevOps Culture</a:t>
            </a:r>
          </a:p>
          <a:p>
            <a:pPr marL="291636" indent="-291636">
              <a:buFont typeface="Arial"/>
              <a:buChar char="•"/>
            </a:pPr>
            <a:r>
              <a:rPr lang="en-US" sz="2400" dirty="0"/>
              <a:t>Worked with Enterprise CI/CD to improve processes (white boarding, embedding resources within the team)</a:t>
            </a:r>
          </a:p>
          <a:p>
            <a:pPr marL="291636" indent="-291636">
              <a:buFont typeface="Arial"/>
              <a:buChar char="•"/>
            </a:pPr>
            <a:r>
              <a:rPr lang="en-US" sz="2400" dirty="0"/>
              <a:t>Still trying to improve – have made great progress, but always room to improve</a:t>
            </a:r>
          </a:p>
        </p:txBody>
      </p:sp>
      <p:sp>
        <p:nvSpPr>
          <p:cNvPr id="4" name="Date Placeholder 3"/>
          <p:cNvSpPr>
            <a:spLocks noGrp="1"/>
          </p:cNvSpPr>
          <p:nvPr>
            <p:ph type="dt" idx="10"/>
          </p:nvPr>
        </p:nvSpPr>
        <p:spPr/>
        <p:txBody>
          <a:bodyPr/>
          <a:lstStyle/>
          <a:p>
            <a:pPr>
              <a:defRPr/>
            </a:pPr>
            <a:r>
              <a:rPr lang="en-US" altLang="en-US" dirty="0" smtClean="0"/>
              <a:t>Month Year</a:t>
            </a:r>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Presentation Title Goes Here</a:t>
            </a:r>
            <a:endParaRPr lang="en-US" altLang="en-US" dirty="0"/>
          </a:p>
        </p:txBody>
      </p:sp>
      <p:sp>
        <p:nvSpPr>
          <p:cNvPr id="6" name="Slide Number Placeholder 5"/>
          <p:cNvSpPr>
            <a:spLocks noGrp="1"/>
          </p:cNvSpPr>
          <p:nvPr>
            <p:ph type="sldNum" sz="quarter" idx="12"/>
          </p:nvPr>
        </p:nvSpPr>
        <p:spPr/>
        <p:txBody>
          <a:bodyPr/>
          <a:lstStyle/>
          <a:p>
            <a:pPr>
              <a:defRPr/>
            </a:pPr>
            <a:fld id="{84979422-5A1D-4FEB-A79E-C02B3B20CF91}" type="slidenum">
              <a:rPr lang="en-US" altLang="en-US" smtClean="0"/>
              <a:pPr>
                <a:defRPr/>
              </a:pPr>
              <a:t>27</a:t>
            </a:fld>
            <a:endParaRPr lang="en-US" altLang="en-US" dirty="0"/>
          </a:p>
        </p:txBody>
      </p:sp>
    </p:spTree>
    <p:extLst>
      <p:ext uri="{BB962C8B-B14F-4D97-AF65-F5344CB8AC3E}">
        <p14:creationId xmlns:p14="http://schemas.microsoft.com/office/powerpoint/2010/main" val="4208694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ag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2928"/>
            <a:ext cx="7927848" cy="493776"/>
          </a:xfrm>
          <a:prstGeom prst="rect">
            <a:avLst/>
          </a:prstGeom>
        </p:spPr>
        <p:txBody>
          <a:bodyPr lIns="0" tIns="0" rIns="0" bIns="0" anchor="b"/>
          <a:lstStyle>
            <a:lvl1pPr algn="l">
              <a:defRPr sz="225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5774436" cy="2587752"/>
          </a:xfrm>
          <a:prstGeom prst="rect">
            <a:avLst/>
          </a:prstGeom>
        </p:spPr>
        <p:txBody>
          <a:bodyPr lIns="0" tIns="0" rIns="640080" bIns="0"/>
          <a:lstStyle>
            <a:lvl1pPr marL="0" indent="0" algn="l">
              <a:buNone/>
              <a:defRPr sz="1800">
                <a:latin typeface="Georgia" panose="02040502050405020303"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cxnSp>
        <p:nvCxnSpPr>
          <p:cNvPr id="11" name="Straight Connector 10"/>
          <p:cNvCxnSpPr/>
          <p:nvPr userDrawn="1"/>
        </p:nvCxnSpPr>
        <p:spPr>
          <a:xfrm>
            <a:off x="2434590" y="704023"/>
            <a:ext cx="652653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49" y="76201"/>
            <a:ext cx="2400101" cy="780223"/>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11050" y="3578598"/>
            <a:ext cx="2230952" cy="2974602"/>
          </a:xfrm>
          <a:prstGeom prst="rect">
            <a:avLst/>
          </a:prstGeom>
        </p:spPr>
      </p:pic>
    </p:spTree>
    <p:extLst>
      <p:ext uri="{BB962C8B-B14F-4D97-AF65-F5344CB8AC3E}">
        <p14:creationId xmlns:p14="http://schemas.microsoft.com/office/powerpoint/2010/main" val="92127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274320" y="996696"/>
            <a:ext cx="8647938"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274320" y="1810512"/>
            <a:ext cx="8654796" cy="4517136"/>
          </a:xfrm>
          <a:prstGeom prst="rect">
            <a:avLst/>
          </a:prstGeom>
        </p:spPr>
        <p:txBody>
          <a:bodyPr lIns="0"/>
          <a:lstStyle>
            <a:lvl1pPr marL="0" indent="0">
              <a:spcBef>
                <a:spcPts val="729"/>
              </a:spcBef>
              <a:buSzPct val="120000"/>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79" y="76200"/>
            <a:ext cx="681172" cy="774128"/>
          </a:xfrm>
          <a:prstGeom prst="rect">
            <a:avLst/>
          </a:prstGeom>
        </p:spPr>
      </p:pic>
      <p:cxnSp>
        <p:nvCxnSpPr>
          <p:cNvPr id="9" name="Straight Connector 8"/>
          <p:cNvCxnSpPr/>
          <p:nvPr userDrawn="1"/>
        </p:nvCxnSpPr>
        <p:spPr>
          <a:xfrm>
            <a:off x="822960" y="545528"/>
            <a:ext cx="813816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4239040" y="6553200"/>
            <a:ext cx="685800" cy="196208"/>
          </a:xfrm>
          <a:prstGeom prst="rect">
            <a:avLst/>
          </a:prstGeom>
          <a:noFill/>
        </p:spPr>
        <p:txBody>
          <a:bodyPr wrap="square" rtlCol="0">
            <a:spAutoFit/>
          </a:bodyPr>
          <a:lstStyle/>
          <a:p>
            <a:pPr algn="ctr" eaLnBrk="1" hangingPunct="1">
              <a:defRPr/>
            </a:pPr>
            <a:fld id="{06EBD0FC-F786-4C40-B882-EFFF85993AEA}" type="datetime1">
              <a:rPr lang="en-US" altLang="en-US" sz="675" smtClean="0">
                <a:solidFill>
                  <a:prstClr val="black">
                    <a:lumMod val="50000"/>
                    <a:lumOff val="50000"/>
                  </a:prstClr>
                </a:solidFill>
                <a:ea typeface="+mn-ea"/>
                <a:cs typeface="Arial" panose="020B0604020202020204" pitchFamily="34" charset="0"/>
              </a:rPr>
              <a:pPr algn="ctr" eaLnBrk="1" hangingPunct="1">
                <a:defRPr/>
              </a:pPr>
              <a:t>11/2/2016</a:t>
            </a:fld>
            <a:endParaRPr lang="en-US" altLang="en-US" sz="675" dirty="0" smtClean="0">
              <a:solidFill>
                <a:prstClr val="black">
                  <a:lumMod val="50000"/>
                  <a:lumOff val="50000"/>
                </a:prstClr>
              </a:solidFill>
              <a:ea typeface="+mn-ea"/>
              <a:cs typeface="Arial" panose="020B0604020202020204" pitchFamily="34" charset="0"/>
            </a:endParaRPr>
          </a:p>
        </p:txBody>
      </p:sp>
      <p:sp>
        <p:nvSpPr>
          <p:cNvPr id="11" name="Footer Placeholder 4"/>
          <p:cNvSpPr>
            <a:spLocks noGrp="1"/>
          </p:cNvSpPr>
          <p:nvPr>
            <p:ph type="ftr" sz="quarter" idx="11"/>
          </p:nvPr>
        </p:nvSpPr>
        <p:spPr>
          <a:xfrm>
            <a:off x="114300" y="6553200"/>
            <a:ext cx="3086100" cy="196208"/>
          </a:xfrm>
          <a:prstGeom prst="rect">
            <a:avLst/>
          </a:prstGeom>
          <a:noFill/>
        </p:spPr>
        <p:txBody>
          <a:bodyPr wrap="square" rtlCol="0">
            <a:spAutoFit/>
          </a:bodyPr>
          <a:lstStyle>
            <a:lvl1pPr>
              <a:defRPr lang="en-US" sz="675" smtClean="0">
                <a:solidFill>
                  <a:schemeClr val="tx1">
                    <a:lumMod val="50000"/>
                    <a:lumOff val="50000"/>
                  </a:schemeClr>
                </a:solidFill>
                <a:latin typeface="Arial" panose="020B0604020202020204" pitchFamily="34" charset="0"/>
                <a:cs typeface="Arial" panose="020B0604020202020204" pitchFamily="34" charset="0"/>
              </a:defRPr>
            </a:lvl1pPr>
          </a:lstStyle>
          <a:p>
            <a:pPr eaLnBrk="1" hangingPunct="1"/>
            <a:r>
              <a:rPr lang="en-US" dirty="0"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0911163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320" y="996696"/>
            <a:ext cx="8647938"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79" y="76200"/>
            <a:ext cx="681172" cy="774128"/>
          </a:xfrm>
          <a:prstGeom prst="rect">
            <a:avLst/>
          </a:prstGeom>
        </p:spPr>
      </p:pic>
      <p:cxnSp>
        <p:nvCxnSpPr>
          <p:cNvPr id="9" name="Straight Connector 8"/>
          <p:cNvCxnSpPr/>
          <p:nvPr userDrawn="1"/>
        </p:nvCxnSpPr>
        <p:spPr>
          <a:xfrm>
            <a:off x="822960" y="545528"/>
            <a:ext cx="813816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able Placeholder 4"/>
          <p:cNvSpPr>
            <a:spLocks noGrp="1"/>
          </p:cNvSpPr>
          <p:nvPr>
            <p:ph type="tbl" sz="quarter" idx="10"/>
          </p:nvPr>
        </p:nvSpPr>
        <p:spPr>
          <a:xfrm>
            <a:off x="274320" y="1809750"/>
            <a:ext cx="8654796" cy="4518025"/>
          </a:xfrm>
          <a:prstGeom prst="rect">
            <a:avLst/>
          </a:prstGeom>
        </p:spPr>
        <p:txBody>
          <a:bodyPr/>
          <a:lstStyle>
            <a:lvl1pPr marL="0" indent="0">
              <a:buClr>
                <a:schemeClr val="tx2"/>
              </a:buClr>
              <a:buFontTx/>
              <a:buNone/>
              <a:defRPr sz="1350"/>
            </a:lvl1pPr>
          </a:lstStyle>
          <a:p>
            <a:r>
              <a:rPr lang="en-US" smtClean="0"/>
              <a:t>Click icon to add table</a:t>
            </a:r>
            <a:endParaRPr lang="en-US" dirty="0"/>
          </a:p>
        </p:txBody>
      </p:sp>
      <p:sp>
        <p:nvSpPr>
          <p:cNvPr id="10" name="TextBox 9"/>
          <p:cNvSpPr txBox="1"/>
          <p:nvPr userDrawn="1"/>
        </p:nvSpPr>
        <p:spPr>
          <a:xfrm>
            <a:off x="4239040" y="6553200"/>
            <a:ext cx="685800" cy="196208"/>
          </a:xfrm>
          <a:prstGeom prst="rect">
            <a:avLst/>
          </a:prstGeom>
          <a:noFill/>
        </p:spPr>
        <p:txBody>
          <a:bodyPr wrap="square" rtlCol="0">
            <a:spAutoFit/>
          </a:bodyPr>
          <a:lstStyle/>
          <a:p>
            <a:pPr algn="ctr" eaLnBrk="1" hangingPunct="1">
              <a:defRPr/>
            </a:pPr>
            <a:fld id="{06EBD0FC-F786-4C40-B882-EFFF85993AEA}" type="datetime1">
              <a:rPr lang="en-US" altLang="en-US" sz="675" smtClean="0">
                <a:solidFill>
                  <a:prstClr val="black">
                    <a:lumMod val="50000"/>
                    <a:lumOff val="50000"/>
                  </a:prstClr>
                </a:solidFill>
                <a:ea typeface="+mn-ea"/>
                <a:cs typeface="Arial" panose="020B0604020202020204" pitchFamily="34" charset="0"/>
              </a:rPr>
              <a:pPr algn="ctr" eaLnBrk="1" hangingPunct="1">
                <a:defRPr/>
              </a:pPr>
              <a:t>11/2/2016</a:t>
            </a:fld>
            <a:endParaRPr lang="en-US" altLang="en-US" sz="675" dirty="0" smtClean="0">
              <a:solidFill>
                <a:prstClr val="black">
                  <a:lumMod val="50000"/>
                  <a:lumOff val="50000"/>
                </a:prstClr>
              </a:solidFill>
              <a:ea typeface="+mn-ea"/>
              <a:cs typeface="Arial" panose="020B0604020202020204" pitchFamily="34" charset="0"/>
            </a:endParaRPr>
          </a:p>
        </p:txBody>
      </p:sp>
      <p:sp>
        <p:nvSpPr>
          <p:cNvPr id="11" name="Footer Placeholder 4"/>
          <p:cNvSpPr>
            <a:spLocks noGrp="1"/>
          </p:cNvSpPr>
          <p:nvPr>
            <p:ph type="ftr" sz="quarter" idx="11"/>
          </p:nvPr>
        </p:nvSpPr>
        <p:spPr>
          <a:xfrm>
            <a:off x="114300" y="6553200"/>
            <a:ext cx="3086100" cy="196208"/>
          </a:xfrm>
          <a:prstGeom prst="rect">
            <a:avLst/>
          </a:prstGeom>
          <a:noFill/>
        </p:spPr>
        <p:txBody>
          <a:bodyPr wrap="square" rtlCol="0">
            <a:spAutoFit/>
          </a:bodyPr>
          <a:lstStyle>
            <a:lvl1pPr>
              <a:defRPr lang="en-US" sz="675" smtClean="0">
                <a:solidFill>
                  <a:schemeClr val="tx1">
                    <a:lumMod val="50000"/>
                    <a:lumOff val="50000"/>
                  </a:schemeClr>
                </a:solidFill>
                <a:latin typeface="Arial" panose="020B0604020202020204" pitchFamily="34" charset="0"/>
                <a:cs typeface="Arial" panose="020B0604020202020204" pitchFamily="34" charset="0"/>
              </a:defRPr>
            </a:lvl1pPr>
          </a:lstStyle>
          <a:p>
            <a:pPr eaLnBrk="1" hangingPunct="1"/>
            <a:r>
              <a:rPr lang="en-US" smtClean="0">
                <a:solidFill>
                  <a:prstClr val="black">
                    <a:lumMod val="50000"/>
                    <a:lumOff val="50000"/>
                  </a:prstClr>
                </a:solidFill>
                <a:ea typeface="+mn-ea"/>
              </a:rPr>
              <a:t>DevOps for Teams</a:t>
            </a:r>
            <a:endParaRPr dirty="0">
              <a:solidFill>
                <a:prstClr val="black">
                  <a:lumMod val="50000"/>
                  <a:lumOff val="50000"/>
                </a:prstClr>
              </a:solidFill>
              <a:ea typeface="+mn-ea"/>
            </a:endParaRPr>
          </a:p>
        </p:txBody>
      </p:sp>
    </p:spTree>
    <p:extLst>
      <p:ext uri="{BB962C8B-B14F-4D97-AF65-F5344CB8AC3E}">
        <p14:creationId xmlns:p14="http://schemas.microsoft.com/office/powerpoint/2010/main" val="74137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 name="Title 1"/>
          <p:cNvSpPr>
            <a:spLocks noGrp="1"/>
          </p:cNvSpPr>
          <p:nvPr>
            <p:ph type="title"/>
          </p:nvPr>
        </p:nvSpPr>
        <p:spPr>
          <a:xfrm>
            <a:off x="274320" y="996696"/>
            <a:ext cx="8647938"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274320" y="2427973"/>
            <a:ext cx="4114800" cy="3899675"/>
          </a:xfrm>
          <a:prstGeom prst="rect">
            <a:avLst/>
          </a:prstGeom>
        </p:spPr>
        <p:txBody>
          <a:bodyPr lIns="0"/>
          <a:lstStyle>
            <a:lvl1pPr marL="0" indent="0">
              <a:spcBef>
                <a:spcPts val="729"/>
              </a:spcBef>
              <a:buSzPct val="120000"/>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79" y="76200"/>
            <a:ext cx="681172" cy="774128"/>
          </a:xfrm>
          <a:prstGeom prst="rect">
            <a:avLst/>
          </a:prstGeom>
        </p:spPr>
      </p:pic>
      <p:cxnSp>
        <p:nvCxnSpPr>
          <p:cNvPr id="9" name="Straight Connector 8"/>
          <p:cNvCxnSpPr/>
          <p:nvPr userDrawn="1"/>
        </p:nvCxnSpPr>
        <p:spPr>
          <a:xfrm>
            <a:off x="822960" y="545528"/>
            <a:ext cx="813816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4239040" y="6553200"/>
            <a:ext cx="685800" cy="196208"/>
          </a:xfrm>
          <a:prstGeom prst="rect">
            <a:avLst/>
          </a:prstGeom>
          <a:noFill/>
        </p:spPr>
        <p:txBody>
          <a:bodyPr wrap="square" rtlCol="0">
            <a:spAutoFit/>
          </a:bodyPr>
          <a:lstStyle/>
          <a:p>
            <a:pPr algn="ctr" eaLnBrk="1" hangingPunct="1">
              <a:defRPr/>
            </a:pPr>
            <a:fld id="{06EBD0FC-F786-4C40-B882-EFFF85993AEA}" type="datetime1">
              <a:rPr lang="en-US" altLang="en-US" sz="675" smtClean="0">
                <a:solidFill>
                  <a:prstClr val="black">
                    <a:lumMod val="50000"/>
                    <a:lumOff val="50000"/>
                  </a:prstClr>
                </a:solidFill>
                <a:ea typeface="+mn-ea"/>
                <a:cs typeface="Arial" panose="020B0604020202020204" pitchFamily="34" charset="0"/>
              </a:rPr>
              <a:pPr algn="ctr" eaLnBrk="1" hangingPunct="1">
                <a:defRPr/>
              </a:pPr>
              <a:t>11/2/2016</a:t>
            </a:fld>
            <a:endParaRPr lang="en-US" altLang="en-US" sz="675" dirty="0" smtClean="0">
              <a:solidFill>
                <a:prstClr val="black">
                  <a:lumMod val="50000"/>
                  <a:lumOff val="50000"/>
                </a:prstClr>
              </a:solidFill>
              <a:ea typeface="+mn-ea"/>
              <a:cs typeface="Arial" panose="020B0604020202020204" pitchFamily="34" charset="0"/>
            </a:endParaRPr>
          </a:p>
        </p:txBody>
      </p:sp>
      <p:sp>
        <p:nvSpPr>
          <p:cNvPr id="11" name="Footer Placeholder 4"/>
          <p:cNvSpPr>
            <a:spLocks noGrp="1"/>
          </p:cNvSpPr>
          <p:nvPr>
            <p:ph type="ftr" sz="quarter" idx="11"/>
          </p:nvPr>
        </p:nvSpPr>
        <p:spPr>
          <a:xfrm>
            <a:off x="114300" y="6553200"/>
            <a:ext cx="3086100" cy="196208"/>
          </a:xfrm>
          <a:prstGeom prst="rect">
            <a:avLst/>
          </a:prstGeom>
          <a:noFill/>
        </p:spPr>
        <p:txBody>
          <a:bodyPr wrap="square" rtlCol="0">
            <a:spAutoFit/>
          </a:bodyPr>
          <a:lstStyle>
            <a:lvl1pPr>
              <a:defRPr lang="en-US" sz="675" smtClean="0">
                <a:solidFill>
                  <a:schemeClr val="tx1">
                    <a:lumMod val="50000"/>
                    <a:lumOff val="50000"/>
                  </a:schemeClr>
                </a:solidFill>
                <a:latin typeface="Arial" panose="020B0604020202020204" pitchFamily="34" charset="0"/>
                <a:cs typeface="Arial" panose="020B0604020202020204" pitchFamily="34" charset="0"/>
              </a:defRPr>
            </a:lvl1pPr>
          </a:lstStyle>
          <a:p>
            <a:pPr eaLnBrk="1" hangingPunct="1"/>
            <a:r>
              <a:rPr lang="en-US" smtClean="0">
                <a:solidFill>
                  <a:prstClr val="black">
                    <a:lumMod val="50000"/>
                    <a:lumOff val="50000"/>
                  </a:prstClr>
                </a:solidFill>
                <a:ea typeface="+mn-ea"/>
              </a:rPr>
              <a:t>DevOps for Teams</a:t>
            </a:r>
            <a:endParaRPr dirty="0">
              <a:solidFill>
                <a:prstClr val="black">
                  <a:lumMod val="50000"/>
                  <a:lumOff val="50000"/>
                </a:prstClr>
              </a:solidFill>
              <a:ea typeface="+mn-ea"/>
            </a:endParaRPr>
          </a:p>
        </p:txBody>
      </p:sp>
      <p:sp>
        <p:nvSpPr>
          <p:cNvPr id="12" name="Content Placeholder 2"/>
          <p:cNvSpPr>
            <a:spLocks noGrp="1"/>
          </p:cNvSpPr>
          <p:nvPr>
            <p:ph idx="12" hasCustomPrompt="1"/>
          </p:nvPr>
        </p:nvSpPr>
        <p:spPr>
          <a:xfrm>
            <a:off x="4807458" y="2427973"/>
            <a:ext cx="4114800" cy="3899675"/>
          </a:xfrm>
          <a:prstGeom prst="rect">
            <a:avLst/>
          </a:prstGeom>
        </p:spPr>
        <p:txBody>
          <a:bodyPr lIns="0"/>
          <a:lstStyle>
            <a:lvl1pPr marL="0" indent="0">
              <a:spcBef>
                <a:spcPts val="729"/>
              </a:spcBef>
              <a:buSzPct val="120000"/>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sp>
        <p:nvSpPr>
          <p:cNvPr id="13" name="Text Placeholder 11"/>
          <p:cNvSpPr>
            <a:spLocks noGrp="1"/>
          </p:cNvSpPr>
          <p:nvPr>
            <p:ph type="body" sz="quarter" idx="13" hasCustomPrompt="1"/>
          </p:nvPr>
        </p:nvSpPr>
        <p:spPr>
          <a:xfrm>
            <a:off x="274319" y="1777866"/>
            <a:ext cx="4114800" cy="609600"/>
          </a:xfrm>
          <a:prstGeom prst="rect">
            <a:avLst/>
          </a:prstGeom>
        </p:spPr>
        <p:txBody>
          <a:bodyPr lIns="0"/>
          <a:lstStyle>
            <a:lvl1pPr marL="0" indent="0">
              <a:buFontTx/>
              <a:buNone/>
              <a:defRPr sz="1350" b="1" baseline="0">
                <a:latin typeface="Georgia" panose="02040502050405020303" pitchFamily="18" charset="0"/>
              </a:defRPr>
            </a:lvl1pPr>
          </a:lstStyle>
          <a:p>
            <a:pPr lvl="0"/>
            <a:r>
              <a:rPr lang="en-US" dirty="0" smtClean="0"/>
              <a:t>Click to add Column Heading</a:t>
            </a:r>
            <a:endParaRPr lang="en-US" dirty="0"/>
          </a:p>
        </p:txBody>
      </p:sp>
      <p:sp>
        <p:nvSpPr>
          <p:cNvPr id="14" name="Text Placeholder 11"/>
          <p:cNvSpPr>
            <a:spLocks noGrp="1"/>
          </p:cNvSpPr>
          <p:nvPr>
            <p:ph type="body" sz="quarter" idx="14" hasCustomPrompt="1"/>
          </p:nvPr>
        </p:nvSpPr>
        <p:spPr>
          <a:xfrm>
            <a:off x="4807458" y="1777866"/>
            <a:ext cx="4114800" cy="609600"/>
          </a:xfrm>
          <a:prstGeom prst="rect">
            <a:avLst/>
          </a:prstGeom>
        </p:spPr>
        <p:txBody>
          <a:bodyPr lIns="0"/>
          <a:lstStyle>
            <a:lvl1pPr marL="0" indent="0">
              <a:buFontTx/>
              <a:buNone/>
              <a:defRPr sz="1350" b="1" baseline="0">
                <a:latin typeface="Georgia" panose="02040502050405020303" pitchFamily="18" charset="0"/>
              </a:defRPr>
            </a:lvl1pPr>
          </a:lstStyle>
          <a:p>
            <a:pPr lvl="0"/>
            <a:r>
              <a:rPr lang="en-US" dirty="0" smtClean="0"/>
              <a:t>Click to add Column Heading</a:t>
            </a:r>
            <a:endParaRPr lang="en-US" dirty="0"/>
          </a:p>
        </p:txBody>
      </p:sp>
    </p:spTree>
    <p:extLst>
      <p:ext uri="{BB962C8B-B14F-4D97-AF65-F5344CB8AC3E}">
        <p14:creationId xmlns:p14="http://schemas.microsoft.com/office/powerpoint/2010/main" val="32294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14" name="TextBox 13"/>
          <p:cNvSpPr txBox="1"/>
          <p:nvPr userDrawn="1"/>
        </p:nvSpPr>
        <p:spPr>
          <a:xfrm>
            <a:off x="4239040" y="6553200"/>
            <a:ext cx="685800" cy="196208"/>
          </a:xfrm>
          <a:prstGeom prst="rect">
            <a:avLst/>
          </a:prstGeom>
          <a:noFill/>
        </p:spPr>
        <p:txBody>
          <a:bodyPr wrap="square" rtlCol="0">
            <a:spAutoFit/>
          </a:bodyPr>
          <a:lstStyle/>
          <a:p>
            <a:pPr algn="ctr" eaLnBrk="1" hangingPunct="1">
              <a:defRPr/>
            </a:pPr>
            <a:fld id="{06EBD0FC-F786-4C40-B882-EFFF85993AEA}" type="datetime1">
              <a:rPr lang="en-US" altLang="en-US" sz="675" smtClean="0">
                <a:solidFill>
                  <a:prstClr val="black">
                    <a:lumMod val="50000"/>
                    <a:lumOff val="50000"/>
                  </a:prstClr>
                </a:solidFill>
                <a:ea typeface="+mn-ea"/>
                <a:cs typeface="Arial" panose="020B0604020202020204" pitchFamily="34" charset="0"/>
              </a:rPr>
              <a:pPr algn="ctr" eaLnBrk="1" hangingPunct="1">
                <a:defRPr/>
              </a:pPr>
              <a:t>11/2/2016</a:t>
            </a:fld>
            <a:endParaRPr lang="en-US" altLang="en-US" sz="675" dirty="0" smtClean="0">
              <a:solidFill>
                <a:prstClr val="black">
                  <a:lumMod val="50000"/>
                  <a:lumOff val="50000"/>
                </a:prstClr>
              </a:solidFill>
              <a:ea typeface="+mn-ea"/>
              <a:cs typeface="Arial" panose="020B0604020202020204" pitchFamily="34" charset="0"/>
            </a:endParaRPr>
          </a:p>
        </p:txBody>
      </p:sp>
      <p:sp>
        <p:nvSpPr>
          <p:cNvPr id="15" name="Footer Placeholder 4"/>
          <p:cNvSpPr>
            <a:spLocks noGrp="1"/>
          </p:cNvSpPr>
          <p:nvPr>
            <p:ph type="ftr" sz="quarter" idx="11"/>
          </p:nvPr>
        </p:nvSpPr>
        <p:spPr>
          <a:xfrm>
            <a:off x="114300" y="6553200"/>
            <a:ext cx="3086100" cy="196208"/>
          </a:xfrm>
          <a:prstGeom prst="rect">
            <a:avLst/>
          </a:prstGeom>
          <a:noFill/>
        </p:spPr>
        <p:txBody>
          <a:bodyPr wrap="square" rtlCol="0">
            <a:spAutoFit/>
          </a:bodyPr>
          <a:lstStyle>
            <a:lvl1pPr>
              <a:defRPr lang="en-US" sz="675" smtClean="0">
                <a:solidFill>
                  <a:schemeClr val="tx1">
                    <a:lumMod val="50000"/>
                    <a:lumOff val="50000"/>
                  </a:schemeClr>
                </a:solidFill>
                <a:latin typeface="Arial" panose="020B0604020202020204" pitchFamily="34" charset="0"/>
                <a:cs typeface="Arial" panose="020B0604020202020204" pitchFamily="34" charset="0"/>
              </a:defRPr>
            </a:lvl1pPr>
          </a:lstStyle>
          <a:p>
            <a:pPr eaLnBrk="1" hangingPunct="1"/>
            <a:r>
              <a:rPr lang="en-US" smtClean="0">
                <a:solidFill>
                  <a:prstClr val="black">
                    <a:lumMod val="50000"/>
                    <a:lumOff val="50000"/>
                  </a:prstClr>
                </a:solidFill>
                <a:ea typeface="+mn-ea"/>
              </a:rPr>
              <a:t>DevOps for Teams</a:t>
            </a:r>
            <a:endParaRPr dirty="0">
              <a:solidFill>
                <a:prstClr val="black">
                  <a:lumMod val="50000"/>
                  <a:lumOff val="50000"/>
                </a:prstClr>
              </a:solidFill>
              <a:ea typeface="+mn-ea"/>
            </a:endParaRPr>
          </a:p>
        </p:txBody>
      </p:sp>
    </p:spTree>
    <p:extLst>
      <p:ext uri="{BB962C8B-B14F-4D97-AF65-F5344CB8AC3E}">
        <p14:creationId xmlns:p14="http://schemas.microsoft.com/office/powerpoint/2010/main" val="113975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 with Chart or 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81000" y="466733"/>
            <a:ext cx="8763000" cy="498475"/>
          </a:xfrm>
          <a:prstGeom prst="rect">
            <a:avLst/>
          </a:prstGeom>
        </p:spPr>
        <p:txBody>
          <a:bodyPr lIns="0"/>
          <a:lstStyle>
            <a:lvl1pPr>
              <a:defRPr sz="2400" b="1" baseline="0"/>
            </a:lvl1pPr>
          </a:lstStyle>
          <a:p>
            <a:r>
              <a:rPr lang="en-US" dirty="0" smtClean="0"/>
              <a:t>Sample Chart or Graph Slide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98704"/>
          </a:xfrm>
          <a:prstGeom prst="rect">
            <a:avLst/>
          </a:prstGeom>
        </p:spPr>
      </p:pic>
      <p:pic>
        <p:nvPicPr>
          <p:cNvPr id="8" name="Picture 7" descr="2cp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02747" y="6248400"/>
            <a:ext cx="1371600" cy="2476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054297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Layout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971803" y="1354667"/>
            <a:ext cx="6028267" cy="4876800"/>
          </a:xfrm>
          <a:prstGeom prst="rect">
            <a:avLst/>
          </a:prstGeom>
        </p:spPr>
        <p:txBody>
          <a:bodyPr lIns="0"/>
          <a:lstStyle>
            <a:lvl1pPr marL="0" indent="0">
              <a:buFont typeface="Wingdings" panose="05000000000000000000" pitchFamily="2" charset="2"/>
              <a:buNone/>
              <a:defRPr/>
            </a:lvl1pPr>
            <a:lvl2pPr marL="257175" indent="-257175">
              <a:buSzPct val="150000"/>
              <a:buFont typeface="Wingdings" panose="05000000000000000000" pitchFamily="2" charset="2"/>
              <a:buChar char="§"/>
              <a:tabLst/>
              <a:defRPr/>
            </a:lvl2pPr>
            <a:lvl3pPr marL="553641" indent="-171450">
              <a:buSzPct val="115000"/>
              <a:buFont typeface="Arial" panose="020B0604020202020204" pitchFamily="34" charset="0"/>
              <a:buChar char="•"/>
              <a:defRPr/>
            </a:lvl3pPr>
            <a:lvl4pPr marL="766763" indent="-127397">
              <a:buFont typeface="Wingdings" panose="05000000000000000000" pitchFamily="2" charset="2"/>
              <a:buChar char="§"/>
              <a:defRPr/>
            </a:lvl4pPr>
            <a:lvl5pPr marL="1028700" indent="-176213">
              <a:buFont typeface="Wingdings" panose="05000000000000000000" pitchFamily="2" charset="2"/>
              <a:buChar char="§"/>
              <a:defRPr/>
            </a:lvl5pPr>
          </a:lstStyle>
          <a:p>
            <a:pPr marL="0" indent="0">
              <a:buNone/>
            </a:pPr>
            <a:r>
              <a:rPr lang="en-US" altLang="en-US" dirty="0" smtClean="0"/>
              <a:t>Top level text heading (with no bullet) goes here</a:t>
            </a:r>
          </a:p>
          <a:p>
            <a:pPr lvl="1">
              <a:buClr>
                <a:srgbClr val="0067B1"/>
              </a:buClr>
            </a:pPr>
            <a:r>
              <a:rPr lang="en-US" altLang="en-US" dirty="0" smtClean="0"/>
              <a:t>The first level bullet is a large square</a:t>
            </a:r>
          </a:p>
          <a:p>
            <a:pPr lvl="2">
              <a:buClr>
                <a:srgbClr val="0067B1"/>
              </a:buClr>
            </a:pPr>
            <a:r>
              <a:rPr lang="en-US" altLang="en-US" dirty="0" smtClean="0"/>
              <a:t>The second level bullet is circle</a:t>
            </a:r>
          </a:p>
          <a:p>
            <a:pPr lvl="3">
              <a:buClr>
                <a:srgbClr val="0067B1"/>
              </a:buClr>
            </a:pPr>
            <a:r>
              <a:rPr lang="en-US" altLang="en-US" dirty="0" smtClean="0"/>
              <a:t>The third level bullet is a small square</a:t>
            </a:r>
          </a:p>
          <a:p>
            <a:pPr marL="0" lvl="1" indent="0">
              <a:buClr>
                <a:srgbClr val="0067B1"/>
              </a:buClr>
              <a:buNone/>
            </a:pPr>
            <a:endParaRPr lang="en-US" altLang="en-US" dirty="0" smtClean="0"/>
          </a:p>
          <a:p>
            <a:pPr marL="0" lvl="1" indent="0">
              <a:buClr>
                <a:srgbClr val="0067B1"/>
              </a:buClr>
              <a:buNone/>
            </a:pPr>
            <a:r>
              <a:rPr lang="en-US" altLang="en-US" dirty="0" smtClean="0"/>
              <a:t>Additional text goes here</a:t>
            </a:r>
          </a:p>
          <a:p>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98704"/>
          </a:xfrm>
          <a:prstGeom prst="rect">
            <a:avLst/>
          </a:prstGeom>
        </p:spPr>
      </p:pic>
      <p:pic>
        <p:nvPicPr>
          <p:cNvPr id="11" name="Picture 10" descr="2cp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02747" y="6248400"/>
            <a:ext cx="1371600" cy="24765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6"/>
          <p:cNvSpPr>
            <a:spLocks noGrp="1"/>
          </p:cNvSpPr>
          <p:nvPr>
            <p:ph type="title"/>
          </p:nvPr>
        </p:nvSpPr>
        <p:spPr>
          <a:xfrm>
            <a:off x="2971802" y="365125"/>
            <a:ext cx="5543547"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316645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304801" y="1508760"/>
            <a:ext cx="8534400" cy="4464051"/>
          </a:xfrm>
          <a:prstGeom prst="rect">
            <a:avLst/>
          </a:prstGeo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304800" y="6537960"/>
            <a:ext cx="382588" cy="320040"/>
          </a:xfrm>
          <a:prstGeom prst="rect">
            <a:avLst/>
          </a:prstGeom>
        </p:spPr>
        <p:txBody>
          <a:bodyPr vert="horz" lIns="91440" tIns="45720" rIns="91440" bIns="45720" rtlCol="0" anchor="t"/>
          <a:lstStyle>
            <a:lvl1pPr algn="l" fontAlgn="auto">
              <a:spcBef>
                <a:spcPts val="0"/>
              </a:spcBef>
              <a:spcAft>
                <a:spcPts val="0"/>
              </a:spcAft>
              <a:defRPr sz="1000" smtClean="0">
                <a:solidFill>
                  <a:schemeClr val="tx1">
                    <a:lumMod val="75000"/>
                    <a:lumOff val="25000"/>
                  </a:schemeClr>
                </a:solidFill>
                <a:latin typeface="+mn-lt"/>
                <a:ea typeface="+mn-ea"/>
                <a:cs typeface="+mn-cs"/>
              </a:defRPr>
            </a:lvl1pPr>
          </a:lstStyle>
          <a:p>
            <a:pPr>
              <a:defRPr/>
            </a:pPr>
            <a:fld id="{9FFE73FB-EE4A-4817-9AE6-C0FADDEC72C9}" type="slidenum">
              <a:rPr lang="en-US" smtClean="0"/>
              <a:pPr>
                <a:defRPr/>
              </a:pPr>
              <a:t>‹#›</a:t>
            </a:fld>
            <a:endParaRPr lang="en-US" dirty="0"/>
          </a:p>
        </p:txBody>
      </p:sp>
      <p:sp>
        <p:nvSpPr>
          <p:cNvPr id="7" name="Date Placeholder 1"/>
          <p:cNvSpPr>
            <a:spLocks noGrp="1"/>
          </p:cNvSpPr>
          <p:nvPr>
            <p:ph type="dt" sz="half" idx="2"/>
          </p:nvPr>
        </p:nvSpPr>
        <p:spPr>
          <a:xfrm>
            <a:off x="738011" y="6537960"/>
            <a:ext cx="1371600" cy="320040"/>
          </a:xfrm>
          <a:prstGeom prst="rect">
            <a:avLst/>
          </a:prstGeom>
        </p:spPr>
        <p:txBody>
          <a:bodyPr vert="horz" lIns="91440" tIns="45720" rIns="91440" bIns="45720" rtlCol="0" anchor="t"/>
          <a:lstStyle>
            <a:lvl1pPr algn="l">
              <a:defRPr lang="en-US" sz="1000" smtClean="0">
                <a:solidFill>
                  <a:schemeClr val="tx1">
                    <a:lumMod val="75000"/>
                    <a:lumOff val="25000"/>
                  </a:schemeClr>
                </a:solidFill>
                <a:latin typeface="+mn-lt"/>
                <a:ea typeface="+mn-ea"/>
                <a:cs typeface="+mn-cs"/>
              </a:defRPr>
            </a:lvl1pPr>
          </a:lstStyle>
          <a:p>
            <a:pPr fontAlgn="auto">
              <a:spcBef>
                <a:spcPts val="0"/>
              </a:spcBef>
              <a:spcAft>
                <a:spcPts val="0"/>
              </a:spcAft>
            </a:pPr>
            <a:endParaRPr lang="en-US" dirty="0"/>
          </a:p>
        </p:txBody>
      </p:sp>
      <p:sp>
        <p:nvSpPr>
          <p:cNvPr id="11" name="Footer Placeholder 2"/>
          <p:cNvSpPr>
            <a:spLocks noGrp="1"/>
          </p:cNvSpPr>
          <p:nvPr>
            <p:ph type="ftr" sz="quarter" idx="3"/>
          </p:nvPr>
        </p:nvSpPr>
        <p:spPr>
          <a:xfrm>
            <a:off x="2120900" y="6537960"/>
            <a:ext cx="5486400" cy="320040"/>
          </a:xfrm>
          <a:prstGeom prst="rect">
            <a:avLst/>
          </a:prstGeom>
        </p:spPr>
        <p:txBody>
          <a:bodyPr vert="horz" lIns="91440" tIns="45720" rIns="91440" bIns="45720" rtlCol="0" anchor="t"/>
          <a:lstStyle>
            <a:lvl1pPr algn="ctr">
              <a:defRPr lang="en-US" sz="1000" dirty="0">
                <a:solidFill>
                  <a:schemeClr val="tx1">
                    <a:lumMod val="75000"/>
                    <a:lumOff val="25000"/>
                  </a:schemeClr>
                </a:solidFill>
                <a:latin typeface="+mn-lt"/>
                <a:ea typeface="+mn-ea"/>
                <a:cs typeface="+mn-cs"/>
              </a:defRPr>
            </a:lvl1pPr>
          </a:lstStyle>
          <a:p>
            <a:pPr fontAlgn="auto">
              <a:spcBef>
                <a:spcPts val="0"/>
              </a:spcBef>
              <a:spcAft>
                <a:spcPts val="0"/>
              </a:spcAft>
            </a:pPr>
            <a:r>
              <a:rPr lang="en-US" smtClean="0"/>
              <a:t>DevOps for Teams</a:t>
            </a:r>
            <a:endParaRPr lang="en-US" dirty="0"/>
          </a:p>
        </p:txBody>
      </p:sp>
      <p:sp>
        <p:nvSpPr>
          <p:cNvPr id="9" name="Title Placeholder 1"/>
          <p:cNvSpPr>
            <a:spLocks noGrp="1"/>
          </p:cNvSpPr>
          <p:nvPr>
            <p:ph type="title"/>
          </p:nvPr>
        </p:nvSpPr>
        <p:spPr bwMode="black">
          <a:xfrm>
            <a:off x="303131" y="182563"/>
            <a:ext cx="8537738" cy="7318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285006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7016766" y="6553200"/>
            <a:ext cx="2057400" cy="196208"/>
          </a:xfrm>
          <a:prstGeom prst="rect">
            <a:avLst/>
          </a:prstGeom>
          <a:noFill/>
        </p:spPr>
        <p:txBody>
          <a:bodyPr wrap="square" rtlCol="0">
            <a:spAutoFit/>
          </a:bodyPr>
          <a:lstStyle/>
          <a:p>
            <a:pPr algn="r" eaLnBrk="1" hangingPunct="1">
              <a:defRPr/>
            </a:pPr>
            <a:r>
              <a:rPr lang="en-US" altLang="en-US" sz="675" dirty="0" smtClean="0">
                <a:solidFill>
                  <a:prstClr val="black">
                    <a:lumMod val="50000"/>
                    <a:lumOff val="50000"/>
                  </a:prstClr>
                </a:solidFill>
                <a:ea typeface="+mn-ea"/>
                <a:cs typeface="Arial" panose="020B0604020202020204" pitchFamily="34" charset="0"/>
              </a:rPr>
              <a:t>Confidential – Internal Distribution      </a:t>
            </a:r>
            <a:fld id="{D22E54D9-E31E-4C95-977E-825D52E4E858}" type="slidenum">
              <a:rPr lang="en-US" altLang="en-US" sz="675" smtClean="0">
                <a:solidFill>
                  <a:prstClr val="black">
                    <a:lumMod val="50000"/>
                    <a:lumOff val="50000"/>
                  </a:prstClr>
                </a:solidFill>
                <a:ea typeface="+mn-ea"/>
                <a:cs typeface="Arial" panose="020B0604020202020204" pitchFamily="34" charset="0"/>
              </a:rPr>
              <a:pPr algn="r" eaLnBrk="1" hangingPunct="1">
                <a:defRPr/>
              </a:pPr>
              <a:t>‹#›</a:t>
            </a:fld>
            <a:endParaRPr lang="en-US" altLang="en-US" sz="675" dirty="0" smtClean="0">
              <a:solidFill>
                <a:prstClr val="black">
                  <a:lumMod val="50000"/>
                  <a:lumOff val="50000"/>
                </a:prstClr>
              </a:solidFill>
              <a:ea typeface="+mn-ea"/>
              <a:cs typeface="Arial" panose="020B0604020202020204" pitchFamily="34" charset="0"/>
            </a:endParaRPr>
          </a:p>
        </p:txBody>
      </p:sp>
    </p:spTree>
    <p:extLst>
      <p:ext uri="{BB962C8B-B14F-4D97-AF65-F5344CB8AC3E}">
        <p14:creationId xmlns:p14="http://schemas.microsoft.com/office/powerpoint/2010/main" val="205976994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43" r:id="rId7"/>
    <p:sldLayoutId id="2147483746" r:id="rId8"/>
  </p:sldLayoutIdLst>
  <p:timing>
    <p:tnLst>
      <p:par>
        <p:cTn id="1" dur="indefinite" restart="never" nodeType="tmRoot"/>
      </p:par>
    </p:tnLst>
  </p:timing>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dlsysadm-db03:9000/dashboard/index?did=1000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wiki.jenkins-ci.org/display/JENKINS/Delivery+Pipeline+Plugin"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dlsysadm-db03:9000/dashboard/index?did=10004"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dlsysadm-db03:9000/dashboard/index?did=10004"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hyperlink" Target="https://ganglia.wikimedia.org/latest/" TargetMode="External"/><Relationship Id="rId2" Type="http://schemas.openxmlformats.org/officeDocument/2006/relationships/hyperlink" Target="http://ganglia.info/" TargetMode="Externa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http://dlsysadm-db03:9000/dashboard/index?did=1000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dlsysadm-db03:9000/dashboard/index?did=10004"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dlsysadm-db03:9000/dashboard/index?did=10004"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hyperlink" Target="http://videos.fanniemae.com/viewerportal/fanniemae/video.vp?programId=esc_program:27324" TargetMode="External"/><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hyperlink" Target="http://sharepoint/sites/DevelopmentServices/Agile/Pages/Home.aspx"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emf"/><Relationship Id="rId18" Type="http://schemas.openxmlformats.org/officeDocument/2006/relationships/image" Target="../media/image20.jpeg"/><Relationship Id="rId26" Type="http://schemas.openxmlformats.org/officeDocument/2006/relationships/image" Target="../media/image25.png"/><Relationship Id="rId39" Type="http://schemas.openxmlformats.org/officeDocument/2006/relationships/image" Target="../media/image37.emf"/><Relationship Id="rId3" Type="http://schemas.openxmlformats.org/officeDocument/2006/relationships/hyperlink" Target="http://www.google.com/url?url=http://www.psdgraphics.com/backgrounds/world-globe-background/&amp;rct=j&amp;frm=1&amp;q=&amp;esrc=s&amp;sa=U&amp;ei=RxblVPKkNND5yQSLl4GoDw&amp;ved=0CCQQ9QEwBw&amp;usg=AFQjCNHPSUc9zzS9BBFBbcZIHgnpf2lVEQ" TargetMode="External"/><Relationship Id="rId21" Type="http://schemas.openxmlformats.org/officeDocument/2006/relationships/image" Target="../media/image22.png"/><Relationship Id="rId34" Type="http://schemas.openxmlformats.org/officeDocument/2006/relationships/image" Target="../media/image32.jpeg"/><Relationship Id="rId42" Type="http://schemas.openxmlformats.org/officeDocument/2006/relationships/image" Target="../media/image40.jpeg"/><Relationship Id="rId7" Type="http://schemas.openxmlformats.org/officeDocument/2006/relationships/hyperlink" Target="http://jenkins-ci.org/" TargetMode="External"/><Relationship Id="rId12" Type="http://schemas.openxmlformats.org/officeDocument/2006/relationships/image" Target="../media/image15.jpeg"/><Relationship Id="rId17" Type="http://schemas.openxmlformats.org/officeDocument/2006/relationships/image" Target="../media/image19.gif"/><Relationship Id="rId25" Type="http://schemas.microsoft.com/office/2007/relationships/hdphoto" Target="../media/hdphoto2.wdp"/><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2" Type="http://schemas.openxmlformats.org/officeDocument/2006/relationships/notesSlide" Target="../notesSlides/notesSlide4.xml"/><Relationship Id="rId16" Type="http://schemas.openxmlformats.org/officeDocument/2006/relationships/image" Target="../media/image18.jpeg"/><Relationship Id="rId20" Type="http://schemas.openxmlformats.org/officeDocument/2006/relationships/image" Target="../media/image21.jpeg"/><Relationship Id="rId29" Type="http://schemas.openxmlformats.org/officeDocument/2006/relationships/hyperlink" Target="http://blogs.vmware.com/tp/.a/6a00d8341c328153ef0168eb470399970c-pi" TargetMode="External"/><Relationship Id="rId41"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hyperlink" Target="https://www.google.com/url?url=https://github.com/blog/644-subversion-write-support&amp;rct=j&amp;frm=1&amp;q=&amp;esrc=s&amp;sa=U&amp;ei=4kCeU5KgMYzjsATl1IDwDA&amp;ved=0CCwQ9QEwCw&amp;sig2=27ESde53VfpQL_tJOEinVQ&amp;usg=AFQjCNHFtlpSPA_VRXTBp8V8zTxeWwxL_g" TargetMode="External"/><Relationship Id="rId24" Type="http://schemas.openxmlformats.org/officeDocument/2006/relationships/image" Target="../media/image24.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45" Type="http://schemas.openxmlformats.org/officeDocument/2006/relationships/image" Target="../media/image43.png"/><Relationship Id="rId5" Type="http://schemas.openxmlformats.org/officeDocument/2006/relationships/hyperlink" Target="http://www.castsoftware.com/" TargetMode="External"/><Relationship Id="rId15" Type="http://schemas.openxmlformats.org/officeDocument/2006/relationships/hyperlink" Target="http://www.leaderslaboratory.com/wp-content/uploads/2013/09/Marketing-Performance-Metrics.jpg" TargetMode="External"/><Relationship Id="rId23" Type="http://schemas.openxmlformats.org/officeDocument/2006/relationships/image" Target="../media/image23.png"/><Relationship Id="rId28" Type="http://schemas.openxmlformats.org/officeDocument/2006/relationships/image" Target="../media/image27.jpeg"/><Relationship Id="rId36" Type="http://schemas.openxmlformats.org/officeDocument/2006/relationships/image" Target="../media/image34.gif"/><Relationship Id="rId10" Type="http://schemas.openxmlformats.org/officeDocument/2006/relationships/image" Target="../media/image14.jpeg"/><Relationship Id="rId19" Type="http://schemas.openxmlformats.org/officeDocument/2006/relationships/hyperlink" Target="http://www.google.com/url?url=http://www.hooping.org/2011/07/were-spinning-it-up-in-colorado/the-spin-summit-logo/&amp;rct=j&amp;frm=1&amp;q=&amp;esrc=s&amp;sa=U&amp;ei=zkGeU7zlDtXJsQSS6oLoAQ&amp;ved=0CCwQ9QEwCw&amp;sig2=YpHfM_XZOZkGU4Bve8BXzQ&amp;usg=AFQjCNGDMo6xej8vFOeC4vfjz97MkLvQsQ" TargetMode="External"/><Relationship Id="rId31" Type="http://schemas.openxmlformats.org/officeDocument/2006/relationships/image" Target="../media/image29.png"/><Relationship Id="rId44" Type="http://schemas.openxmlformats.org/officeDocument/2006/relationships/image" Target="../media/image42.emf"/><Relationship Id="rId4" Type="http://schemas.openxmlformats.org/officeDocument/2006/relationships/image" Target="../media/image11.emf"/><Relationship Id="rId9" Type="http://schemas.openxmlformats.org/officeDocument/2006/relationships/hyperlink" Target="http://www.google.com/url?url=http://en.wikipedia.org/wiki/SonarQube&amp;rct=j&amp;frm=1&amp;q=&amp;esrc=s&amp;sa=U&amp;ei=cFmeU4vLHPTSsAS21YCADA&amp;ved=0CBwQ9QEwAw&amp;sig2=QYb3BdyM5445DC7QNxeFsQ&amp;usg=AFQjCNH-PF265c0Eiu4U0eV68YT6h-hRsg" TargetMode="External"/><Relationship Id="rId14" Type="http://schemas.openxmlformats.org/officeDocument/2006/relationships/image" Target="../media/image17.png"/><Relationship Id="rId22" Type="http://schemas.microsoft.com/office/2007/relationships/hdphoto" Target="../media/hdphoto1.wdp"/><Relationship Id="rId27" Type="http://schemas.openxmlformats.org/officeDocument/2006/relationships/image" Target="../media/image26.jpeg"/><Relationship Id="rId30" Type="http://schemas.openxmlformats.org/officeDocument/2006/relationships/image" Target="../media/image28.jpeg"/><Relationship Id="rId35" Type="http://schemas.openxmlformats.org/officeDocument/2006/relationships/image" Target="../media/image33.png"/><Relationship Id="rId43"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vimeo.com/5131005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watch?v=ifKUOzPgyHo"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martinfowler.com/bliki/DevOpsCultur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thoughtworks.com/insights/blog/architecting-continuous-delivery"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slideLayout" Target="../slideLayouts/slideLayout2.xml"/><Relationship Id="rId1" Type="http://schemas.openxmlformats.org/officeDocument/2006/relationships/video" Target="https://www.youtube.com/embed/SrAGJO8zhOA"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plsysadm-ap58:8080/jenkins/job/wire-site/WIRE_Si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plsysadm-ap58:8080/jenkins/view/Git-WIRE-Delivery/"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zbKdDsNNOhg" TargetMode="External"/><Relationship Id="rId5" Type="http://schemas.openxmlformats.org/officeDocument/2006/relationships/image" Target="../media/image49.jpeg"/><Relationship Id="rId4" Type="http://schemas.openxmlformats.org/officeDocument/2006/relationships/hyperlink" Target="https://www.youtube.com/watch?v=zbKdDsNNOhg"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martinfowler.com/articles/continuousIntegration.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martinfowler.com/articles/continuousIntegration.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youtube.com/watch?v=yb-VG-s-Ifc&amp;list=PLwAX_Bwbts_c4iHfJBN9JU1tNdmzgo6E_" TargetMode="External"/><Relationship Id="rId5" Type="http://schemas.openxmlformats.org/officeDocument/2006/relationships/hyperlink" Target="http://www.tutorialspoint.com/maven/" TargetMode="External"/><Relationship Id="rId4" Type="http://schemas.openxmlformats.org/officeDocument/2006/relationships/hyperlink" Target="https://en.wikipedia.org/wiki/Build_automation"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Software_engineerin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en.wikipedia.org/wiki/Extreme_programming" TargetMode="External"/><Relationship Id="rId4" Type="http://schemas.openxmlformats.org/officeDocument/2006/relationships/hyperlink" Target="https://en.wikipedia.org/wiki/Trunk_(softwa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martinfowler.com/articles/continuousIntegration.html" TargetMode="External"/><Relationship Id="rId7" Type="http://schemas.openxmlformats.org/officeDocument/2006/relationships/hyperlink" Target="https://www.youtube.com/watch?v=aSuNf322bbY"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www.tutorialspoint.com/jenkins/" TargetMode="External"/><Relationship Id="rId5" Type="http://schemas.openxmlformats.org/officeDocument/2006/relationships/hyperlink" Target="http://www.integratebutton.com/index.html" TargetMode="External"/><Relationship Id="rId4" Type="http://schemas.openxmlformats.org/officeDocument/2006/relationships/hyperlink" Target="https://www.amazon.com/Continuous-Integration-Improving-Software-Reducing/dp/0321336380"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www.youtube.com/watch?v=pD4B839qfos&amp;list=PL_noPv5wmuO_t6yYbPfjwhJFOOcio89tI" TargetMode="External"/><Relationship Id="rId3" Type="http://schemas.openxmlformats.org/officeDocument/2006/relationships/hyperlink" Target="http://martinfowler.com/articles/continuousIntegration.html" TargetMode="External"/><Relationship Id="rId7" Type="http://schemas.openxmlformats.org/officeDocument/2006/relationships/hyperlink" Target="https://www.tutorialspoint.com/cucumber/index.htm"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s://www.tutorialspoint.com/behavior_driven_development/index.htm" TargetMode="External"/><Relationship Id="rId5" Type="http://schemas.openxmlformats.org/officeDocument/2006/relationships/hyperlink" Target="http://sharepoint/sites/DevelopmentServices/Agile/Pages/Training%20Pages/BehaviorDrivenDevelopment.aspx" TargetMode="External"/><Relationship Id="rId4" Type="http://schemas.openxmlformats.org/officeDocument/2006/relationships/hyperlink" Target="https://www.amazon.com/Cucumber-Book-Behaviour-Driven-Development-Programmers/dp/193435680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tackoverflow.com/questions/67299/is-unit-testing-worth-the-effort"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harepoint/sites/DevelopmentServices/Agile/Pages/Training%20Pages/TestDrivenDevelopment.aspx" TargetMode="External"/><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 Id="rId6" Type="http://schemas.openxmlformats.org/officeDocument/2006/relationships/hyperlink" Target="https://www.youtube.com/watch?v=xubiP8WoT4E&amp;list=PLBD6D61C0A9F671F6" TargetMode="External"/><Relationship Id="rId5" Type="http://schemas.openxmlformats.org/officeDocument/2006/relationships/hyperlink" Target="https://www.tutorialspoint.com/software_testing_dictionary/test_driven_development.htm" TargetMode="External"/><Relationship Id="rId4" Type="http://schemas.openxmlformats.org/officeDocument/2006/relationships/hyperlink" Target="https://www.amazon.com/Test-Driven-Development-Kent-Beck/dp/0321146530"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google.com/url?url=http://en.wikipedia.org/wiki/SonarQube&amp;rct=j&amp;frm=1&amp;q=&amp;esrc=s&amp;sa=U&amp;ei=cFmeU4vLHPTSsAS21YCADA&amp;ved=0CBwQ9QEwAw&amp;sig2=QYb3BdyM5445DC7QNxeFsQ&amp;usg=AFQjCNH-PF265c0Eiu4U0eV68YT6h-hRsg" TargetMode="External"/><Relationship Id="rId1" Type="http://schemas.openxmlformats.org/officeDocument/2006/relationships/slideLayout" Target="../slideLayouts/slideLayout6.xml"/><Relationship Id="rId5" Type="http://schemas.openxmlformats.org/officeDocument/2006/relationships/image" Target="../media/image54.png"/><Relationship Id="rId4" Type="http://schemas.openxmlformats.org/officeDocument/2006/relationships/image" Target="../media/image53.png"/></Relationships>
</file>

<file path=ppt/slides/_rels/slide73.xml.rels><?xml version="1.0" encoding="UTF-8" standalone="yes"?>
<Relationships xmlns="http://schemas.openxmlformats.org/package/2006/relationships"><Relationship Id="rId2" Type="http://schemas.openxmlformats.org/officeDocument/2006/relationships/hyperlink" Target="http://dlsysadm-db03:9000/dashboard/index?did=10004"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swtestacademy.com/sonarqube-net/" TargetMode="External"/><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 Id="rId4" Type="http://schemas.openxmlformats.org/officeDocument/2006/relationships/hyperlink" Target="https://www.youtube.com/watch?v=Xrj8EPIc8wk"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emf"/><Relationship Id="rId18" Type="http://schemas.openxmlformats.org/officeDocument/2006/relationships/image" Target="../media/image20.jpeg"/><Relationship Id="rId26" Type="http://schemas.openxmlformats.org/officeDocument/2006/relationships/image" Target="../media/image25.png"/><Relationship Id="rId39" Type="http://schemas.openxmlformats.org/officeDocument/2006/relationships/image" Target="../media/image37.emf"/><Relationship Id="rId3" Type="http://schemas.openxmlformats.org/officeDocument/2006/relationships/hyperlink" Target="http://www.google.com/url?url=http://www.psdgraphics.com/backgrounds/world-globe-background/&amp;rct=j&amp;frm=1&amp;q=&amp;esrc=s&amp;sa=U&amp;ei=RxblVPKkNND5yQSLl4GoDw&amp;ved=0CCQQ9QEwBw&amp;usg=AFQjCNHPSUc9zzS9BBFBbcZIHgnpf2lVEQ" TargetMode="External"/><Relationship Id="rId21" Type="http://schemas.openxmlformats.org/officeDocument/2006/relationships/image" Target="../media/image22.png"/><Relationship Id="rId34" Type="http://schemas.openxmlformats.org/officeDocument/2006/relationships/image" Target="../media/image32.jpeg"/><Relationship Id="rId42" Type="http://schemas.openxmlformats.org/officeDocument/2006/relationships/image" Target="../media/image40.jpeg"/><Relationship Id="rId7" Type="http://schemas.openxmlformats.org/officeDocument/2006/relationships/hyperlink" Target="http://jenkins-ci.org/" TargetMode="External"/><Relationship Id="rId12" Type="http://schemas.openxmlformats.org/officeDocument/2006/relationships/image" Target="../media/image15.jpeg"/><Relationship Id="rId17" Type="http://schemas.openxmlformats.org/officeDocument/2006/relationships/image" Target="../media/image19.gif"/><Relationship Id="rId25" Type="http://schemas.microsoft.com/office/2007/relationships/hdphoto" Target="../media/hdphoto2.wdp"/><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2" Type="http://schemas.openxmlformats.org/officeDocument/2006/relationships/notesSlide" Target="../notesSlides/notesSlide49.xml"/><Relationship Id="rId16" Type="http://schemas.openxmlformats.org/officeDocument/2006/relationships/image" Target="../media/image18.jpeg"/><Relationship Id="rId20" Type="http://schemas.openxmlformats.org/officeDocument/2006/relationships/image" Target="../media/image21.jpeg"/><Relationship Id="rId29" Type="http://schemas.openxmlformats.org/officeDocument/2006/relationships/hyperlink" Target="http://blogs.vmware.com/tp/.a/6a00d8341c328153ef0168eb470399970c-pi" TargetMode="External"/><Relationship Id="rId41"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hyperlink" Target="https://www.google.com/url?url=https://github.com/blog/644-subversion-write-support&amp;rct=j&amp;frm=1&amp;q=&amp;esrc=s&amp;sa=U&amp;ei=4kCeU5KgMYzjsATl1IDwDA&amp;ved=0CCwQ9QEwCw&amp;sig2=27ESde53VfpQL_tJOEinVQ&amp;usg=AFQjCNHFtlpSPA_VRXTBp8V8zTxeWwxL_g" TargetMode="External"/><Relationship Id="rId24" Type="http://schemas.openxmlformats.org/officeDocument/2006/relationships/image" Target="../media/image24.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45" Type="http://schemas.openxmlformats.org/officeDocument/2006/relationships/image" Target="../media/image43.png"/><Relationship Id="rId5" Type="http://schemas.openxmlformats.org/officeDocument/2006/relationships/hyperlink" Target="http://www.castsoftware.com/" TargetMode="External"/><Relationship Id="rId15" Type="http://schemas.openxmlformats.org/officeDocument/2006/relationships/hyperlink" Target="http://www.leaderslaboratory.com/wp-content/uploads/2013/09/Marketing-Performance-Metrics.jpg" TargetMode="External"/><Relationship Id="rId23" Type="http://schemas.openxmlformats.org/officeDocument/2006/relationships/image" Target="../media/image23.png"/><Relationship Id="rId28" Type="http://schemas.openxmlformats.org/officeDocument/2006/relationships/image" Target="../media/image27.jpeg"/><Relationship Id="rId36" Type="http://schemas.openxmlformats.org/officeDocument/2006/relationships/image" Target="../media/image34.gif"/><Relationship Id="rId10" Type="http://schemas.openxmlformats.org/officeDocument/2006/relationships/image" Target="../media/image14.jpeg"/><Relationship Id="rId19" Type="http://schemas.openxmlformats.org/officeDocument/2006/relationships/hyperlink" Target="http://www.google.com/url?url=http://www.hooping.org/2011/07/were-spinning-it-up-in-colorado/the-spin-summit-logo/&amp;rct=j&amp;frm=1&amp;q=&amp;esrc=s&amp;sa=U&amp;ei=zkGeU7zlDtXJsQSS6oLoAQ&amp;ved=0CCwQ9QEwCw&amp;sig2=YpHfM_XZOZkGU4Bve8BXzQ&amp;usg=AFQjCNGDMo6xej8vFOeC4vfjz97MkLvQsQ" TargetMode="External"/><Relationship Id="rId31" Type="http://schemas.openxmlformats.org/officeDocument/2006/relationships/image" Target="../media/image29.png"/><Relationship Id="rId44" Type="http://schemas.openxmlformats.org/officeDocument/2006/relationships/image" Target="../media/image42.emf"/><Relationship Id="rId4" Type="http://schemas.openxmlformats.org/officeDocument/2006/relationships/image" Target="../media/image11.emf"/><Relationship Id="rId9" Type="http://schemas.openxmlformats.org/officeDocument/2006/relationships/hyperlink" Target="http://www.google.com/url?url=http://en.wikipedia.org/wiki/SonarQube&amp;rct=j&amp;frm=1&amp;q=&amp;esrc=s&amp;sa=U&amp;ei=cFmeU4vLHPTSsAS21YCADA&amp;ved=0CBwQ9QEwAw&amp;sig2=QYb3BdyM5445DC7QNxeFsQ&amp;usg=AFQjCNH-PF265c0Eiu4U0eV68YT6h-hRsg" TargetMode="External"/><Relationship Id="rId14" Type="http://schemas.openxmlformats.org/officeDocument/2006/relationships/image" Target="../media/image17.png"/><Relationship Id="rId22" Type="http://schemas.microsoft.com/office/2007/relationships/hdphoto" Target="../media/hdphoto1.wdp"/><Relationship Id="rId27" Type="http://schemas.openxmlformats.org/officeDocument/2006/relationships/image" Target="../media/image26.jpeg"/><Relationship Id="rId30" Type="http://schemas.openxmlformats.org/officeDocument/2006/relationships/image" Target="../media/image28.jpeg"/><Relationship Id="rId35" Type="http://schemas.openxmlformats.org/officeDocument/2006/relationships/image" Target="../media/image33.png"/><Relationship Id="rId43" Type="http://schemas.openxmlformats.org/officeDocument/2006/relationships/image" Target="../media/image41.png"/></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youtu.be/aa4YBDUDWy0"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blog.sonatype.com/2009/04/what-is-a-repository/" TargetMode="External"/><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 Id="rId4" Type="http://schemas.openxmlformats.org/officeDocument/2006/relationships/hyperlink" Target="http://semver.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dlsysadm-db03:9000/dashboard/index?did=10004"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flywaydb.org/" TargetMode="External"/><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2.xml"/><Relationship Id="rId5" Type="http://schemas.openxmlformats.org/officeDocument/2006/relationships/hyperlink" Target="https://www.youtube.com/watch?v=ltdq3vl5g_U" TargetMode="External"/><Relationship Id="rId4" Type="http://schemas.openxmlformats.org/officeDocument/2006/relationships/hyperlink" Target="http://blog.novatec-gmbh.de/flyway-database-migrations-made-easy/" TargetMode="External"/></Relationships>
</file>

<file path=ppt/slides/_rels/slide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DevOps For Teams</a:t>
            </a:r>
            <a:endParaRPr lang="en-US" dirty="0"/>
          </a:p>
        </p:txBody>
      </p:sp>
      <p:sp>
        <p:nvSpPr>
          <p:cNvPr id="7" name="Subtitle 6"/>
          <p:cNvSpPr>
            <a:spLocks noGrp="1"/>
          </p:cNvSpPr>
          <p:nvPr>
            <p:ph type="subTitle" idx="1"/>
          </p:nvPr>
        </p:nvSpPr>
        <p:spPr/>
        <p:txBody>
          <a:bodyPr/>
          <a:lstStyle/>
          <a:p>
            <a:r>
              <a:rPr lang="en-US" dirty="0" smtClean="0"/>
              <a:t>Principles, Processes, and Practices for Continuous Value Delivery </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3982369"/>
            <a:ext cx="3614386" cy="2034383"/>
          </a:xfrm>
          <a:prstGeom prst="rect">
            <a:avLst/>
          </a:prstGeom>
        </p:spPr>
      </p:pic>
    </p:spTree>
    <p:extLst>
      <p:ext uri="{BB962C8B-B14F-4D97-AF65-F5344CB8AC3E}">
        <p14:creationId xmlns:p14="http://schemas.microsoft.com/office/powerpoint/2010/main" val="2512752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350" y="1887537"/>
            <a:ext cx="5381625" cy="4362450"/>
          </a:xfrm>
        </p:spPr>
      </p:pic>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99649132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Automated Deployments</a:t>
            </a:r>
            <a:r>
              <a:rPr lang="en-US" dirty="0" smtClean="0"/>
              <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51701281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Automated </a:t>
            </a:r>
            <a:r>
              <a:rPr lang="en-US" sz="1800" dirty="0" smtClean="0">
                <a:solidFill>
                  <a:schemeClr val="tx1"/>
                </a:solidFill>
              </a:rPr>
              <a:t>Deployments – </a:t>
            </a:r>
            <a:r>
              <a:rPr lang="en-US" sz="1800" dirty="0" err="1" smtClean="0">
                <a:solidFill>
                  <a:schemeClr val="tx1"/>
                </a:solidFill>
              </a:rPr>
              <a:t>iCART</a:t>
            </a:r>
            <a:r>
              <a:rPr lang="en-US" sz="1800" dirty="0" smtClean="0">
                <a:solidFill>
                  <a:schemeClr val="tx1"/>
                </a:solidFill>
              </a:rPr>
              <a:t/>
            </a:r>
            <a:br>
              <a:rPr lang="en-US" sz="1800" dirty="0" smtClean="0">
                <a:solidFill>
                  <a:schemeClr val="tx1"/>
                </a:solidFill>
              </a:rPr>
            </a:br>
            <a:endParaRPr lang="en-US" sz="1800" dirty="0">
              <a:solidFill>
                <a:schemeClr val="tx1"/>
              </a:solidFill>
            </a:endParaRPr>
          </a:p>
        </p:txBody>
      </p:sp>
      <p:sp>
        <p:nvSpPr>
          <p:cNvPr id="3" name="Content Placeholder 2"/>
          <p:cNvSpPr>
            <a:spLocks noGrp="1"/>
          </p:cNvSpPr>
          <p:nvPr>
            <p:ph idx="1"/>
          </p:nvPr>
        </p:nvSpPr>
        <p:spPr/>
        <p:txBody>
          <a:bodyPr/>
          <a:lstStyle/>
          <a:p>
            <a:r>
              <a:rPr lang="en-US" altLang="en-US" sz="2800" b="1" dirty="0" err="1" smtClean="0"/>
              <a:t>iCART</a:t>
            </a:r>
            <a:r>
              <a:rPr lang="en-US" altLang="en-US" sz="2800" b="1" dirty="0" smtClean="0"/>
              <a:t> is the primary deployment tool used at Fannie Mae.</a:t>
            </a:r>
            <a:endParaRPr lang="en-US" altLang="en-US" sz="2800" b="1" dirty="0"/>
          </a:p>
          <a:p>
            <a:pPr indent="-257175">
              <a:buClr>
                <a:srgbClr val="0067B1"/>
              </a:buClr>
            </a:pPr>
            <a:endParaRPr lang="en-US" altLang="en-US" dirty="0" smtClean="0"/>
          </a:p>
          <a:p>
            <a:pPr lvl="1">
              <a:buClr>
                <a:srgbClr val="0067B1"/>
              </a:buClr>
            </a:pPr>
            <a:r>
              <a:rPr lang="en-US" altLang="en-US" sz="1800" dirty="0" smtClean="0"/>
              <a:t>Utilizes a push model for deployment</a:t>
            </a:r>
          </a:p>
          <a:p>
            <a:pPr lvl="1">
              <a:buClr>
                <a:srgbClr val="0067B1"/>
              </a:buClr>
            </a:pPr>
            <a:r>
              <a:rPr lang="en-US" altLang="en-US" sz="1800" dirty="0" smtClean="0"/>
              <a:t>Has the capability to build and publish artifacts to Nexus/SVN (non-Maven projects)</a:t>
            </a:r>
          </a:p>
          <a:p>
            <a:pPr lvl="1">
              <a:buClr>
                <a:srgbClr val="0067B1"/>
              </a:buClr>
            </a:pPr>
            <a:r>
              <a:rPr lang="en-US" altLang="en-US" sz="1800" dirty="0" smtClean="0"/>
              <a:t>Can pull artifacts from Nexus and deploy to any target environment</a:t>
            </a:r>
          </a:p>
          <a:p>
            <a:pPr lvl="1">
              <a:buClr>
                <a:srgbClr val="0067B1"/>
              </a:buClr>
            </a:pPr>
            <a:r>
              <a:rPr lang="en-US" altLang="en-US" sz="1800" dirty="0"/>
              <a:t>The Jenkins-</a:t>
            </a:r>
            <a:r>
              <a:rPr lang="en-US" altLang="en-US" sz="1800" dirty="0" err="1"/>
              <a:t>iCART</a:t>
            </a:r>
            <a:r>
              <a:rPr lang="en-US" altLang="en-US" sz="1800" dirty="0"/>
              <a:t> bridge allows triggering of </a:t>
            </a:r>
            <a:r>
              <a:rPr lang="en-US" altLang="en-US" sz="1800" dirty="0" err="1"/>
              <a:t>iCART</a:t>
            </a:r>
            <a:r>
              <a:rPr lang="en-US" altLang="en-US" sz="1800" dirty="0"/>
              <a:t> deployments from within a Jenkins </a:t>
            </a:r>
            <a:r>
              <a:rPr lang="en-US" altLang="en-US" sz="1800" dirty="0" smtClean="0"/>
              <a:t>pipeline.</a:t>
            </a:r>
            <a:endParaRPr lang="en-US" altLang="en-US" sz="1800" dirty="0"/>
          </a:p>
          <a:p>
            <a:pPr lvl="1">
              <a:buClr>
                <a:srgbClr val="0067B1"/>
              </a:buClr>
            </a:pPr>
            <a:endParaRPr lang="en-US" alt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401864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Automated Deployments – </a:t>
            </a:r>
            <a:r>
              <a:rPr lang="en-US" dirty="0" err="1">
                <a:solidFill>
                  <a:schemeClr val="tx1"/>
                </a:solidFill>
              </a:rPr>
              <a:t>iCART</a:t>
            </a:r>
            <a:r>
              <a:rPr lang="en-US" dirty="0" smtClean="0"/>
              <a:t/>
            </a:r>
            <a:br>
              <a:rPr lang="en-US" dirty="0" smtClean="0"/>
            </a:br>
            <a:r>
              <a:rPr lang="en-US" dirty="0" smtClean="0"/>
              <a:t>Hands-On Lab</a:t>
            </a:r>
            <a:endParaRPr lang="en-US" dirty="0"/>
          </a:p>
        </p:txBody>
      </p:sp>
      <p:sp>
        <p:nvSpPr>
          <p:cNvPr id="3" name="Content Placeholder 2"/>
          <p:cNvSpPr>
            <a:spLocks noGrp="1"/>
          </p:cNvSpPr>
          <p:nvPr>
            <p:ph idx="1"/>
          </p:nvPr>
        </p:nvSpPr>
        <p:spPr/>
        <p:txBody>
          <a:bodyPr/>
          <a:lstStyle/>
          <a:p>
            <a:pPr indent="-257175">
              <a:buClr>
                <a:srgbClr val="0067B1"/>
              </a:buClr>
            </a:pPr>
            <a:r>
              <a:rPr lang="en-US" altLang="en-US" dirty="0">
                <a:solidFill>
                  <a:srgbClr val="282828"/>
                </a:solidFill>
              </a:rPr>
              <a:t>Please follow the </a:t>
            </a:r>
            <a:r>
              <a:rPr lang="en-US" altLang="en-US" dirty="0" smtClean="0">
                <a:solidFill>
                  <a:srgbClr val="282828"/>
                </a:solidFill>
              </a:rPr>
              <a:t>directions </a:t>
            </a:r>
            <a:r>
              <a:rPr lang="en-US" altLang="en-US" dirty="0">
                <a:solidFill>
                  <a:srgbClr val="282828"/>
                </a:solidFill>
              </a:rPr>
              <a:t>for the </a:t>
            </a:r>
            <a:r>
              <a:rPr lang="en-US" altLang="en-US" dirty="0" smtClean="0">
                <a:solidFill>
                  <a:srgbClr val="282828"/>
                </a:solidFill>
              </a:rPr>
              <a:t>exercise found in you project site.</a:t>
            </a:r>
            <a:endParaRPr lang="en-US" altLang="en-US" dirty="0">
              <a:solidFill>
                <a:srgbClr val="282828"/>
              </a:solidFill>
            </a:endParaRPr>
          </a:p>
          <a:p>
            <a:pPr indent="-257175">
              <a:buClr>
                <a:srgbClr val="0067B1"/>
              </a:buClr>
            </a:pPr>
            <a:endParaRPr lang="en-US" altLang="en-US" dirty="0" smtClean="0"/>
          </a:p>
          <a:p>
            <a:pPr marL="342900" lvl="1" indent="-342900">
              <a:buClr>
                <a:srgbClr val="0067B1"/>
              </a:buClr>
              <a:buFont typeface="+mj-lt"/>
              <a:buAutoNum type="arabicPeriod"/>
            </a:pPr>
            <a:r>
              <a:rPr lang="en-US" altLang="en-US" dirty="0" smtClean="0"/>
              <a:t>Navigate to Jenkins</a:t>
            </a:r>
            <a:endParaRPr lang="en-US" altLang="en-US" dirty="0"/>
          </a:p>
          <a:p>
            <a:pPr marL="342900" lvl="1" indent="-342900">
              <a:buClr>
                <a:srgbClr val="0067B1"/>
              </a:buClr>
              <a:buFont typeface="+mj-lt"/>
              <a:buAutoNum type="arabicPeriod"/>
            </a:pPr>
            <a:r>
              <a:rPr lang="en-US" altLang="en-US" dirty="0" smtClean="0"/>
              <a:t>Create a deploy job</a:t>
            </a:r>
          </a:p>
          <a:p>
            <a:pPr marL="639366" lvl="2" indent="-342900">
              <a:buClr>
                <a:srgbClr val="0067B1"/>
              </a:buClr>
              <a:buFont typeface="+mj-lt"/>
              <a:buAutoNum type="alphaLcPeriod"/>
            </a:pPr>
            <a:r>
              <a:rPr lang="en-US" altLang="en-US" dirty="0" smtClean="0"/>
              <a:t>Create a copy of the existing deployment job</a:t>
            </a:r>
          </a:p>
          <a:p>
            <a:pPr marL="639366" lvl="2" indent="-342900">
              <a:buClr>
                <a:srgbClr val="0067B1"/>
              </a:buClr>
              <a:buFont typeface="+mj-lt"/>
              <a:buAutoNum type="alphaLcPeriod"/>
            </a:pPr>
            <a:r>
              <a:rPr lang="en-US" altLang="en-US" dirty="0" smtClean="0"/>
              <a:t>Change the values based on the branch</a:t>
            </a:r>
            <a:endParaRPr lang="en-US" altLang="en-US" dirty="0"/>
          </a:p>
          <a:p>
            <a:pPr marL="342900" lvl="1" indent="-342900">
              <a:buClr>
                <a:srgbClr val="0067B1"/>
              </a:buClr>
              <a:buFont typeface="+mj-lt"/>
              <a:buAutoNum type="arabicPeriod"/>
            </a:pPr>
            <a:r>
              <a:rPr lang="en-US" altLang="en-US" dirty="0" smtClean="0"/>
              <a:t>Review the script invocation with instructor</a:t>
            </a:r>
          </a:p>
          <a:p>
            <a:pPr marL="342900" lvl="1" indent="-342900">
              <a:buClr>
                <a:srgbClr val="0067B1"/>
              </a:buClr>
              <a:buFont typeface="+mj-lt"/>
              <a:buAutoNum type="arabicPeriod"/>
            </a:pPr>
            <a:r>
              <a:rPr lang="en-US" altLang="en-US" dirty="0" smtClean="0"/>
              <a:t>Test the deployment</a:t>
            </a:r>
          </a:p>
          <a:p>
            <a:pPr>
              <a:buClr>
                <a:srgbClr val="0067B1"/>
              </a:buClr>
            </a:pPr>
            <a:endParaRPr lang="en-US" altLang="en-US" dirty="0"/>
          </a:p>
          <a:p>
            <a:pPr>
              <a:buClr>
                <a:srgbClr val="0067B1"/>
              </a:buClr>
            </a:pPr>
            <a:r>
              <a:rPr lang="en-US" altLang="en-US" dirty="0" smtClean="0"/>
              <a:t>Any questions or issues? Let us know!</a:t>
            </a:r>
            <a:endParaRPr lang="en-US" alt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758734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Automated Deployments</a:t>
            </a:r>
            <a:r>
              <a:rPr lang="en-US" dirty="0"/>
              <a:t/>
            </a:r>
            <a:br>
              <a:rPr lang="en-US" dirty="0"/>
            </a:br>
            <a:r>
              <a:rPr lang="en-US" dirty="0" smtClean="0"/>
              <a:t>Next</a:t>
            </a:r>
            <a:endParaRPr lang="en-US" dirty="0"/>
          </a:p>
        </p:txBody>
      </p:sp>
      <p:sp>
        <p:nvSpPr>
          <p:cNvPr id="3" name="Content Placeholder 2"/>
          <p:cNvSpPr>
            <a:spLocks noGrp="1"/>
          </p:cNvSpPr>
          <p:nvPr>
            <p:ph idx="1"/>
          </p:nvPr>
        </p:nvSpPr>
        <p:spPr/>
        <p:txBody>
          <a:bodyPr/>
          <a:lstStyle/>
          <a:p>
            <a:r>
              <a:rPr lang="en-US" sz="1800" dirty="0"/>
              <a:t>What do you choose to do with this knowledge and experience?</a:t>
            </a:r>
          </a:p>
          <a:p>
            <a:endParaRPr lang="en-US" sz="1800" dirty="0"/>
          </a:p>
          <a:p>
            <a:r>
              <a:rPr lang="en-US" sz="1800" dirty="0"/>
              <a:t>Will you or your team implement next week/iterations?</a:t>
            </a:r>
          </a:p>
          <a:p>
            <a:r>
              <a:rPr lang="en-US" sz="1800" dirty="0"/>
              <a:t>Who will you teach it to?</a:t>
            </a:r>
          </a:p>
          <a:p>
            <a:r>
              <a:rPr lang="en-US" sz="1800" dirty="0"/>
              <a:t>Attend a meetup?</a:t>
            </a:r>
          </a:p>
          <a:p>
            <a:r>
              <a:rPr lang="en-US" sz="1800" dirty="0"/>
              <a:t>Post what you know on your blog?</a:t>
            </a:r>
            <a:endParaRPr lang="en-US" sz="1800" dirty="0">
              <a:hlinkClick r:id="rId2"/>
            </a:endParaRPr>
          </a:p>
          <a:p>
            <a:endParaRPr lang="en-US" sz="1800" dirty="0"/>
          </a:p>
          <a:p>
            <a:r>
              <a:rPr lang="en-US" sz="1800" dirty="0"/>
              <a:t>References:</a:t>
            </a:r>
            <a:endParaRPr lang="en-US" sz="1800" dirty="0">
              <a:hlinkClick r:id="rId2"/>
            </a:endParaRP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0485564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Continuous Documentation</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2064930" y="4038600"/>
            <a:ext cx="685800" cy="5349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16393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Continuous Documentation</a:t>
            </a:r>
            <a:endParaRPr lang="en-US" dirty="0"/>
          </a:p>
        </p:txBody>
      </p:sp>
      <p:sp>
        <p:nvSpPr>
          <p:cNvPr id="3" name="Content Placeholder 2"/>
          <p:cNvSpPr>
            <a:spLocks noGrp="1"/>
          </p:cNvSpPr>
          <p:nvPr>
            <p:ph idx="1"/>
          </p:nvPr>
        </p:nvSpPr>
        <p:spPr/>
        <p:txBody>
          <a:bodyPr/>
          <a:lstStyle/>
          <a:p>
            <a:r>
              <a:rPr lang="en-US" sz="1400" b="1" dirty="0"/>
              <a:t>Value Statement:</a:t>
            </a:r>
          </a:p>
          <a:p>
            <a:r>
              <a:rPr lang="en-US" sz="1400" i="1" dirty="0"/>
              <a:t>As</a:t>
            </a:r>
            <a:r>
              <a:rPr lang="en-US" sz="1400" dirty="0"/>
              <a:t> a student</a:t>
            </a:r>
          </a:p>
          <a:p>
            <a:r>
              <a:rPr lang="en-US" sz="1400" i="1" dirty="0"/>
              <a:t>I want </a:t>
            </a:r>
            <a:r>
              <a:rPr lang="en-US" sz="1400" dirty="0"/>
              <a:t>to </a:t>
            </a:r>
            <a:r>
              <a:rPr lang="en-US" sz="1400" dirty="0" smtClean="0"/>
              <a:t>get feedback on my code</a:t>
            </a:r>
            <a:endParaRPr lang="en-US" sz="1400" dirty="0"/>
          </a:p>
          <a:p>
            <a:r>
              <a:rPr lang="en-US" sz="1400" i="1" dirty="0"/>
              <a:t>So that </a:t>
            </a:r>
            <a:r>
              <a:rPr lang="en-US" sz="1400" dirty="0"/>
              <a:t>I can improve the quality of the software</a:t>
            </a:r>
          </a:p>
          <a:p>
            <a:endParaRPr lang="en-US" sz="1400" dirty="0"/>
          </a:p>
          <a:p>
            <a:r>
              <a:rPr lang="en-US" sz="1400" b="1" dirty="0"/>
              <a:t>Acceptance Criteria (Gherkin):</a:t>
            </a:r>
          </a:p>
          <a:p>
            <a:r>
              <a:rPr lang="en-US" sz="1400" i="1" dirty="0"/>
              <a:t>Given</a:t>
            </a:r>
            <a:r>
              <a:rPr lang="en-US" sz="1400" dirty="0"/>
              <a:t> a </a:t>
            </a:r>
            <a:r>
              <a:rPr lang="en-US" sz="1400" dirty="0" smtClean="0"/>
              <a:t>???</a:t>
            </a:r>
            <a:endParaRPr lang="en-US" sz="1400" dirty="0"/>
          </a:p>
          <a:p>
            <a:r>
              <a:rPr lang="en-US" sz="1400" i="1" dirty="0"/>
              <a:t>When</a:t>
            </a:r>
            <a:r>
              <a:rPr lang="en-US" sz="1400" dirty="0"/>
              <a:t> I </a:t>
            </a:r>
            <a:r>
              <a:rPr lang="en-US" sz="1400" dirty="0" smtClean="0"/>
              <a:t>???</a:t>
            </a:r>
            <a:endParaRPr lang="en-US" sz="1400" dirty="0"/>
          </a:p>
          <a:p>
            <a:r>
              <a:rPr lang="en-US" sz="1400" i="1" dirty="0"/>
              <a:t>Then</a:t>
            </a:r>
            <a:r>
              <a:rPr lang="en-US" sz="1400" dirty="0"/>
              <a:t> </a:t>
            </a:r>
            <a:r>
              <a:rPr lang="en-US" sz="1400" dirty="0" smtClean="0"/>
              <a:t>???</a:t>
            </a:r>
            <a:endParaRPr lang="en-US" sz="1400"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48412556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Continuous Documentation</a:t>
            </a:r>
            <a:r>
              <a:rPr lang="en-US" dirty="0" smtClean="0"/>
              <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02542663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Continuous Documentation</a:t>
            </a:r>
            <a:r>
              <a:rPr lang="en-US" dirty="0" smtClean="0"/>
              <a:t/>
            </a:r>
            <a:br>
              <a:rPr lang="en-US" dirty="0" smtClean="0"/>
            </a:br>
            <a:endParaRPr lang="en-US" sz="1800" dirty="0">
              <a:solidFill>
                <a:srgbClr val="949494"/>
              </a:solidFill>
            </a:endParaRPr>
          </a:p>
        </p:txBody>
      </p:sp>
      <p:sp>
        <p:nvSpPr>
          <p:cNvPr id="3" name="Content Placeholder 2"/>
          <p:cNvSpPr>
            <a:spLocks noGrp="1"/>
          </p:cNvSpPr>
          <p:nvPr>
            <p:ph idx="1"/>
          </p:nvPr>
        </p:nvSpPr>
        <p:spPr/>
        <p:txBody>
          <a:bodyPr/>
          <a:lstStyle/>
          <a:p>
            <a:r>
              <a:rPr lang="en-US" altLang="en-US" sz="2800" b="1" dirty="0" smtClean="0"/>
              <a:t>Documentation should not be an afterthought to development.</a:t>
            </a:r>
            <a:endParaRPr lang="en-US" altLang="en-US" sz="2800" b="1" dirty="0"/>
          </a:p>
          <a:p>
            <a:pPr>
              <a:buClr>
                <a:srgbClr val="0067B1"/>
              </a:buClr>
            </a:pPr>
            <a:endParaRPr lang="en-US" altLang="en-US" dirty="0" smtClean="0"/>
          </a:p>
          <a:p>
            <a:pPr lvl="1">
              <a:buClr>
                <a:srgbClr val="0067B1"/>
              </a:buClr>
            </a:pPr>
            <a:r>
              <a:rPr lang="en-US" altLang="en-US" sz="1800" dirty="0" smtClean="0"/>
              <a:t>Documentation should happen concurrently with development.</a:t>
            </a:r>
          </a:p>
          <a:p>
            <a:pPr lvl="1">
              <a:buClr>
                <a:srgbClr val="0067B1"/>
              </a:buClr>
            </a:pPr>
            <a:r>
              <a:rPr lang="en-US" altLang="en-US" sz="1800" dirty="0" smtClean="0"/>
              <a:t>Teams should strive to have all documentation in one centralized location rather than distributed across multiple systems.</a:t>
            </a:r>
            <a:endParaRPr lang="en-US" altLang="en-US" sz="1800" dirty="0"/>
          </a:p>
          <a:p>
            <a:pPr marL="0" lvl="1" indent="0">
              <a:buClr>
                <a:srgbClr val="0067B1"/>
              </a:buClr>
              <a:buNone/>
            </a:pPr>
            <a:endParaRPr lang="en-US" altLang="en-US" sz="1800" dirty="0"/>
          </a:p>
          <a:p>
            <a:pPr marL="0" lvl="1" indent="0">
              <a:buClr>
                <a:srgbClr val="0067B1"/>
              </a:buClr>
              <a:buNone/>
            </a:pPr>
            <a:r>
              <a:rPr lang="en-US" altLang="en-US" sz="1800" b="1" dirty="0" smtClean="0"/>
              <a:t>Example documentation strategy:</a:t>
            </a:r>
          </a:p>
          <a:p>
            <a:pPr lvl="1">
              <a:buClr>
                <a:srgbClr val="0067B1"/>
              </a:buClr>
            </a:pPr>
            <a:r>
              <a:rPr lang="en-US" altLang="en-US" sz="1800" dirty="0" smtClean="0">
                <a:solidFill>
                  <a:srgbClr val="282828"/>
                </a:solidFill>
              </a:rPr>
              <a:t>Consider a Maven site as a documentation framework.</a:t>
            </a:r>
          </a:p>
          <a:p>
            <a:pPr lvl="1">
              <a:buClr>
                <a:srgbClr val="0067B1"/>
              </a:buClr>
            </a:pPr>
            <a:r>
              <a:rPr lang="en-US" altLang="en-US" sz="1800" dirty="0" smtClean="0">
                <a:solidFill>
                  <a:srgbClr val="282828"/>
                </a:solidFill>
              </a:rPr>
              <a:t>Configure a Maven site as another module in your project that gets built with </a:t>
            </a:r>
            <a:r>
              <a:rPr lang="en-US" altLang="en-US" sz="1800" b="1" i="1" u="sng" dirty="0" smtClean="0">
                <a:solidFill>
                  <a:srgbClr val="282828"/>
                </a:solidFill>
              </a:rPr>
              <a:t>every</a:t>
            </a:r>
            <a:r>
              <a:rPr lang="en-US" altLang="en-US" sz="1800" dirty="0" smtClean="0">
                <a:solidFill>
                  <a:srgbClr val="282828"/>
                </a:solidFill>
              </a:rPr>
              <a:t> code commit.</a:t>
            </a:r>
          </a:p>
          <a:p>
            <a:pPr lvl="1">
              <a:buClr>
                <a:srgbClr val="0067B1"/>
              </a:buClr>
            </a:pPr>
            <a:r>
              <a:rPr lang="en-US" altLang="en-US" sz="1800" dirty="0" smtClean="0">
                <a:solidFill>
                  <a:srgbClr val="282828"/>
                </a:solidFill>
              </a:rPr>
              <a:t>Document all design decisions, architecture decisions, and API/schema definitions on the site. If done well, the documentation will be in sync with the code as the application evolves.</a:t>
            </a:r>
          </a:p>
          <a:p>
            <a:pPr lvl="1">
              <a:buClr>
                <a:srgbClr val="0067B1"/>
              </a:buClr>
            </a:pPr>
            <a:r>
              <a:rPr lang="en-US" altLang="en-US" sz="1800" dirty="0" smtClean="0">
                <a:solidFill>
                  <a:srgbClr val="282828"/>
                </a:solidFill>
              </a:rPr>
              <a:t>Document Governance requirements early</a:t>
            </a:r>
            <a:endParaRPr lang="en-US" altLang="en-US" sz="1800" dirty="0">
              <a:solidFill>
                <a:srgbClr val="282828"/>
              </a:solidFill>
            </a:endParaRP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048699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Continuous Documentation</a:t>
            </a:r>
            <a:r>
              <a:rPr lang="en-US" dirty="0" smtClean="0"/>
              <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415947416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Continuous Documentation</a:t>
            </a:r>
            <a:r>
              <a:rPr lang="en-US" dirty="0"/>
              <a:t/>
            </a:r>
            <a:br>
              <a:rPr lang="en-US" dirty="0"/>
            </a:br>
            <a:r>
              <a:rPr lang="en-US" dirty="0" smtClean="0"/>
              <a:t>How</a:t>
            </a:r>
            <a:br>
              <a:rPr lang="en-US" dirty="0" smtClean="0"/>
            </a:br>
            <a:r>
              <a:rPr lang="en-US" dirty="0" smtClean="0"/>
              <a:t>Hands on Lab</a:t>
            </a:r>
            <a:endParaRPr lang="en-US" dirty="0"/>
          </a:p>
        </p:txBody>
      </p:sp>
      <p:sp>
        <p:nvSpPr>
          <p:cNvPr id="3" name="Content Placeholder 2"/>
          <p:cNvSpPr>
            <a:spLocks noGrp="1"/>
          </p:cNvSpPr>
          <p:nvPr>
            <p:ph idx="1"/>
          </p:nvPr>
        </p:nvSpPr>
        <p:spPr/>
        <p:txBody>
          <a:bodyPr/>
          <a:lstStyle/>
          <a:p>
            <a:pPr lvl="0"/>
            <a:r>
              <a:rPr lang="en-US" altLang="en-US" dirty="0">
                <a:solidFill>
                  <a:srgbClr val="282828"/>
                </a:solidFill>
              </a:rPr>
              <a:t>Please follow the directions for the exercise.</a:t>
            </a:r>
          </a:p>
          <a:p>
            <a:pPr indent="-257175">
              <a:buClr>
                <a:srgbClr val="0067B1"/>
              </a:buClr>
            </a:pPr>
            <a:endParaRPr lang="en-US" altLang="en-US" dirty="0"/>
          </a:p>
          <a:p>
            <a:pPr lvl="1" indent="-342900">
              <a:buClr>
                <a:srgbClr val="0067B1"/>
              </a:buClr>
              <a:buFont typeface="+mj-lt"/>
              <a:buAutoNum type="arabicPeriod"/>
            </a:pPr>
            <a:r>
              <a:rPr lang="en-US" altLang="en-US" dirty="0" smtClean="0"/>
              <a:t>Setting up for the lab</a:t>
            </a:r>
          </a:p>
          <a:p>
            <a:pPr lvl="1" indent="-342900">
              <a:buClr>
                <a:srgbClr val="0067B1"/>
              </a:buClr>
              <a:buFont typeface="+mj-lt"/>
              <a:buAutoNum type="arabicPeriod"/>
            </a:pPr>
            <a:endParaRPr lang="en-US" altLang="en-US" dirty="0" smtClean="0"/>
          </a:p>
          <a:p>
            <a:pPr lvl="1" indent="-342900">
              <a:buClr>
                <a:srgbClr val="0067B1"/>
              </a:buClr>
              <a:buFont typeface="+mj-lt"/>
              <a:buAutoNum type="arabicPeriod"/>
            </a:pPr>
            <a:r>
              <a:rPr lang="en-US" altLang="en-US" dirty="0" smtClean="0"/>
              <a:t>Navigate </a:t>
            </a:r>
            <a:r>
              <a:rPr lang="en-US" altLang="en-US" dirty="0"/>
              <a:t>to </a:t>
            </a:r>
            <a:r>
              <a:rPr lang="en-US" altLang="en-US" dirty="0" err="1"/>
              <a:t>SonarQube</a:t>
            </a:r>
            <a:r>
              <a:rPr lang="en-US" altLang="en-US" dirty="0"/>
              <a:t>: </a:t>
            </a:r>
            <a:r>
              <a:rPr lang="en-US" altLang="en-US" dirty="0">
                <a:hlinkClick r:id="rId2"/>
              </a:rPr>
              <a:t>http://dlsysadm-db03:9000/dashboard/index?did=10004</a:t>
            </a:r>
            <a:endParaRPr lang="en-US" altLang="en-US" dirty="0"/>
          </a:p>
          <a:p>
            <a:pPr lvl="1" indent="-342900">
              <a:buClr>
                <a:srgbClr val="0067B1"/>
              </a:buClr>
              <a:buFont typeface="+mj-lt"/>
              <a:buAutoNum type="arabicPeriod"/>
            </a:pPr>
            <a:r>
              <a:rPr lang="en-US" altLang="en-US" dirty="0"/>
              <a:t>Create a code review based on your previous </a:t>
            </a:r>
            <a:r>
              <a:rPr lang="en-US" altLang="en-US" dirty="0" smtClean="0"/>
              <a:t>commit</a:t>
            </a:r>
          </a:p>
          <a:p>
            <a:pPr lvl="1" indent="-342900">
              <a:buClr>
                <a:srgbClr val="0067B1"/>
              </a:buClr>
              <a:buFont typeface="+mj-lt"/>
              <a:buAutoNum type="arabicPeriod"/>
            </a:pPr>
            <a:endParaRPr lang="en-US" altLang="en-US" dirty="0"/>
          </a:p>
          <a:p>
            <a:pPr lvl="1" indent="-342900">
              <a:buClr>
                <a:srgbClr val="0067B1"/>
              </a:buClr>
              <a:buFont typeface="+mj-lt"/>
              <a:buAutoNum type="arabicPeriod"/>
            </a:pPr>
            <a:r>
              <a:rPr lang="en-US" altLang="en-US" dirty="0" smtClean="0"/>
              <a:t>Validation</a:t>
            </a:r>
            <a:endParaRPr lang="en-US" altLang="en-US" dirty="0"/>
          </a:p>
          <a:p>
            <a:pPr marL="0" lvl="1" indent="0">
              <a:buNone/>
            </a:pPr>
            <a:endParaRPr lang="en-US" altLang="en-US" sz="1800" dirty="0"/>
          </a:p>
          <a:p>
            <a:pPr marL="0" lvl="1" indent="0">
              <a:buNone/>
            </a:pPr>
            <a:r>
              <a:rPr lang="en-US" altLang="en-US" sz="1800" dirty="0"/>
              <a:t>Any questions or issues? Let us know!</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649233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chemeClr val="tx1"/>
                </a:solidFill>
              </a:rPr>
              <a:t>What is DevOps?</a:t>
            </a:r>
            <a:endParaRPr lang="en-US" sz="1800" dirty="0">
              <a:solidFill>
                <a:schemeClr val="tx1"/>
              </a:solidFill>
            </a:endParaRPr>
          </a:p>
        </p:txBody>
      </p:sp>
      <p:sp>
        <p:nvSpPr>
          <p:cNvPr id="3" name="Content Placeholder 2"/>
          <p:cNvSpPr>
            <a:spLocks noGrp="1"/>
          </p:cNvSpPr>
          <p:nvPr>
            <p:ph idx="1"/>
          </p:nvPr>
        </p:nvSpPr>
        <p:spPr/>
        <p:txBody>
          <a:bodyPr/>
          <a:lstStyle/>
          <a:p>
            <a:r>
              <a:rPr lang="en-US" sz="1800" dirty="0" smtClean="0"/>
              <a:t>DevOps is a cultural and professional movement that stresses communication, collaboration and integration between software developers and IT operations professionals.</a:t>
            </a:r>
          </a:p>
          <a:p>
            <a:pPr marL="285750" indent="-285750">
              <a:buFont typeface="Arial" panose="020B0604020202020204" pitchFamily="34" charset="0"/>
              <a:buChar char="•"/>
            </a:pPr>
            <a:r>
              <a:rPr lang="en-US" sz="1800" dirty="0" smtClean="0"/>
              <a:t>Responds to accelerated demand for quality software products and services</a:t>
            </a:r>
          </a:p>
          <a:p>
            <a:pPr marL="285750" indent="-285750">
              <a:buFont typeface="Arial" panose="020B0604020202020204" pitchFamily="34" charset="0"/>
              <a:buChar char="•"/>
            </a:pPr>
            <a:r>
              <a:rPr lang="en-US" sz="1800" dirty="0" smtClean="0"/>
              <a:t>Acknowledges the interdependence of IT functions</a:t>
            </a:r>
          </a:p>
          <a:p>
            <a:pPr marL="285750" indent="-285750">
              <a:buFont typeface="Arial" panose="020B0604020202020204" pitchFamily="34" charset="0"/>
              <a:buChar char="•"/>
            </a:pPr>
            <a:r>
              <a:rPr lang="en-US" sz="1800" dirty="0" smtClean="0"/>
              <a:t>Recognizes the need for cultural improvements</a:t>
            </a:r>
          </a:p>
          <a:p>
            <a:pPr marL="285750" indent="-285750">
              <a:buFont typeface="Arial" panose="020B0604020202020204" pitchFamily="34" charset="0"/>
              <a:buChar char="•"/>
            </a:pPr>
            <a:r>
              <a:rPr lang="en-US" sz="1800" dirty="0" smtClean="0"/>
              <a:t>Supports and leverages agile, lean, and IT service management (ITSM) practices</a:t>
            </a:r>
          </a:p>
          <a:p>
            <a:pPr marL="285750" indent="-285750">
              <a:buFont typeface="Arial" panose="020B0604020202020204" pitchFamily="34" charset="0"/>
              <a:buChar char="•"/>
            </a:pPr>
            <a:r>
              <a:rPr lang="en-US" sz="1800" dirty="0" smtClean="0"/>
              <a:t>Encourages the use of automation </a:t>
            </a: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548230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Continuous Documentation</a:t>
            </a:r>
            <a:r>
              <a:rPr lang="en-US" dirty="0"/>
              <a:t/>
            </a:r>
            <a:br>
              <a:rPr lang="en-US" dirty="0"/>
            </a:br>
            <a:r>
              <a:rPr lang="en-US" dirty="0" smtClean="0"/>
              <a:t>Next</a:t>
            </a:r>
            <a:endParaRPr lang="en-US" dirty="0"/>
          </a:p>
        </p:txBody>
      </p:sp>
      <p:sp>
        <p:nvSpPr>
          <p:cNvPr id="3" name="Content Placeholder 2"/>
          <p:cNvSpPr>
            <a:spLocks noGrp="1"/>
          </p:cNvSpPr>
          <p:nvPr>
            <p:ph idx="1"/>
          </p:nvPr>
        </p:nvSpPr>
        <p:spPr/>
        <p:txBody>
          <a:bodyPr/>
          <a:lstStyle/>
          <a:p>
            <a:r>
              <a:rPr lang="en-US" sz="1200" dirty="0"/>
              <a:t>What do you choose to do with this knowledge and experience?</a:t>
            </a:r>
          </a:p>
          <a:p>
            <a:endParaRPr lang="en-US" sz="1200" dirty="0"/>
          </a:p>
          <a:p>
            <a:r>
              <a:rPr lang="en-US" sz="1200" dirty="0"/>
              <a:t>Will you or your team implement next week/iterations?</a:t>
            </a:r>
          </a:p>
          <a:p>
            <a:r>
              <a:rPr lang="en-US" sz="1200" dirty="0"/>
              <a:t>Who will you teach it to?</a:t>
            </a:r>
          </a:p>
          <a:p>
            <a:r>
              <a:rPr lang="en-US" sz="1200" dirty="0"/>
              <a:t>Attend a meetup?</a:t>
            </a:r>
          </a:p>
          <a:p>
            <a:r>
              <a:rPr lang="en-US" sz="1200" dirty="0"/>
              <a:t>Post what you know on your blog?</a:t>
            </a:r>
            <a:endParaRPr lang="en-US" sz="1200" dirty="0">
              <a:hlinkClick r:id="rId2"/>
            </a:endParaRPr>
          </a:p>
          <a:p>
            <a:endParaRPr lang="en-US" sz="1200" dirty="0"/>
          </a:p>
          <a:p>
            <a:r>
              <a:rPr lang="en-US" sz="1200" dirty="0"/>
              <a:t>References:</a:t>
            </a:r>
            <a:endParaRPr lang="en-US" sz="1200" dirty="0">
              <a:hlinkClick r:id="rId2"/>
            </a:endParaRP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3367633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Build Lifecycle </a:t>
            </a:r>
            <a:endParaRPr lang="en-US" dirty="0"/>
          </a:p>
        </p:txBody>
      </p:sp>
      <p:sp>
        <p:nvSpPr>
          <p:cNvPr id="3" name="Content Placeholder 2"/>
          <p:cNvSpPr>
            <a:spLocks noGrp="1"/>
          </p:cNvSpPr>
          <p:nvPr>
            <p:ph idx="1"/>
          </p:nvPr>
        </p:nvSpPr>
        <p:spPr/>
        <p:txBody>
          <a:bodyPr/>
          <a:lstStyle/>
          <a:p>
            <a:r>
              <a:rPr lang="en-US" sz="1800" dirty="0" smtClean="0"/>
              <a:t>Build Lifecycle Phases</a:t>
            </a:r>
          </a:p>
          <a:p>
            <a:pPr marL="285750" indent="-285750">
              <a:buFont typeface="Arial" panose="020B0604020202020204" pitchFamily="34" charset="0"/>
              <a:buChar char="•"/>
            </a:pPr>
            <a:r>
              <a:rPr lang="en-US" sz="1800" dirty="0" smtClean="0"/>
              <a:t>Validate</a:t>
            </a:r>
            <a:r>
              <a:rPr lang="en-US" sz="1800" dirty="0"/>
              <a:t> - validate the project is correct and all necessary information is available</a:t>
            </a:r>
          </a:p>
          <a:p>
            <a:pPr marL="285750" indent="-285750">
              <a:buFont typeface="Arial" panose="020B0604020202020204" pitchFamily="34" charset="0"/>
              <a:buChar char="•"/>
            </a:pPr>
            <a:r>
              <a:rPr lang="en-US" sz="1800" dirty="0" smtClean="0"/>
              <a:t>Compile</a:t>
            </a:r>
            <a:r>
              <a:rPr lang="en-US" sz="1800" dirty="0"/>
              <a:t> - compile the source code of the project</a:t>
            </a:r>
          </a:p>
          <a:p>
            <a:pPr marL="285750" indent="-285750">
              <a:buFont typeface="Arial" panose="020B0604020202020204" pitchFamily="34" charset="0"/>
              <a:buChar char="•"/>
            </a:pPr>
            <a:r>
              <a:rPr lang="en-US" sz="1800" dirty="0" smtClean="0"/>
              <a:t>Test</a:t>
            </a:r>
            <a:r>
              <a:rPr lang="en-US" sz="1800" dirty="0"/>
              <a:t> - test the compiled source code using a suitable unit testing framework. These tests should not require the code be packaged or deployed</a:t>
            </a:r>
          </a:p>
          <a:p>
            <a:pPr marL="285750" indent="-285750">
              <a:buFont typeface="Arial" panose="020B0604020202020204" pitchFamily="34" charset="0"/>
              <a:buChar char="•"/>
            </a:pPr>
            <a:r>
              <a:rPr lang="en-US" sz="1800" dirty="0" smtClean="0"/>
              <a:t>Package</a:t>
            </a:r>
            <a:r>
              <a:rPr lang="en-US" sz="1800" dirty="0"/>
              <a:t> - take the compiled code and package it in its distributable format, such as a JAR.</a:t>
            </a:r>
          </a:p>
          <a:p>
            <a:pPr marL="285750" indent="-285750">
              <a:buFont typeface="Arial" panose="020B0604020202020204" pitchFamily="34" charset="0"/>
              <a:buChar char="•"/>
            </a:pPr>
            <a:r>
              <a:rPr lang="en-US" sz="1800" dirty="0" smtClean="0"/>
              <a:t>Verify</a:t>
            </a:r>
            <a:r>
              <a:rPr lang="en-US" sz="1800" dirty="0"/>
              <a:t> - run any checks on results of integration tests to ensure quality criteria are met</a:t>
            </a:r>
          </a:p>
          <a:p>
            <a:pPr marL="285750" indent="-285750">
              <a:buFont typeface="Arial" panose="020B0604020202020204" pitchFamily="34" charset="0"/>
              <a:buChar char="•"/>
            </a:pPr>
            <a:r>
              <a:rPr lang="en-US" sz="1800" dirty="0" smtClean="0"/>
              <a:t>Install</a:t>
            </a:r>
            <a:r>
              <a:rPr lang="en-US" sz="1800" dirty="0"/>
              <a:t> - install the package into the local repository, for use as a dependency in other projects locally</a:t>
            </a:r>
          </a:p>
          <a:p>
            <a:pPr marL="285750" indent="-285750">
              <a:buFont typeface="Arial" panose="020B0604020202020204" pitchFamily="34" charset="0"/>
              <a:buChar char="•"/>
            </a:pPr>
            <a:r>
              <a:rPr lang="en-US" sz="1800" dirty="0" smtClean="0"/>
              <a:t>Deploy</a:t>
            </a:r>
            <a:r>
              <a:rPr lang="en-US" sz="1800" dirty="0"/>
              <a:t> - done in the build environment, copies the final package to the remote </a:t>
            </a:r>
            <a:r>
              <a:rPr lang="en-US" sz="1800" dirty="0" smtClean="0"/>
              <a:t>repository </a:t>
            </a:r>
            <a:r>
              <a:rPr lang="en-US" sz="1800" dirty="0"/>
              <a:t>for sharing with other developers and </a:t>
            </a:r>
            <a:r>
              <a:rPr lang="en-US" sz="1800" dirty="0" smtClean="0"/>
              <a:t>projects</a:t>
            </a:r>
          </a:p>
          <a:p>
            <a:r>
              <a:rPr lang="en-US" sz="1400" dirty="0"/>
              <a:t>https://maven.apache.org/guides/introduction/introduction-to-the-lifecycle.html</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2971733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a:t>D</a:t>
            </a:r>
            <a:r>
              <a:rPr lang="en-US" dirty="0" smtClean="0"/>
              <a:t>irectory layout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18069192"/>
              </p:ext>
            </p:extLst>
          </p:nvPr>
        </p:nvGraphicFramePr>
        <p:xfrm>
          <a:off x="274638" y="2481687"/>
          <a:ext cx="8655050" cy="3417990"/>
        </p:xfrm>
        <a:graphic>
          <a:graphicData uri="http://schemas.openxmlformats.org/drawingml/2006/table">
            <a:tbl>
              <a:tblPr/>
              <a:tblGrid>
                <a:gridCol w="4327525"/>
                <a:gridCol w="4327525"/>
              </a:tblGrid>
              <a:tr h="210771">
                <a:tc>
                  <a:txBody>
                    <a:bodyPr/>
                    <a:lstStyle/>
                    <a:p>
                      <a:pPr algn="l" fontAlgn="t"/>
                      <a:r>
                        <a:rPr lang="en-US" sz="800" dirty="0" err="1">
                          <a:effectLst/>
                        </a:rPr>
                        <a:t>src</a:t>
                      </a:r>
                      <a:r>
                        <a:rPr lang="en-US" sz="800" dirty="0">
                          <a:effectLst/>
                        </a:rPr>
                        <a:t>/main/java</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800">
                          <a:effectLst/>
                        </a:rPr>
                        <a:t>Application/Library sources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10771">
                <a:tc>
                  <a:txBody>
                    <a:bodyPr/>
                    <a:lstStyle/>
                    <a:p>
                      <a:pPr algn="l" fontAlgn="t"/>
                      <a:r>
                        <a:rPr lang="en-US" sz="800">
                          <a:effectLst/>
                        </a:rPr>
                        <a:t>src/main/resources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Application/Library resources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10771">
                <a:tc>
                  <a:txBody>
                    <a:bodyPr/>
                    <a:lstStyle/>
                    <a:p>
                      <a:pPr algn="l" fontAlgn="t"/>
                      <a:r>
                        <a:rPr lang="en-US" sz="800">
                          <a:effectLst/>
                        </a:rPr>
                        <a:t>src/main/resources-filtered</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800">
                          <a:effectLst/>
                        </a:rPr>
                        <a:t>Application/Library resources which are filtered. (Starting with Maven 3.4.0, not yet released.)</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10771">
                <a:tc>
                  <a:txBody>
                    <a:bodyPr/>
                    <a:lstStyle/>
                    <a:p>
                      <a:pPr algn="l" fontAlgn="t"/>
                      <a:r>
                        <a:rPr lang="en-US" sz="800">
                          <a:effectLst/>
                        </a:rPr>
                        <a:t>src/main/filters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Resource filter files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10771">
                <a:tc>
                  <a:txBody>
                    <a:bodyPr/>
                    <a:lstStyle/>
                    <a:p>
                      <a:pPr algn="l" fontAlgn="t"/>
                      <a:r>
                        <a:rPr lang="en-US" sz="800">
                          <a:effectLst/>
                        </a:rPr>
                        <a:t>src/main/webapp</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800">
                          <a:effectLst/>
                        </a:rPr>
                        <a:t>Web application sources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10771">
                <a:tc>
                  <a:txBody>
                    <a:bodyPr/>
                    <a:lstStyle/>
                    <a:p>
                      <a:pPr algn="l" fontAlgn="t"/>
                      <a:r>
                        <a:rPr lang="en-US" sz="800">
                          <a:effectLst/>
                        </a:rPr>
                        <a:t>src/test/java</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Test sources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10771">
                <a:tc>
                  <a:txBody>
                    <a:bodyPr/>
                    <a:lstStyle/>
                    <a:p>
                      <a:pPr algn="l" fontAlgn="t"/>
                      <a:r>
                        <a:rPr lang="en-US" sz="800">
                          <a:effectLst/>
                        </a:rPr>
                        <a:t>src/test/resources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800">
                          <a:effectLst/>
                        </a:rPr>
                        <a:t>Test resources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10771">
                <a:tc>
                  <a:txBody>
                    <a:bodyPr/>
                    <a:lstStyle/>
                    <a:p>
                      <a:pPr algn="l" fontAlgn="t"/>
                      <a:r>
                        <a:rPr lang="en-US" sz="800">
                          <a:effectLst/>
                        </a:rPr>
                        <a:t>src/test/resources-filtered</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Test resources which are filtered by default. (Starting with Maven 3.4.0, not yet released.)</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10771">
                <a:tc>
                  <a:txBody>
                    <a:bodyPr/>
                    <a:lstStyle/>
                    <a:p>
                      <a:pPr algn="l" fontAlgn="t"/>
                      <a:r>
                        <a:rPr lang="en-US" sz="800">
                          <a:effectLst/>
                        </a:rPr>
                        <a:t>src/test/filters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800">
                          <a:effectLst/>
                        </a:rPr>
                        <a:t>Test resource filter files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10771">
                <a:tc>
                  <a:txBody>
                    <a:bodyPr/>
                    <a:lstStyle/>
                    <a:p>
                      <a:pPr algn="l" fontAlgn="t"/>
                      <a:r>
                        <a:rPr lang="en-US" sz="800">
                          <a:effectLst/>
                        </a:rPr>
                        <a:t>src/it</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Integration Tests (primarily for plugins)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10771">
                <a:tc>
                  <a:txBody>
                    <a:bodyPr/>
                    <a:lstStyle/>
                    <a:p>
                      <a:pPr algn="l" fontAlgn="t"/>
                      <a:r>
                        <a:rPr lang="en-US" sz="800">
                          <a:effectLst/>
                        </a:rPr>
                        <a:t>src/assembly</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800">
                          <a:effectLst/>
                        </a:rPr>
                        <a:t>Assembly descriptors</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10771">
                <a:tc>
                  <a:txBody>
                    <a:bodyPr/>
                    <a:lstStyle/>
                    <a:p>
                      <a:pPr algn="l" fontAlgn="t"/>
                      <a:r>
                        <a:rPr lang="en-US" sz="800">
                          <a:effectLst/>
                        </a:rPr>
                        <a:t>src/site</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Site</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10771">
                <a:tc>
                  <a:txBody>
                    <a:bodyPr/>
                    <a:lstStyle/>
                    <a:p>
                      <a:pPr algn="l" fontAlgn="t"/>
                      <a:r>
                        <a:rPr lang="en-US" sz="800">
                          <a:effectLst/>
                        </a:rPr>
                        <a:t>LICENSE.txt</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800">
                          <a:effectLst/>
                        </a:rPr>
                        <a:t>Project's license</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10771">
                <a:tc>
                  <a:txBody>
                    <a:bodyPr/>
                    <a:lstStyle/>
                    <a:p>
                      <a:pPr algn="l" fontAlgn="t"/>
                      <a:r>
                        <a:rPr lang="en-US" sz="800">
                          <a:effectLst/>
                        </a:rPr>
                        <a:t>NOTICE.txt</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Notices and attributions required by libraries that the project depends on</a:t>
                      </a:r>
                    </a:p>
                  </a:txBody>
                  <a:tcPr marL="44845" marR="44845" marT="44845" marB="448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10771">
                <a:tc>
                  <a:txBody>
                    <a:bodyPr/>
                    <a:lstStyle/>
                    <a:p>
                      <a:pPr algn="l" fontAlgn="t"/>
                      <a:r>
                        <a:rPr lang="en-US" sz="800">
                          <a:effectLst/>
                        </a:rPr>
                        <a:t>README.txt</a:t>
                      </a:r>
                    </a:p>
                  </a:txBody>
                  <a:tcPr marL="44845" marR="44845" marT="44845" marB="44845">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800" dirty="0">
                          <a:effectLst/>
                        </a:rPr>
                        <a:t>Project's </a:t>
                      </a:r>
                      <a:r>
                        <a:rPr lang="en-US" sz="800" dirty="0" smtClean="0">
                          <a:effectLst/>
                        </a:rPr>
                        <a:t>readme</a:t>
                      </a:r>
                    </a:p>
                    <a:p>
                      <a:pPr algn="l" fontAlgn="t"/>
                      <a:r>
                        <a:rPr lang="en-US" sz="800" dirty="0" smtClean="0">
                          <a:effectLst/>
                        </a:rPr>
                        <a:t>https://maven.apache.org/guides/introduction/introduction-to-the-standard-directory-layout.html</a:t>
                      </a:r>
                      <a:endParaRPr lang="en-US" sz="800" dirty="0">
                        <a:effectLst/>
                      </a:endParaRPr>
                    </a:p>
                  </a:txBody>
                  <a:tcPr marL="44845" marR="44845" marT="44845" marB="44845">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77023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Project Object Model (POM)</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7394379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1800" dirty="0" smtClean="0">
                <a:solidFill>
                  <a:srgbClr val="949494"/>
                </a:solidFill>
              </a:rPr>
              <a:t>Feature Isolation</a:t>
            </a:r>
            <a:endParaRPr lang="en-US" sz="1800" dirty="0">
              <a:solidFill>
                <a:srgbClr val="949494"/>
              </a:solidFill>
            </a:endParaRPr>
          </a:p>
        </p:txBody>
      </p:sp>
      <p:sp>
        <p:nvSpPr>
          <p:cNvPr id="3" name="Content Placeholder 2"/>
          <p:cNvSpPr>
            <a:spLocks noGrp="1"/>
          </p:cNvSpPr>
          <p:nvPr>
            <p:ph idx="1"/>
          </p:nvPr>
        </p:nvSpPr>
        <p:spPr/>
        <p:txBody>
          <a:bodyPr/>
          <a:lstStyle/>
          <a:p>
            <a:endParaRPr lang="en-US" altLang="en-US" sz="2800" b="1" dirty="0" smtClean="0"/>
          </a:p>
          <a:p>
            <a:r>
              <a:rPr lang="en-US" altLang="en-US" sz="2800" b="1" dirty="0" smtClean="0"/>
              <a:t>Feature branches</a:t>
            </a:r>
            <a:r>
              <a:rPr lang="en-US" altLang="en-US" sz="2800" b="1" dirty="0"/>
              <a:t> </a:t>
            </a:r>
            <a:r>
              <a:rPr lang="en-US" altLang="en-US" sz="2800" b="1" dirty="0" smtClean="0"/>
              <a:t>and feature flags are some of the mechanisms that can be used to avoid pushing half-baked features into production.</a:t>
            </a:r>
            <a:endParaRPr lang="en-US" altLang="en-US" sz="2800" b="1" dirty="0"/>
          </a:p>
          <a:p>
            <a:pPr>
              <a:buClr>
                <a:srgbClr val="0067B1"/>
              </a:buClr>
            </a:pPr>
            <a:endParaRPr lang="en-US" altLang="en-US" dirty="0" smtClean="0"/>
          </a:p>
          <a:p>
            <a:pPr lvl="1">
              <a:buClr>
                <a:srgbClr val="0067B1"/>
              </a:buClr>
            </a:pPr>
            <a:r>
              <a:rPr lang="en-US" altLang="en-US" dirty="0" smtClean="0"/>
              <a:t>Feature flags</a:t>
            </a:r>
          </a:p>
          <a:p>
            <a:pPr lvl="2">
              <a:buClr>
                <a:srgbClr val="0067B1"/>
              </a:buClr>
            </a:pPr>
            <a:r>
              <a:rPr lang="en-US" altLang="en-US" dirty="0" smtClean="0"/>
              <a:t>Application-level solution</a:t>
            </a:r>
          </a:p>
          <a:p>
            <a:pPr lvl="2">
              <a:buClr>
                <a:srgbClr val="0067B1"/>
              </a:buClr>
            </a:pPr>
            <a:r>
              <a:rPr lang="en-US" altLang="en-US" dirty="0" smtClean="0"/>
              <a:t>May not scale when a lot of features are being developed or waiting to be developed</a:t>
            </a:r>
          </a:p>
          <a:p>
            <a:pPr lvl="1">
              <a:buClr>
                <a:srgbClr val="0067B1"/>
              </a:buClr>
            </a:pPr>
            <a:r>
              <a:rPr lang="en-US" altLang="en-US" dirty="0" smtClean="0"/>
              <a:t>Feature branches</a:t>
            </a:r>
          </a:p>
          <a:p>
            <a:pPr lvl="2">
              <a:buClr>
                <a:srgbClr val="0067B1"/>
              </a:buClr>
            </a:pPr>
            <a:r>
              <a:rPr lang="en-US" altLang="en-US" dirty="0" smtClean="0"/>
              <a:t>Effective strategy when a lot of development is happening concurrently</a:t>
            </a:r>
          </a:p>
          <a:p>
            <a:pPr lvl="2">
              <a:buClr>
                <a:srgbClr val="0067B1"/>
              </a:buClr>
            </a:pPr>
            <a:r>
              <a:rPr lang="en-US" altLang="en-US" dirty="0" smtClean="0"/>
              <a:t>Emphasis should continue to be on integrating frequently with the main branch (trunk)</a:t>
            </a:r>
          </a:p>
          <a:p>
            <a:pPr lvl="2">
              <a:buClr>
                <a:srgbClr val="0067B1"/>
              </a:buClr>
            </a:pPr>
            <a:r>
              <a:rPr lang="en-US" altLang="en-US" dirty="0" smtClean="0"/>
              <a:t>A pipeline should be considered for each of the feature branches</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83485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br>
              <a:rPr lang="en-US" dirty="0" smtClean="0"/>
            </a:br>
            <a:r>
              <a:rPr lang="en-US" sz="1800" dirty="0" smtClean="0">
                <a:solidFill>
                  <a:schemeClr val="tx1">
                    <a:lumMod val="50000"/>
                    <a:lumOff val="50000"/>
                  </a:schemeClr>
                </a:solidFill>
              </a:rPr>
              <a:t>Application Readiness Survey</a:t>
            </a:r>
            <a:r>
              <a:rPr lang="en-US" dirty="0"/>
              <a:t> </a:t>
            </a:r>
            <a:r>
              <a:rPr lang="en-US" sz="1800" dirty="0" smtClean="0">
                <a:solidFill>
                  <a:srgbClr val="949494"/>
                </a:solidFill>
              </a:rPr>
              <a:t>Testing</a:t>
            </a:r>
            <a:endParaRPr lang="en-US" sz="1800" dirty="0">
              <a:solidFill>
                <a:schemeClr val="tx1">
                  <a:lumMod val="50000"/>
                  <a:lumOff val="50000"/>
                </a:schemeClr>
              </a:solidFill>
            </a:endParaRPr>
          </a:p>
        </p:txBody>
      </p:sp>
      <p:sp>
        <p:nvSpPr>
          <p:cNvPr id="3" name="Content Placeholder 2"/>
          <p:cNvSpPr>
            <a:spLocks noGrp="1"/>
          </p:cNvSpPr>
          <p:nvPr>
            <p:ph idx="1"/>
          </p:nvPr>
        </p:nvSpPr>
        <p:spPr/>
        <p:txBody>
          <a:bodyPr/>
          <a:lstStyle/>
          <a:p>
            <a:pPr indent="-257175">
              <a:buClr>
                <a:srgbClr val="0067B1"/>
              </a:buClr>
            </a:pPr>
            <a:r>
              <a:rPr lang="en-US" altLang="en-US" dirty="0" smtClean="0"/>
              <a:t>The instructor’s will ask </a:t>
            </a:r>
            <a:r>
              <a:rPr lang="en-US" altLang="en-US" dirty="0"/>
              <a:t>q</a:t>
            </a:r>
            <a:r>
              <a:rPr lang="en-US" altLang="en-US" dirty="0" smtClean="0"/>
              <a:t>uestions based on a review of the survey results.</a:t>
            </a:r>
          </a:p>
          <a:p>
            <a:pPr>
              <a:buClr>
                <a:srgbClr val="0067B1"/>
              </a:buClr>
            </a:pPr>
            <a:endParaRPr lang="en-US" altLang="en-US" dirty="0" smtClean="0"/>
          </a:p>
          <a:p>
            <a:pPr>
              <a:buClr>
                <a:srgbClr val="0067B1"/>
              </a:buClr>
            </a:pPr>
            <a:r>
              <a:rPr lang="en-US" altLang="en-US" b="1" dirty="0" smtClean="0"/>
              <a:t>Bonus hands-on exercise:</a:t>
            </a:r>
          </a:p>
          <a:p>
            <a:pPr lvl="1">
              <a:buClr>
                <a:srgbClr val="0067B1"/>
              </a:buClr>
            </a:pPr>
            <a:r>
              <a:rPr lang="en-US" altLang="en-US" dirty="0" smtClean="0"/>
              <a:t>Create a high-level backlog of DevOps stories/tasks/requirements.</a:t>
            </a:r>
          </a:p>
          <a:p>
            <a:pPr lvl="1">
              <a:buClr>
                <a:srgbClr val="0067B1"/>
              </a:buClr>
            </a:pPr>
            <a:r>
              <a:rPr lang="en-US" altLang="en-US" dirty="0"/>
              <a:t>List </a:t>
            </a:r>
            <a:r>
              <a:rPr lang="en-US" altLang="en-US" dirty="0" smtClean="0"/>
              <a:t>known dependencies </a:t>
            </a:r>
            <a:r>
              <a:rPr lang="en-US" altLang="en-US" dirty="0"/>
              <a:t>from external </a:t>
            </a:r>
            <a:r>
              <a:rPr lang="en-US" altLang="en-US" dirty="0" smtClean="0"/>
              <a:t>teams.</a:t>
            </a:r>
          </a:p>
          <a:p>
            <a:pPr lvl="1">
              <a:buClr>
                <a:srgbClr val="0067B1"/>
              </a:buClr>
            </a:pPr>
            <a:r>
              <a:rPr lang="en-US" altLang="en-US" dirty="0" smtClean="0"/>
              <a:t>Define a realistic high-level schedule to complete those tasks.</a:t>
            </a:r>
          </a:p>
          <a:p>
            <a:r>
              <a:rPr lang="en-US" smtClean="0"/>
              <a:t>Testing</a:t>
            </a:r>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08838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Exercise</a:t>
            </a:r>
            <a:br>
              <a:rPr lang="en-US" dirty="0" smtClean="0"/>
            </a:br>
            <a:r>
              <a:rPr lang="en-US" sz="1800" dirty="0" smtClean="0">
                <a:solidFill>
                  <a:srgbClr val="949494"/>
                </a:solidFill>
              </a:rPr>
              <a:t>Configure an integrated testing and deployment framework</a:t>
            </a:r>
            <a:endParaRPr lang="en-US" dirty="0"/>
          </a:p>
        </p:txBody>
      </p:sp>
      <p:sp>
        <p:nvSpPr>
          <p:cNvPr id="3" name="Content Placeholder 2"/>
          <p:cNvSpPr>
            <a:spLocks noGrp="1"/>
          </p:cNvSpPr>
          <p:nvPr>
            <p:ph idx="1"/>
          </p:nvPr>
        </p:nvSpPr>
        <p:spPr/>
        <p:txBody>
          <a:bodyPr/>
          <a:lstStyle/>
          <a:p>
            <a:pPr indent="-257175">
              <a:buClr>
                <a:srgbClr val="0067B1"/>
              </a:buClr>
            </a:pPr>
            <a:r>
              <a:rPr lang="en-US" altLang="en-US" dirty="0">
                <a:solidFill>
                  <a:srgbClr val="282828"/>
                </a:solidFill>
              </a:rPr>
              <a:t>Please follow the instructor’s directions for the exercise.</a:t>
            </a:r>
          </a:p>
          <a:p>
            <a:pPr indent="-257175">
              <a:buClr>
                <a:srgbClr val="0067B1"/>
              </a:buClr>
            </a:pPr>
            <a:endParaRPr lang="en-US" altLang="en-US" dirty="0" smtClean="0"/>
          </a:p>
          <a:p>
            <a:pPr marL="342900" lvl="1" indent="-342900">
              <a:buClr>
                <a:srgbClr val="0067B1"/>
              </a:buClr>
              <a:buFont typeface="+mj-lt"/>
              <a:buAutoNum type="arabicPeriod"/>
            </a:pPr>
            <a:r>
              <a:rPr lang="en-US" altLang="en-US" dirty="0" smtClean="0"/>
              <a:t>Create a Jenkins job to automate a build.</a:t>
            </a:r>
            <a:endParaRPr lang="en-US" altLang="en-US" dirty="0"/>
          </a:p>
          <a:p>
            <a:pPr marL="342900" lvl="1" indent="-342900">
              <a:buClr>
                <a:srgbClr val="0067B1"/>
              </a:buClr>
              <a:buFont typeface="+mj-lt"/>
              <a:buAutoNum type="arabicPeriod"/>
            </a:pPr>
            <a:r>
              <a:rPr lang="en-US" altLang="en-US" dirty="0" smtClean="0"/>
              <a:t>Create a Jenkins job to automate deployment to a DEV environment.</a:t>
            </a:r>
          </a:p>
          <a:p>
            <a:pPr marL="342900" lvl="1" indent="-342900">
              <a:buClr>
                <a:srgbClr val="0067B1"/>
              </a:buClr>
              <a:buFont typeface="+mj-lt"/>
              <a:buAutoNum type="arabicPeriod"/>
            </a:pPr>
            <a:r>
              <a:rPr lang="en-US" altLang="en-US" dirty="0" smtClean="0"/>
              <a:t>Create a Jenkins job to report on quality control (JUnit, Cucumber, etc.).</a:t>
            </a:r>
            <a:endParaRPr lang="en-US" altLang="en-US" dirty="0"/>
          </a:p>
          <a:p>
            <a:pPr marL="342900" lvl="1" indent="-342900">
              <a:buClr>
                <a:srgbClr val="0067B1"/>
              </a:buClr>
              <a:buFont typeface="+mj-lt"/>
              <a:buAutoNum type="arabicPeriod"/>
            </a:pPr>
            <a:r>
              <a:rPr lang="en-US" altLang="en-US" dirty="0"/>
              <a:t>Create a Jenkins job to </a:t>
            </a:r>
            <a:r>
              <a:rPr lang="en-US" altLang="en-US" dirty="0" smtClean="0"/>
              <a:t>automate a DB deployment.</a:t>
            </a:r>
          </a:p>
          <a:p>
            <a:pPr marL="342900" lvl="1" indent="-342900">
              <a:buClr>
                <a:srgbClr val="0067B1"/>
              </a:buClr>
              <a:buFont typeface="+mj-lt"/>
              <a:buAutoNum type="arabicPeriod"/>
            </a:pPr>
            <a:r>
              <a:rPr lang="en-US" altLang="en-US" dirty="0"/>
              <a:t>Create a Jenkins job to </a:t>
            </a:r>
            <a:r>
              <a:rPr lang="en-US" altLang="en-US" dirty="0" smtClean="0"/>
              <a:t>build a Maven site.</a:t>
            </a:r>
          </a:p>
          <a:p>
            <a:pPr>
              <a:buClr>
                <a:srgbClr val="0067B1"/>
              </a:buClr>
            </a:pPr>
            <a:endParaRPr lang="en-US" altLang="en-US" dirty="0" smtClean="0"/>
          </a:p>
          <a:p>
            <a:pPr>
              <a:buClr>
                <a:srgbClr val="0067B1"/>
              </a:buClr>
            </a:pPr>
            <a:r>
              <a:rPr lang="en-US" altLang="en-US" dirty="0" smtClean="0"/>
              <a:t>Any questions or issues? Let us know!</a:t>
            </a:r>
            <a:endParaRPr lang="en-US" alt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758734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Exercise</a:t>
            </a:r>
            <a:br>
              <a:rPr lang="en-US" dirty="0" smtClean="0"/>
            </a:br>
            <a:r>
              <a:rPr lang="en-US" sz="1800" dirty="0" smtClean="0">
                <a:solidFill>
                  <a:srgbClr val="949494"/>
                </a:solidFill>
              </a:rPr>
              <a:t>Configure an integrated testing and deployment framework</a:t>
            </a:r>
            <a:endParaRPr lang="en-US" dirty="0"/>
          </a:p>
        </p:txBody>
      </p:sp>
      <p:sp>
        <p:nvSpPr>
          <p:cNvPr id="3" name="Content Placeholder 2"/>
          <p:cNvSpPr>
            <a:spLocks noGrp="1"/>
          </p:cNvSpPr>
          <p:nvPr>
            <p:ph idx="1"/>
          </p:nvPr>
        </p:nvSpPr>
        <p:spPr/>
        <p:txBody>
          <a:bodyPr/>
          <a:lstStyle/>
          <a:p>
            <a:pPr indent="-257175">
              <a:buClr>
                <a:srgbClr val="0067B1"/>
              </a:buClr>
            </a:pPr>
            <a:r>
              <a:rPr lang="en-US" altLang="en-US" dirty="0">
                <a:solidFill>
                  <a:srgbClr val="282828"/>
                </a:solidFill>
              </a:rPr>
              <a:t>Please follow the instructor’s directions for the exercise.</a:t>
            </a:r>
          </a:p>
          <a:p>
            <a:pPr indent="-257175">
              <a:buClr>
                <a:srgbClr val="0067B1"/>
              </a:buClr>
            </a:pPr>
            <a:endParaRPr lang="en-US" altLang="en-US" dirty="0" smtClean="0"/>
          </a:p>
          <a:p>
            <a:pPr marL="342900" lvl="1" indent="-342900">
              <a:buClr>
                <a:srgbClr val="0067B1"/>
              </a:buClr>
              <a:buFont typeface="+mj-lt"/>
              <a:buAutoNum type="arabicPeriod"/>
            </a:pPr>
            <a:r>
              <a:rPr lang="en-US" altLang="en-US" dirty="0" smtClean="0"/>
              <a:t>Create a delivery pipeline.</a:t>
            </a:r>
          </a:p>
          <a:p>
            <a:pPr marL="639366" lvl="2" indent="-342900">
              <a:buClr>
                <a:srgbClr val="0067B1"/>
              </a:buClr>
              <a:buFont typeface="+mj-lt"/>
              <a:buAutoNum type="alphaLcPeriod"/>
            </a:pPr>
            <a:r>
              <a:rPr lang="en-US" dirty="0">
                <a:hlinkClick r:id="rId3"/>
              </a:rPr>
              <a:t>https://wiki.jenkins-ci.org/display/JENKINS/Delivery+Pipeline+Plugin</a:t>
            </a:r>
            <a:endParaRPr lang="en-US" altLang="en-US" dirty="0" smtClean="0"/>
          </a:p>
          <a:p>
            <a:pPr>
              <a:buClr>
                <a:srgbClr val="0067B1"/>
              </a:buClr>
            </a:pPr>
            <a:endParaRPr lang="en-US" altLang="en-US" dirty="0" smtClean="0"/>
          </a:p>
          <a:p>
            <a:pPr>
              <a:buClr>
                <a:srgbClr val="0067B1"/>
              </a:buClr>
            </a:pPr>
            <a:r>
              <a:rPr lang="en-US" altLang="en-US" dirty="0" smtClean="0"/>
              <a:t>Any questions or issues? Let us know!</a:t>
            </a:r>
            <a:endParaRPr lang="en-US" alt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867874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 Retrospective</a:t>
            </a:r>
            <a:endParaRPr lang="en-US" dirty="0"/>
          </a:p>
        </p:txBody>
      </p:sp>
      <p:sp>
        <p:nvSpPr>
          <p:cNvPr id="3" name="Content Placeholder 2"/>
          <p:cNvSpPr>
            <a:spLocks noGrp="1"/>
          </p:cNvSpPr>
          <p:nvPr>
            <p:ph idx="1"/>
          </p:nvPr>
        </p:nvSpPr>
        <p:spPr/>
        <p:txBody>
          <a:bodyPr/>
          <a:lstStyle/>
          <a:p>
            <a:r>
              <a:rPr lang="en-US" altLang="en-US" sz="1800" dirty="0" smtClean="0"/>
              <a:t>Please provide your feedback on:</a:t>
            </a:r>
            <a:endParaRPr lang="en-US" altLang="en-US" sz="1800" dirty="0"/>
          </a:p>
          <a:p>
            <a:pPr marL="285750" indent="-285750">
              <a:buFont typeface="Arial" panose="020B0604020202020204" pitchFamily="34" charset="0"/>
              <a:buChar char="•"/>
            </a:pPr>
            <a:r>
              <a:rPr lang="en-US" sz="1800" dirty="0"/>
              <a:t>What did we do well, that if we don’t discuss we might forget?</a:t>
            </a:r>
          </a:p>
          <a:p>
            <a:pPr marL="285750" indent="-285750">
              <a:buFont typeface="Arial" panose="020B0604020202020204" pitchFamily="34" charset="0"/>
              <a:buChar char="•"/>
            </a:pPr>
            <a:r>
              <a:rPr lang="en-US" sz="1800" dirty="0"/>
              <a:t>What did we learn?</a:t>
            </a:r>
          </a:p>
          <a:p>
            <a:pPr marL="285750" indent="-285750">
              <a:buFont typeface="Arial" panose="020B0604020202020204" pitchFamily="34" charset="0"/>
              <a:buChar char="•"/>
            </a:pPr>
            <a:r>
              <a:rPr lang="en-US" sz="1800" dirty="0"/>
              <a:t>What should we do differently next time?</a:t>
            </a:r>
          </a:p>
          <a:p>
            <a:pPr marL="285750" indent="-285750">
              <a:buFont typeface="Arial" panose="020B0604020202020204" pitchFamily="34" charset="0"/>
              <a:buChar char="•"/>
            </a:pPr>
            <a:r>
              <a:rPr lang="en-US" sz="1800" dirty="0"/>
              <a:t>What still puzzles us?</a:t>
            </a:r>
          </a:p>
          <a:p>
            <a:pPr marL="0" lvl="1" indent="0">
              <a:buClr>
                <a:srgbClr val="0067B1"/>
              </a:buClr>
              <a:buNone/>
            </a:pPr>
            <a:endParaRPr lang="en-US" altLang="en-US" sz="1800" dirty="0"/>
          </a:p>
          <a:p>
            <a:pPr marL="0" lvl="1" indent="0">
              <a:buClr>
                <a:srgbClr val="0067B1"/>
              </a:buClr>
              <a:buNone/>
            </a:pPr>
            <a:r>
              <a:rPr lang="en-US" altLang="en-US" sz="1800" dirty="0" smtClean="0"/>
              <a:t>Any other questions?</a:t>
            </a:r>
            <a:endParaRPr lang="en-US" alt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255293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 Q&amp;A</a:t>
            </a:r>
            <a:endParaRPr lang="en-US" dirty="0"/>
          </a:p>
        </p:txBody>
      </p:sp>
      <p:sp>
        <p:nvSpPr>
          <p:cNvPr id="3" name="Content Placeholder 2"/>
          <p:cNvSpPr>
            <a:spLocks noGrp="1"/>
          </p:cNvSpPr>
          <p:nvPr>
            <p:ph idx="1"/>
          </p:nvPr>
        </p:nvSpPr>
        <p:spPr/>
        <p:txBody>
          <a:bodyPr/>
          <a:lstStyle/>
          <a:p>
            <a:r>
              <a:rPr lang="en-US" altLang="en-US" sz="1800" dirty="0" smtClean="0"/>
              <a:t>Potential Topics:</a:t>
            </a:r>
            <a:endParaRPr lang="en-US" altLang="en-US" sz="1800" dirty="0"/>
          </a:p>
          <a:p>
            <a:pPr lvl="1">
              <a:buClr>
                <a:srgbClr val="0067B1"/>
              </a:buClr>
            </a:pPr>
            <a:r>
              <a:rPr lang="en-US" altLang="en-US" sz="1800" dirty="0"/>
              <a:t>Are there any Day 2 topics you would like to understand better</a:t>
            </a:r>
            <a:r>
              <a:rPr lang="en-US" altLang="en-US" sz="1800" dirty="0" smtClean="0"/>
              <a:t>?</a:t>
            </a:r>
          </a:p>
          <a:p>
            <a:pPr lvl="1">
              <a:buClr>
                <a:srgbClr val="0067B1"/>
              </a:buClr>
            </a:pPr>
            <a:r>
              <a:rPr lang="en-US" altLang="en-US" sz="1800" dirty="0" smtClean="0"/>
              <a:t>Which Day 2 hands-on exercises were helpful?</a:t>
            </a:r>
          </a:p>
          <a:p>
            <a:pPr lvl="1">
              <a:buClr>
                <a:srgbClr val="0067B1"/>
              </a:buClr>
            </a:pPr>
            <a:r>
              <a:rPr lang="en-US" altLang="en-US" sz="1800" dirty="0" smtClean="0"/>
              <a:t>Which Day 2 hands-on exercises were not helpful?</a:t>
            </a:r>
          </a:p>
          <a:p>
            <a:pPr marL="0" lvl="1" indent="0">
              <a:buClr>
                <a:srgbClr val="0067B1"/>
              </a:buClr>
              <a:buNone/>
            </a:pPr>
            <a:endParaRPr lang="en-US" altLang="en-US" sz="1800" dirty="0"/>
          </a:p>
          <a:p>
            <a:pPr marL="0" lvl="1" indent="0">
              <a:buClr>
                <a:srgbClr val="0067B1"/>
              </a:buClr>
              <a:buNone/>
            </a:pPr>
            <a:r>
              <a:rPr lang="en-US" altLang="en-US" sz="1800" dirty="0" smtClean="0"/>
              <a:t>Any other questions?</a:t>
            </a:r>
            <a:endParaRPr lang="en-US" alt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884114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chemeClr val="tx1"/>
                </a:solidFill>
              </a:rPr>
              <a:t>What </a:t>
            </a:r>
            <a:r>
              <a:rPr lang="en-US" sz="1800" dirty="0">
                <a:solidFill>
                  <a:schemeClr val="tx1"/>
                </a:solidFill>
              </a:rPr>
              <a:t>is DevOps</a:t>
            </a:r>
            <a:r>
              <a:rPr lang="en-US" sz="1800" dirty="0" smtClean="0">
                <a:solidFill>
                  <a:schemeClr val="tx1"/>
                </a:solidFill>
              </a:rPr>
              <a:t>?</a:t>
            </a:r>
            <a:br>
              <a:rPr lang="en-US" sz="1800" dirty="0" smtClean="0">
                <a:solidFill>
                  <a:schemeClr val="tx1"/>
                </a:solidFill>
              </a:rPr>
            </a:br>
            <a:r>
              <a:rPr lang="en-US" dirty="0" smtClean="0">
                <a:solidFill>
                  <a:schemeClr val="tx1"/>
                </a:solidFill>
              </a:rPr>
              <a:t>Principles</a:t>
            </a:r>
            <a:endParaRPr lang="en-US" sz="1800" dirty="0">
              <a:solidFill>
                <a:schemeClr val="tx1"/>
              </a:solidFill>
            </a:endParaRPr>
          </a:p>
        </p:txBody>
      </p:sp>
      <p:sp>
        <p:nvSpPr>
          <p:cNvPr id="3" name="Content Placeholder 2"/>
          <p:cNvSpPr>
            <a:spLocks noGrp="1"/>
          </p:cNvSpPr>
          <p:nvPr>
            <p:ph idx="1"/>
          </p:nvPr>
        </p:nvSpPr>
        <p:spPr/>
        <p:txBody>
          <a:bodyPr/>
          <a:lstStyle/>
          <a:p>
            <a:r>
              <a:rPr lang="en-US" sz="2400" b="1" dirty="0"/>
              <a:t>Principles of DevOps</a:t>
            </a:r>
            <a:endParaRPr lang="en-US" sz="2400" b="1" dirty="0" smtClean="0"/>
          </a:p>
          <a:p>
            <a:pPr marL="342900" indent="-342900">
              <a:buFont typeface="Arial" panose="020B0604020202020204" pitchFamily="34" charset="0"/>
              <a:buChar char="•"/>
            </a:pPr>
            <a:r>
              <a:rPr lang="en-US" sz="2400" b="1" dirty="0" smtClean="0"/>
              <a:t>Flow</a:t>
            </a:r>
            <a:r>
              <a:rPr lang="en-US" sz="2400" dirty="0" smtClean="0"/>
              <a:t> – systems thinking, delivery pipeline</a:t>
            </a:r>
          </a:p>
          <a:p>
            <a:pPr marL="342900" indent="-342900">
              <a:buFont typeface="Arial" panose="020B0604020202020204" pitchFamily="34" charset="0"/>
              <a:buChar char="•"/>
            </a:pPr>
            <a:r>
              <a:rPr lang="en-US" sz="2400" b="1" dirty="0" smtClean="0"/>
              <a:t>Amplified Feedback Loops</a:t>
            </a:r>
            <a:r>
              <a:rPr lang="en-US" sz="2400" dirty="0" smtClean="0"/>
              <a:t>– testing and monitoring visual radiators</a:t>
            </a:r>
          </a:p>
          <a:p>
            <a:pPr marL="342900" indent="-342900">
              <a:buFont typeface="Arial" panose="020B0604020202020204" pitchFamily="34" charset="0"/>
              <a:buChar char="•"/>
            </a:pPr>
            <a:r>
              <a:rPr lang="en-US" sz="2400" b="1" dirty="0" smtClean="0"/>
              <a:t>Continuous Improvement </a:t>
            </a:r>
            <a:r>
              <a:rPr lang="en-US" sz="2400" dirty="0" smtClean="0"/>
              <a:t>– retrospective, root cause</a:t>
            </a:r>
          </a:p>
          <a:p>
            <a:pPr marL="342900" indent="-342900">
              <a:buFont typeface="Arial" panose="020B0604020202020204" pitchFamily="34" charset="0"/>
              <a:buChar char="•"/>
            </a:pPr>
            <a:r>
              <a:rPr lang="en-US" sz="2400" b="1" dirty="0" smtClean="0"/>
              <a:t>Small Batches </a:t>
            </a:r>
            <a:r>
              <a:rPr lang="en-US" sz="2400" dirty="0" smtClean="0"/>
              <a:t>– Iterations, daily check-ins</a:t>
            </a:r>
          </a:p>
          <a:p>
            <a:pPr marL="342900" indent="-342900">
              <a:buFont typeface="Arial" panose="020B0604020202020204" pitchFamily="34" charset="0"/>
              <a:buChar char="•"/>
            </a:pPr>
            <a:r>
              <a:rPr lang="en-US" sz="2400" b="1" dirty="0" smtClean="0"/>
              <a:t>Minimal Viable Product </a:t>
            </a:r>
            <a:r>
              <a:rPr lang="en-US" sz="2400" dirty="0" smtClean="0"/>
              <a:t>– </a:t>
            </a:r>
          </a:p>
          <a:p>
            <a:pPr marL="342900" indent="-342900">
              <a:buFont typeface="Arial" panose="020B0604020202020204" pitchFamily="34" charset="0"/>
              <a:buChar char="•"/>
            </a:pPr>
            <a:r>
              <a:rPr lang="en-US" sz="2400" b="1" dirty="0"/>
              <a:t>Build Quality </a:t>
            </a:r>
            <a:r>
              <a:rPr lang="en-US" sz="2400" b="1" dirty="0" smtClean="0"/>
              <a:t>In</a:t>
            </a:r>
            <a:r>
              <a:rPr lang="en-US" sz="2400" dirty="0" smtClean="0"/>
              <a:t> - </a:t>
            </a:r>
            <a:endParaRPr lang="en-US" sz="24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4112669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Capacity Testing</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2064930" y="4038600"/>
            <a:ext cx="685800" cy="5349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29976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Testing</a:t>
            </a:r>
          </a:p>
        </p:txBody>
      </p:sp>
      <p:sp>
        <p:nvSpPr>
          <p:cNvPr id="3" name="Content Placeholder 2"/>
          <p:cNvSpPr>
            <a:spLocks noGrp="1"/>
          </p:cNvSpPr>
          <p:nvPr>
            <p:ph idx="1"/>
          </p:nvPr>
        </p:nvSpPr>
        <p:spPr/>
        <p:txBody>
          <a:bodyPr/>
          <a:lstStyle/>
          <a:p>
            <a:r>
              <a:rPr lang="en-US" sz="1400" b="1" dirty="0"/>
              <a:t>Value Statement:</a:t>
            </a:r>
          </a:p>
          <a:p>
            <a:r>
              <a:rPr lang="en-US" sz="1400" i="1" dirty="0"/>
              <a:t>As</a:t>
            </a:r>
            <a:r>
              <a:rPr lang="en-US" sz="1400" dirty="0"/>
              <a:t> a student</a:t>
            </a:r>
          </a:p>
          <a:p>
            <a:r>
              <a:rPr lang="en-US" sz="1400" i="1" dirty="0"/>
              <a:t>I want </a:t>
            </a:r>
            <a:r>
              <a:rPr lang="en-US" sz="1400" dirty="0"/>
              <a:t>to </a:t>
            </a:r>
            <a:r>
              <a:rPr lang="en-US" sz="1400" dirty="0" smtClean="0"/>
              <a:t>get feedback on my code</a:t>
            </a:r>
            <a:endParaRPr lang="en-US" sz="1400" dirty="0"/>
          </a:p>
          <a:p>
            <a:r>
              <a:rPr lang="en-US" sz="1400" i="1" dirty="0"/>
              <a:t>So that </a:t>
            </a:r>
            <a:r>
              <a:rPr lang="en-US" sz="1400" dirty="0"/>
              <a:t>I can improve the quality of the software</a:t>
            </a:r>
          </a:p>
          <a:p>
            <a:endParaRPr lang="en-US" sz="1400" dirty="0"/>
          </a:p>
          <a:p>
            <a:r>
              <a:rPr lang="en-US" sz="1400" b="1" dirty="0"/>
              <a:t>Acceptance Criteria (Gherkin):</a:t>
            </a:r>
          </a:p>
          <a:p>
            <a:r>
              <a:rPr lang="en-US" sz="1400" i="1" dirty="0"/>
              <a:t>Given</a:t>
            </a:r>
            <a:r>
              <a:rPr lang="en-US" sz="1400" dirty="0"/>
              <a:t> a </a:t>
            </a:r>
            <a:r>
              <a:rPr lang="en-US" sz="1400" dirty="0" smtClean="0"/>
              <a:t>???</a:t>
            </a:r>
            <a:endParaRPr lang="en-US" sz="1400" dirty="0"/>
          </a:p>
          <a:p>
            <a:r>
              <a:rPr lang="en-US" sz="1400" i="1" dirty="0"/>
              <a:t>When</a:t>
            </a:r>
            <a:r>
              <a:rPr lang="en-US" sz="1400" dirty="0"/>
              <a:t> I </a:t>
            </a:r>
            <a:r>
              <a:rPr lang="en-US" sz="1400" dirty="0" smtClean="0"/>
              <a:t>???</a:t>
            </a:r>
            <a:endParaRPr lang="en-US" sz="1400" dirty="0"/>
          </a:p>
          <a:p>
            <a:r>
              <a:rPr lang="en-US" sz="1400" i="1" dirty="0"/>
              <a:t>Then</a:t>
            </a:r>
            <a:r>
              <a:rPr lang="en-US" sz="1400" dirty="0"/>
              <a:t> </a:t>
            </a:r>
            <a:r>
              <a:rPr lang="en-US" sz="1400" dirty="0" smtClean="0"/>
              <a:t>???</a:t>
            </a:r>
            <a:endParaRPr lang="en-US" sz="1400"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401162841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Testing</a:t>
            </a:r>
            <a:r>
              <a:rPr lang="en-US" dirty="0" smtClean="0"/>
              <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9905078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Testing</a:t>
            </a:r>
            <a:r>
              <a:rPr lang="en-US" dirty="0" smtClean="0"/>
              <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05320157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Testing</a:t>
            </a:r>
            <a:br>
              <a:rPr lang="en-US" dirty="0"/>
            </a:br>
            <a:r>
              <a:rPr lang="en-US" dirty="0" smtClean="0"/>
              <a:t>How</a:t>
            </a:r>
            <a:br>
              <a:rPr lang="en-US" dirty="0" smtClean="0"/>
            </a:br>
            <a:r>
              <a:rPr lang="en-US" dirty="0" smtClean="0"/>
              <a:t>Hands on Lab</a:t>
            </a:r>
            <a:endParaRPr lang="en-US" dirty="0"/>
          </a:p>
        </p:txBody>
      </p:sp>
      <p:sp>
        <p:nvSpPr>
          <p:cNvPr id="3" name="Content Placeholder 2"/>
          <p:cNvSpPr>
            <a:spLocks noGrp="1"/>
          </p:cNvSpPr>
          <p:nvPr>
            <p:ph idx="1"/>
          </p:nvPr>
        </p:nvSpPr>
        <p:spPr/>
        <p:txBody>
          <a:bodyPr/>
          <a:lstStyle/>
          <a:p>
            <a:pPr lvl="0"/>
            <a:r>
              <a:rPr lang="en-US" altLang="en-US" dirty="0">
                <a:solidFill>
                  <a:srgbClr val="282828"/>
                </a:solidFill>
              </a:rPr>
              <a:t>Please follow the directions for the exercise.</a:t>
            </a:r>
          </a:p>
          <a:p>
            <a:pPr indent="-257175">
              <a:buClr>
                <a:srgbClr val="0067B1"/>
              </a:buClr>
            </a:pPr>
            <a:endParaRPr lang="en-US" altLang="en-US" dirty="0"/>
          </a:p>
          <a:p>
            <a:pPr lvl="1" indent="-342900">
              <a:buClr>
                <a:srgbClr val="0067B1"/>
              </a:buClr>
              <a:buFont typeface="+mj-lt"/>
              <a:buAutoNum type="arabicPeriod"/>
            </a:pPr>
            <a:r>
              <a:rPr lang="en-US" altLang="en-US" dirty="0" smtClean="0"/>
              <a:t>Setting up for the lab</a:t>
            </a:r>
          </a:p>
          <a:p>
            <a:pPr lvl="1" indent="-342900">
              <a:buClr>
                <a:srgbClr val="0067B1"/>
              </a:buClr>
              <a:buFont typeface="+mj-lt"/>
              <a:buAutoNum type="arabicPeriod"/>
            </a:pPr>
            <a:endParaRPr lang="en-US" altLang="en-US" dirty="0" smtClean="0"/>
          </a:p>
          <a:p>
            <a:pPr lvl="1" indent="-342900">
              <a:buClr>
                <a:srgbClr val="0067B1"/>
              </a:buClr>
              <a:buFont typeface="+mj-lt"/>
              <a:buAutoNum type="arabicPeriod"/>
            </a:pPr>
            <a:r>
              <a:rPr lang="en-US" altLang="en-US" dirty="0" smtClean="0"/>
              <a:t>Navigate </a:t>
            </a:r>
            <a:r>
              <a:rPr lang="en-US" altLang="en-US" dirty="0"/>
              <a:t>to </a:t>
            </a:r>
            <a:r>
              <a:rPr lang="en-US" altLang="en-US" dirty="0" err="1"/>
              <a:t>SonarQube</a:t>
            </a:r>
            <a:r>
              <a:rPr lang="en-US" altLang="en-US" dirty="0"/>
              <a:t>: </a:t>
            </a:r>
            <a:r>
              <a:rPr lang="en-US" altLang="en-US" dirty="0">
                <a:hlinkClick r:id="rId2"/>
              </a:rPr>
              <a:t>http://dlsysadm-db03:9000/dashboard/index?did=10004</a:t>
            </a:r>
            <a:endParaRPr lang="en-US" altLang="en-US" dirty="0"/>
          </a:p>
          <a:p>
            <a:pPr lvl="1" indent="-342900">
              <a:buClr>
                <a:srgbClr val="0067B1"/>
              </a:buClr>
              <a:buFont typeface="+mj-lt"/>
              <a:buAutoNum type="arabicPeriod"/>
            </a:pPr>
            <a:r>
              <a:rPr lang="en-US" altLang="en-US" dirty="0"/>
              <a:t>Create a code review based on your previous </a:t>
            </a:r>
            <a:r>
              <a:rPr lang="en-US" altLang="en-US" dirty="0" smtClean="0"/>
              <a:t>commit</a:t>
            </a:r>
          </a:p>
          <a:p>
            <a:pPr lvl="1" indent="-342900">
              <a:buClr>
                <a:srgbClr val="0067B1"/>
              </a:buClr>
              <a:buFont typeface="+mj-lt"/>
              <a:buAutoNum type="arabicPeriod"/>
            </a:pPr>
            <a:endParaRPr lang="en-US" altLang="en-US" dirty="0"/>
          </a:p>
          <a:p>
            <a:pPr lvl="1" indent="-342900">
              <a:buClr>
                <a:srgbClr val="0067B1"/>
              </a:buClr>
              <a:buFont typeface="+mj-lt"/>
              <a:buAutoNum type="arabicPeriod"/>
            </a:pPr>
            <a:r>
              <a:rPr lang="en-US" altLang="en-US" dirty="0" smtClean="0"/>
              <a:t>Validation</a:t>
            </a:r>
            <a:endParaRPr lang="en-US" altLang="en-US" dirty="0"/>
          </a:p>
          <a:p>
            <a:pPr marL="0" lvl="1" indent="0">
              <a:buNone/>
            </a:pPr>
            <a:endParaRPr lang="en-US" altLang="en-US" sz="1800" dirty="0"/>
          </a:p>
          <a:p>
            <a:pPr marL="0" lvl="1" indent="0">
              <a:buNone/>
            </a:pPr>
            <a:r>
              <a:rPr lang="en-US" altLang="en-US" sz="1800" dirty="0"/>
              <a:t>Any questions or issues? Let us know!</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14652856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Testing</a:t>
            </a:r>
            <a:br>
              <a:rPr lang="en-US" dirty="0"/>
            </a:br>
            <a:r>
              <a:rPr lang="en-US" dirty="0" smtClean="0"/>
              <a:t>Next</a:t>
            </a:r>
            <a:endParaRPr lang="en-US" dirty="0"/>
          </a:p>
        </p:txBody>
      </p:sp>
      <p:sp>
        <p:nvSpPr>
          <p:cNvPr id="3" name="Content Placeholder 2"/>
          <p:cNvSpPr>
            <a:spLocks noGrp="1"/>
          </p:cNvSpPr>
          <p:nvPr>
            <p:ph idx="1"/>
          </p:nvPr>
        </p:nvSpPr>
        <p:spPr/>
        <p:txBody>
          <a:bodyPr/>
          <a:lstStyle/>
          <a:p>
            <a:r>
              <a:rPr lang="en-US" sz="1200" dirty="0"/>
              <a:t>What do you choose to do with this knowledge and experience?</a:t>
            </a:r>
          </a:p>
          <a:p>
            <a:endParaRPr lang="en-US" sz="1200" dirty="0"/>
          </a:p>
          <a:p>
            <a:r>
              <a:rPr lang="en-US" sz="1200" dirty="0"/>
              <a:t>Will you or your team implement next week/iterations?</a:t>
            </a:r>
          </a:p>
          <a:p>
            <a:r>
              <a:rPr lang="en-US" sz="1200" dirty="0"/>
              <a:t>Who will you teach it to?</a:t>
            </a:r>
          </a:p>
          <a:p>
            <a:r>
              <a:rPr lang="en-US" sz="1200" dirty="0"/>
              <a:t>Attend a meetup?</a:t>
            </a:r>
          </a:p>
          <a:p>
            <a:r>
              <a:rPr lang="en-US" sz="1200" dirty="0"/>
              <a:t>Post what you know on your blog?</a:t>
            </a:r>
            <a:endParaRPr lang="en-US" sz="1200" dirty="0">
              <a:hlinkClick r:id="rId2"/>
            </a:endParaRPr>
          </a:p>
          <a:p>
            <a:endParaRPr lang="en-US" sz="1200" dirty="0"/>
          </a:p>
          <a:p>
            <a:r>
              <a:rPr lang="en-US" sz="1200" dirty="0"/>
              <a:t>References:</a:t>
            </a:r>
            <a:endParaRPr lang="en-US" sz="1200" dirty="0">
              <a:hlinkClick r:id="rId2"/>
            </a:endParaRP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07500837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2064930" y="4038600"/>
            <a:ext cx="685800" cy="5349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80385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lstStyle/>
          <a:p>
            <a:r>
              <a:rPr lang="en-US" sz="1400" b="1" dirty="0"/>
              <a:t>Value Statement:</a:t>
            </a:r>
          </a:p>
          <a:p>
            <a:r>
              <a:rPr lang="en-US" sz="1400" i="1" dirty="0"/>
              <a:t>As</a:t>
            </a:r>
            <a:r>
              <a:rPr lang="en-US" sz="1400" dirty="0"/>
              <a:t> a student</a:t>
            </a:r>
          </a:p>
          <a:p>
            <a:r>
              <a:rPr lang="en-US" sz="1400" i="1" dirty="0"/>
              <a:t>I want </a:t>
            </a:r>
            <a:r>
              <a:rPr lang="en-US" sz="1400" dirty="0"/>
              <a:t>to </a:t>
            </a:r>
            <a:r>
              <a:rPr lang="en-US" sz="1400" dirty="0" smtClean="0"/>
              <a:t>get feedback on my code</a:t>
            </a:r>
            <a:endParaRPr lang="en-US" sz="1400" dirty="0"/>
          </a:p>
          <a:p>
            <a:r>
              <a:rPr lang="en-US" sz="1400" i="1" dirty="0"/>
              <a:t>So that </a:t>
            </a:r>
            <a:r>
              <a:rPr lang="en-US" sz="1400" dirty="0"/>
              <a:t>I can improve the quality of the software</a:t>
            </a:r>
          </a:p>
          <a:p>
            <a:endParaRPr lang="en-US" sz="1400" dirty="0"/>
          </a:p>
          <a:p>
            <a:r>
              <a:rPr lang="en-US" sz="1400" b="1" dirty="0"/>
              <a:t>Acceptance Criteria (Gherkin):</a:t>
            </a:r>
          </a:p>
          <a:p>
            <a:r>
              <a:rPr lang="en-US" sz="1400" i="1" dirty="0"/>
              <a:t>Given</a:t>
            </a:r>
            <a:r>
              <a:rPr lang="en-US" sz="1400" dirty="0"/>
              <a:t> a </a:t>
            </a:r>
            <a:r>
              <a:rPr lang="en-US" sz="1400" dirty="0" smtClean="0"/>
              <a:t>???</a:t>
            </a:r>
            <a:endParaRPr lang="en-US" sz="1400" dirty="0"/>
          </a:p>
          <a:p>
            <a:r>
              <a:rPr lang="en-US" sz="1400" i="1" dirty="0"/>
              <a:t>When</a:t>
            </a:r>
            <a:r>
              <a:rPr lang="en-US" sz="1400" dirty="0"/>
              <a:t> I </a:t>
            </a:r>
            <a:r>
              <a:rPr lang="en-US" sz="1400" dirty="0" smtClean="0"/>
              <a:t>???</a:t>
            </a:r>
            <a:endParaRPr lang="en-US" sz="1400" dirty="0"/>
          </a:p>
          <a:p>
            <a:r>
              <a:rPr lang="en-US" sz="1400" i="1" dirty="0"/>
              <a:t>Then</a:t>
            </a:r>
            <a:r>
              <a:rPr lang="en-US" sz="1400" dirty="0"/>
              <a:t> </a:t>
            </a:r>
            <a:r>
              <a:rPr lang="en-US" sz="1400" dirty="0" smtClean="0"/>
              <a:t>???</a:t>
            </a:r>
            <a:endParaRPr lang="en-US" sz="1400"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15651350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kern="1200" dirty="0" smtClean="0">
                <a:solidFill>
                  <a:schemeClr val="tx2"/>
                </a:solidFill>
                <a:effectLst/>
                <a:latin typeface="Georgia" panose="02040502050405020303" pitchFamily="18" charset="0"/>
                <a:ea typeface="+mj-ea"/>
                <a:cs typeface="+mj-cs"/>
              </a:rPr>
              <a:t>Security</a:t>
            </a:r>
            <a:r>
              <a:rPr lang="en-US" dirty="0" smtClean="0"/>
              <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13229844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r>
              <a:rPr lang="en-US" dirty="0" smtClean="0"/>
              <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4181291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chemeClr val="tx1"/>
                </a:solidFill>
              </a:rPr>
              <a:t>What </a:t>
            </a:r>
            <a:r>
              <a:rPr lang="en-US" sz="1800" dirty="0">
                <a:solidFill>
                  <a:schemeClr val="tx1"/>
                </a:solidFill>
              </a:rPr>
              <a:t>is DevOps</a:t>
            </a:r>
            <a:r>
              <a:rPr lang="en-US" sz="1800" dirty="0" smtClean="0">
                <a:solidFill>
                  <a:schemeClr val="tx1"/>
                </a:solidFill>
              </a:rPr>
              <a:t>?</a:t>
            </a:r>
            <a:br>
              <a:rPr lang="en-US" sz="1800" dirty="0" smtClean="0">
                <a:solidFill>
                  <a:schemeClr val="tx1"/>
                </a:solidFill>
              </a:rPr>
            </a:br>
            <a:r>
              <a:rPr lang="en-US" dirty="0" smtClean="0">
                <a:solidFill>
                  <a:schemeClr val="tx1"/>
                </a:solidFill>
              </a:rPr>
              <a:t>Goals</a:t>
            </a:r>
            <a:endParaRPr lang="en-US" dirty="0">
              <a:solidFill>
                <a:schemeClr val="tx1"/>
              </a:solidFill>
            </a:endParaRPr>
          </a:p>
        </p:txBody>
      </p:sp>
      <p:sp>
        <p:nvSpPr>
          <p:cNvPr id="3" name="Content Placeholder 2"/>
          <p:cNvSpPr>
            <a:spLocks noGrp="1"/>
          </p:cNvSpPr>
          <p:nvPr>
            <p:ph idx="1"/>
          </p:nvPr>
        </p:nvSpPr>
        <p:spPr/>
        <p:txBody>
          <a:bodyPr/>
          <a:lstStyle/>
          <a:p>
            <a:r>
              <a:rPr lang="en-US" sz="2400" b="1" dirty="0"/>
              <a:t>Goals of DevOps</a:t>
            </a:r>
            <a:endParaRPr lang="en-US" altLang="en-US" sz="2400" b="1" dirty="0" smtClean="0"/>
          </a:p>
          <a:p>
            <a:r>
              <a:rPr lang="en-US" altLang="en-US" sz="2400" dirty="0" smtClean="0"/>
              <a:t>The goal of the DevOps is to give an application development team </a:t>
            </a:r>
            <a:r>
              <a:rPr lang="en-US" altLang="en-US" sz="2400" b="1" dirty="0" smtClean="0"/>
              <a:t>the ability to build, test, package, and deploy a fully working system </a:t>
            </a:r>
            <a:r>
              <a:rPr lang="en-US" altLang="en-US" sz="2400" dirty="0"/>
              <a:t>in an automated </a:t>
            </a:r>
            <a:r>
              <a:rPr lang="en-US" altLang="en-US" sz="2400" dirty="0" smtClean="0"/>
              <a:t>fashion without involvement from external groups.</a:t>
            </a:r>
          </a:p>
          <a:p>
            <a:pPr lvl="1"/>
            <a:r>
              <a:rPr lang="en-US" altLang="en-US" dirty="0" smtClean="0"/>
              <a:t>Better align IT responsiveness and capabilities to business needs</a:t>
            </a:r>
          </a:p>
          <a:p>
            <a:pPr lvl="1"/>
            <a:r>
              <a:rPr lang="en-US" altLang="en-US" dirty="0" smtClean="0"/>
              <a:t>Produce smaller, more frequent software releases</a:t>
            </a:r>
          </a:p>
          <a:p>
            <a:pPr lvl="1"/>
            <a:r>
              <a:rPr lang="en-US" altLang="en-US" dirty="0" smtClean="0"/>
              <a:t>Reduce effort and risks associated with software development, transition and operation</a:t>
            </a:r>
          </a:p>
          <a:p>
            <a:pPr lvl="1"/>
            <a:r>
              <a:rPr lang="en-US" altLang="en-US" dirty="0" smtClean="0"/>
              <a:t>Improve time to market</a:t>
            </a:r>
          </a:p>
          <a:p>
            <a:pPr lvl="1"/>
            <a:r>
              <a:rPr lang="en-US" altLang="en-US" dirty="0" smtClean="0"/>
              <a:t>Improve quality of code</a:t>
            </a:r>
          </a:p>
          <a:p>
            <a:pPr lvl="1"/>
            <a:r>
              <a:rPr lang="en-US" altLang="en-US" dirty="0" smtClean="0"/>
              <a:t>Improve quality of software deployments</a:t>
            </a:r>
          </a:p>
          <a:p>
            <a:pPr lvl="1"/>
            <a:r>
              <a:rPr lang="en-US" altLang="en-US" dirty="0" smtClean="0"/>
              <a:t>Reduce cost of product iterations and delays</a:t>
            </a:r>
          </a:p>
          <a:p>
            <a:pPr lvl="1"/>
            <a:r>
              <a:rPr lang="en-US" altLang="en-US" dirty="0" smtClean="0"/>
              <a:t>Instill a culture of communication and collaboration</a:t>
            </a:r>
          </a:p>
          <a:p>
            <a:pPr lvl="1"/>
            <a:r>
              <a:rPr lang="en-US" altLang="en-US" dirty="0" smtClean="0"/>
              <a:t>Improve productivity</a:t>
            </a:r>
          </a:p>
          <a:p>
            <a:pPr lvl="1"/>
            <a:r>
              <a:rPr lang="en-US" altLang="en-US" dirty="0" smtClean="0"/>
              <a:t>Improve visibility into IT requirements and processes</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4041253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kern="1200" dirty="0" smtClean="0">
                <a:solidFill>
                  <a:schemeClr val="tx2"/>
                </a:solidFill>
                <a:effectLst/>
                <a:latin typeface="Georgia" panose="02040502050405020303" pitchFamily="18" charset="0"/>
                <a:ea typeface="+mj-ea"/>
                <a:cs typeface="+mj-cs"/>
              </a:rPr>
              <a:t>Security</a:t>
            </a:r>
            <a:r>
              <a:rPr lang="en-US" dirty="0"/>
              <a:t/>
            </a:r>
            <a:br>
              <a:rPr lang="en-US" dirty="0"/>
            </a:br>
            <a:r>
              <a:rPr lang="en-US" dirty="0" smtClean="0"/>
              <a:t>How</a:t>
            </a:r>
            <a:br>
              <a:rPr lang="en-US" dirty="0" smtClean="0"/>
            </a:br>
            <a:r>
              <a:rPr lang="en-US" dirty="0" smtClean="0"/>
              <a:t>Hands on Lab</a:t>
            </a:r>
            <a:endParaRPr lang="en-US" dirty="0"/>
          </a:p>
        </p:txBody>
      </p:sp>
      <p:sp>
        <p:nvSpPr>
          <p:cNvPr id="3" name="Content Placeholder 2"/>
          <p:cNvSpPr>
            <a:spLocks noGrp="1"/>
          </p:cNvSpPr>
          <p:nvPr>
            <p:ph idx="1"/>
          </p:nvPr>
        </p:nvSpPr>
        <p:spPr/>
        <p:txBody>
          <a:bodyPr/>
          <a:lstStyle/>
          <a:p>
            <a:pPr lvl="0"/>
            <a:r>
              <a:rPr lang="en-US" altLang="en-US" dirty="0">
                <a:solidFill>
                  <a:srgbClr val="282828"/>
                </a:solidFill>
              </a:rPr>
              <a:t>Please follow the directions for the exercise.</a:t>
            </a:r>
          </a:p>
          <a:p>
            <a:pPr indent="-257175">
              <a:buClr>
                <a:srgbClr val="0067B1"/>
              </a:buClr>
            </a:pPr>
            <a:endParaRPr lang="en-US" altLang="en-US" dirty="0"/>
          </a:p>
          <a:p>
            <a:pPr lvl="1" indent="-342900">
              <a:buClr>
                <a:srgbClr val="0067B1"/>
              </a:buClr>
              <a:buFont typeface="+mj-lt"/>
              <a:buAutoNum type="arabicPeriod"/>
            </a:pPr>
            <a:r>
              <a:rPr lang="en-US" altLang="en-US" dirty="0" smtClean="0"/>
              <a:t>Setting up for the lab</a:t>
            </a:r>
          </a:p>
          <a:p>
            <a:pPr lvl="1" indent="-342900">
              <a:buClr>
                <a:srgbClr val="0067B1"/>
              </a:buClr>
              <a:buFont typeface="+mj-lt"/>
              <a:buAutoNum type="arabicPeriod"/>
            </a:pPr>
            <a:endParaRPr lang="en-US" altLang="en-US" dirty="0" smtClean="0"/>
          </a:p>
          <a:p>
            <a:pPr lvl="1" indent="-342900">
              <a:buClr>
                <a:srgbClr val="0067B1"/>
              </a:buClr>
              <a:buFont typeface="+mj-lt"/>
              <a:buAutoNum type="arabicPeriod"/>
            </a:pPr>
            <a:r>
              <a:rPr lang="en-US" altLang="en-US" dirty="0" smtClean="0"/>
              <a:t>Navigate </a:t>
            </a:r>
            <a:r>
              <a:rPr lang="en-US" altLang="en-US" dirty="0"/>
              <a:t>to </a:t>
            </a:r>
            <a:r>
              <a:rPr lang="en-US" altLang="en-US" dirty="0" err="1"/>
              <a:t>SonarQube</a:t>
            </a:r>
            <a:r>
              <a:rPr lang="en-US" altLang="en-US" dirty="0"/>
              <a:t>: </a:t>
            </a:r>
            <a:r>
              <a:rPr lang="en-US" altLang="en-US" dirty="0">
                <a:hlinkClick r:id="rId2"/>
              </a:rPr>
              <a:t>http://dlsysadm-db03:9000/dashboard/index?did=10004</a:t>
            </a:r>
            <a:endParaRPr lang="en-US" altLang="en-US" dirty="0"/>
          </a:p>
          <a:p>
            <a:pPr lvl="1" indent="-342900">
              <a:buClr>
                <a:srgbClr val="0067B1"/>
              </a:buClr>
              <a:buFont typeface="+mj-lt"/>
              <a:buAutoNum type="arabicPeriod"/>
            </a:pPr>
            <a:r>
              <a:rPr lang="en-US" altLang="en-US" dirty="0"/>
              <a:t>Create a code review based on your previous </a:t>
            </a:r>
            <a:r>
              <a:rPr lang="en-US" altLang="en-US" dirty="0" smtClean="0"/>
              <a:t>commit</a:t>
            </a:r>
          </a:p>
          <a:p>
            <a:pPr lvl="1" indent="-342900">
              <a:buClr>
                <a:srgbClr val="0067B1"/>
              </a:buClr>
              <a:buFont typeface="+mj-lt"/>
              <a:buAutoNum type="arabicPeriod"/>
            </a:pPr>
            <a:endParaRPr lang="en-US" altLang="en-US" dirty="0"/>
          </a:p>
          <a:p>
            <a:pPr lvl="1" indent="-342900">
              <a:buClr>
                <a:srgbClr val="0067B1"/>
              </a:buClr>
              <a:buFont typeface="+mj-lt"/>
              <a:buAutoNum type="arabicPeriod"/>
            </a:pPr>
            <a:r>
              <a:rPr lang="en-US" altLang="en-US" dirty="0" smtClean="0"/>
              <a:t>Validation</a:t>
            </a:r>
            <a:endParaRPr lang="en-US" altLang="en-US" dirty="0"/>
          </a:p>
          <a:p>
            <a:pPr marL="0" lvl="1" indent="0">
              <a:buNone/>
            </a:pPr>
            <a:endParaRPr lang="en-US" altLang="en-US" sz="1800" dirty="0"/>
          </a:p>
          <a:p>
            <a:pPr marL="0" lvl="1" indent="0">
              <a:buNone/>
            </a:pPr>
            <a:r>
              <a:rPr lang="en-US" altLang="en-US" sz="1800" dirty="0"/>
              <a:t>Any questions or issues? Let us know!</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93235133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br>
              <a:rPr lang="en-US" dirty="0"/>
            </a:br>
            <a:r>
              <a:rPr lang="en-US" dirty="0" smtClean="0"/>
              <a:t>Next</a:t>
            </a:r>
            <a:endParaRPr lang="en-US" dirty="0"/>
          </a:p>
        </p:txBody>
      </p:sp>
      <p:sp>
        <p:nvSpPr>
          <p:cNvPr id="3" name="Content Placeholder 2"/>
          <p:cNvSpPr>
            <a:spLocks noGrp="1"/>
          </p:cNvSpPr>
          <p:nvPr>
            <p:ph idx="1"/>
          </p:nvPr>
        </p:nvSpPr>
        <p:spPr/>
        <p:txBody>
          <a:bodyPr/>
          <a:lstStyle/>
          <a:p>
            <a:r>
              <a:rPr lang="en-US" sz="1200" dirty="0"/>
              <a:t>What do you choose to do with this knowledge and experience?</a:t>
            </a:r>
          </a:p>
          <a:p>
            <a:endParaRPr lang="en-US" sz="1200" dirty="0"/>
          </a:p>
          <a:p>
            <a:r>
              <a:rPr lang="en-US" sz="1200" dirty="0"/>
              <a:t>Will you or your team implement next week/iterations?</a:t>
            </a:r>
          </a:p>
          <a:p>
            <a:r>
              <a:rPr lang="en-US" sz="1200" dirty="0"/>
              <a:t>Who will you teach it to?</a:t>
            </a:r>
          </a:p>
          <a:p>
            <a:r>
              <a:rPr lang="en-US" sz="1200" dirty="0"/>
              <a:t>Attend a meetup?</a:t>
            </a:r>
          </a:p>
          <a:p>
            <a:r>
              <a:rPr lang="en-US" sz="1200" dirty="0"/>
              <a:t>Post what you know on your blog?</a:t>
            </a:r>
            <a:endParaRPr lang="en-US" sz="1200" dirty="0">
              <a:hlinkClick r:id="rId2"/>
            </a:endParaRPr>
          </a:p>
          <a:p>
            <a:endParaRPr lang="en-US" sz="1200" dirty="0"/>
          </a:p>
          <a:p>
            <a:r>
              <a:rPr lang="en-US" sz="1200" dirty="0"/>
              <a:t>References:</a:t>
            </a:r>
            <a:endParaRPr lang="en-US" sz="1200" dirty="0">
              <a:hlinkClick r:id="rId2"/>
            </a:endParaRP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94616022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1800" dirty="0" smtClean="0">
                <a:solidFill>
                  <a:schemeClr val="tx1"/>
                </a:solidFill>
              </a:rPr>
              <a:t>Overview</a:t>
            </a:r>
            <a:endParaRPr lang="en-US" sz="1800" dirty="0">
              <a:solidFill>
                <a:schemeClr val="tx1"/>
              </a:solidFill>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Day 3 - DevOps</a:t>
            </a:r>
          </a:p>
          <a:p>
            <a:pPr marL="542925" lvl="1" indent="-285750">
              <a:buFont typeface="Arial" panose="020B0604020202020204" pitchFamily="34" charset="0"/>
              <a:buChar char="•"/>
            </a:pPr>
            <a:r>
              <a:rPr lang="en-US" dirty="0" smtClean="0"/>
              <a:t>Measurements</a:t>
            </a:r>
          </a:p>
          <a:p>
            <a:pPr marL="542925" lvl="1" indent="-285750">
              <a:buFont typeface="Arial" panose="020B0604020202020204" pitchFamily="34" charset="0"/>
              <a:buChar char="•"/>
            </a:pPr>
            <a:r>
              <a:rPr lang="en-US" dirty="0" smtClean="0"/>
              <a:t>QREP</a:t>
            </a:r>
          </a:p>
          <a:p>
            <a:pPr marL="542925" lvl="1" indent="-285750">
              <a:buFont typeface="Arial" panose="020B0604020202020204" pitchFamily="34" charset="0"/>
              <a:buChar char="•"/>
            </a:pPr>
            <a:r>
              <a:rPr lang="en-US" dirty="0" err="1" smtClean="0"/>
              <a:t>RapidIT</a:t>
            </a:r>
            <a:endParaRPr lang="en-US" dirty="0" smtClean="0"/>
          </a:p>
          <a:p>
            <a:pPr marL="542925" lvl="1" indent="-285750">
              <a:buFont typeface="Arial" panose="020B0604020202020204" pitchFamily="34" charset="0"/>
              <a:buChar char="•"/>
            </a:pPr>
            <a:r>
              <a:rPr lang="en-US" dirty="0" smtClean="0"/>
              <a:t>Service Virtualization</a:t>
            </a:r>
          </a:p>
          <a:p>
            <a:pPr marL="542925" lvl="1" indent="-285750">
              <a:buFont typeface="Arial" panose="020B0604020202020204" pitchFamily="34" charset="0"/>
              <a:buChar char="•"/>
            </a:pPr>
            <a:endParaRPr lang="en-US" dirty="0" smtClean="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732920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a:t>
            </a:r>
            <a:endParaRPr lang="en-US" dirty="0"/>
          </a:p>
        </p:txBody>
      </p:sp>
      <p:sp>
        <p:nvSpPr>
          <p:cNvPr id="3" name="Content Placeholder 2"/>
          <p:cNvSpPr>
            <a:spLocks noGrp="1"/>
          </p:cNvSpPr>
          <p:nvPr>
            <p:ph idx="1"/>
          </p:nvPr>
        </p:nvSpPr>
        <p:spPr/>
        <p:txBody>
          <a:bodyPr/>
          <a:lstStyle/>
          <a:p>
            <a:r>
              <a:rPr lang="en-US" dirty="0">
                <a:hlinkClick r:id="rId2"/>
              </a:rPr>
              <a:t>http://ganglia.info</a:t>
            </a:r>
            <a:r>
              <a:rPr lang="en-US" dirty="0" smtClean="0">
                <a:hlinkClick r:id="rId2"/>
              </a:rPr>
              <a:t>/</a:t>
            </a:r>
            <a:endParaRPr lang="en-US" dirty="0" smtClean="0"/>
          </a:p>
          <a:p>
            <a:endParaRPr lang="en-US" dirty="0"/>
          </a:p>
          <a:p>
            <a:r>
              <a:rPr lang="en-US" dirty="0">
                <a:hlinkClick r:id="rId3"/>
              </a:rPr>
              <a:t>https://ganglia.wikimedia.org/latest</a:t>
            </a:r>
            <a:r>
              <a:rPr lang="en-US" dirty="0" smtClean="0">
                <a:hlinkClick r:id="rId3"/>
              </a:rPr>
              <a:t>/</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1323509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 – Retrospective</a:t>
            </a:r>
            <a:endParaRPr lang="en-US" dirty="0"/>
          </a:p>
        </p:txBody>
      </p:sp>
      <p:sp>
        <p:nvSpPr>
          <p:cNvPr id="3" name="Content Placeholder 2"/>
          <p:cNvSpPr>
            <a:spLocks noGrp="1"/>
          </p:cNvSpPr>
          <p:nvPr>
            <p:ph idx="1"/>
          </p:nvPr>
        </p:nvSpPr>
        <p:spPr/>
        <p:txBody>
          <a:bodyPr/>
          <a:lstStyle/>
          <a:p>
            <a:r>
              <a:rPr lang="en-US" altLang="en-US" sz="1800" dirty="0" smtClean="0"/>
              <a:t>Please provide your feedback on:</a:t>
            </a:r>
            <a:endParaRPr lang="en-US" altLang="en-US" sz="1800" dirty="0"/>
          </a:p>
          <a:p>
            <a:pPr lvl="1">
              <a:buClr>
                <a:srgbClr val="0067B1"/>
              </a:buClr>
            </a:pPr>
            <a:r>
              <a:rPr lang="en-US" altLang="en-US" sz="1800" dirty="0" smtClean="0"/>
              <a:t>What </a:t>
            </a:r>
            <a:r>
              <a:rPr lang="en-US" altLang="en-US" sz="1800" dirty="0"/>
              <a:t>topics would you like to discuss MORE?</a:t>
            </a:r>
          </a:p>
          <a:p>
            <a:pPr lvl="1">
              <a:buClr>
                <a:srgbClr val="0067B1"/>
              </a:buClr>
            </a:pPr>
            <a:r>
              <a:rPr lang="en-US" altLang="en-US" sz="1800" dirty="0"/>
              <a:t>What topics would you like to discuss LESS?</a:t>
            </a:r>
          </a:p>
          <a:p>
            <a:pPr marL="0" lvl="1" indent="0">
              <a:buClr>
                <a:srgbClr val="0067B1"/>
              </a:buClr>
              <a:buNone/>
            </a:pPr>
            <a:endParaRPr lang="en-US" altLang="en-US" sz="1800" dirty="0"/>
          </a:p>
          <a:p>
            <a:pPr marL="0" lvl="1" indent="0">
              <a:buClr>
                <a:srgbClr val="0067B1"/>
              </a:buClr>
              <a:buNone/>
            </a:pPr>
            <a:r>
              <a:rPr lang="en-US" altLang="en-US" sz="1800" dirty="0" smtClean="0"/>
              <a:t>Any other questions?</a:t>
            </a:r>
            <a:endParaRPr lang="en-US" alt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530680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Monitoring and Measurements</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2064930" y="4038600"/>
            <a:ext cx="685800" cy="5349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33366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Measurements</a:t>
            </a:r>
          </a:p>
        </p:txBody>
      </p:sp>
      <p:sp>
        <p:nvSpPr>
          <p:cNvPr id="3" name="Content Placeholder 2"/>
          <p:cNvSpPr>
            <a:spLocks noGrp="1"/>
          </p:cNvSpPr>
          <p:nvPr>
            <p:ph idx="1"/>
          </p:nvPr>
        </p:nvSpPr>
        <p:spPr/>
        <p:txBody>
          <a:bodyPr/>
          <a:lstStyle/>
          <a:p>
            <a:r>
              <a:rPr lang="en-US" sz="1400" b="1" dirty="0"/>
              <a:t>Value Statement:</a:t>
            </a:r>
          </a:p>
          <a:p>
            <a:r>
              <a:rPr lang="en-US" sz="1400" i="1" dirty="0"/>
              <a:t>As</a:t>
            </a:r>
            <a:r>
              <a:rPr lang="en-US" sz="1400" dirty="0"/>
              <a:t> a student</a:t>
            </a:r>
          </a:p>
          <a:p>
            <a:r>
              <a:rPr lang="en-US" sz="1400" i="1" dirty="0"/>
              <a:t>I want </a:t>
            </a:r>
            <a:r>
              <a:rPr lang="en-US" sz="1400" dirty="0"/>
              <a:t>to </a:t>
            </a:r>
            <a:r>
              <a:rPr lang="en-US" sz="1400" dirty="0" smtClean="0"/>
              <a:t>get feedback on my code</a:t>
            </a:r>
            <a:endParaRPr lang="en-US" sz="1400" dirty="0"/>
          </a:p>
          <a:p>
            <a:r>
              <a:rPr lang="en-US" sz="1400" i="1" dirty="0"/>
              <a:t>So that </a:t>
            </a:r>
            <a:r>
              <a:rPr lang="en-US" sz="1400" dirty="0"/>
              <a:t>I can improve the quality of the software</a:t>
            </a:r>
          </a:p>
          <a:p>
            <a:endParaRPr lang="en-US" sz="1400" dirty="0"/>
          </a:p>
          <a:p>
            <a:r>
              <a:rPr lang="en-US" sz="1400" b="1" dirty="0"/>
              <a:t>Acceptance Criteria (Gherkin):</a:t>
            </a:r>
          </a:p>
          <a:p>
            <a:r>
              <a:rPr lang="en-US" sz="1400" i="1" dirty="0"/>
              <a:t>Given</a:t>
            </a:r>
            <a:r>
              <a:rPr lang="en-US" sz="1400" dirty="0"/>
              <a:t> a </a:t>
            </a:r>
            <a:r>
              <a:rPr lang="en-US" sz="1400" dirty="0" smtClean="0"/>
              <a:t>???</a:t>
            </a:r>
            <a:endParaRPr lang="en-US" sz="1400" dirty="0"/>
          </a:p>
          <a:p>
            <a:r>
              <a:rPr lang="en-US" sz="1400" i="1" dirty="0"/>
              <a:t>When</a:t>
            </a:r>
            <a:r>
              <a:rPr lang="en-US" sz="1400" dirty="0"/>
              <a:t> I </a:t>
            </a:r>
            <a:r>
              <a:rPr lang="en-US" sz="1400" dirty="0" smtClean="0"/>
              <a:t>???</a:t>
            </a:r>
            <a:endParaRPr lang="en-US" sz="1400" dirty="0"/>
          </a:p>
          <a:p>
            <a:r>
              <a:rPr lang="en-US" sz="1400" i="1" dirty="0"/>
              <a:t>Then</a:t>
            </a:r>
            <a:r>
              <a:rPr lang="en-US" sz="1400" dirty="0"/>
              <a:t> </a:t>
            </a:r>
            <a:r>
              <a:rPr lang="en-US" sz="1400" dirty="0" smtClean="0"/>
              <a:t>???</a:t>
            </a:r>
            <a:endParaRPr lang="en-US" sz="1400"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92555637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Measurements</a:t>
            </a:r>
            <a:r>
              <a:rPr lang="en-US" dirty="0" smtClean="0"/>
              <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55604587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Measurements</a:t>
            </a:r>
            <a:r>
              <a:rPr lang="en-US" dirty="0" smtClean="0"/>
              <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42426400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Automated Deployments</a:t>
            </a:r>
            <a:r>
              <a:rPr lang="en-US" dirty="0"/>
              <a:t/>
            </a:r>
            <a:br>
              <a:rPr lang="en-US" dirty="0"/>
            </a:br>
            <a:r>
              <a:rPr lang="en-US" dirty="0" smtClean="0"/>
              <a:t>How</a:t>
            </a:r>
            <a:br>
              <a:rPr lang="en-US" dirty="0" smtClean="0"/>
            </a:br>
            <a:r>
              <a:rPr lang="en-US" dirty="0" smtClean="0"/>
              <a:t>Hands on Lab</a:t>
            </a:r>
            <a:endParaRPr lang="en-US" dirty="0"/>
          </a:p>
        </p:txBody>
      </p:sp>
      <p:sp>
        <p:nvSpPr>
          <p:cNvPr id="3" name="Content Placeholder 2"/>
          <p:cNvSpPr>
            <a:spLocks noGrp="1"/>
          </p:cNvSpPr>
          <p:nvPr>
            <p:ph idx="1"/>
          </p:nvPr>
        </p:nvSpPr>
        <p:spPr/>
        <p:txBody>
          <a:bodyPr/>
          <a:lstStyle/>
          <a:p>
            <a:pPr lvl="0"/>
            <a:r>
              <a:rPr lang="en-US" altLang="en-US" dirty="0">
                <a:solidFill>
                  <a:srgbClr val="282828"/>
                </a:solidFill>
              </a:rPr>
              <a:t>Please follow the directions for the exercise.</a:t>
            </a:r>
          </a:p>
          <a:p>
            <a:pPr indent="-257175">
              <a:buClr>
                <a:srgbClr val="0067B1"/>
              </a:buClr>
            </a:pPr>
            <a:endParaRPr lang="en-US" altLang="en-US" dirty="0"/>
          </a:p>
          <a:p>
            <a:pPr lvl="1" indent="-342900">
              <a:buClr>
                <a:srgbClr val="0067B1"/>
              </a:buClr>
              <a:buFont typeface="+mj-lt"/>
              <a:buAutoNum type="arabicPeriod"/>
            </a:pPr>
            <a:r>
              <a:rPr lang="en-US" altLang="en-US" dirty="0" smtClean="0"/>
              <a:t>Setting up for the lab</a:t>
            </a:r>
          </a:p>
          <a:p>
            <a:pPr lvl="1" indent="-342900">
              <a:buClr>
                <a:srgbClr val="0067B1"/>
              </a:buClr>
              <a:buFont typeface="+mj-lt"/>
              <a:buAutoNum type="arabicPeriod"/>
            </a:pPr>
            <a:endParaRPr lang="en-US" altLang="en-US" dirty="0" smtClean="0"/>
          </a:p>
          <a:p>
            <a:pPr lvl="1" indent="-342900">
              <a:buClr>
                <a:srgbClr val="0067B1"/>
              </a:buClr>
              <a:buFont typeface="+mj-lt"/>
              <a:buAutoNum type="arabicPeriod"/>
            </a:pPr>
            <a:r>
              <a:rPr lang="en-US" altLang="en-US" dirty="0" smtClean="0"/>
              <a:t>Navigate </a:t>
            </a:r>
            <a:r>
              <a:rPr lang="en-US" altLang="en-US" dirty="0"/>
              <a:t>to </a:t>
            </a:r>
            <a:r>
              <a:rPr lang="en-US" altLang="en-US" dirty="0" err="1"/>
              <a:t>SonarQube</a:t>
            </a:r>
            <a:r>
              <a:rPr lang="en-US" altLang="en-US" dirty="0"/>
              <a:t>: </a:t>
            </a:r>
            <a:r>
              <a:rPr lang="en-US" altLang="en-US" dirty="0">
                <a:hlinkClick r:id="rId2"/>
              </a:rPr>
              <a:t>http://dlsysadm-db03:9000/dashboard/index?did=10004</a:t>
            </a:r>
            <a:endParaRPr lang="en-US" altLang="en-US" dirty="0"/>
          </a:p>
          <a:p>
            <a:pPr lvl="1" indent="-342900">
              <a:buClr>
                <a:srgbClr val="0067B1"/>
              </a:buClr>
              <a:buFont typeface="+mj-lt"/>
              <a:buAutoNum type="arabicPeriod"/>
            </a:pPr>
            <a:r>
              <a:rPr lang="en-US" altLang="en-US" dirty="0"/>
              <a:t>Create a code review based on your previous </a:t>
            </a:r>
            <a:r>
              <a:rPr lang="en-US" altLang="en-US" dirty="0" smtClean="0"/>
              <a:t>commit</a:t>
            </a:r>
          </a:p>
          <a:p>
            <a:pPr lvl="1" indent="-342900">
              <a:buClr>
                <a:srgbClr val="0067B1"/>
              </a:buClr>
              <a:buFont typeface="+mj-lt"/>
              <a:buAutoNum type="arabicPeriod"/>
            </a:pPr>
            <a:endParaRPr lang="en-US" altLang="en-US" dirty="0"/>
          </a:p>
          <a:p>
            <a:pPr lvl="1" indent="-342900">
              <a:buClr>
                <a:srgbClr val="0067B1"/>
              </a:buClr>
              <a:buFont typeface="+mj-lt"/>
              <a:buAutoNum type="arabicPeriod"/>
            </a:pPr>
            <a:r>
              <a:rPr lang="en-US" altLang="en-US" dirty="0" smtClean="0"/>
              <a:t>Validation</a:t>
            </a:r>
            <a:endParaRPr lang="en-US" altLang="en-US" dirty="0"/>
          </a:p>
          <a:p>
            <a:pPr marL="0" lvl="1" indent="0">
              <a:buNone/>
            </a:pPr>
            <a:endParaRPr lang="en-US" altLang="en-US" sz="1800" dirty="0"/>
          </a:p>
          <a:p>
            <a:pPr marL="0" lvl="1" indent="0">
              <a:buNone/>
            </a:pPr>
            <a:r>
              <a:rPr lang="en-US" altLang="en-US" sz="1800" dirty="0"/>
              <a:t>Any questions or issues? Let us know!</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595194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chemeClr val="tx1"/>
                </a:solidFill>
              </a:rPr>
              <a:t>What </a:t>
            </a:r>
            <a:r>
              <a:rPr lang="en-US" sz="1800" dirty="0">
                <a:solidFill>
                  <a:schemeClr val="tx1"/>
                </a:solidFill>
              </a:rPr>
              <a:t>is </a:t>
            </a:r>
            <a:r>
              <a:rPr lang="en-US" sz="1800" dirty="0" smtClean="0">
                <a:solidFill>
                  <a:schemeClr val="tx1"/>
                </a:solidFill>
              </a:rPr>
              <a:t>DevOps?</a:t>
            </a:r>
            <a:br>
              <a:rPr lang="en-US" sz="1800" dirty="0" smtClean="0">
                <a:solidFill>
                  <a:schemeClr val="tx1"/>
                </a:solidFill>
              </a:rPr>
            </a:br>
            <a:r>
              <a:rPr lang="en-US" dirty="0" smtClean="0">
                <a:solidFill>
                  <a:schemeClr val="tx1"/>
                </a:solidFill>
              </a:rPr>
              <a:t>What DevOps is NOT</a:t>
            </a:r>
            <a:endParaRPr lang="en-US" sz="1800" dirty="0"/>
          </a:p>
        </p:txBody>
      </p:sp>
      <p:sp>
        <p:nvSpPr>
          <p:cNvPr id="3" name="Content Placeholder 2"/>
          <p:cNvSpPr>
            <a:spLocks noGrp="1"/>
          </p:cNvSpPr>
          <p:nvPr>
            <p:ph idx="1"/>
          </p:nvPr>
        </p:nvSpPr>
        <p:spPr/>
        <p:txBody>
          <a:bodyPr/>
          <a:lstStyle/>
          <a:p>
            <a:r>
              <a:rPr lang="en-US" sz="1800" dirty="0" smtClean="0"/>
              <a:t>What DevOps is NOT</a:t>
            </a:r>
          </a:p>
          <a:p>
            <a:pPr marL="285750" indent="-285750">
              <a:buFont typeface="Arial" panose="020B0604020202020204" pitchFamily="34" charset="0"/>
              <a:buChar char="•"/>
            </a:pPr>
            <a:r>
              <a:rPr lang="en-US" sz="1800" dirty="0" smtClean="0"/>
              <a:t>A title</a:t>
            </a:r>
          </a:p>
          <a:p>
            <a:pPr marL="285750" indent="-285750">
              <a:buFont typeface="Arial" panose="020B0604020202020204" pitchFamily="34" charset="0"/>
              <a:buChar char="•"/>
            </a:pPr>
            <a:r>
              <a:rPr lang="en-US" sz="1800" dirty="0" smtClean="0"/>
              <a:t>A team</a:t>
            </a:r>
          </a:p>
          <a:p>
            <a:pPr marL="285750" indent="-285750">
              <a:buFont typeface="Arial" panose="020B0604020202020204" pitchFamily="34" charset="0"/>
              <a:buChar char="•"/>
            </a:pPr>
            <a:r>
              <a:rPr lang="en-US" sz="1800" dirty="0" smtClean="0"/>
              <a:t>A tool</a:t>
            </a:r>
          </a:p>
          <a:p>
            <a:pPr marL="285750" indent="-285750">
              <a:buFont typeface="Arial" panose="020B0604020202020204" pitchFamily="34" charset="0"/>
              <a:buChar char="•"/>
            </a:pPr>
            <a:r>
              <a:rPr lang="en-US" sz="1800" dirty="0" smtClean="0"/>
              <a:t>Only culture</a:t>
            </a:r>
          </a:p>
          <a:p>
            <a:pPr marL="285750" indent="-285750">
              <a:buFont typeface="Arial" panose="020B0604020202020204" pitchFamily="34" charset="0"/>
              <a:buChar char="•"/>
            </a:pPr>
            <a:r>
              <a:rPr lang="en-US" sz="1800" dirty="0" smtClean="0"/>
              <a:t>Only automation</a:t>
            </a:r>
          </a:p>
          <a:p>
            <a:pPr marL="285750" indent="-285750">
              <a:buFont typeface="Arial" panose="020B0604020202020204" pitchFamily="34" charset="0"/>
              <a:buChar char="•"/>
            </a:pPr>
            <a:r>
              <a:rPr lang="en-US" sz="1800" dirty="0" err="1" smtClean="0"/>
              <a:t>NoOps</a:t>
            </a:r>
            <a:endParaRPr lang="en-US" sz="1800" dirty="0" smtClean="0"/>
          </a:p>
          <a:p>
            <a:pPr marL="285750" indent="-285750">
              <a:buFont typeface="Arial" panose="020B0604020202020204" pitchFamily="34" charset="0"/>
              <a:buChar char="•"/>
            </a:pPr>
            <a:r>
              <a:rPr lang="en-US" sz="1800" dirty="0" smtClean="0"/>
              <a:t>The wild west</a:t>
            </a:r>
          </a:p>
          <a:p>
            <a:pPr marL="285750" indent="-285750">
              <a:buFont typeface="Arial" panose="020B0604020202020204" pitchFamily="34" charset="0"/>
              <a:buChar char="•"/>
            </a:pPr>
            <a:endParaRPr lang="en-US" altLang="en-US" sz="1800" dirty="0" smtClean="0"/>
          </a:p>
          <a:p>
            <a:pPr marL="285750" indent="-285750">
              <a:buFont typeface="Arial" panose="020B0604020202020204" pitchFamily="34" charset="0"/>
              <a:buChar char="•"/>
            </a:pPr>
            <a:r>
              <a:rPr lang="en-US" altLang="en-US" sz="1800" dirty="0" smtClean="0"/>
              <a:t>“somebody </a:t>
            </a:r>
            <a:r>
              <a:rPr lang="en-US" altLang="en-US" sz="1800" dirty="0"/>
              <a:t>else’s job</a:t>
            </a:r>
            <a:r>
              <a:rPr lang="en-US" altLang="en-US" sz="1800" dirty="0" smtClean="0"/>
              <a:t>.”</a:t>
            </a:r>
          </a:p>
          <a:p>
            <a:pPr marL="285750" indent="-285750">
              <a:buFont typeface="Arial" panose="020B0604020202020204" pitchFamily="34" charset="0"/>
              <a:buChar char="•"/>
            </a:pPr>
            <a:r>
              <a:rPr lang="en-US" altLang="en-US" sz="1800" dirty="0" smtClean="0"/>
              <a:t>just </a:t>
            </a:r>
            <a:r>
              <a:rPr lang="en-US" altLang="en-US" sz="1800" dirty="0"/>
              <a:t>creating a Jenkins job that runs and test </a:t>
            </a:r>
            <a:r>
              <a:rPr lang="en-US" altLang="en-US" sz="1800" dirty="0" smtClean="0"/>
              <a:t>code.</a:t>
            </a:r>
          </a:p>
          <a:p>
            <a:pPr marL="285750" indent="-285750">
              <a:buFont typeface="Arial" panose="020B0604020202020204" pitchFamily="34" charset="0"/>
              <a:buChar char="•"/>
            </a:pPr>
            <a:r>
              <a:rPr lang="en-US" altLang="en-US" sz="1800" dirty="0" smtClean="0"/>
              <a:t>releasing </a:t>
            </a:r>
            <a:r>
              <a:rPr lang="en-US" altLang="en-US" sz="1800" dirty="0"/>
              <a:t>a WAR file that needs to be deployed </a:t>
            </a:r>
            <a:r>
              <a:rPr lang="en-US" altLang="en-US" sz="1800" dirty="0" smtClean="0"/>
              <a:t>somewhere.</a:t>
            </a:r>
          </a:p>
          <a:p>
            <a:pPr marL="285750" indent="-285750">
              <a:buFont typeface="Arial" panose="020B0604020202020204" pitchFamily="34" charset="0"/>
              <a:buChar char="•"/>
            </a:pPr>
            <a:r>
              <a:rPr lang="en-US" altLang="en-US" sz="1800" dirty="0" smtClean="0"/>
              <a:t>having </a:t>
            </a:r>
            <a:r>
              <a:rPr lang="en-US" altLang="en-US" sz="1800" dirty="0"/>
              <a:t>a “Build Person”.</a:t>
            </a:r>
          </a:p>
          <a:p>
            <a:pPr marL="285750" indent="-285750">
              <a:buFont typeface="Arial" panose="020B0604020202020204" pitchFamily="34" charset="0"/>
              <a:buChar char="•"/>
            </a:pP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089090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Automated Deployments</a:t>
            </a:r>
            <a:r>
              <a:rPr lang="en-US" dirty="0"/>
              <a:t/>
            </a:r>
            <a:br>
              <a:rPr lang="en-US" dirty="0"/>
            </a:br>
            <a:r>
              <a:rPr lang="en-US" dirty="0" smtClean="0"/>
              <a:t>Next</a:t>
            </a:r>
            <a:endParaRPr lang="en-US" dirty="0"/>
          </a:p>
        </p:txBody>
      </p:sp>
      <p:sp>
        <p:nvSpPr>
          <p:cNvPr id="3" name="Content Placeholder 2"/>
          <p:cNvSpPr>
            <a:spLocks noGrp="1"/>
          </p:cNvSpPr>
          <p:nvPr>
            <p:ph idx="1"/>
          </p:nvPr>
        </p:nvSpPr>
        <p:spPr/>
        <p:txBody>
          <a:bodyPr/>
          <a:lstStyle/>
          <a:p>
            <a:r>
              <a:rPr lang="en-US" sz="1200" dirty="0"/>
              <a:t>What do you choose to do with this knowledge and experience?</a:t>
            </a:r>
          </a:p>
          <a:p>
            <a:endParaRPr lang="en-US" sz="1200" dirty="0"/>
          </a:p>
          <a:p>
            <a:r>
              <a:rPr lang="en-US" sz="1200" dirty="0"/>
              <a:t>Will you or your team implement next week/iterations?</a:t>
            </a:r>
          </a:p>
          <a:p>
            <a:r>
              <a:rPr lang="en-US" sz="1200" dirty="0"/>
              <a:t>Who will you teach it to?</a:t>
            </a:r>
          </a:p>
          <a:p>
            <a:r>
              <a:rPr lang="en-US" sz="1200" dirty="0"/>
              <a:t>Attend a meetup?</a:t>
            </a:r>
          </a:p>
          <a:p>
            <a:r>
              <a:rPr lang="en-US" sz="1200" dirty="0"/>
              <a:t>Post what you know on your blog?</a:t>
            </a:r>
            <a:endParaRPr lang="en-US" sz="1200" dirty="0">
              <a:hlinkClick r:id="rId2"/>
            </a:endParaRPr>
          </a:p>
          <a:p>
            <a:endParaRPr lang="en-US" sz="1200" dirty="0"/>
          </a:p>
          <a:p>
            <a:r>
              <a:rPr lang="en-US" sz="1200" dirty="0"/>
              <a:t>References:</a:t>
            </a:r>
            <a:endParaRPr lang="en-US" sz="1200" dirty="0">
              <a:hlinkClick r:id="rId2"/>
            </a:endParaRP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92217589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Governance</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2064930" y="4038600"/>
            <a:ext cx="685800" cy="5349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3443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a:t>
            </a:r>
          </a:p>
        </p:txBody>
      </p:sp>
      <p:sp>
        <p:nvSpPr>
          <p:cNvPr id="3" name="Content Placeholder 2"/>
          <p:cNvSpPr>
            <a:spLocks noGrp="1"/>
          </p:cNvSpPr>
          <p:nvPr>
            <p:ph idx="1"/>
          </p:nvPr>
        </p:nvSpPr>
        <p:spPr/>
        <p:txBody>
          <a:bodyPr/>
          <a:lstStyle/>
          <a:p>
            <a:r>
              <a:rPr lang="en-US" sz="1400" b="1" dirty="0"/>
              <a:t>Value Statement:</a:t>
            </a:r>
          </a:p>
          <a:p>
            <a:r>
              <a:rPr lang="en-US" sz="1400" i="1" dirty="0"/>
              <a:t>As</a:t>
            </a:r>
            <a:r>
              <a:rPr lang="en-US" sz="1400" dirty="0"/>
              <a:t> a student</a:t>
            </a:r>
          </a:p>
          <a:p>
            <a:r>
              <a:rPr lang="en-US" sz="1400" i="1" dirty="0"/>
              <a:t>I want </a:t>
            </a:r>
            <a:r>
              <a:rPr lang="en-US" sz="1400" dirty="0"/>
              <a:t>to </a:t>
            </a:r>
            <a:r>
              <a:rPr lang="en-US" sz="1400" dirty="0" smtClean="0"/>
              <a:t>get feedback on my code</a:t>
            </a:r>
            <a:endParaRPr lang="en-US" sz="1400" dirty="0"/>
          </a:p>
          <a:p>
            <a:r>
              <a:rPr lang="en-US" sz="1400" i="1" dirty="0"/>
              <a:t>So that </a:t>
            </a:r>
            <a:r>
              <a:rPr lang="en-US" sz="1400" dirty="0"/>
              <a:t>I can improve the quality of the software</a:t>
            </a:r>
          </a:p>
          <a:p>
            <a:endParaRPr lang="en-US" sz="1400" dirty="0"/>
          </a:p>
          <a:p>
            <a:r>
              <a:rPr lang="en-US" sz="1400" b="1" dirty="0"/>
              <a:t>Acceptance Criteria (Gherkin):</a:t>
            </a:r>
          </a:p>
          <a:p>
            <a:r>
              <a:rPr lang="en-US" sz="1400" i="1" dirty="0"/>
              <a:t>Given</a:t>
            </a:r>
            <a:r>
              <a:rPr lang="en-US" sz="1400" dirty="0"/>
              <a:t> a </a:t>
            </a:r>
            <a:r>
              <a:rPr lang="en-US" sz="1400" dirty="0" smtClean="0"/>
              <a:t>???</a:t>
            </a:r>
            <a:endParaRPr lang="en-US" sz="1400" dirty="0"/>
          </a:p>
          <a:p>
            <a:r>
              <a:rPr lang="en-US" sz="1400" i="1" dirty="0"/>
              <a:t>When</a:t>
            </a:r>
            <a:r>
              <a:rPr lang="en-US" sz="1400" dirty="0"/>
              <a:t> I </a:t>
            </a:r>
            <a:r>
              <a:rPr lang="en-US" sz="1400" dirty="0" smtClean="0"/>
              <a:t>???</a:t>
            </a:r>
            <a:endParaRPr lang="en-US" sz="1400" dirty="0"/>
          </a:p>
          <a:p>
            <a:r>
              <a:rPr lang="en-US" sz="1400" i="1" dirty="0"/>
              <a:t>Then</a:t>
            </a:r>
            <a:r>
              <a:rPr lang="en-US" sz="1400" dirty="0"/>
              <a:t> </a:t>
            </a:r>
            <a:r>
              <a:rPr lang="en-US" sz="1400" dirty="0" smtClean="0"/>
              <a:t>???</a:t>
            </a:r>
            <a:endParaRPr lang="en-US" sz="1400"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88171517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a:t>
            </a:r>
            <a:r>
              <a:rPr lang="en-US" dirty="0" smtClean="0"/>
              <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77744476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a:t>
            </a:r>
            <a:r>
              <a:rPr lang="en-US" dirty="0" smtClean="0"/>
              <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35502985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kern="1200" dirty="0" smtClean="0">
                <a:solidFill>
                  <a:schemeClr val="tx2"/>
                </a:solidFill>
                <a:effectLst/>
                <a:latin typeface="Georgia" panose="02040502050405020303" pitchFamily="18" charset="0"/>
                <a:ea typeface="+mj-ea"/>
                <a:cs typeface="+mj-cs"/>
              </a:rPr>
              <a:t>Governance</a:t>
            </a:r>
            <a:r>
              <a:rPr lang="en-US" dirty="0"/>
              <a:t/>
            </a:r>
            <a:br>
              <a:rPr lang="en-US" dirty="0"/>
            </a:br>
            <a:r>
              <a:rPr lang="en-US" dirty="0" smtClean="0"/>
              <a:t>How</a:t>
            </a:r>
            <a:br>
              <a:rPr lang="en-US" dirty="0" smtClean="0"/>
            </a:br>
            <a:r>
              <a:rPr lang="en-US" dirty="0" smtClean="0"/>
              <a:t>Hands on Lab</a:t>
            </a:r>
            <a:endParaRPr lang="en-US" dirty="0"/>
          </a:p>
        </p:txBody>
      </p:sp>
      <p:sp>
        <p:nvSpPr>
          <p:cNvPr id="3" name="Content Placeholder 2"/>
          <p:cNvSpPr>
            <a:spLocks noGrp="1"/>
          </p:cNvSpPr>
          <p:nvPr>
            <p:ph idx="1"/>
          </p:nvPr>
        </p:nvSpPr>
        <p:spPr/>
        <p:txBody>
          <a:bodyPr/>
          <a:lstStyle/>
          <a:p>
            <a:pPr lvl="0"/>
            <a:r>
              <a:rPr lang="en-US" altLang="en-US" dirty="0">
                <a:solidFill>
                  <a:srgbClr val="282828"/>
                </a:solidFill>
              </a:rPr>
              <a:t>Please follow the directions for the exercise.</a:t>
            </a:r>
          </a:p>
          <a:p>
            <a:pPr indent="-257175">
              <a:buClr>
                <a:srgbClr val="0067B1"/>
              </a:buClr>
            </a:pPr>
            <a:endParaRPr lang="en-US" altLang="en-US" dirty="0"/>
          </a:p>
          <a:p>
            <a:pPr lvl="1" indent="-342900">
              <a:buClr>
                <a:srgbClr val="0067B1"/>
              </a:buClr>
              <a:buFont typeface="+mj-lt"/>
              <a:buAutoNum type="arabicPeriod"/>
            </a:pPr>
            <a:r>
              <a:rPr lang="en-US" altLang="en-US" dirty="0" smtClean="0"/>
              <a:t>Setting up for the lab</a:t>
            </a:r>
          </a:p>
          <a:p>
            <a:pPr lvl="1" indent="-342900">
              <a:buClr>
                <a:srgbClr val="0067B1"/>
              </a:buClr>
              <a:buFont typeface="+mj-lt"/>
              <a:buAutoNum type="arabicPeriod"/>
            </a:pPr>
            <a:endParaRPr lang="en-US" altLang="en-US" dirty="0" smtClean="0"/>
          </a:p>
          <a:p>
            <a:pPr lvl="1" indent="-342900">
              <a:buClr>
                <a:srgbClr val="0067B1"/>
              </a:buClr>
              <a:buFont typeface="+mj-lt"/>
              <a:buAutoNum type="arabicPeriod"/>
            </a:pPr>
            <a:r>
              <a:rPr lang="en-US" altLang="en-US" dirty="0" smtClean="0"/>
              <a:t>Navigate </a:t>
            </a:r>
            <a:r>
              <a:rPr lang="en-US" altLang="en-US" dirty="0"/>
              <a:t>to </a:t>
            </a:r>
            <a:r>
              <a:rPr lang="en-US" altLang="en-US" dirty="0" err="1"/>
              <a:t>SonarQube</a:t>
            </a:r>
            <a:r>
              <a:rPr lang="en-US" altLang="en-US" dirty="0"/>
              <a:t>: </a:t>
            </a:r>
            <a:r>
              <a:rPr lang="en-US" altLang="en-US" dirty="0">
                <a:hlinkClick r:id="rId2"/>
              </a:rPr>
              <a:t>http://dlsysadm-db03:9000/dashboard/index?did=10004</a:t>
            </a:r>
            <a:endParaRPr lang="en-US" altLang="en-US" dirty="0"/>
          </a:p>
          <a:p>
            <a:pPr lvl="1" indent="-342900">
              <a:buClr>
                <a:srgbClr val="0067B1"/>
              </a:buClr>
              <a:buFont typeface="+mj-lt"/>
              <a:buAutoNum type="arabicPeriod"/>
            </a:pPr>
            <a:r>
              <a:rPr lang="en-US" altLang="en-US" dirty="0"/>
              <a:t>Create a code review based on your previous </a:t>
            </a:r>
            <a:r>
              <a:rPr lang="en-US" altLang="en-US" dirty="0" smtClean="0"/>
              <a:t>commit</a:t>
            </a:r>
          </a:p>
          <a:p>
            <a:pPr lvl="1" indent="-342900">
              <a:buClr>
                <a:srgbClr val="0067B1"/>
              </a:buClr>
              <a:buFont typeface="+mj-lt"/>
              <a:buAutoNum type="arabicPeriod"/>
            </a:pPr>
            <a:endParaRPr lang="en-US" altLang="en-US" dirty="0"/>
          </a:p>
          <a:p>
            <a:pPr lvl="1" indent="-342900">
              <a:buClr>
                <a:srgbClr val="0067B1"/>
              </a:buClr>
              <a:buFont typeface="+mj-lt"/>
              <a:buAutoNum type="arabicPeriod"/>
            </a:pPr>
            <a:r>
              <a:rPr lang="en-US" altLang="en-US" dirty="0" smtClean="0"/>
              <a:t>Validation</a:t>
            </a:r>
            <a:endParaRPr lang="en-US" altLang="en-US" dirty="0"/>
          </a:p>
          <a:p>
            <a:pPr marL="0" lvl="1" indent="0">
              <a:buNone/>
            </a:pPr>
            <a:endParaRPr lang="en-US" altLang="en-US" sz="1800" dirty="0"/>
          </a:p>
          <a:p>
            <a:pPr marL="0" lvl="1" indent="0">
              <a:buNone/>
            </a:pPr>
            <a:r>
              <a:rPr lang="en-US" altLang="en-US" sz="1800" dirty="0"/>
              <a:t>Any questions or issues? Let us know!</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50321953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a:t>
            </a:r>
            <a:br>
              <a:rPr lang="en-US" dirty="0"/>
            </a:br>
            <a:r>
              <a:rPr lang="en-US" dirty="0" smtClean="0"/>
              <a:t>Next</a:t>
            </a:r>
            <a:endParaRPr lang="en-US" dirty="0"/>
          </a:p>
        </p:txBody>
      </p:sp>
      <p:sp>
        <p:nvSpPr>
          <p:cNvPr id="3" name="Content Placeholder 2"/>
          <p:cNvSpPr>
            <a:spLocks noGrp="1"/>
          </p:cNvSpPr>
          <p:nvPr>
            <p:ph idx="1"/>
          </p:nvPr>
        </p:nvSpPr>
        <p:spPr/>
        <p:txBody>
          <a:bodyPr/>
          <a:lstStyle/>
          <a:p>
            <a:r>
              <a:rPr lang="en-US" sz="1200" dirty="0"/>
              <a:t>What do you choose to do with this knowledge and experience?</a:t>
            </a:r>
          </a:p>
          <a:p>
            <a:endParaRPr lang="en-US" sz="1200" dirty="0"/>
          </a:p>
          <a:p>
            <a:r>
              <a:rPr lang="en-US" sz="1200" dirty="0"/>
              <a:t>Will you or your team implement next week/iterations?</a:t>
            </a:r>
          </a:p>
          <a:p>
            <a:r>
              <a:rPr lang="en-US" sz="1200" dirty="0"/>
              <a:t>Who will you teach it to?</a:t>
            </a:r>
          </a:p>
          <a:p>
            <a:r>
              <a:rPr lang="en-US" sz="1200" dirty="0"/>
              <a:t>Attend a meetup?</a:t>
            </a:r>
          </a:p>
          <a:p>
            <a:r>
              <a:rPr lang="en-US" sz="1200" dirty="0"/>
              <a:t>Post what you know on your blog?</a:t>
            </a:r>
            <a:endParaRPr lang="en-US" sz="1200" dirty="0">
              <a:hlinkClick r:id="rId2"/>
            </a:endParaRPr>
          </a:p>
          <a:p>
            <a:endParaRPr lang="en-US" sz="1200" dirty="0"/>
          </a:p>
          <a:p>
            <a:r>
              <a:rPr lang="en-US" sz="1200" dirty="0"/>
              <a:t>References:</a:t>
            </a:r>
            <a:endParaRPr lang="en-US" sz="1200" dirty="0">
              <a:hlinkClick r:id="rId2"/>
            </a:endParaRP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31097997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Infrastructure as Code</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2064930" y="4038600"/>
            <a:ext cx="685800" cy="5349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678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Code</a:t>
            </a:r>
          </a:p>
        </p:txBody>
      </p:sp>
      <p:sp>
        <p:nvSpPr>
          <p:cNvPr id="3" name="Content Placeholder 2"/>
          <p:cNvSpPr>
            <a:spLocks noGrp="1"/>
          </p:cNvSpPr>
          <p:nvPr>
            <p:ph idx="1"/>
          </p:nvPr>
        </p:nvSpPr>
        <p:spPr/>
        <p:txBody>
          <a:bodyPr/>
          <a:lstStyle/>
          <a:p>
            <a:r>
              <a:rPr lang="en-US" sz="1400" b="1" dirty="0"/>
              <a:t>Value Statement:</a:t>
            </a:r>
          </a:p>
          <a:p>
            <a:r>
              <a:rPr lang="en-US" sz="1400" i="1" dirty="0"/>
              <a:t>As</a:t>
            </a:r>
            <a:r>
              <a:rPr lang="en-US" sz="1400" dirty="0"/>
              <a:t> a student</a:t>
            </a:r>
          </a:p>
          <a:p>
            <a:r>
              <a:rPr lang="en-US" sz="1400" i="1" dirty="0"/>
              <a:t>I want </a:t>
            </a:r>
            <a:r>
              <a:rPr lang="en-US" sz="1400" dirty="0"/>
              <a:t>to </a:t>
            </a:r>
            <a:r>
              <a:rPr lang="en-US" sz="1400" dirty="0" smtClean="0"/>
              <a:t>get feedback on my code</a:t>
            </a:r>
            <a:endParaRPr lang="en-US" sz="1400" dirty="0"/>
          </a:p>
          <a:p>
            <a:r>
              <a:rPr lang="en-US" sz="1400" i="1" dirty="0"/>
              <a:t>So that </a:t>
            </a:r>
            <a:r>
              <a:rPr lang="en-US" sz="1400" dirty="0"/>
              <a:t>I can improve the quality of the software</a:t>
            </a:r>
          </a:p>
          <a:p>
            <a:endParaRPr lang="en-US" sz="1400" dirty="0"/>
          </a:p>
          <a:p>
            <a:r>
              <a:rPr lang="en-US" sz="1400" b="1" dirty="0"/>
              <a:t>Acceptance Criteria (Gherkin):</a:t>
            </a:r>
          </a:p>
          <a:p>
            <a:r>
              <a:rPr lang="en-US" sz="1400" i="1" dirty="0"/>
              <a:t>Given</a:t>
            </a:r>
            <a:r>
              <a:rPr lang="en-US" sz="1400" dirty="0"/>
              <a:t> a </a:t>
            </a:r>
            <a:r>
              <a:rPr lang="en-US" sz="1400" dirty="0" smtClean="0"/>
              <a:t>???</a:t>
            </a:r>
            <a:endParaRPr lang="en-US" sz="1400" dirty="0"/>
          </a:p>
          <a:p>
            <a:r>
              <a:rPr lang="en-US" sz="1400" i="1" dirty="0"/>
              <a:t>When</a:t>
            </a:r>
            <a:r>
              <a:rPr lang="en-US" sz="1400" dirty="0"/>
              <a:t> I </a:t>
            </a:r>
            <a:r>
              <a:rPr lang="en-US" sz="1400" dirty="0" smtClean="0"/>
              <a:t>???</a:t>
            </a:r>
            <a:endParaRPr lang="en-US" sz="1400" dirty="0"/>
          </a:p>
          <a:p>
            <a:r>
              <a:rPr lang="en-US" sz="1400" i="1" dirty="0"/>
              <a:t>Then</a:t>
            </a:r>
            <a:r>
              <a:rPr lang="en-US" sz="1400" dirty="0"/>
              <a:t> </a:t>
            </a:r>
            <a:r>
              <a:rPr lang="en-US" sz="1400" dirty="0" smtClean="0"/>
              <a:t>???</a:t>
            </a:r>
            <a:endParaRPr lang="en-US" sz="1400"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59567756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Code</a:t>
            </a:r>
            <a:r>
              <a:rPr lang="en-US" dirty="0" smtClean="0"/>
              <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062892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a:t>
            </a:r>
            <a:br>
              <a:rPr lang="en-US" dirty="0" smtClean="0"/>
            </a:br>
            <a:r>
              <a:rPr lang="en-US" dirty="0" smtClean="0"/>
              <a:t>Evolutions to DevOps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975" y="2078037"/>
            <a:ext cx="8334375" cy="3981450"/>
          </a:xfrm>
        </p:spPr>
      </p:pic>
      <p:sp>
        <p:nvSpPr>
          <p:cNvPr id="3" name="Footer Placeholder 2"/>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671411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Code</a:t>
            </a:r>
            <a:r>
              <a:rPr lang="en-US" dirty="0" smtClean="0"/>
              <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54021129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Code</a:t>
            </a:r>
            <a:br>
              <a:rPr lang="en-US" dirty="0"/>
            </a:br>
            <a:r>
              <a:rPr lang="en-US" dirty="0" smtClean="0"/>
              <a:t>How</a:t>
            </a:r>
            <a:br>
              <a:rPr lang="en-US" dirty="0" smtClean="0"/>
            </a:br>
            <a:r>
              <a:rPr lang="en-US" dirty="0" smtClean="0"/>
              <a:t>Hands on Lab</a:t>
            </a:r>
            <a:endParaRPr lang="en-US" dirty="0"/>
          </a:p>
        </p:txBody>
      </p:sp>
      <p:sp>
        <p:nvSpPr>
          <p:cNvPr id="3" name="Content Placeholder 2"/>
          <p:cNvSpPr>
            <a:spLocks noGrp="1"/>
          </p:cNvSpPr>
          <p:nvPr>
            <p:ph idx="1"/>
          </p:nvPr>
        </p:nvSpPr>
        <p:spPr/>
        <p:txBody>
          <a:bodyPr/>
          <a:lstStyle/>
          <a:p>
            <a:pPr lvl="0"/>
            <a:r>
              <a:rPr lang="en-US" altLang="en-US" dirty="0">
                <a:solidFill>
                  <a:srgbClr val="282828"/>
                </a:solidFill>
              </a:rPr>
              <a:t>Please follow the directions for the exercise.</a:t>
            </a:r>
          </a:p>
          <a:p>
            <a:pPr indent="-257175">
              <a:buClr>
                <a:srgbClr val="0067B1"/>
              </a:buClr>
            </a:pPr>
            <a:endParaRPr lang="en-US" altLang="en-US" dirty="0"/>
          </a:p>
          <a:p>
            <a:pPr lvl="1" indent="-342900">
              <a:buClr>
                <a:srgbClr val="0067B1"/>
              </a:buClr>
              <a:buFont typeface="+mj-lt"/>
              <a:buAutoNum type="arabicPeriod"/>
            </a:pPr>
            <a:r>
              <a:rPr lang="en-US" altLang="en-US" dirty="0" smtClean="0"/>
              <a:t>Setting up for the lab</a:t>
            </a:r>
          </a:p>
          <a:p>
            <a:pPr lvl="1" indent="-342900">
              <a:buClr>
                <a:srgbClr val="0067B1"/>
              </a:buClr>
              <a:buFont typeface="+mj-lt"/>
              <a:buAutoNum type="arabicPeriod"/>
            </a:pPr>
            <a:endParaRPr lang="en-US" altLang="en-US" dirty="0" smtClean="0"/>
          </a:p>
          <a:p>
            <a:pPr lvl="1" indent="-342900">
              <a:buClr>
                <a:srgbClr val="0067B1"/>
              </a:buClr>
              <a:buFont typeface="+mj-lt"/>
              <a:buAutoNum type="arabicPeriod"/>
            </a:pPr>
            <a:r>
              <a:rPr lang="en-US" altLang="en-US" dirty="0" smtClean="0"/>
              <a:t>Navigate </a:t>
            </a:r>
            <a:r>
              <a:rPr lang="en-US" altLang="en-US" dirty="0"/>
              <a:t>to </a:t>
            </a:r>
            <a:r>
              <a:rPr lang="en-US" altLang="en-US" dirty="0" err="1"/>
              <a:t>SonarQube</a:t>
            </a:r>
            <a:r>
              <a:rPr lang="en-US" altLang="en-US" dirty="0"/>
              <a:t>: </a:t>
            </a:r>
            <a:r>
              <a:rPr lang="en-US" altLang="en-US" dirty="0">
                <a:hlinkClick r:id="rId2"/>
              </a:rPr>
              <a:t>http://dlsysadm-db03:9000/dashboard/index?did=10004</a:t>
            </a:r>
            <a:endParaRPr lang="en-US" altLang="en-US" dirty="0"/>
          </a:p>
          <a:p>
            <a:pPr lvl="1" indent="-342900">
              <a:buClr>
                <a:srgbClr val="0067B1"/>
              </a:buClr>
              <a:buFont typeface="+mj-lt"/>
              <a:buAutoNum type="arabicPeriod"/>
            </a:pPr>
            <a:r>
              <a:rPr lang="en-US" altLang="en-US" dirty="0"/>
              <a:t>Create a code review based on your previous </a:t>
            </a:r>
            <a:r>
              <a:rPr lang="en-US" altLang="en-US" dirty="0" smtClean="0"/>
              <a:t>commit</a:t>
            </a:r>
          </a:p>
          <a:p>
            <a:pPr lvl="1" indent="-342900">
              <a:buClr>
                <a:srgbClr val="0067B1"/>
              </a:buClr>
              <a:buFont typeface="+mj-lt"/>
              <a:buAutoNum type="arabicPeriod"/>
            </a:pPr>
            <a:endParaRPr lang="en-US" altLang="en-US" dirty="0"/>
          </a:p>
          <a:p>
            <a:pPr lvl="1" indent="-342900">
              <a:buClr>
                <a:srgbClr val="0067B1"/>
              </a:buClr>
              <a:buFont typeface="+mj-lt"/>
              <a:buAutoNum type="arabicPeriod"/>
            </a:pPr>
            <a:r>
              <a:rPr lang="en-US" altLang="en-US" dirty="0" smtClean="0"/>
              <a:t>Validation</a:t>
            </a:r>
            <a:endParaRPr lang="en-US" altLang="en-US" dirty="0"/>
          </a:p>
          <a:p>
            <a:pPr marL="0" lvl="1" indent="0">
              <a:buNone/>
            </a:pPr>
            <a:endParaRPr lang="en-US" altLang="en-US" sz="1800" dirty="0"/>
          </a:p>
          <a:p>
            <a:pPr marL="0" lvl="1" indent="0">
              <a:buNone/>
            </a:pPr>
            <a:r>
              <a:rPr lang="en-US" altLang="en-US" sz="1800" dirty="0"/>
              <a:t>Any questions or issues? Let us know!</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6383432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Code</a:t>
            </a:r>
            <a:br>
              <a:rPr lang="en-US" dirty="0"/>
            </a:br>
            <a:r>
              <a:rPr lang="en-US" dirty="0" smtClean="0"/>
              <a:t>Next</a:t>
            </a:r>
            <a:endParaRPr lang="en-US" dirty="0"/>
          </a:p>
        </p:txBody>
      </p:sp>
      <p:sp>
        <p:nvSpPr>
          <p:cNvPr id="3" name="Content Placeholder 2"/>
          <p:cNvSpPr>
            <a:spLocks noGrp="1"/>
          </p:cNvSpPr>
          <p:nvPr>
            <p:ph idx="1"/>
          </p:nvPr>
        </p:nvSpPr>
        <p:spPr/>
        <p:txBody>
          <a:bodyPr/>
          <a:lstStyle/>
          <a:p>
            <a:r>
              <a:rPr lang="en-US" sz="1800" dirty="0"/>
              <a:t>What do you choose to do with this knowledge and experience?</a:t>
            </a:r>
          </a:p>
          <a:p>
            <a:endParaRPr lang="en-US" sz="1800" dirty="0"/>
          </a:p>
          <a:p>
            <a:r>
              <a:rPr lang="en-US" sz="1800" dirty="0"/>
              <a:t>Will you or your team implement next week/iterations?</a:t>
            </a:r>
          </a:p>
          <a:p>
            <a:r>
              <a:rPr lang="en-US" sz="1800" dirty="0"/>
              <a:t>Who will you teach it to?</a:t>
            </a:r>
          </a:p>
          <a:p>
            <a:r>
              <a:rPr lang="en-US" sz="1800" dirty="0"/>
              <a:t>Attend a meetup?</a:t>
            </a:r>
          </a:p>
          <a:p>
            <a:r>
              <a:rPr lang="en-US" sz="1800" dirty="0"/>
              <a:t>Post what you know on your blog?</a:t>
            </a:r>
            <a:endParaRPr lang="en-US" sz="1800" dirty="0">
              <a:hlinkClick r:id="rId2"/>
            </a:endParaRPr>
          </a:p>
          <a:p>
            <a:endParaRPr lang="en-US" sz="1800" dirty="0"/>
          </a:p>
          <a:p>
            <a:r>
              <a:rPr lang="en-US" sz="1800" dirty="0"/>
              <a:t>References:</a:t>
            </a:r>
            <a:endParaRPr lang="en-US" sz="1800" dirty="0">
              <a:hlinkClick r:id="rId2"/>
            </a:endParaRPr>
          </a:p>
          <a:p>
            <a:r>
              <a:rPr lang="en-US" sz="1800" dirty="0" err="1" smtClean="0">
                <a:hlinkClick r:id="rId3"/>
              </a:rPr>
              <a:t>RapidIT</a:t>
            </a:r>
            <a:r>
              <a:rPr lang="en-US" sz="1800" dirty="0" smtClean="0"/>
              <a:t> - Video</a:t>
            </a: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605239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 – Retrospective</a:t>
            </a:r>
            <a:endParaRPr lang="en-US" dirty="0"/>
          </a:p>
        </p:txBody>
      </p:sp>
      <p:sp>
        <p:nvSpPr>
          <p:cNvPr id="3" name="Content Placeholder 2"/>
          <p:cNvSpPr>
            <a:spLocks noGrp="1"/>
          </p:cNvSpPr>
          <p:nvPr>
            <p:ph idx="1"/>
          </p:nvPr>
        </p:nvSpPr>
        <p:spPr/>
        <p:txBody>
          <a:bodyPr/>
          <a:lstStyle/>
          <a:p>
            <a:r>
              <a:rPr lang="en-US" altLang="en-US" sz="1800" dirty="0" smtClean="0"/>
              <a:t>Please provide your feedback on:</a:t>
            </a:r>
            <a:endParaRPr lang="en-US" altLang="en-US" sz="1800" dirty="0"/>
          </a:p>
          <a:p>
            <a:pPr marL="285750" indent="-285750">
              <a:buFont typeface="Arial" panose="020B0604020202020204" pitchFamily="34" charset="0"/>
              <a:buChar char="•"/>
            </a:pPr>
            <a:r>
              <a:rPr lang="en-US" sz="1800" dirty="0"/>
              <a:t>What did we do well, that if we don’t discuss we might forget?</a:t>
            </a:r>
          </a:p>
          <a:p>
            <a:pPr marL="285750" indent="-285750">
              <a:buFont typeface="Arial" panose="020B0604020202020204" pitchFamily="34" charset="0"/>
              <a:buChar char="•"/>
            </a:pPr>
            <a:r>
              <a:rPr lang="en-US" sz="1800" dirty="0"/>
              <a:t>What did we learn?</a:t>
            </a:r>
          </a:p>
          <a:p>
            <a:pPr marL="285750" indent="-285750">
              <a:buFont typeface="Arial" panose="020B0604020202020204" pitchFamily="34" charset="0"/>
              <a:buChar char="•"/>
            </a:pPr>
            <a:r>
              <a:rPr lang="en-US" sz="1800" dirty="0"/>
              <a:t>What should we do differently next time?</a:t>
            </a:r>
          </a:p>
          <a:p>
            <a:pPr marL="285750" indent="-285750">
              <a:buFont typeface="Arial" panose="020B0604020202020204" pitchFamily="34" charset="0"/>
              <a:buChar char="•"/>
            </a:pPr>
            <a:r>
              <a:rPr lang="en-US" sz="1800" dirty="0"/>
              <a:t>What still puzzles us?</a:t>
            </a:r>
          </a:p>
          <a:p>
            <a:pPr marL="0" lvl="1" indent="0">
              <a:buClr>
                <a:srgbClr val="0067B1"/>
              </a:buClr>
              <a:buNone/>
            </a:pPr>
            <a:endParaRPr lang="en-US" altLang="en-US" sz="1800" dirty="0"/>
          </a:p>
          <a:p>
            <a:pPr marL="0" lvl="1" indent="0">
              <a:buClr>
                <a:srgbClr val="0067B1"/>
              </a:buClr>
              <a:buNone/>
            </a:pPr>
            <a:r>
              <a:rPr lang="en-US" altLang="en-US" sz="1800" dirty="0" smtClean="0"/>
              <a:t>Any other questions?</a:t>
            </a:r>
            <a:endParaRPr lang="en-US" alt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431227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 – Q&amp;A</a:t>
            </a:r>
            <a:endParaRPr lang="en-US" dirty="0"/>
          </a:p>
        </p:txBody>
      </p:sp>
      <p:sp>
        <p:nvSpPr>
          <p:cNvPr id="3" name="Content Placeholder 2"/>
          <p:cNvSpPr>
            <a:spLocks noGrp="1"/>
          </p:cNvSpPr>
          <p:nvPr>
            <p:ph idx="1"/>
          </p:nvPr>
        </p:nvSpPr>
        <p:spPr/>
        <p:txBody>
          <a:bodyPr/>
          <a:lstStyle/>
          <a:p>
            <a:r>
              <a:rPr lang="en-US" altLang="en-US" sz="1800" dirty="0" smtClean="0"/>
              <a:t>Potential Topics:</a:t>
            </a:r>
            <a:endParaRPr lang="en-US" altLang="en-US" sz="1800" dirty="0"/>
          </a:p>
          <a:p>
            <a:pPr lvl="1">
              <a:buClr>
                <a:srgbClr val="0067B1"/>
              </a:buClr>
            </a:pPr>
            <a:r>
              <a:rPr lang="en-US" altLang="en-US" sz="1800" dirty="0"/>
              <a:t>Are there any Day 2 topics you would like to understand better</a:t>
            </a:r>
            <a:r>
              <a:rPr lang="en-US" altLang="en-US" sz="1800" dirty="0" smtClean="0"/>
              <a:t>?</a:t>
            </a:r>
          </a:p>
          <a:p>
            <a:pPr lvl="1">
              <a:buClr>
                <a:srgbClr val="0067B1"/>
              </a:buClr>
            </a:pPr>
            <a:r>
              <a:rPr lang="en-US" altLang="en-US" sz="1800" dirty="0" smtClean="0"/>
              <a:t>Which Day 2 hands-on exercises were helpful?</a:t>
            </a:r>
          </a:p>
          <a:p>
            <a:pPr lvl="1">
              <a:buClr>
                <a:srgbClr val="0067B1"/>
              </a:buClr>
            </a:pPr>
            <a:r>
              <a:rPr lang="en-US" altLang="en-US" sz="1800" dirty="0" smtClean="0"/>
              <a:t>Which Day 2 hands-on exercises were not helpful?</a:t>
            </a:r>
          </a:p>
          <a:p>
            <a:pPr marL="0" lvl="1" indent="0">
              <a:buClr>
                <a:srgbClr val="0067B1"/>
              </a:buClr>
              <a:buNone/>
            </a:pPr>
            <a:endParaRPr lang="en-US" altLang="en-US" sz="1800" dirty="0"/>
          </a:p>
          <a:p>
            <a:pPr marL="0" lvl="1" indent="0">
              <a:buClr>
                <a:srgbClr val="0067B1"/>
              </a:buClr>
              <a:buNone/>
            </a:pPr>
            <a:r>
              <a:rPr lang="en-US" altLang="en-US" sz="1800" dirty="0" smtClean="0"/>
              <a:t>Any other questions?</a:t>
            </a:r>
            <a:endParaRPr lang="en-US" alt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682332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34082" y="837052"/>
            <a:ext cx="7156772" cy="747908"/>
          </a:xfrm>
          <a:prstGeom prst="rect">
            <a:avLst/>
          </a:prstGeom>
        </p:spPr>
      </p:pic>
      <p:sp>
        <p:nvSpPr>
          <p:cNvPr id="4" name="Content Placeholder 3"/>
          <p:cNvSpPr>
            <a:spLocks noGrp="1"/>
          </p:cNvSpPr>
          <p:nvPr>
            <p:ph idx="1"/>
          </p:nvPr>
        </p:nvSpPr>
        <p:spPr>
          <a:xfrm>
            <a:off x="1234082" y="1584960"/>
            <a:ext cx="7156772" cy="4742688"/>
          </a:xfrm>
        </p:spPr>
        <p:txBody>
          <a:bodyPr/>
          <a:lstStyle/>
          <a:p>
            <a:pPr algn="ctr"/>
            <a:r>
              <a:rPr lang="en-US" sz="2000" b="1" dirty="0" smtClean="0">
                <a:latin typeface="+mj-lt"/>
              </a:rPr>
              <a:t>Every Thursday from noon to 1:00 p.m.</a:t>
            </a:r>
          </a:p>
          <a:p>
            <a:pPr algn="ctr"/>
            <a:r>
              <a:rPr lang="en-US" b="1" dirty="0" smtClean="0">
                <a:latin typeface="+mj-lt"/>
              </a:rPr>
              <a:t>In person: </a:t>
            </a:r>
            <a:r>
              <a:rPr lang="en-US" dirty="0" smtClean="0">
                <a:latin typeface="+mj-lt"/>
              </a:rPr>
              <a:t>DC 4000, RDC, RCD and Herndon OB1 Cafeterias</a:t>
            </a:r>
          </a:p>
          <a:p>
            <a:pPr algn="ctr"/>
            <a:r>
              <a:rPr lang="en-US" b="1" dirty="0" err="1" smtClean="0">
                <a:latin typeface="+mj-lt"/>
              </a:rPr>
              <a:t>Webex</a:t>
            </a:r>
            <a:r>
              <a:rPr lang="en-US" b="1" dirty="0" smtClean="0">
                <a:latin typeface="+mj-lt"/>
              </a:rPr>
              <a:t>: </a:t>
            </a:r>
            <a:r>
              <a:rPr lang="en-US" dirty="0" smtClean="0">
                <a:latin typeface="+mj-lt"/>
              </a:rPr>
              <a:t>Topic Specific Training and Q&amp;A</a:t>
            </a:r>
          </a:p>
          <a:p>
            <a:endParaRPr lang="en-US" dirty="0" smtClean="0">
              <a:latin typeface="+mj-lt"/>
            </a:endParaRPr>
          </a:p>
          <a:p>
            <a:r>
              <a:rPr lang="en-US" dirty="0" smtClean="0">
                <a:latin typeface="+mj-lt"/>
              </a:rPr>
              <a:t>This is your opportunity to get answers to your questions about:</a:t>
            </a:r>
          </a:p>
          <a:p>
            <a:pPr marL="285750" indent="-285750">
              <a:buFont typeface="Arial" panose="020B0604020202020204" pitchFamily="34" charset="0"/>
              <a:buChar char="•"/>
            </a:pPr>
            <a:r>
              <a:rPr lang="en-US" dirty="0" smtClean="0">
                <a:latin typeface="+mj-lt"/>
              </a:rPr>
              <a:t>Agile definitions, practices, process, etc.</a:t>
            </a:r>
          </a:p>
          <a:p>
            <a:pPr marL="285750" indent="-285750">
              <a:buFont typeface="Arial" panose="020B0604020202020204" pitchFamily="34" charset="0"/>
              <a:buChar char="•"/>
            </a:pPr>
            <a:r>
              <a:rPr lang="en-US" dirty="0" smtClean="0">
                <a:latin typeface="+mj-lt"/>
              </a:rPr>
              <a:t>Kanban/Scrum</a:t>
            </a:r>
          </a:p>
          <a:p>
            <a:pPr marL="285750" indent="-285750">
              <a:buFont typeface="Arial" panose="020B0604020202020204" pitchFamily="34" charset="0"/>
              <a:buChar char="•"/>
            </a:pPr>
            <a:r>
              <a:rPr lang="en-US" dirty="0" smtClean="0">
                <a:latin typeface="+mj-lt"/>
              </a:rPr>
              <a:t>Agile Tools</a:t>
            </a:r>
          </a:p>
          <a:p>
            <a:pPr marL="285750" indent="-285750">
              <a:buFont typeface="Arial" panose="020B0604020202020204" pitchFamily="34" charset="0"/>
              <a:buChar char="•"/>
            </a:pPr>
            <a:r>
              <a:rPr lang="en-US" dirty="0" smtClean="0">
                <a:latin typeface="+mj-lt"/>
              </a:rPr>
              <a:t>Agile Training</a:t>
            </a:r>
          </a:p>
          <a:p>
            <a:pPr marL="285750" indent="-285750">
              <a:buFont typeface="Arial" panose="020B0604020202020204" pitchFamily="34" charset="0"/>
              <a:buChar char="•"/>
            </a:pPr>
            <a:r>
              <a:rPr lang="en-US" dirty="0" smtClean="0">
                <a:latin typeface="+mj-lt"/>
              </a:rPr>
              <a:t>Agile Testing</a:t>
            </a:r>
          </a:p>
          <a:p>
            <a:pPr marL="285750" indent="-285750">
              <a:buFont typeface="Arial" panose="020B0604020202020204" pitchFamily="34" charset="0"/>
              <a:buChar char="•"/>
            </a:pPr>
            <a:r>
              <a:rPr lang="en-US" dirty="0" smtClean="0">
                <a:latin typeface="+mj-lt"/>
              </a:rPr>
              <a:t>DevOps</a:t>
            </a:r>
          </a:p>
          <a:p>
            <a:pPr algn="ctr"/>
            <a:r>
              <a:rPr lang="en-US" dirty="0" smtClean="0">
                <a:latin typeface="+mj-lt"/>
              </a:rPr>
              <a:t>For more info </a:t>
            </a:r>
            <a:r>
              <a:rPr lang="en-US" smtClean="0">
                <a:latin typeface="+mj-lt"/>
              </a:rPr>
              <a:t>on Agile visit</a:t>
            </a:r>
            <a:r>
              <a:rPr lang="en-US" dirty="0" smtClean="0">
                <a:latin typeface="+mj-lt"/>
              </a:rPr>
              <a:t>:</a:t>
            </a:r>
          </a:p>
          <a:p>
            <a:r>
              <a:rPr lang="en-US" u="sng" dirty="0" smtClean="0">
                <a:latin typeface="+mj-lt"/>
                <a:hlinkClick r:id="rId4"/>
              </a:rPr>
              <a:t>http</a:t>
            </a:r>
            <a:r>
              <a:rPr lang="en-US" u="sng" dirty="0">
                <a:latin typeface="+mj-lt"/>
                <a:hlinkClick r:id="rId4"/>
              </a:rPr>
              <a:t>://sharepoint/sites/DevelopmentServices/Agile/Pages/Home.aspx</a:t>
            </a:r>
            <a:endParaRPr lang="en-US" dirty="0">
              <a:latin typeface="+mj-lt"/>
            </a:endParaRPr>
          </a:p>
          <a:p>
            <a:endParaRPr lang="en-US" dirty="0" smtClean="0">
              <a:latin typeface="+mj-lt"/>
            </a:endParaRPr>
          </a:p>
          <a:p>
            <a:endParaRPr lang="en-US" dirty="0" smtClean="0"/>
          </a:p>
          <a:p>
            <a:endParaRPr lang="en-US" dirty="0" smtClean="0"/>
          </a:p>
          <a:p>
            <a:endParaRPr lang="en-US" dirty="0"/>
          </a:p>
          <a:p>
            <a:endParaRPr lang="en-US" dirty="0"/>
          </a:p>
        </p:txBody>
      </p:sp>
      <p:sp>
        <p:nvSpPr>
          <p:cNvPr id="6" name="Footer Placeholder 5"/>
          <p:cNvSpPr>
            <a:spLocks noGrp="1"/>
          </p:cNvSpPr>
          <p:nvPr>
            <p:ph type="ftr" sz="quarter" idx="11"/>
          </p:nvPr>
        </p:nvSpPr>
        <p:spPr/>
        <p:txBody>
          <a:bodyPr/>
          <a:lstStyle/>
          <a:p>
            <a:r>
              <a:rPr>
                <a:solidFill>
                  <a:prstClr val="black">
                    <a:lumMod val="50000"/>
                    <a:lumOff val="50000"/>
                  </a:prstClr>
                </a:solidFill>
              </a:rPr>
              <a:t>Insert Presentation Title Here</a:t>
            </a:r>
            <a:endParaRPr dirty="0">
              <a:solidFill>
                <a:prstClr val="black">
                  <a:lumMod val="50000"/>
                  <a:lumOff val="50000"/>
                </a:prstClr>
              </a:solidFill>
            </a:endParaRPr>
          </a:p>
        </p:txBody>
      </p:sp>
    </p:spTree>
    <p:extLst>
      <p:ext uri="{BB962C8B-B14F-4D97-AF65-F5344CB8AC3E}">
        <p14:creationId xmlns:p14="http://schemas.microsoft.com/office/powerpoint/2010/main" val="96580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What </a:t>
            </a:r>
            <a:r>
              <a:rPr lang="en-US" dirty="0">
                <a:solidFill>
                  <a:schemeClr val="tx1"/>
                </a:solidFill>
              </a:rPr>
              <a:t>is DevOps?</a:t>
            </a:r>
          </a:p>
        </p:txBody>
      </p:sp>
      <p:sp>
        <p:nvSpPr>
          <p:cNvPr id="3" name="Content Placeholder 2"/>
          <p:cNvSpPr>
            <a:spLocks noGrp="1"/>
          </p:cNvSpPr>
          <p:nvPr>
            <p:ph idx="1"/>
          </p:nvPr>
        </p:nvSpPr>
        <p:spPr/>
        <p:txBody>
          <a:bodyPr/>
          <a:lstStyle/>
          <a:p>
            <a:pPr lvl="0"/>
            <a:endParaRPr lang="en-US" altLang="en-US" sz="3600" b="1" dirty="0" smtClean="0">
              <a:solidFill>
                <a:srgbClr val="282828"/>
              </a:solidFill>
            </a:endParaRPr>
          </a:p>
          <a:p>
            <a:pPr lvl="0"/>
            <a:r>
              <a:rPr lang="en-US" altLang="en-US" sz="4800" b="1" dirty="0" smtClean="0">
                <a:solidFill>
                  <a:srgbClr val="282828"/>
                </a:solidFill>
              </a:rPr>
              <a:t>If a team does </a:t>
            </a:r>
            <a:r>
              <a:rPr lang="en-US" altLang="en-US" sz="4800" b="1" dirty="0">
                <a:solidFill>
                  <a:srgbClr val="282828"/>
                </a:solidFill>
              </a:rPr>
              <a:t>not deploy a working system, then </a:t>
            </a:r>
            <a:r>
              <a:rPr lang="en-US" altLang="en-US" sz="4800" b="1" dirty="0" smtClean="0">
                <a:solidFill>
                  <a:srgbClr val="282828"/>
                </a:solidFill>
              </a:rPr>
              <a:t>a team has </a:t>
            </a:r>
            <a:r>
              <a:rPr lang="en-US" altLang="en-US" sz="4800" b="1" dirty="0">
                <a:solidFill>
                  <a:srgbClr val="282828"/>
                </a:solidFill>
              </a:rPr>
              <a:t>not produced anything</a:t>
            </a:r>
            <a:r>
              <a:rPr lang="en-US" altLang="en-US" sz="4800" b="1" dirty="0" smtClean="0">
                <a:solidFill>
                  <a:srgbClr val="282828"/>
                </a:solidFill>
              </a:rPr>
              <a:t>.</a:t>
            </a:r>
            <a:endParaRPr lang="en-US" altLang="en-US" sz="4800" b="1" dirty="0">
              <a:solidFill>
                <a:srgbClr val="282828"/>
              </a:solidFill>
            </a:endParaRP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231294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a:t>
            </a:r>
            <a:br>
              <a:rPr lang="en-US" dirty="0" smtClean="0"/>
            </a:br>
            <a:r>
              <a:rPr lang="en-US" dirty="0" smtClean="0"/>
              <a:t>Themes</a:t>
            </a:r>
            <a:endParaRPr lang="en-US" dirty="0"/>
          </a:p>
        </p:txBody>
      </p:sp>
      <p:sp>
        <p:nvSpPr>
          <p:cNvPr id="3" name="Content Placeholder 2"/>
          <p:cNvSpPr>
            <a:spLocks noGrp="1"/>
          </p:cNvSpPr>
          <p:nvPr>
            <p:ph idx="1"/>
          </p:nvPr>
        </p:nvSpPr>
        <p:spPr/>
        <p:txBody>
          <a:bodyPr/>
          <a:lstStyle/>
          <a:p>
            <a:r>
              <a:rPr lang="en-US" dirty="0" smtClean="0"/>
              <a:t>Version control – everything in version controlled, the same repo.</a:t>
            </a:r>
          </a:p>
          <a:p>
            <a:r>
              <a:rPr lang="en-US" dirty="0" smtClean="0"/>
              <a:t>Shift left – move testing earlier in the SDLC or pipeline</a:t>
            </a:r>
          </a:p>
          <a:p>
            <a:r>
              <a:rPr lang="en-US" dirty="0" smtClean="0"/>
              <a:t>Automate everything – if you have done it twice consider automation</a:t>
            </a:r>
          </a:p>
          <a:p>
            <a:r>
              <a:rPr lang="en-US" dirty="0" smtClean="0"/>
              <a:t>Tractability</a:t>
            </a:r>
          </a:p>
          <a:p>
            <a:r>
              <a:rPr lang="en-US" dirty="0" smtClean="0"/>
              <a:t>Repeatability</a:t>
            </a:r>
          </a:p>
          <a:p>
            <a:r>
              <a:rPr lang="en-US" dirty="0" smtClean="0"/>
              <a:t>Reproducibility</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954483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https://encrypted-tbn3.gstatic.com/images?q=tbn:ANd9GcRAm0L20KXBcLVTzGTJxe4YXQAJuHpHQixXzjdeneuGdT4tOn_Dw_ZA3VQ">
            <a:hlinkClick r:id="rId3"/>
          </p:cNvPr>
          <p:cNvSpPr>
            <a:spLocks noChangeAspect="1" noChangeArrowheads="1"/>
          </p:cNvSpPr>
          <p:nvPr/>
        </p:nvSpPr>
        <p:spPr bwMode="auto">
          <a:xfrm>
            <a:off x="135732" y="-589185"/>
            <a:ext cx="1428750" cy="11906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pSp>
        <p:nvGrpSpPr>
          <p:cNvPr id="228" name="Group 227"/>
          <p:cNvGrpSpPr/>
          <p:nvPr/>
        </p:nvGrpSpPr>
        <p:grpSpPr>
          <a:xfrm>
            <a:off x="685800" y="1295400"/>
            <a:ext cx="7924800" cy="4980295"/>
            <a:chOff x="685800" y="1143000"/>
            <a:chExt cx="7924800" cy="4980295"/>
          </a:xfrm>
        </p:grpSpPr>
        <p:grpSp>
          <p:nvGrpSpPr>
            <p:cNvPr id="2" name="Group 6"/>
            <p:cNvGrpSpPr/>
            <p:nvPr/>
          </p:nvGrpSpPr>
          <p:grpSpPr>
            <a:xfrm>
              <a:off x="685800" y="3510371"/>
              <a:ext cx="6541614" cy="654524"/>
              <a:chOff x="200637" y="5505201"/>
              <a:chExt cx="8177017" cy="818155"/>
            </a:xfrm>
          </p:grpSpPr>
          <p:grpSp>
            <p:nvGrpSpPr>
              <p:cNvPr id="3" name="Group 101"/>
              <p:cNvGrpSpPr/>
              <p:nvPr/>
            </p:nvGrpSpPr>
            <p:grpSpPr>
              <a:xfrm>
                <a:off x="205524" y="5505437"/>
                <a:ext cx="457204" cy="798632"/>
                <a:chOff x="2850983" y="2986655"/>
                <a:chExt cx="445293" cy="798632"/>
              </a:xfrm>
            </p:grpSpPr>
            <p:sp>
              <p:nvSpPr>
                <p:cNvPr id="103" name="Oval 102"/>
                <p:cNvSpPr/>
                <p:nvPr/>
              </p:nvSpPr>
              <p:spPr>
                <a:xfrm flipH="1" flipV="1">
                  <a:off x="3056962" y="2986655"/>
                  <a:ext cx="239314" cy="247753"/>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04" name="Oval 103"/>
                <p:cNvSpPr/>
                <p:nvPr/>
              </p:nvSpPr>
              <p:spPr>
                <a:xfrm flipH="1" flipV="1">
                  <a:off x="2850983" y="3537534"/>
                  <a:ext cx="239314" cy="247753"/>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05" name="Rectangle 104"/>
                <p:cNvSpPr/>
                <p:nvPr/>
              </p:nvSpPr>
              <p:spPr>
                <a:xfrm rot="1249482" flipH="1" flipV="1">
                  <a:off x="2950942" y="3095896"/>
                  <a:ext cx="171450" cy="5815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grpSp>
          <p:sp>
            <p:nvSpPr>
              <p:cNvPr id="106" name="Block Arc 105"/>
              <p:cNvSpPr/>
              <p:nvPr/>
            </p:nvSpPr>
            <p:spPr>
              <a:xfrm rot="5400000">
                <a:off x="8117963" y="5498088"/>
                <a:ext cx="245548" cy="268943"/>
              </a:xfrm>
              <a:prstGeom prst="blockArc">
                <a:avLst>
                  <a:gd name="adj1" fmla="val 10796678"/>
                  <a:gd name="adj2" fmla="val 38954"/>
                  <a:gd name="adj3" fmla="val 1766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haroni" panose="02010803020104030203" pitchFamily="2" charset="-79"/>
                  <a:cs typeface="Aharoni" panose="02010803020104030203" pitchFamily="2" charset="-79"/>
                </a:endParaRPr>
              </a:p>
            </p:txBody>
          </p:sp>
          <p:sp>
            <p:nvSpPr>
              <p:cNvPr id="107" name="Oval 106"/>
              <p:cNvSpPr/>
              <p:nvPr/>
            </p:nvSpPr>
            <p:spPr>
              <a:xfrm>
                <a:off x="7925340" y="6058460"/>
                <a:ext cx="245715" cy="247753"/>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08" name="Oval 107"/>
              <p:cNvSpPr/>
              <p:nvPr/>
            </p:nvSpPr>
            <p:spPr>
              <a:xfrm>
                <a:off x="8131939" y="5507582"/>
                <a:ext cx="245715" cy="247753"/>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09" name="Rectangle 108"/>
              <p:cNvSpPr/>
              <p:nvPr/>
            </p:nvSpPr>
            <p:spPr>
              <a:xfrm rot="1249482">
                <a:off x="8101430" y="5613082"/>
                <a:ext cx="176036" cy="5815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16" name="Parallelogram 115"/>
              <p:cNvSpPr/>
              <p:nvPr/>
            </p:nvSpPr>
            <p:spPr>
              <a:xfrm>
                <a:off x="325480" y="5505201"/>
                <a:ext cx="7925552" cy="559365"/>
              </a:xfrm>
              <a:prstGeom prst="parallelogram">
                <a:avLst>
                  <a:gd name="adj" fmla="val 36612"/>
                </a:avLst>
              </a:prstGeom>
              <a:pattFill prst="pct25">
                <a:fgClr>
                  <a:schemeClr val="tx1">
                    <a:lumMod val="60000"/>
                    <a:lumOff val="40000"/>
                  </a:schemeClr>
                </a:fgClr>
                <a:bgClr>
                  <a:schemeClr val="tx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17" name="Block Arc 116"/>
              <p:cNvSpPr/>
              <p:nvPr/>
            </p:nvSpPr>
            <p:spPr>
              <a:xfrm rot="16200000" flipH="1">
                <a:off x="203247" y="6057022"/>
                <a:ext cx="263724" cy="268943"/>
              </a:xfrm>
              <a:prstGeom prst="blockArc">
                <a:avLst>
                  <a:gd name="adj1" fmla="val 10839746"/>
                  <a:gd name="adj2" fmla="val 193768"/>
                  <a:gd name="adj3" fmla="val 18705"/>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haroni" panose="02010803020104030203" pitchFamily="2" charset="-79"/>
                  <a:cs typeface="Aharoni" panose="02010803020104030203" pitchFamily="2" charset="-79"/>
                </a:endParaRPr>
              </a:p>
            </p:txBody>
          </p:sp>
          <p:sp>
            <p:nvSpPr>
              <p:cNvPr id="118" name="Parallelogram 117"/>
              <p:cNvSpPr/>
              <p:nvPr/>
            </p:nvSpPr>
            <p:spPr>
              <a:xfrm>
                <a:off x="325480" y="6090912"/>
                <a:ext cx="7762842" cy="196881"/>
              </a:xfrm>
              <a:prstGeom prst="parallelogram">
                <a:avLst>
                  <a:gd name="adj" fmla="val 30769"/>
                </a:avLst>
              </a:prstGeom>
              <a:pattFill prst="pct25">
                <a:fgClr>
                  <a:schemeClr val="tx1">
                    <a:lumMod val="60000"/>
                    <a:lumOff val="40000"/>
                  </a:schemeClr>
                </a:fgClr>
                <a:bgClr>
                  <a:schemeClr val="tx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21" name="Block Arc 120"/>
              <p:cNvSpPr/>
              <p:nvPr/>
            </p:nvSpPr>
            <p:spPr>
              <a:xfrm rot="5400000">
                <a:off x="7903636" y="6059604"/>
                <a:ext cx="258560" cy="268944"/>
              </a:xfrm>
              <a:prstGeom prst="blockArc">
                <a:avLst>
                  <a:gd name="adj1" fmla="val 10796678"/>
                  <a:gd name="adj2" fmla="val 21533537"/>
                  <a:gd name="adj3" fmla="val 17672"/>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haroni" panose="02010803020104030203" pitchFamily="2" charset="-79"/>
                  <a:cs typeface="Aharoni" panose="02010803020104030203" pitchFamily="2" charset="-79"/>
                </a:endParaRPr>
              </a:p>
            </p:txBody>
          </p:sp>
          <p:sp>
            <p:nvSpPr>
              <p:cNvPr id="178" name="Flowchart: Process 177"/>
              <p:cNvSpPr/>
              <p:nvPr/>
            </p:nvSpPr>
            <p:spPr>
              <a:xfrm>
                <a:off x="325481" y="6277635"/>
                <a:ext cx="7718402" cy="45719"/>
              </a:xfrm>
              <a:prstGeom prst="flowChartProcess">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79" name="Flowchart: Process 178"/>
              <p:cNvSpPr/>
              <p:nvPr/>
            </p:nvSpPr>
            <p:spPr>
              <a:xfrm>
                <a:off x="325480" y="6062014"/>
                <a:ext cx="7717060" cy="46708"/>
              </a:xfrm>
              <a:prstGeom prst="flowChartProcess">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grpSp>
        <p:sp>
          <p:nvSpPr>
            <p:cNvPr id="2049" name="Flowchart: Alternate Process 2048"/>
            <p:cNvSpPr/>
            <p:nvPr/>
          </p:nvSpPr>
          <p:spPr>
            <a:xfrm>
              <a:off x="2503102" y="3569674"/>
              <a:ext cx="792045" cy="321851"/>
            </a:xfrm>
            <a:prstGeom prst="flowChartAlternateProcess">
              <a:avLst/>
            </a:prstGeom>
            <a:solidFill>
              <a:srgbClr val="D6A3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Aharoni" panose="02010803020104030203" pitchFamily="2" charset="-79"/>
                  <a:cs typeface="Aharoni" panose="02010803020104030203" pitchFamily="2" charset="-79"/>
                </a:rPr>
                <a:t>Develop</a:t>
              </a:r>
              <a:endParaRPr lang="en-US" dirty="0">
                <a:latin typeface="Aharoni" panose="02010803020104030203" pitchFamily="2" charset="-79"/>
                <a:cs typeface="Aharoni" panose="02010803020104030203" pitchFamily="2" charset="-79"/>
              </a:endParaRPr>
            </a:p>
          </p:txBody>
        </p:sp>
        <p:sp>
          <p:nvSpPr>
            <p:cNvPr id="132" name="Flowchart: Alternate Process 131"/>
            <p:cNvSpPr/>
            <p:nvPr/>
          </p:nvSpPr>
          <p:spPr>
            <a:xfrm>
              <a:off x="5874159" y="3563871"/>
              <a:ext cx="814630" cy="326358"/>
            </a:xfrm>
            <a:prstGeom prst="flowChartAlternateProcess">
              <a:avLst/>
            </a:prstGeom>
            <a:solidFill>
              <a:srgbClr val="C0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dirty="0" smtClean="0">
                  <a:latin typeface="Aharoni" panose="02010803020104030203" pitchFamily="2" charset="-79"/>
                  <a:cs typeface="Aharoni" panose="02010803020104030203" pitchFamily="2" charset="-79"/>
                </a:rPr>
                <a:t>Deploy</a:t>
              </a:r>
              <a:endParaRPr lang="en-US" sz="1000" b="0" dirty="0">
                <a:latin typeface="Aharoni" panose="02010803020104030203" pitchFamily="2" charset="-79"/>
                <a:cs typeface="Aharoni" panose="02010803020104030203" pitchFamily="2" charset="-79"/>
              </a:endParaRPr>
            </a:p>
          </p:txBody>
        </p:sp>
        <p:sp>
          <p:nvSpPr>
            <p:cNvPr id="149" name="Right Arrow 148"/>
            <p:cNvSpPr/>
            <p:nvPr/>
          </p:nvSpPr>
          <p:spPr>
            <a:xfrm>
              <a:off x="6823581" y="3664642"/>
              <a:ext cx="167742" cy="10552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59" name="Flowchart: Alternate Process 158"/>
            <p:cNvSpPr/>
            <p:nvPr/>
          </p:nvSpPr>
          <p:spPr>
            <a:xfrm>
              <a:off x="1053628" y="3571368"/>
              <a:ext cx="795696" cy="324842"/>
            </a:xfrm>
            <a:prstGeom prst="flowChartAlternateProcess">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haroni" panose="02010803020104030203" pitchFamily="2" charset="-79"/>
                  <a:cs typeface="Aharoni" panose="02010803020104030203" pitchFamily="2" charset="-79"/>
                </a:rPr>
                <a:t>Design</a:t>
              </a:r>
            </a:p>
          </p:txBody>
        </p:sp>
        <p:sp>
          <p:nvSpPr>
            <p:cNvPr id="204" name="Flowchart: Alternate Process 203"/>
            <p:cNvSpPr/>
            <p:nvPr/>
          </p:nvSpPr>
          <p:spPr>
            <a:xfrm>
              <a:off x="4699246" y="3565168"/>
              <a:ext cx="808233" cy="326358"/>
            </a:xfrm>
            <a:prstGeom prst="flowChartAlternateProcess">
              <a:avLst/>
            </a:prstGeom>
            <a:solidFill>
              <a:srgbClr val="2FBEB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Aharoni" panose="02010803020104030203" pitchFamily="2" charset="-79"/>
                  <a:cs typeface="Aharoni" panose="02010803020104030203" pitchFamily="2" charset="-79"/>
                </a:rPr>
                <a:t>Test</a:t>
              </a:r>
              <a:endParaRPr lang="en-US" sz="1050" dirty="0">
                <a:latin typeface="Aharoni" panose="02010803020104030203" pitchFamily="2" charset="-79"/>
                <a:cs typeface="Aharoni" panose="02010803020104030203" pitchFamily="2" charset="-79"/>
              </a:endParaRPr>
            </a:p>
          </p:txBody>
        </p:sp>
        <p:sp>
          <p:nvSpPr>
            <p:cNvPr id="280" name="Right Arrow 279"/>
            <p:cNvSpPr/>
            <p:nvPr/>
          </p:nvSpPr>
          <p:spPr>
            <a:xfrm>
              <a:off x="5589367" y="3655998"/>
              <a:ext cx="167742" cy="10552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282" name="Right Arrow 281"/>
            <p:cNvSpPr/>
            <p:nvPr/>
          </p:nvSpPr>
          <p:spPr>
            <a:xfrm>
              <a:off x="2179006" y="3660686"/>
              <a:ext cx="167742" cy="10552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grpSp>
          <p:nvGrpSpPr>
            <p:cNvPr id="5" name="Group 139"/>
            <p:cNvGrpSpPr/>
            <p:nvPr/>
          </p:nvGrpSpPr>
          <p:grpSpPr>
            <a:xfrm>
              <a:off x="2380249" y="1713288"/>
              <a:ext cx="1877110" cy="1474716"/>
              <a:chOff x="2139495" y="1347279"/>
              <a:chExt cx="2346387" cy="1843395"/>
            </a:xfrm>
          </p:grpSpPr>
          <p:grpSp>
            <p:nvGrpSpPr>
              <p:cNvPr id="6" name="Group 257"/>
              <p:cNvGrpSpPr/>
              <p:nvPr/>
            </p:nvGrpSpPr>
            <p:grpSpPr>
              <a:xfrm>
                <a:off x="2252182" y="1948127"/>
                <a:ext cx="979864" cy="1010013"/>
                <a:chOff x="2607939" y="739793"/>
                <a:chExt cx="1027816" cy="903704"/>
              </a:xfrm>
            </p:grpSpPr>
            <p:sp>
              <p:nvSpPr>
                <p:cNvPr id="259" name="Flowchart: Alternate Process 258"/>
                <p:cNvSpPr/>
                <p:nvPr/>
              </p:nvSpPr>
              <p:spPr>
                <a:xfrm>
                  <a:off x="2607939" y="917495"/>
                  <a:ext cx="1027815"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60" name="Flowchart: Alternate Process 259"/>
                <p:cNvSpPr/>
                <p:nvPr/>
              </p:nvSpPr>
              <p:spPr>
                <a:xfrm>
                  <a:off x="2610215" y="739793"/>
                  <a:ext cx="1025540" cy="322479"/>
                </a:xfrm>
                <a:prstGeom prst="flowChartAlternateProcess">
                  <a:avLst/>
                </a:prstGeom>
                <a:solidFill>
                  <a:srgbClr val="FF9933"/>
                </a:solidFill>
                <a:ln>
                  <a:solidFill>
                    <a:srgbClr val="FF993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0" dirty="0" smtClean="0">
                      <a:solidFill>
                        <a:schemeClr val="bg1"/>
                      </a:solidFill>
                      <a:latin typeface="Aharoni" panose="02010803020104030203" pitchFamily="2" charset="-79"/>
                      <a:cs typeface="Aharoni" panose="02010803020104030203" pitchFamily="2" charset="-79"/>
                    </a:rPr>
                    <a:t>CODE</a:t>
                  </a:r>
                </a:p>
                <a:p>
                  <a:pPr algn="ctr"/>
                  <a:r>
                    <a:rPr lang="en-US" sz="750" b="0" dirty="0" smtClean="0">
                      <a:solidFill>
                        <a:schemeClr val="bg1"/>
                      </a:solidFill>
                      <a:latin typeface="Aharoni" panose="02010803020104030203" pitchFamily="2" charset="-79"/>
                      <a:cs typeface="Aharoni" panose="02010803020104030203" pitchFamily="2" charset="-79"/>
                    </a:rPr>
                    <a:t>QUALITY</a:t>
                  </a:r>
                  <a:endParaRPr lang="en-US" sz="750" b="0" dirty="0">
                    <a:solidFill>
                      <a:schemeClr val="bg1"/>
                    </a:solidFill>
                    <a:latin typeface="Aharoni" panose="02010803020104030203" pitchFamily="2" charset="-79"/>
                    <a:cs typeface="Aharoni" panose="02010803020104030203" pitchFamily="2" charset="-79"/>
                  </a:endParaRPr>
                </a:p>
              </p:txBody>
            </p:sp>
          </p:grpSp>
          <p:pic>
            <p:nvPicPr>
              <p:cNvPr id="213" name="Picture 2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253282" y="2314773"/>
                <a:ext cx="1016314" cy="650827"/>
              </a:xfrm>
              <a:prstGeom prst="rect">
                <a:avLst/>
              </a:prstGeom>
              <a:ln>
                <a:noFill/>
              </a:ln>
            </p:spPr>
          </p:pic>
          <p:grpSp>
            <p:nvGrpSpPr>
              <p:cNvPr id="7" name="Group 8"/>
              <p:cNvGrpSpPr/>
              <p:nvPr/>
            </p:nvGrpSpPr>
            <p:grpSpPr>
              <a:xfrm>
                <a:off x="3330128" y="1948127"/>
                <a:ext cx="979863" cy="1010012"/>
                <a:chOff x="3406232" y="1201167"/>
                <a:chExt cx="979863" cy="1010012"/>
              </a:xfrm>
            </p:grpSpPr>
            <p:sp>
              <p:nvSpPr>
                <p:cNvPr id="211" name="Flowchart: Alternate Process 210"/>
                <p:cNvSpPr/>
                <p:nvPr/>
              </p:nvSpPr>
              <p:spPr>
                <a:xfrm>
                  <a:off x="3406232" y="1399773"/>
                  <a:ext cx="979862" cy="811406"/>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12" name="Flowchart: Alternate Process 211"/>
                <p:cNvSpPr/>
                <p:nvPr/>
              </p:nvSpPr>
              <p:spPr>
                <a:xfrm>
                  <a:off x="3408402" y="1201167"/>
                  <a:ext cx="977693" cy="360414"/>
                </a:xfrm>
                <a:prstGeom prst="flowChartAlternateProcess">
                  <a:avLst/>
                </a:prstGeom>
                <a:solidFill>
                  <a:srgbClr val="666699"/>
                </a:solidFill>
                <a:ln>
                  <a:solidFill>
                    <a:srgbClr val="66669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0" dirty="0" smtClean="0">
                      <a:solidFill>
                        <a:schemeClr val="bg1"/>
                      </a:solidFill>
                      <a:latin typeface="Aharoni" panose="02010803020104030203" pitchFamily="2" charset="-79"/>
                      <a:cs typeface="Aharoni" panose="02010803020104030203" pitchFamily="2" charset="-79"/>
                    </a:rPr>
                    <a:t>CONTINUOUS</a:t>
                  </a:r>
                </a:p>
                <a:p>
                  <a:pPr algn="ctr"/>
                  <a:r>
                    <a:rPr lang="en-US" sz="600" b="0" dirty="0" smtClean="0">
                      <a:solidFill>
                        <a:schemeClr val="bg1"/>
                      </a:solidFill>
                      <a:latin typeface="Aharoni" panose="02010803020104030203" pitchFamily="2" charset="-79"/>
                      <a:cs typeface="Aharoni" panose="02010803020104030203" pitchFamily="2" charset="-79"/>
                    </a:rPr>
                    <a:t>INTEGRATION/ DELIVERY</a:t>
                  </a:r>
                  <a:endParaRPr lang="en-US" sz="600" b="0" dirty="0">
                    <a:solidFill>
                      <a:schemeClr val="bg1"/>
                    </a:solidFill>
                    <a:latin typeface="Aharoni" panose="02010803020104030203" pitchFamily="2" charset="-79"/>
                    <a:cs typeface="Aharoni" panose="02010803020104030203" pitchFamily="2" charset="-79"/>
                  </a:endParaRPr>
                </a:p>
              </p:txBody>
            </p:sp>
          </p:grpSp>
          <p:pic>
            <p:nvPicPr>
              <p:cNvPr id="219" name="Picture 19" descr="Cast logo">
                <a:hlinkClick r:id="rId5"/>
              </p:cNvPr>
              <p:cNvPicPr>
                <a:picLocks noChangeAspect="1" noChangeArrowheads="1"/>
              </p:cNvPicPr>
              <p:nvPr/>
            </p:nvPicPr>
            <p:blipFill>
              <a:blip r:embed="rId6" cstate="print"/>
              <a:srcRect/>
              <a:stretch>
                <a:fillRect/>
              </a:stretch>
            </p:blipFill>
            <p:spPr bwMode="auto">
              <a:xfrm>
                <a:off x="2236762" y="1682616"/>
                <a:ext cx="995283" cy="185988"/>
              </a:xfrm>
              <a:prstGeom prst="rect">
                <a:avLst/>
              </a:prstGeom>
              <a:noFill/>
            </p:spPr>
          </p:pic>
          <p:pic>
            <p:nvPicPr>
              <p:cNvPr id="221" name="Picture 27" descr="Jenkins CI">
                <a:hlinkClick r:id="rId7" tooltip="Jenkins CI"/>
              </p:cNvPr>
              <p:cNvPicPr>
                <a:picLocks noChangeAspect="1" noChangeArrowheads="1"/>
              </p:cNvPicPr>
              <p:nvPr/>
            </p:nvPicPr>
            <p:blipFill>
              <a:blip r:embed="rId8" cstate="print"/>
              <a:srcRect/>
              <a:stretch>
                <a:fillRect/>
              </a:stretch>
            </p:blipFill>
            <p:spPr bwMode="auto">
              <a:xfrm>
                <a:off x="3344353" y="1621623"/>
                <a:ext cx="955318" cy="307238"/>
              </a:xfrm>
              <a:prstGeom prst="rect">
                <a:avLst/>
              </a:prstGeom>
              <a:noFill/>
            </p:spPr>
          </p:pic>
          <p:pic>
            <p:nvPicPr>
              <p:cNvPr id="268" name="Picture 16" descr="https://encrypted-tbn0.gstatic.com/images?q=tbn:ANd9GcRl6FVfcN8_cYKaynAcV_Od1_KpJplZKYMxKJ-aO9wgJaW2wsoNGfcqKg">
                <a:hlinkClick r:id="rId9"/>
              </p:cNvPr>
              <p:cNvPicPr>
                <a:picLocks noChangeAspect="1" noChangeArrowheads="1"/>
              </p:cNvPicPr>
              <p:nvPr/>
            </p:nvPicPr>
            <p:blipFill>
              <a:blip r:embed="rId10" cstate="print"/>
              <a:srcRect/>
              <a:stretch>
                <a:fillRect/>
              </a:stretch>
            </p:blipFill>
            <p:spPr bwMode="auto">
              <a:xfrm>
                <a:off x="2246813" y="1417205"/>
                <a:ext cx="990600" cy="238125"/>
              </a:xfrm>
              <a:prstGeom prst="rect">
                <a:avLst/>
              </a:prstGeom>
              <a:noFill/>
              <a:ln>
                <a:solidFill>
                  <a:schemeClr val="tx1"/>
                </a:solidFill>
                <a:prstDash val="sysDot"/>
              </a:ln>
              <a:effectLst/>
            </p:spPr>
          </p:pic>
          <p:pic>
            <p:nvPicPr>
              <p:cNvPr id="272" name="Picture 4" descr="https://encrypted-tbn0.gstatic.com/images?q=tbn:ANd9GcTU2vVauRd4i5an2ErkJ1Px4ye8hcB7lWPyB0d516IhlNRlV4XPd5h1ow">
                <a:hlinkClick r:id="rId11"/>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3704411" y="1396193"/>
                <a:ext cx="288561" cy="248679"/>
              </a:xfrm>
              <a:prstGeom prst="rect">
                <a:avLst/>
              </a:prstGeom>
              <a:noFill/>
              <a:ln>
                <a:solidFill>
                  <a:schemeClr val="tx1"/>
                </a:solidFill>
                <a:prstDash val="sysDot"/>
              </a:ln>
              <a:effectLst/>
            </p:spPr>
          </p:pic>
          <p:pic>
            <p:nvPicPr>
              <p:cNvPr id="17" name="Picture 16"/>
              <p:cNvPicPr>
                <a:picLocks noChangeAspect="1"/>
              </p:cNvPicPr>
              <p:nvPr/>
            </p:nvPicPr>
            <p:blipFill rotWithShape="1">
              <a:blip r:embed="rId13" cstate="print">
                <a:extLst>
                  <a:ext uri="{28A0092B-C50C-407E-A947-70E740481C1C}">
                    <a14:useLocalDpi xmlns:a14="http://schemas.microsoft.com/office/drawing/2010/main"/>
                  </a:ext>
                </a:extLst>
              </a:blip>
              <a:srcRect l="2725" t="4827" r="29016" b="10269"/>
              <a:stretch/>
            </p:blipFill>
            <p:spPr>
              <a:xfrm>
                <a:off x="3416699" y="2411825"/>
                <a:ext cx="853578" cy="470523"/>
              </a:xfrm>
              <a:prstGeom prst="rect">
                <a:avLst/>
              </a:prstGeom>
            </p:spPr>
          </p:pic>
          <p:sp>
            <p:nvSpPr>
              <p:cNvPr id="125" name="Rectangular Callout 124"/>
              <p:cNvSpPr/>
              <p:nvPr/>
            </p:nvSpPr>
            <p:spPr>
              <a:xfrm>
                <a:off x="2139495" y="1347279"/>
                <a:ext cx="2346387" cy="1843395"/>
              </a:xfrm>
              <a:prstGeom prst="wedgeRectCallout">
                <a:avLst>
                  <a:gd name="adj1" fmla="val -21320"/>
                  <a:gd name="adj2" fmla="val 789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140"/>
            <p:cNvGrpSpPr/>
            <p:nvPr/>
          </p:nvGrpSpPr>
          <p:grpSpPr>
            <a:xfrm>
              <a:off x="4427056" y="1713288"/>
              <a:ext cx="1338977" cy="1474716"/>
              <a:chOff x="4805953" y="1347279"/>
              <a:chExt cx="1673721" cy="1843395"/>
            </a:xfrm>
          </p:grpSpPr>
          <p:pic>
            <p:nvPicPr>
              <p:cNvPr id="231" name="Picture 37" descr="http://bitools.org/wp-content/uploads/2011/11/Spotfire.png"/>
              <p:cNvPicPr>
                <a:picLocks noChangeAspect="1" noChangeArrowheads="1"/>
              </p:cNvPicPr>
              <p:nvPr/>
            </p:nvPicPr>
            <p:blipFill>
              <a:blip r:embed="rId14" cstate="print">
                <a:extLst>
                  <a:ext uri="{28A0092B-C50C-407E-A947-70E740481C1C}">
                    <a14:useLocalDpi xmlns:a14="http://schemas.microsoft.com/office/drawing/2010/main"/>
                  </a:ext>
                </a:extLst>
              </a:blip>
              <a:srcRect/>
              <a:stretch>
                <a:fillRect/>
              </a:stretch>
            </p:blipFill>
            <p:spPr bwMode="auto">
              <a:xfrm>
                <a:off x="5212134" y="1634323"/>
                <a:ext cx="840965" cy="276719"/>
              </a:xfrm>
              <a:prstGeom prst="rect">
                <a:avLst/>
              </a:prstGeom>
              <a:noFill/>
            </p:spPr>
          </p:pic>
          <p:grpSp>
            <p:nvGrpSpPr>
              <p:cNvPr id="9" name="Group 231"/>
              <p:cNvGrpSpPr/>
              <p:nvPr/>
            </p:nvGrpSpPr>
            <p:grpSpPr>
              <a:xfrm>
                <a:off x="5149164" y="1948127"/>
                <a:ext cx="979863" cy="1010012"/>
                <a:chOff x="3406232" y="1201167"/>
                <a:chExt cx="979863" cy="1010012"/>
              </a:xfrm>
            </p:grpSpPr>
            <p:sp>
              <p:nvSpPr>
                <p:cNvPr id="233" name="Flowchart: Alternate Process 232"/>
                <p:cNvSpPr/>
                <p:nvPr/>
              </p:nvSpPr>
              <p:spPr>
                <a:xfrm>
                  <a:off x="3406232" y="1399773"/>
                  <a:ext cx="979862" cy="811406"/>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34" name="Flowchart: Alternate Process 233"/>
                <p:cNvSpPr/>
                <p:nvPr/>
              </p:nvSpPr>
              <p:spPr>
                <a:xfrm>
                  <a:off x="3408402" y="1201167"/>
                  <a:ext cx="977693" cy="360414"/>
                </a:xfrm>
                <a:prstGeom prst="flowChartAlternateProcess">
                  <a:avLst/>
                </a:prstGeom>
                <a:solidFill>
                  <a:schemeClr val="tx2">
                    <a:lumMod val="20000"/>
                    <a:lumOff val="80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0" dirty="0" smtClean="0">
                      <a:solidFill>
                        <a:schemeClr val="tx1"/>
                      </a:solidFill>
                      <a:latin typeface="Aharoni" panose="02010803020104030203" pitchFamily="2" charset="-79"/>
                      <a:cs typeface="Aharoni" panose="02010803020104030203" pitchFamily="2" charset="-79"/>
                    </a:rPr>
                    <a:t>Automated Reporting</a:t>
                  </a:r>
                  <a:endParaRPr lang="en-US" sz="750" b="0" dirty="0">
                    <a:solidFill>
                      <a:schemeClr val="tx1"/>
                    </a:solidFill>
                    <a:latin typeface="Aharoni" panose="02010803020104030203" pitchFamily="2" charset="-79"/>
                    <a:cs typeface="Aharoni" panose="02010803020104030203" pitchFamily="2" charset="-79"/>
                  </a:endParaRPr>
                </a:p>
              </p:txBody>
            </p:sp>
          </p:grpSp>
          <p:pic>
            <p:nvPicPr>
              <p:cNvPr id="244" name="Picture 31" descr="Marketing-Performance-Metrics">
                <a:hlinkClick r:id="rId15"/>
              </p:cNvPr>
              <p:cNvPicPr>
                <a:picLocks noChangeAspect="1" noChangeArrowheads="1"/>
              </p:cNvPicPr>
              <p:nvPr/>
            </p:nvPicPr>
            <p:blipFill>
              <a:blip r:embed="rId16" cstate="print"/>
              <a:srcRect/>
              <a:stretch>
                <a:fillRect/>
              </a:stretch>
            </p:blipFill>
            <p:spPr bwMode="auto">
              <a:xfrm>
                <a:off x="5288647" y="2376780"/>
                <a:ext cx="737705" cy="550820"/>
              </a:xfrm>
              <a:prstGeom prst="rect">
                <a:avLst/>
              </a:prstGeom>
              <a:noFill/>
            </p:spPr>
          </p:pic>
          <p:sp>
            <p:nvSpPr>
              <p:cNvPr id="131" name="Rectangular Callout 130"/>
              <p:cNvSpPr/>
              <p:nvPr/>
            </p:nvSpPr>
            <p:spPr>
              <a:xfrm>
                <a:off x="4805953" y="1347279"/>
                <a:ext cx="1673721" cy="1843395"/>
              </a:xfrm>
              <a:prstGeom prst="wedgeRectCallout">
                <a:avLst>
                  <a:gd name="adj1" fmla="val -20399"/>
                  <a:gd name="adj2" fmla="val 772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41"/>
            <p:cNvGrpSpPr/>
            <p:nvPr/>
          </p:nvGrpSpPr>
          <p:grpSpPr>
            <a:xfrm>
              <a:off x="5922579" y="1713288"/>
              <a:ext cx="1338977" cy="1474716"/>
              <a:chOff x="6675357" y="1347279"/>
              <a:chExt cx="1673721" cy="1843395"/>
            </a:xfrm>
          </p:grpSpPr>
          <p:grpSp>
            <p:nvGrpSpPr>
              <p:cNvPr id="14" name="Group 125"/>
              <p:cNvGrpSpPr/>
              <p:nvPr/>
            </p:nvGrpSpPr>
            <p:grpSpPr>
              <a:xfrm>
                <a:off x="7024607" y="2081726"/>
                <a:ext cx="989357" cy="923315"/>
                <a:chOff x="6857269" y="1363341"/>
                <a:chExt cx="989357" cy="923315"/>
              </a:xfrm>
            </p:grpSpPr>
            <p:sp>
              <p:nvSpPr>
                <p:cNvPr id="169" name="Flowchart: Alternate Process 168"/>
                <p:cNvSpPr/>
                <p:nvPr/>
              </p:nvSpPr>
              <p:spPr>
                <a:xfrm>
                  <a:off x="6857269" y="1577733"/>
                  <a:ext cx="987375" cy="708923"/>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175" name="Flowchart: Alternate Process 174"/>
                <p:cNvSpPr/>
                <p:nvPr/>
              </p:nvSpPr>
              <p:spPr>
                <a:xfrm>
                  <a:off x="6859251" y="1363341"/>
                  <a:ext cx="987375" cy="355762"/>
                </a:xfrm>
                <a:prstGeom prst="flowChartAlternateProcess">
                  <a:avLst/>
                </a:prstGeom>
                <a:solidFill>
                  <a:schemeClr val="accent3">
                    <a:lumMod val="75000"/>
                  </a:schemeClr>
                </a:solidFill>
                <a:ln>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0" dirty="0" smtClean="0">
                      <a:solidFill>
                        <a:schemeClr val="tx1"/>
                      </a:solidFill>
                      <a:latin typeface="Aharoni" panose="02010803020104030203" pitchFamily="2" charset="-79"/>
                      <a:cs typeface="Aharoni" panose="02010803020104030203" pitchFamily="2" charset="-79"/>
                    </a:rPr>
                    <a:t>RELEASE MANAGEMENT</a:t>
                  </a:r>
                  <a:endParaRPr lang="en-US" sz="600" b="0" dirty="0">
                    <a:solidFill>
                      <a:schemeClr val="tx1"/>
                    </a:solidFill>
                    <a:latin typeface="Aharoni" panose="02010803020104030203" pitchFamily="2" charset="-79"/>
                    <a:cs typeface="Aharoni" panose="02010803020104030203" pitchFamily="2" charset="-79"/>
                  </a:endParaRPr>
                </a:p>
              </p:txBody>
            </p:sp>
          </p:grpSp>
          <p:pic>
            <p:nvPicPr>
              <p:cNvPr id="10" name="Picture 9"/>
              <p:cNvPicPr>
                <a:picLocks noChangeAspect="1"/>
              </p:cNvPicPr>
              <p:nvPr/>
            </p:nvPicPr>
            <p:blipFill rotWithShape="1">
              <a:blip r:embed="rId17" cstate="print">
                <a:extLst>
                  <a:ext uri="{28A0092B-C50C-407E-A947-70E740481C1C}">
                    <a14:useLocalDpi xmlns:a14="http://schemas.microsoft.com/office/drawing/2010/main"/>
                  </a:ext>
                </a:extLst>
              </a:blip>
              <a:srcRect l="4289" t="17472" r="5548" b="20474"/>
              <a:stretch/>
            </p:blipFill>
            <p:spPr>
              <a:xfrm>
                <a:off x="7026589" y="1734131"/>
                <a:ext cx="900180" cy="177408"/>
              </a:xfrm>
              <a:prstGeom prst="rect">
                <a:avLst/>
              </a:prstGeom>
              <a:ln>
                <a:noFill/>
              </a:ln>
            </p:spPr>
          </p:pic>
          <p:pic>
            <p:nvPicPr>
              <p:cNvPr id="11" name="Picture 10"/>
              <p:cNvPicPr>
                <a:picLocks noChangeAspect="1"/>
              </p:cNvPicPr>
              <p:nvPr/>
            </p:nvPicPr>
            <p:blipFill rotWithShape="1">
              <a:blip r:embed="rId18" cstate="print">
                <a:extLst>
                  <a:ext uri="{28A0092B-C50C-407E-A947-70E740481C1C}">
                    <a14:useLocalDpi xmlns:a14="http://schemas.microsoft.com/office/drawing/2010/main"/>
                  </a:ext>
                </a:extLst>
              </a:blip>
              <a:srcRect/>
              <a:stretch/>
            </p:blipFill>
            <p:spPr>
              <a:xfrm>
                <a:off x="7024607" y="1918002"/>
                <a:ext cx="886657" cy="151024"/>
              </a:xfrm>
              <a:prstGeom prst="rect">
                <a:avLst/>
              </a:prstGeom>
            </p:spPr>
          </p:pic>
          <p:grpSp>
            <p:nvGrpSpPr>
              <p:cNvPr id="15" name="Group 268"/>
              <p:cNvGrpSpPr/>
              <p:nvPr/>
            </p:nvGrpSpPr>
            <p:grpSpPr>
              <a:xfrm>
                <a:off x="7098318" y="1417206"/>
                <a:ext cx="931294" cy="378208"/>
                <a:chOff x="7482807" y="1061036"/>
                <a:chExt cx="1025706" cy="416549"/>
              </a:xfrm>
              <a:effectLst>
                <a:glow rad="101600">
                  <a:schemeClr val="accent1">
                    <a:alpha val="40000"/>
                  </a:schemeClr>
                </a:glow>
              </a:effectLst>
            </p:grpSpPr>
            <p:sp>
              <p:nvSpPr>
                <p:cNvPr id="270" name="TextBox 269"/>
                <p:cNvSpPr txBox="1"/>
                <p:nvPr/>
              </p:nvSpPr>
              <p:spPr>
                <a:xfrm>
                  <a:off x="7724273" y="1070811"/>
                  <a:ext cx="784240" cy="406774"/>
                </a:xfrm>
                <a:prstGeom prst="rect">
                  <a:avLst/>
                </a:prstGeom>
                <a:noFill/>
              </p:spPr>
              <p:txBody>
                <a:bodyPr wrap="none" rtlCol="0">
                  <a:spAutoFit/>
                </a:bodyPr>
                <a:lstStyle/>
                <a:p>
                  <a:r>
                    <a:rPr lang="en-US" sz="1800" dirty="0" smtClean="0">
                      <a:solidFill>
                        <a:srgbClr val="8A002E"/>
                      </a:solidFill>
                      <a:effectLst/>
                      <a:latin typeface="Bauhaus 93" pitchFamily="82" charset="0"/>
                    </a:rPr>
                    <a:t>iCart</a:t>
                  </a:r>
                  <a:endParaRPr lang="en-US" sz="1800" dirty="0">
                    <a:solidFill>
                      <a:srgbClr val="8A002E"/>
                    </a:solidFill>
                    <a:effectLst/>
                    <a:latin typeface="Bauhaus 93" pitchFamily="82" charset="0"/>
                  </a:endParaRPr>
                </a:p>
              </p:txBody>
            </p:sp>
            <p:pic>
              <p:nvPicPr>
                <p:cNvPr id="271" name="Picture 10" descr="https://encrypted-tbn1.gstatic.com/images?q=tbn:ANd9GcSN1OAlScR_zSv4Lur3yGxFh12CUu6RzSQHm84v4e0j4l0447bfB0Dj_1E">
                  <a:hlinkClick r:id="rId19"/>
                </p:cNvPr>
                <p:cNvPicPr>
                  <a:picLocks noChangeAspect="1" noChangeArrowheads="1"/>
                </p:cNvPicPr>
                <p:nvPr/>
              </p:nvPicPr>
              <p:blipFill>
                <a:blip r:embed="rId20" cstate="print">
                  <a:extLst>
                    <a:ext uri="{28A0092B-C50C-407E-A947-70E740481C1C}">
                      <a14:useLocalDpi xmlns:a14="http://schemas.microsoft.com/office/drawing/2010/main"/>
                    </a:ext>
                  </a:extLst>
                </a:blip>
                <a:srcRect/>
                <a:stretch>
                  <a:fillRect/>
                </a:stretch>
              </p:blipFill>
              <p:spPr bwMode="auto">
                <a:xfrm>
                  <a:off x="7482807" y="1061036"/>
                  <a:ext cx="313656" cy="313656"/>
                </a:xfrm>
                <a:prstGeom prst="rect">
                  <a:avLst/>
                </a:prstGeom>
                <a:noFill/>
                <a:effectLst/>
              </p:spPr>
            </p:pic>
          </p:grpSp>
          <p:pic>
            <p:nvPicPr>
              <p:cNvPr id="18" name="Picture 17"/>
              <p:cNvPicPr>
                <a:picLocks noChangeAspect="1"/>
              </p:cNvPicPr>
              <p:nvPr/>
            </p:nvPicPr>
            <p:blipFill>
              <a:blip r:embed="rId21" cstate="print">
                <a:extLst>
                  <a:ext uri="{BEBA8EAE-BF5A-486C-A8C5-ECC9F3942E4B}">
                    <a14:imgProps xmlns:a14="http://schemas.microsoft.com/office/drawing/2010/main">
                      <a14:imgLayer r:embed="rId22">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a:off x="7210662" y="2492195"/>
                <a:ext cx="662667" cy="496361"/>
              </a:xfrm>
              <a:prstGeom prst="rect">
                <a:avLst/>
              </a:prstGeom>
            </p:spPr>
          </p:pic>
          <p:sp>
            <p:nvSpPr>
              <p:cNvPr id="136" name="Rectangular Callout 135"/>
              <p:cNvSpPr/>
              <p:nvPr/>
            </p:nvSpPr>
            <p:spPr>
              <a:xfrm>
                <a:off x="6675357" y="1347279"/>
                <a:ext cx="1673721" cy="1843395"/>
              </a:xfrm>
              <a:prstGeom prst="wedgeRectCallout">
                <a:avLst>
                  <a:gd name="adj1" fmla="val 2927"/>
                  <a:gd name="adj2" fmla="val 760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44"/>
            <p:cNvGrpSpPr/>
            <p:nvPr/>
          </p:nvGrpSpPr>
          <p:grpSpPr>
            <a:xfrm>
              <a:off x="815442" y="2188279"/>
              <a:ext cx="1511747" cy="1298984"/>
              <a:chOff x="318798" y="2037652"/>
              <a:chExt cx="1922601" cy="1695197"/>
            </a:xfrm>
          </p:grpSpPr>
          <p:sp>
            <p:nvSpPr>
              <p:cNvPr id="167" name="TextBox 166"/>
              <p:cNvSpPr txBox="1"/>
              <p:nvPr/>
            </p:nvSpPr>
            <p:spPr>
              <a:xfrm rot="1800000">
                <a:off x="1448288" y="2076101"/>
                <a:ext cx="793111" cy="353943"/>
              </a:xfrm>
              <a:prstGeom prst="rect">
                <a:avLst/>
              </a:prstGeom>
              <a:noFill/>
            </p:spPr>
            <p:txBody>
              <a:bodyPr wrap="square" rtlCol="0">
                <a:spAutoFit/>
              </a:bodyPr>
              <a:lstStyle/>
              <a:p>
                <a:pPr algn="ctr"/>
                <a:r>
                  <a:rPr lang="en-US" sz="850" dirty="0" smtClean="0">
                    <a:latin typeface="Aharoni" panose="02010803020104030203" pitchFamily="2" charset="-79"/>
                    <a:cs typeface="Aharoni" panose="02010803020104030203" pitchFamily="2" charset="-79"/>
                  </a:rPr>
                  <a:t>Incidents/ Defects</a:t>
                </a:r>
                <a:endParaRPr lang="en-US" sz="850" dirty="0">
                  <a:latin typeface="Aharoni" panose="02010803020104030203" pitchFamily="2" charset="-79"/>
                  <a:cs typeface="Aharoni" panose="02010803020104030203" pitchFamily="2" charset="-79"/>
                </a:endParaRPr>
              </a:p>
            </p:txBody>
          </p:sp>
          <p:grpSp>
            <p:nvGrpSpPr>
              <p:cNvPr id="20" name="Group 146"/>
              <p:cNvGrpSpPr/>
              <p:nvPr/>
            </p:nvGrpSpPr>
            <p:grpSpPr>
              <a:xfrm>
                <a:off x="318798" y="2037652"/>
                <a:ext cx="1645994" cy="1695197"/>
                <a:chOff x="804850" y="2116055"/>
                <a:chExt cx="1645994" cy="1695197"/>
              </a:xfrm>
            </p:grpSpPr>
            <p:sp>
              <p:nvSpPr>
                <p:cNvPr id="148" name="Can 147"/>
                <p:cNvSpPr/>
                <p:nvPr/>
              </p:nvSpPr>
              <p:spPr>
                <a:xfrm rot="10800000">
                  <a:off x="1460509" y="3143682"/>
                  <a:ext cx="373184" cy="444756"/>
                </a:xfrm>
                <a:prstGeom prst="can">
                  <a:avLst/>
                </a:prstGeom>
                <a:solidFill>
                  <a:srgbClr val="004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50" name="Shape 149"/>
                <p:cNvSpPr/>
                <p:nvPr/>
              </p:nvSpPr>
              <p:spPr>
                <a:xfrm>
                  <a:off x="842816" y="2371404"/>
                  <a:ext cx="1608028" cy="1067294"/>
                </a:xfrm>
                <a:prstGeom prst="funnel">
                  <a:avLst/>
                </a:prstGeom>
                <a:solidFill>
                  <a:srgbClr val="004D85"/>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152" name="Right Arrow 151"/>
                <p:cNvSpPr/>
                <p:nvPr/>
              </p:nvSpPr>
              <p:spPr>
                <a:xfrm rot="5400000">
                  <a:off x="1513951" y="3577338"/>
                  <a:ext cx="261131" cy="206698"/>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grpSp>
              <p:nvGrpSpPr>
                <p:cNvPr id="21" name="Group 152"/>
                <p:cNvGrpSpPr/>
                <p:nvPr/>
              </p:nvGrpSpPr>
              <p:grpSpPr>
                <a:xfrm>
                  <a:off x="1221794" y="2116055"/>
                  <a:ext cx="926243" cy="650228"/>
                  <a:chOff x="558071" y="2145139"/>
                  <a:chExt cx="885267" cy="621463"/>
                </a:xfrm>
              </p:grpSpPr>
              <p:pic>
                <p:nvPicPr>
                  <p:cNvPr id="160" name="Picture 159"/>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751485" y="2321832"/>
                    <a:ext cx="397115" cy="444770"/>
                  </a:xfrm>
                  <a:prstGeom prst="rect">
                    <a:avLst/>
                  </a:prstGeom>
                </p:spPr>
              </p:pic>
              <p:sp>
                <p:nvSpPr>
                  <p:cNvPr id="163" name="TextBox 162"/>
                  <p:cNvSpPr txBox="1"/>
                  <p:nvPr/>
                </p:nvSpPr>
                <p:spPr>
                  <a:xfrm>
                    <a:off x="558071" y="2145139"/>
                    <a:ext cx="885267" cy="222654"/>
                  </a:xfrm>
                  <a:prstGeom prst="rect">
                    <a:avLst/>
                  </a:prstGeom>
                  <a:noFill/>
                </p:spPr>
                <p:txBody>
                  <a:bodyPr wrap="square" rtlCol="0">
                    <a:spAutoFit/>
                  </a:bodyPr>
                  <a:lstStyle/>
                  <a:p>
                    <a:r>
                      <a:rPr lang="en-US" sz="850" dirty="0" smtClean="0">
                        <a:latin typeface="Aharoni" panose="02010803020104030203" pitchFamily="2" charset="-79"/>
                        <a:cs typeface="Aharoni" panose="02010803020104030203" pitchFamily="2" charset="-79"/>
                      </a:rPr>
                      <a:t>Requirements</a:t>
                    </a:r>
                    <a:endParaRPr lang="en-US" sz="850" dirty="0">
                      <a:latin typeface="Aharoni" panose="02010803020104030203" pitchFamily="2" charset="-79"/>
                      <a:cs typeface="Aharoni" panose="02010803020104030203" pitchFamily="2" charset="-79"/>
                    </a:endParaRPr>
                  </a:p>
                </p:txBody>
              </p:sp>
            </p:grpSp>
            <p:sp>
              <p:nvSpPr>
                <p:cNvPr id="157" name="TextBox 156"/>
                <p:cNvSpPr txBox="1"/>
                <p:nvPr/>
              </p:nvSpPr>
              <p:spPr>
                <a:xfrm rot="20359533">
                  <a:off x="804850" y="2239419"/>
                  <a:ext cx="493114" cy="232959"/>
                </a:xfrm>
                <a:prstGeom prst="rect">
                  <a:avLst/>
                </a:prstGeom>
                <a:noFill/>
              </p:spPr>
              <p:txBody>
                <a:bodyPr wrap="square" rtlCol="0">
                  <a:spAutoFit/>
                </a:bodyPr>
                <a:lstStyle/>
                <a:p>
                  <a:r>
                    <a:rPr lang="en-US" sz="850" dirty="0" smtClean="0">
                      <a:latin typeface="Aharoni" panose="02010803020104030203" pitchFamily="2" charset="-79"/>
                      <a:cs typeface="Aharoni" panose="02010803020104030203" pitchFamily="2" charset="-79"/>
                    </a:rPr>
                    <a:t>Code</a:t>
                  </a:r>
                  <a:endParaRPr lang="en-US" sz="850" dirty="0">
                    <a:latin typeface="Aharoni" panose="02010803020104030203" pitchFamily="2" charset="-79"/>
                    <a:cs typeface="Aharoni" panose="02010803020104030203" pitchFamily="2" charset="-79"/>
                  </a:endParaRPr>
                </a:p>
              </p:txBody>
            </p:sp>
          </p:grpSp>
        </p:grpSp>
        <p:sp>
          <p:nvSpPr>
            <p:cNvPr id="284" name="Rectangle 283"/>
            <p:cNvSpPr/>
            <p:nvPr/>
          </p:nvSpPr>
          <p:spPr>
            <a:xfrm>
              <a:off x="7103892" y="5287057"/>
              <a:ext cx="414020" cy="9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52"/>
            <p:cNvGrpSpPr/>
            <p:nvPr/>
          </p:nvGrpSpPr>
          <p:grpSpPr>
            <a:xfrm>
              <a:off x="7239000" y="3553801"/>
              <a:ext cx="762001" cy="1308821"/>
              <a:chOff x="438481" y="2741418"/>
              <a:chExt cx="952501" cy="1796083"/>
            </a:xfrm>
          </p:grpSpPr>
          <p:sp>
            <p:nvSpPr>
              <p:cNvPr id="162" name="Can 161"/>
              <p:cNvSpPr/>
              <p:nvPr/>
            </p:nvSpPr>
            <p:spPr>
              <a:xfrm rot="10800000">
                <a:off x="790574" y="4012356"/>
                <a:ext cx="213829" cy="339830"/>
              </a:xfrm>
              <a:prstGeom prst="ca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66" name="Shape 165"/>
              <p:cNvSpPr/>
              <p:nvPr/>
            </p:nvSpPr>
            <p:spPr>
              <a:xfrm>
                <a:off x="438481" y="3616226"/>
                <a:ext cx="929870" cy="587631"/>
              </a:xfrm>
              <a:prstGeom prst="funnel">
                <a:avLst/>
              </a:prstGeom>
              <a:solidFill>
                <a:schemeClr val="accent1">
                  <a:lumMod val="7500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170" name="Right Arrow 169"/>
              <p:cNvSpPr/>
              <p:nvPr/>
            </p:nvSpPr>
            <p:spPr>
              <a:xfrm rot="5400000">
                <a:off x="523732" y="3571451"/>
                <a:ext cx="415622" cy="7719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71" name="Right Arrow 170"/>
              <p:cNvSpPr/>
              <p:nvPr/>
            </p:nvSpPr>
            <p:spPr>
              <a:xfrm rot="5400000">
                <a:off x="679462" y="3571451"/>
                <a:ext cx="415622" cy="7719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72" name="Right Arrow 171"/>
              <p:cNvSpPr/>
              <p:nvPr/>
            </p:nvSpPr>
            <p:spPr>
              <a:xfrm rot="5400000">
                <a:off x="835192" y="3571452"/>
                <a:ext cx="415619" cy="7719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73" name="Right Arrow 172"/>
              <p:cNvSpPr/>
              <p:nvPr/>
            </p:nvSpPr>
            <p:spPr>
              <a:xfrm rot="5400000">
                <a:off x="795585" y="4359641"/>
                <a:ext cx="207135" cy="14858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74" name="TextBox 173"/>
              <p:cNvSpPr txBox="1"/>
              <p:nvPr/>
            </p:nvSpPr>
            <p:spPr>
              <a:xfrm>
                <a:off x="581144" y="2741418"/>
                <a:ext cx="809838" cy="456145"/>
              </a:xfrm>
              <a:prstGeom prst="rect">
                <a:avLst/>
              </a:prstGeom>
              <a:noFill/>
            </p:spPr>
            <p:txBody>
              <a:bodyPr wrap="none" rtlCol="0">
                <a:spAutoFit/>
              </a:bodyPr>
              <a:lstStyle/>
              <a:p>
                <a:pPr algn="ctr"/>
                <a:r>
                  <a:rPr lang="en-US" sz="1050" dirty="0" smtClean="0">
                    <a:solidFill>
                      <a:srgbClr val="0071E2"/>
                    </a:solidFill>
                    <a:latin typeface="Aharoni" panose="02010803020104030203" pitchFamily="2" charset="-79"/>
                    <a:cs typeface="Aharoni" panose="02010803020104030203" pitchFamily="2" charset="-79"/>
                  </a:rPr>
                  <a:t> Monitor /</a:t>
                </a:r>
              </a:p>
              <a:p>
                <a:pPr algn="ctr"/>
                <a:r>
                  <a:rPr lang="en-US" sz="1050" dirty="0" smtClean="0">
                    <a:solidFill>
                      <a:srgbClr val="0071E2"/>
                    </a:solidFill>
                    <a:latin typeface="Aharoni" panose="02010803020104030203" pitchFamily="2" charset="-79"/>
                    <a:cs typeface="Aharoni" panose="02010803020104030203" pitchFamily="2" charset="-79"/>
                  </a:rPr>
                  <a:t>Operate</a:t>
                </a:r>
                <a:endParaRPr lang="en-US" sz="1050" dirty="0">
                  <a:solidFill>
                    <a:srgbClr val="0071E2"/>
                  </a:solidFill>
                  <a:latin typeface="Aharoni" panose="02010803020104030203" pitchFamily="2" charset="-79"/>
                  <a:cs typeface="Aharoni" panose="02010803020104030203" pitchFamily="2" charset="-79"/>
                </a:endParaRPr>
              </a:p>
            </p:txBody>
          </p:sp>
        </p:grpSp>
        <p:sp>
          <p:nvSpPr>
            <p:cNvPr id="168" name="Freeform 6"/>
            <p:cNvSpPr>
              <a:spLocks noEditPoints="1"/>
            </p:cNvSpPr>
            <p:nvPr/>
          </p:nvSpPr>
          <p:spPr bwMode="auto">
            <a:xfrm>
              <a:off x="5439936" y="3980378"/>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176" name="Freeform 6"/>
            <p:cNvSpPr>
              <a:spLocks noEditPoints="1"/>
            </p:cNvSpPr>
            <p:nvPr/>
          </p:nvSpPr>
          <p:spPr bwMode="auto">
            <a:xfrm>
              <a:off x="4796622" y="3980515"/>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177" name="Freeform 6"/>
            <p:cNvSpPr>
              <a:spLocks noEditPoints="1"/>
            </p:cNvSpPr>
            <p:nvPr/>
          </p:nvSpPr>
          <p:spPr bwMode="auto">
            <a:xfrm>
              <a:off x="1580309" y="3979464"/>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195" name="Freeform 6"/>
            <p:cNvSpPr>
              <a:spLocks noEditPoints="1"/>
            </p:cNvSpPr>
            <p:nvPr/>
          </p:nvSpPr>
          <p:spPr bwMode="auto">
            <a:xfrm>
              <a:off x="934446" y="3979601"/>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207" name="Freeform 6"/>
            <p:cNvSpPr>
              <a:spLocks noEditPoints="1"/>
            </p:cNvSpPr>
            <p:nvPr/>
          </p:nvSpPr>
          <p:spPr bwMode="auto">
            <a:xfrm>
              <a:off x="2867219" y="3979082"/>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209" name="Freeform 6"/>
            <p:cNvSpPr>
              <a:spLocks noEditPoints="1"/>
            </p:cNvSpPr>
            <p:nvPr/>
          </p:nvSpPr>
          <p:spPr bwMode="auto">
            <a:xfrm>
              <a:off x="2225011" y="3979218"/>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210" name="Freeform 6"/>
            <p:cNvSpPr>
              <a:spLocks noEditPoints="1"/>
            </p:cNvSpPr>
            <p:nvPr/>
          </p:nvSpPr>
          <p:spPr bwMode="auto">
            <a:xfrm>
              <a:off x="6725765" y="3978455"/>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214" name="Freeform 6"/>
            <p:cNvSpPr>
              <a:spLocks noEditPoints="1"/>
            </p:cNvSpPr>
            <p:nvPr/>
          </p:nvSpPr>
          <p:spPr bwMode="auto">
            <a:xfrm>
              <a:off x="6083271" y="3978592"/>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grpSp>
          <p:nvGrpSpPr>
            <p:cNvPr id="26" name="Group 4"/>
            <p:cNvGrpSpPr/>
            <p:nvPr/>
          </p:nvGrpSpPr>
          <p:grpSpPr>
            <a:xfrm>
              <a:off x="717621" y="4422034"/>
              <a:ext cx="2809220" cy="1462728"/>
              <a:chOff x="169160" y="4733210"/>
              <a:chExt cx="3511525" cy="1828409"/>
            </a:xfrm>
          </p:grpSpPr>
          <p:grpSp>
            <p:nvGrpSpPr>
              <p:cNvPr id="27" name="Group 150"/>
              <p:cNvGrpSpPr/>
              <p:nvPr/>
            </p:nvGrpSpPr>
            <p:grpSpPr>
              <a:xfrm>
                <a:off x="169160" y="4733210"/>
                <a:ext cx="3511525" cy="1828409"/>
                <a:chOff x="169160" y="4733210"/>
                <a:chExt cx="3511525" cy="1828409"/>
              </a:xfrm>
            </p:grpSpPr>
            <p:grpSp>
              <p:nvGrpSpPr>
                <p:cNvPr id="29" name="Group 195"/>
                <p:cNvGrpSpPr/>
                <p:nvPr/>
              </p:nvGrpSpPr>
              <p:grpSpPr>
                <a:xfrm>
                  <a:off x="231504" y="4957761"/>
                  <a:ext cx="998727" cy="945558"/>
                  <a:chOff x="2091765" y="4837332"/>
                  <a:chExt cx="998727" cy="945558"/>
                </a:xfrm>
              </p:grpSpPr>
              <p:sp>
                <p:nvSpPr>
                  <p:cNvPr id="186" name="Flowchart: Alternate Process 185"/>
                  <p:cNvSpPr/>
                  <p:nvPr/>
                </p:nvSpPr>
                <p:spPr>
                  <a:xfrm>
                    <a:off x="2091765" y="5056888"/>
                    <a:ext cx="996457"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grpSp>
                <p:nvGrpSpPr>
                  <p:cNvPr id="30" name="Group 193"/>
                  <p:cNvGrpSpPr/>
                  <p:nvPr/>
                </p:nvGrpSpPr>
                <p:grpSpPr>
                  <a:xfrm>
                    <a:off x="2094035" y="4837332"/>
                    <a:ext cx="996457" cy="918067"/>
                    <a:chOff x="2094035" y="4837332"/>
                    <a:chExt cx="996457" cy="918067"/>
                  </a:xfrm>
                </p:grpSpPr>
                <p:sp>
                  <p:nvSpPr>
                    <p:cNvPr id="187" name="Flowchart: Alternate Process 186"/>
                    <p:cNvSpPr/>
                    <p:nvPr/>
                  </p:nvSpPr>
                  <p:spPr>
                    <a:xfrm>
                      <a:off x="2094035" y="4837332"/>
                      <a:ext cx="996457" cy="364333"/>
                    </a:xfrm>
                    <a:prstGeom prst="flowChartAlternateProcess">
                      <a:avLst/>
                    </a:prstGeom>
                    <a:solidFill>
                      <a:schemeClr val="tx2">
                        <a:lumMod val="75000"/>
                      </a:schemeClr>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0" dirty="0" smtClean="0">
                          <a:latin typeface="Aharoni" panose="02010803020104030203" pitchFamily="2" charset="-79"/>
                          <a:cs typeface="Aharoni" panose="02010803020104030203" pitchFamily="2" charset="-79"/>
                        </a:rPr>
                        <a:t>ENVIRONMENT</a:t>
                      </a:r>
                    </a:p>
                    <a:p>
                      <a:pPr algn="ctr"/>
                      <a:r>
                        <a:rPr lang="en-US" sz="500" b="0" dirty="0" smtClean="0">
                          <a:latin typeface="Aharoni" panose="02010803020104030203" pitchFamily="2" charset="-79"/>
                          <a:cs typeface="Aharoni" panose="02010803020104030203" pitchFamily="2" charset="-79"/>
                        </a:rPr>
                        <a:t>CONFIGURATION</a:t>
                      </a:r>
                      <a:endParaRPr lang="en-US" sz="500" b="0" dirty="0">
                        <a:latin typeface="Aharoni" panose="02010803020104030203" pitchFamily="2" charset="-79"/>
                        <a:cs typeface="Aharoni" panose="02010803020104030203" pitchFamily="2" charset="-79"/>
                      </a:endParaRPr>
                    </a:p>
                  </p:txBody>
                </p:sp>
                <p:grpSp>
                  <p:nvGrpSpPr>
                    <p:cNvPr id="31" name="Group 2071"/>
                    <p:cNvGrpSpPr/>
                    <p:nvPr/>
                  </p:nvGrpSpPr>
                  <p:grpSpPr>
                    <a:xfrm>
                      <a:off x="2190827" y="5338835"/>
                      <a:ext cx="377026" cy="283369"/>
                      <a:chOff x="6637310" y="4229100"/>
                      <a:chExt cx="377026" cy="283369"/>
                    </a:xfrm>
                  </p:grpSpPr>
                  <p:sp>
                    <p:nvSpPr>
                      <p:cNvPr id="190" name="Rounded Rectangle 189"/>
                      <p:cNvSpPr/>
                      <p:nvPr/>
                    </p:nvSpPr>
                    <p:spPr>
                      <a:xfrm>
                        <a:off x="6681788" y="4229100"/>
                        <a:ext cx="283369" cy="283369"/>
                      </a:xfrm>
                      <a:prstGeom prst="roundRect">
                        <a:avLst/>
                      </a:prstGeom>
                      <a:solidFill>
                        <a:schemeClr val="accent3">
                          <a:lumMod val="7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ounded Rectangle 190"/>
                      <p:cNvSpPr/>
                      <p:nvPr/>
                    </p:nvSpPr>
                    <p:spPr>
                      <a:xfrm>
                        <a:off x="6691051" y="4239060"/>
                        <a:ext cx="261938" cy="261938"/>
                      </a:xfrm>
                      <a:prstGeom prst="roundRect">
                        <a:avLst/>
                      </a:prstGeom>
                      <a:gradFill flip="none" rotWithShape="1">
                        <a:gsLst>
                          <a:gs pos="0">
                            <a:schemeClr val="accent2">
                              <a:lumMod val="40000"/>
                              <a:lumOff val="60000"/>
                              <a:shade val="30000"/>
                              <a:satMod val="115000"/>
                            </a:schemeClr>
                          </a:gs>
                          <a:gs pos="62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TextBox 191"/>
                      <p:cNvSpPr txBox="1"/>
                      <p:nvPr/>
                    </p:nvSpPr>
                    <p:spPr>
                      <a:xfrm>
                        <a:off x="6637310" y="4247470"/>
                        <a:ext cx="377026" cy="246221"/>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000" dirty="0" smtClean="0">
                            <a:solidFill>
                              <a:schemeClr val="bg1"/>
                            </a:solidFill>
                          </a:rPr>
                          <a:t>VM</a:t>
                        </a:r>
                        <a:endParaRPr lang="en-US" sz="1000" dirty="0">
                          <a:solidFill>
                            <a:schemeClr val="bg1"/>
                          </a:solidFill>
                        </a:endParaRPr>
                      </a:p>
                    </p:txBody>
                  </p:sp>
                </p:grpSp>
                <p:pic>
                  <p:nvPicPr>
                    <p:cNvPr id="189" name="Picture 188"/>
                    <p:cNvPicPr>
                      <a:picLocks noChangeAspect="1"/>
                    </p:cNvPicPr>
                    <p:nvPr/>
                  </p:nvPicPr>
                  <p:blipFill rotWithShape="1">
                    <a:blip r:embed="rId24" cstate="print">
                      <a:extLst>
                        <a:ext uri="{BEBA8EAE-BF5A-486C-A8C5-ECC9F3942E4B}">
                          <a14:imgProps xmlns:a14="http://schemas.microsoft.com/office/drawing/2010/main">
                            <a14:imgLayer r:embed="rId25">
                              <a14:imgEffect>
                                <a14:brightnessContrast bright="10000"/>
                              </a14:imgEffect>
                            </a14:imgLayer>
                          </a14:imgProps>
                        </a:ext>
                        <a:ext uri="{28A0092B-C50C-407E-A947-70E740481C1C}">
                          <a14:useLocalDpi xmlns:a14="http://schemas.microsoft.com/office/drawing/2010/main"/>
                        </a:ext>
                      </a:extLst>
                    </a:blip>
                    <a:srcRect/>
                    <a:stretch/>
                  </p:blipFill>
                  <p:spPr>
                    <a:xfrm>
                      <a:off x="2625966" y="5263836"/>
                      <a:ext cx="243019" cy="491563"/>
                    </a:xfrm>
                    <a:prstGeom prst="rect">
                      <a:avLst/>
                    </a:prstGeom>
                  </p:spPr>
                </p:pic>
              </p:grpSp>
            </p:grpSp>
            <p:grpSp>
              <p:nvGrpSpPr>
                <p:cNvPr id="96" name="Group 271"/>
                <p:cNvGrpSpPr/>
                <p:nvPr/>
              </p:nvGrpSpPr>
              <p:grpSpPr>
                <a:xfrm>
                  <a:off x="2437606" y="4946548"/>
                  <a:ext cx="993969" cy="923314"/>
                  <a:chOff x="4180475" y="2796325"/>
                  <a:chExt cx="1135764" cy="945558"/>
                </a:xfrm>
              </p:grpSpPr>
              <p:sp>
                <p:nvSpPr>
                  <p:cNvPr id="201" name="Flowchart: Alternate Process 200"/>
                  <p:cNvSpPr/>
                  <p:nvPr/>
                </p:nvSpPr>
                <p:spPr>
                  <a:xfrm>
                    <a:off x="4180475" y="3015881"/>
                    <a:ext cx="1133489"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03" name="Flowchart: Alternate Process 202"/>
                  <p:cNvSpPr/>
                  <p:nvPr/>
                </p:nvSpPr>
                <p:spPr>
                  <a:xfrm>
                    <a:off x="4182750" y="2796325"/>
                    <a:ext cx="1133489" cy="364333"/>
                  </a:xfrm>
                  <a:prstGeom prst="flowChartAlternateProcess">
                    <a:avLst/>
                  </a:prstGeom>
                  <a:solidFill>
                    <a:srgbClr val="0071E2"/>
                  </a:solidFill>
                  <a:ln>
                    <a:solidFill>
                      <a:srgbClr val="0071E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0" dirty="0" smtClean="0">
                        <a:latin typeface="Aharoni" panose="02010803020104030203" pitchFamily="2" charset="-79"/>
                        <a:cs typeface="Aharoni" panose="02010803020104030203" pitchFamily="2" charset="-79"/>
                      </a:rPr>
                      <a:t>SERVICE VIRTUALIZATION</a:t>
                    </a:r>
                    <a:endParaRPr lang="en-US" sz="500" b="0" dirty="0">
                      <a:latin typeface="Aharoni" panose="02010803020104030203" pitchFamily="2" charset="-79"/>
                      <a:cs typeface="Aharoni" panose="02010803020104030203" pitchFamily="2" charset="-79"/>
                    </a:endParaRPr>
                  </a:p>
                </p:txBody>
              </p:sp>
            </p:grpSp>
            <p:grpSp>
              <p:nvGrpSpPr>
                <p:cNvPr id="97" name="Group 271"/>
                <p:cNvGrpSpPr/>
                <p:nvPr/>
              </p:nvGrpSpPr>
              <p:grpSpPr>
                <a:xfrm>
                  <a:off x="1342987" y="4946547"/>
                  <a:ext cx="991343" cy="923315"/>
                  <a:chOff x="4180475" y="2796324"/>
                  <a:chExt cx="1135764" cy="945559"/>
                </a:xfrm>
              </p:grpSpPr>
              <p:sp>
                <p:nvSpPr>
                  <p:cNvPr id="206" name="Flowchart: Alternate Process 205"/>
                  <p:cNvSpPr/>
                  <p:nvPr/>
                </p:nvSpPr>
                <p:spPr>
                  <a:xfrm>
                    <a:off x="4180475" y="3015881"/>
                    <a:ext cx="1133489"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08" name="Flowchart: Alternate Process 207"/>
                  <p:cNvSpPr/>
                  <p:nvPr/>
                </p:nvSpPr>
                <p:spPr>
                  <a:xfrm>
                    <a:off x="4182750" y="2796324"/>
                    <a:ext cx="1133489" cy="364333"/>
                  </a:xfrm>
                  <a:prstGeom prst="flowChartAlternateProcess">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0" dirty="0" smtClean="0">
                        <a:latin typeface="Aharoni" panose="02010803020104030203" pitchFamily="2" charset="-79"/>
                        <a:cs typeface="Aharoni" panose="02010803020104030203" pitchFamily="2" charset="-79"/>
                      </a:rPr>
                      <a:t>TEST DATA DELIVERY</a:t>
                    </a:r>
                    <a:endParaRPr lang="en-US" sz="750" b="0" dirty="0">
                      <a:latin typeface="Aharoni" panose="02010803020104030203" pitchFamily="2" charset="-79"/>
                      <a:cs typeface="Aharoni" panose="02010803020104030203" pitchFamily="2" charset="-79"/>
                    </a:endParaRPr>
                  </a:p>
                </p:txBody>
              </p:sp>
            </p:grpSp>
            <p:pic>
              <p:nvPicPr>
                <p:cNvPr id="143" name="Picture 2" descr="C:\Documents and Settings\r2unja\Local Settings\Temporary Internet Files\Content.IE5\85YLP8MD\9MYg8[1].png"/>
                <p:cNvPicPr>
                  <a:picLocks noChangeAspect="1" noChangeArrowheads="1"/>
                </p:cNvPicPr>
                <p:nvPr/>
              </p:nvPicPr>
              <p:blipFill>
                <a:blip r:embed="rId26" cstate="print">
                  <a:extLst>
                    <a:ext uri="{28A0092B-C50C-407E-A947-70E740481C1C}">
                      <a14:useLocalDpi xmlns:a14="http://schemas.microsoft.com/office/drawing/2010/main"/>
                    </a:ext>
                  </a:extLst>
                </a:blip>
                <a:srcRect/>
                <a:stretch>
                  <a:fillRect/>
                </a:stretch>
              </p:blipFill>
              <p:spPr bwMode="auto">
                <a:xfrm>
                  <a:off x="1570484" y="5344878"/>
                  <a:ext cx="548118" cy="548118"/>
                </a:xfrm>
                <a:prstGeom prst="rect">
                  <a:avLst/>
                </a:prstGeom>
                <a:noFill/>
              </p:spPr>
            </p:pic>
            <p:pic>
              <p:nvPicPr>
                <p:cNvPr id="181" name="Picture 9" descr="http://www.vmware.com/files/images/vmrc/VMware_logo_gry_RGB_72dpi.jpg"/>
                <p:cNvPicPr>
                  <a:picLocks noChangeAspect="1" noChangeArrowheads="1"/>
                </p:cNvPicPr>
                <p:nvPr/>
              </p:nvPicPr>
              <p:blipFill>
                <a:blip r:embed="rId27" cstate="print"/>
                <a:srcRect/>
                <a:stretch>
                  <a:fillRect/>
                </a:stretch>
              </p:blipFill>
              <p:spPr bwMode="auto">
                <a:xfrm>
                  <a:off x="297202" y="5929148"/>
                  <a:ext cx="894499" cy="311632"/>
                </a:xfrm>
                <a:prstGeom prst="rect">
                  <a:avLst/>
                </a:prstGeom>
                <a:noFill/>
              </p:spPr>
            </p:pic>
            <p:pic>
              <p:nvPicPr>
                <p:cNvPr id="182" name="Picture 11" descr="http://puppetlabs.com/wp-content/uploads/2010/12/PL_logo_horizontal_RGB_sm.jpg"/>
                <p:cNvPicPr>
                  <a:picLocks noChangeAspect="1" noChangeArrowheads="1"/>
                </p:cNvPicPr>
                <p:nvPr/>
              </p:nvPicPr>
              <p:blipFill>
                <a:blip r:embed="rId28" cstate="print">
                  <a:extLst>
                    <a:ext uri="{28A0092B-C50C-407E-A947-70E740481C1C}">
                      <a14:useLocalDpi xmlns:a14="http://schemas.microsoft.com/office/drawing/2010/main"/>
                    </a:ext>
                  </a:extLst>
                </a:blip>
                <a:srcRect/>
                <a:stretch>
                  <a:fillRect/>
                </a:stretch>
              </p:blipFill>
              <p:spPr bwMode="auto">
                <a:xfrm>
                  <a:off x="346378" y="6240780"/>
                  <a:ext cx="714034" cy="206050"/>
                </a:xfrm>
                <a:prstGeom prst="rect">
                  <a:avLst/>
                </a:prstGeom>
                <a:noFill/>
              </p:spPr>
            </p:pic>
            <p:pic>
              <p:nvPicPr>
                <p:cNvPr id="183" name="Picture 17" descr="Cloud 1 1">
                  <a:hlinkClick r:id="rId29"/>
                </p:cNvPr>
                <p:cNvPicPr>
                  <a:picLocks noChangeAspect="1" noChangeArrowheads="1"/>
                </p:cNvPicPr>
                <p:nvPr/>
              </p:nvPicPr>
              <p:blipFill>
                <a:blip r:embed="rId30" cstate="print"/>
                <a:srcRect/>
                <a:stretch>
                  <a:fillRect/>
                </a:stretch>
              </p:blipFill>
              <p:spPr bwMode="auto">
                <a:xfrm>
                  <a:off x="2373152" y="5978119"/>
                  <a:ext cx="1150726" cy="168042"/>
                </a:xfrm>
                <a:prstGeom prst="rect">
                  <a:avLst/>
                </a:prstGeom>
                <a:noFill/>
              </p:spPr>
            </p:pic>
            <p:sp>
              <p:nvSpPr>
                <p:cNvPr id="13" name="TextBox 12"/>
                <p:cNvSpPr txBox="1"/>
                <p:nvPr/>
              </p:nvSpPr>
              <p:spPr>
                <a:xfrm>
                  <a:off x="1459456" y="5892722"/>
                  <a:ext cx="765428" cy="307776"/>
                </a:xfrm>
                <a:prstGeom prst="rect">
                  <a:avLst/>
                </a:prstGeom>
                <a:noFill/>
              </p:spPr>
              <p:txBody>
                <a:bodyPr wrap="none" rtlCol="0">
                  <a:spAutoFit/>
                </a:bodyPr>
                <a:lstStyle/>
                <a:p>
                  <a:r>
                    <a:rPr lang="en-US" sz="1000" dirty="0" smtClean="0"/>
                    <a:t>Delphix</a:t>
                  </a:r>
                  <a:endParaRPr lang="en-US" sz="1000" dirty="0"/>
                </a:p>
              </p:txBody>
            </p:sp>
            <p:sp>
              <p:nvSpPr>
                <p:cNvPr id="124" name="Rectangular Callout 123"/>
                <p:cNvSpPr/>
                <p:nvPr/>
              </p:nvSpPr>
              <p:spPr>
                <a:xfrm rot="10800000">
                  <a:off x="169160" y="4733210"/>
                  <a:ext cx="3511525" cy="1828409"/>
                </a:xfrm>
                <a:prstGeom prst="wedgeRectCallout">
                  <a:avLst>
                    <a:gd name="adj1" fmla="val 31897"/>
                    <a:gd name="adj2" fmla="val 888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2"/>
              <p:cNvGrpSpPr/>
              <p:nvPr/>
            </p:nvGrpSpPr>
            <p:grpSpPr>
              <a:xfrm>
                <a:off x="2475059" y="5436411"/>
                <a:ext cx="925566" cy="267140"/>
                <a:chOff x="2475059" y="5436411"/>
                <a:chExt cx="925566" cy="267140"/>
              </a:xfrm>
            </p:grpSpPr>
            <p:sp>
              <p:nvSpPr>
                <p:cNvPr id="144" name="Right Arrow 143"/>
                <p:cNvSpPr/>
                <p:nvPr/>
              </p:nvSpPr>
              <p:spPr>
                <a:xfrm>
                  <a:off x="2698336" y="5533929"/>
                  <a:ext cx="72146" cy="143019"/>
                </a:xfrm>
                <a:prstGeom prst="rightArrow">
                  <a:avLst/>
                </a:prstGeom>
                <a:gradFill flip="none" rotWithShape="1">
                  <a:gsLst>
                    <a:gs pos="0">
                      <a:srgbClr val="0064AF"/>
                    </a:gs>
                    <a:gs pos="100000">
                      <a:srgbClr val="00B0CA"/>
                    </a:gs>
                  </a:gsLst>
                  <a:lin ang="189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5" name="Picture 214" descr="Application-service-education.png"/>
                <p:cNvPicPr>
                  <a:picLocks noChangeAspect="1"/>
                </p:cNvPicPr>
                <p:nvPr/>
              </p:nvPicPr>
              <p:blipFill>
                <a:blip r:embed="rId31" cstate="print">
                  <a:extLst>
                    <a:ext uri="{28A0092B-C50C-407E-A947-70E740481C1C}">
                      <a14:useLocalDpi xmlns:a14="http://schemas.microsoft.com/office/drawing/2010/main"/>
                    </a:ext>
                  </a:extLst>
                </a:blip>
                <a:stretch>
                  <a:fillRect/>
                </a:stretch>
              </p:blipFill>
              <p:spPr>
                <a:xfrm>
                  <a:off x="3155978" y="5444307"/>
                  <a:ext cx="244647" cy="259244"/>
                </a:xfrm>
                <a:prstGeom prst="rect">
                  <a:avLst/>
                </a:prstGeom>
              </p:spPr>
            </p:pic>
            <p:pic>
              <p:nvPicPr>
                <p:cNvPr id="216" name="Picture 215" descr="migrate-services.png"/>
                <p:cNvPicPr>
                  <a:picLocks noChangeAspect="1"/>
                </p:cNvPicPr>
                <p:nvPr/>
              </p:nvPicPr>
              <p:blipFill>
                <a:blip r:embed="rId32" cstate="print">
                  <a:extLst>
                    <a:ext uri="{28A0092B-C50C-407E-A947-70E740481C1C}">
                      <a14:useLocalDpi xmlns:a14="http://schemas.microsoft.com/office/drawing/2010/main"/>
                    </a:ext>
                  </a:extLst>
                </a:blip>
                <a:stretch>
                  <a:fillRect/>
                </a:stretch>
              </p:blipFill>
              <p:spPr>
                <a:xfrm>
                  <a:off x="2475059" y="5436411"/>
                  <a:ext cx="209983" cy="267139"/>
                </a:xfrm>
                <a:prstGeom prst="rect">
                  <a:avLst/>
                </a:prstGeom>
              </p:spPr>
            </p:pic>
            <p:pic>
              <p:nvPicPr>
                <p:cNvPr id="217" name="Picture 216" descr="Proven Methodology-services.png"/>
                <p:cNvPicPr>
                  <a:picLocks noChangeAspect="1"/>
                </p:cNvPicPr>
                <p:nvPr/>
              </p:nvPicPr>
              <p:blipFill>
                <a:blip r:embed="rId33" cstate="print">
                  <a:extLst>
                    <a:ext uri="{28A0092B-C50C-407E-A947-70E740481C1C}">
                      <a14:useLocalDpi xmlns:a14="http://schemas.microsoft.com/office/drawing/2010/main"/>
                    </a:ext>
                  </a:extLst>
                </a:blip>
                <a:stretch>
                  <a:fillRect/>
                </a:stretch>
              </p:blipFill>
              <p:spPr>
                <a:xfrm>
                  <a:off x="2762771" y="5457283"/>
                  <a:ext cx="289354" cy="246268"/>
                </a:xfrm>
                <a:prstGeom prst="rect">
                  <a:avLst/>
                </a:prstGeom>
              </p:spPr>
            </p:pic>
            <p:sp>
              <p:nvSpPr>
                <p:cNvPr id="218" name="Right Arrow 217"/>
                <p:cNvSpPr/>
                <p:nvPr/>
              </p:nvSpPr>
              <p:spPr>
                <a:xfrm>
                  <a:off x="3077994" y="5533929"/>
                  <a:ext cx="72146" cy="143019"/>
                </a:xfrm>
                <a:prstGeom prst="rightArrow">
                  <a:avLst/>
                </a:prstGeom>
                <a:gradFill flip="none" rotWithShape="1">
                  <a:gsLst>
                    <a:gs pos="0">
                      <a:srgbClr val="0064AF"/>
                    </a:gs>
                    <a:gs pos="100000">
                      <a:srgbClr val="00B0CA"/>
                    </a:gs>
                  </a:gsLst>
                  <a:lin ang="189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9" name="Rectangle 18"/>
            <p:cNvSpPr/>
            <p:nvPr/>
          </p:nvSpPr>
          <p:spPr>
            <a:xfrm>
              <a:off x="6705600" y="4876800"/>
              <a:ext cx="1905000" cy="1246495"/>
            </a:xfrm>
            <a:prstGeom prst="rect">
              <a:avLst/>
            </a:prstGeom>
          </p:spPr>
          <p:txBody>
            <a:bodyPr wrap="square">
              <a:spAutoFit/>
            </a:bodyPr>
            <a:lstStyle/>
            <a:p>
              <a:pPr marL="114300" indent="-114300">
                <a:buSzPct val="175000"/>
                <a:buFont typeface="Wingdings" panose="05000000000000000000" pitchFamily="2" charset="2"/>
                <a:buChar char="ü"/>
              </a:pPr>
              <a:r>
                <a:rPr lang="en-US" sz="700" b="0" dirty="0" smtClean="0">
                  <a:solidFill>
                    <a:srgbClr val="00B050"/>
                  </a:solidFill>
                  <a:latin typeface="Calibri" panose="020F0502020204030204" pitchFamily="34" charset="0"/>
                </a:rPr>
                <a:t> </a:t>
              </a:r>
              <a:r>
                <a:rPr lang="en-US" sz="800" b="0" dirty="0" smtClean="0">
                  <a:latin typeface="Calibri" panose="020F0502020204030204" pitchFamily="34" charset="0"/>
                </a:rPr>
                <a:t>90</a:t>
              </a:r>
              <a:r>
                <a:rPr lang="en-US" sz="800" b="0" dirty="0">
                  <a:latin typeface="Calibri" panose="020F0502020204030204" pitchFamily="34" charset="0"/>
                </a:rPr>
                <a:t>% </a:t>
              </a:r>
              <a:r>
                <a:rPr lang="en-US" sz="800" b="0" dirty="0" smtClean="0">
                  <a:latin typeface="Calibri" panose="020F0502020204030204" pitchFamily="34" charset="0"/>
                </a:rPr>
                <a:t>labor reduction for testing</a:t>
              </a:r>
              <a:r>
                <a:rPr lang="en-US" sz="800" dirty="0">
                  <a:latin typeface="Calibri" panose="020F0502020204030204" pitchFamily="34" charset="0"/>
                </a:rPr>
                <a:t> </a:t>
              </a:r>
              <a:r>
                <a:rPr lang="en-US" sz="800" b="0" dirty="0" smtClean="0">
                  <a:latin typeface="Calibri" panose="020F0502020204030204" pitchFamily="34" charset="0"/>
                </a:rPr>
                <a:t>of </a:t>
              </a:r>
              <a:r>
                <a:rPr lang="en-US" sz="800" b="0" dirty="0">
                  <a:latin typeface="Calibri" panose="020F0502020204030204" pitchFamily="34" charset="0"/>
                </a:rPr>
                <a:t>large unit, </a:t>
              </a:r>
              <a:r>
                <a:rPr lang="en-US" sz="800" b="0" dirty="0" smtClean="0">
                  <a:latin typeface="Calibri" panose="020F0502020204030204" pitchFamily="34" charset="0"/>
                </a:rPr>
                <a:t>component, integration, progression and regression suites</a:t>
              </a:r>
            </a:p>
            <a:p>
              <a:pPr marL="114300">
                <a:buSzPct val="150000"/>
              </a:pPr>
              <a:endParaRPr lang="en-US" sz="600" b="0" dirty="0" smtClean="0">
                <a:latin typeface="Calibri" panose="020F0502020204030204" pitchFamily="34" charset="0"/>
              </a:endParaRPr>
            </a:p>
            <a:p>
              <a:pPr marL="114300" indent="-114300">
                <a:buSzPct val="175000"/>
                <a:buFont typeface="Wingdings" panose="05000000000000000000" pitchFamily="2" charset="2"/>
                <a:buChar char="ü"/>
              </a:pPr>
              <a:r>
                <a:rPr lang="en-US" sz="700" b="0" dirty="0" smtClean="0">
                  <a:solidFill>
                    <a:srgbClr val="00B050"/>
                  </a:solidFill>
                  <a:latin typeface="Calibri" panose="020F0502020204030204" pitchFamily="34" charset="0"/>
                </a:rPr>
                <a:t> </a:t>
              </a:r>
              <a:r>
                <a:rPr lang="en-US" sz="800" b="0" dirty="0" smtClean="0">
                  <a:latin typeface="Calibri" panose="020F0502020204030204" pitchFamily="34" charset="0"/>
                </a:rPr>
                <a:t>Early identification, tracking and remediation of code defects</a:t>
              </a:r>
              <a:endParaRPr lang="en-US" sz="800" b="0" dirty="0">
                <a:latin typeface="Calibri" panose="020F0502020204030204" pitchFamily="34" charset="0"/>
              </a:endParaRPr>
            </a:p>
            <a:p>
              <a:pPr marL="114300">
                <a:buSzPct val="150000"/>
              </a:pPr>
              <a:endParaRPr lang="en-US" sz="600" b="0" dirty="0">
                <a:latin typeface="Calibri" panose="020F0502020204030204" pitchFamily="34" charset="0"/>
              </a:endParaRPr>
            </a:p>
            <a:p>
              <a:pPr marL="114300" indent="-114300">
                <a:buSzPct val="175000"/>
                <a:buFont typeface="Wingdings" panose="05000000000000000000" pitchFamily="2" charset="2"/>
                <a:buChar char="ü"/>
              </a:pPr>
              <a:r>
                <a:rPr lang="en-US" sz="700" b="0" dirty="0">
                  <a:solidFill>
                    <a:srgbClr val="00B050"/>
                  </a:solidFill>
                  <a:latin typeface="Calibri" panose="020F0502020204030204" pitchFamily="34" charset="0"/>
                </a:rPr>
                <a:t> </a:t>
              </a:r>
              <a:r>
                <a:rPr lang="en-US" sz="800" b="0" dirty="0" smtClean="0">
                  <a:latin typeface="Calibri" panose="020F0502020204030204" pitchFamily="34" charset="0"/>
                </a:rPr>
                <a:t>Significantly </a:t>
              </a:r>
              <a:r>
                <a:rPr lang="en-US" sz="800" b="0" dirty="0">
                  <a:latin typeface="Calibri" panose="020F0502020204030204" pitchFamily="34" charset="0"/>
                </a:rPr>
                <a:t>faster </a:t>
              </a:r>
              <a:r>
                <a:rPr lang="en-US" sz="800" b="0" dirty="0" smtClean="0">
                  <a:latin typeface="Calibri" panose="020F0502020204030204" pitchFamily="34" charset="0"/>
                </a:rPr>
                <a:t>provisioning of development &amp; test environments</a:t>
              </a:r>
              <a:endParaRPr lang="en-US" sz="800" b="0" dirty="0">
                <a:latin typeface="Calibri" panose="020F0502020204030204" pitchFamily="34" charset="0"/>
              </a:endParaRPr>
            </a:p>
            <a:p>
              <a:pPr>
                <a:buSzPct val="175000"/>
              </a:pPr>
              <a:endParaRPr lang="en-US" sz="700" b="0" dirty="0">
                <a:latin typeface="Calibri" panose="020F0502020204030204" pitchFamily="34" charset="0"/>
              </a:endParaRPr>
            </a:p>
          </p:txBody>
        </p:sp>
        <p:pic>
          <p:nvPicPr>
            <p:cNvPr id="22" name="Picture 21"/>
            <p:cNvPicPr>
              <a:picLocks noChangeAspect="1"/>
            </p:cNvPicPr>
            <p:nvPr/>
          </p:nvPicPr>
          <p:blipFill rotWithShape="1">
            <a:blip r:embed="rId34" cstate="print">
              <a:extLst>
                <a:ext uri="{28A0092B-C50C-407E-A947-70E740481C1C}">
                  <a14:useLocalDpi xmlns:a14="http://schemas.microsoft.com/office/drawing/2010/main"/>
                </a:ext>
              </a:extLst>
            </a:blip>
            <a:srcRect/>
            <a:stretch/>
          </p:blipFill>
          <p:spPr>
            <a:xfrm rot="19800000">
              <a:off x="979713" y="2419262"/>
              <a:ext cx="233704" cy="235004"/>
            </a:xfrm>
            <a:prstGeom prst="rect">
              <a:avLst/>
            </a:prstGeom>
            <a:ln w="3175">
              <a:noFill/>
            </a:ln>
          </p:spPr>
        </p:pic>
        <p:pic>
          <p:nvPicPr>
            <p:cNvPr id="285" name="Picture 2" descr="http://png-3.vector.me/files/images/4/4/444762/chafer_bug_thumb"/>
            <p:cNvPicPr>
              <a:picLocks noChangeAspect="1" noChangeArrowheads="1"/>
            </p:cNvPicPr>
            <p:nvPr/>
          </p:nvPicPr>
          <p:blipFill>
            <a:blip r:embed="rId35" cstate="print">
              <a:extLst>
                <a:ext uri="{28A0092B-C50C-407E-A947-70E740481C1C}">
                  <a14:useLocalDpi xmlns:a14="http://schemas.microsoft.com/office/drawing/2010/main"/>
                </a:ext>
              </a:extLst>
            </a:blip>
            <a:srcRect/>
            <a:stretch>
              <a:fillRect/>
            </a:stretch>
          </p:blipFill>
          <p:spPr bwMode="auto">
            <a:xfrm rot="1800000">
              <a:off x="1725808" y="2423856"/>
              <a:ext cx="276894" cy="31604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9" name="Group 2058"/>
            <p:cNvGrpSpPr/>
            <p:nvPr/>
          </p:nvGrpSpPr>
          <p:grpSpPr>
            <a:xfrm>
              <a:off x="3211107" y="3442861"/>
              <a:ext cx="1629412" cy="591732"/>
              <a:chOff x="3337973" y="3493412"/>
              <a:chExt cx="1883014" cy="750735"/>
            </a:xfrm>
          </p:grpSpPr>
          <p:grpSp>
            <p:nvGrpSpPr>
              <p:cNvPr id="100" name="Group 2057"/>
              <p:cNvGrpSpPr/>
              <p:nvPr/>
            </p:nvGrpSpPr>
            <p:grpSpPr>
              <a:xfrm>
                <a:off x="3465512" y="3683060"/>
                <a:ext cx="1484433" cy="429750"/>
                <a:chOff x="3465512" y="3683060"/>
                <a:chExt cx="1484433" cy="429750"/>
              </a:xfrm>
            </p:grpSpPr>
            <p:sp>
              <p:nvSpPr>
                <p:cNvPr id="341" name="Curved Right Arrow 340"/>
                <p:cNvSpPr/>
                <p:nvPr/>
              </p:nvSpPr>
              <p:spPr>
                <a:xfrm flipH="1">
                  <a:off x="3851302" y="3801613"/>
                  <a:ext cx="73134" cy="266519"/>
                </a:xfrm>
                <a:prstGeom prst="curvedRightArrow">
                  <a:avLst>
                    <a:gd name="adj1" fmla="val 14615"/>
                    <a:gd name="adj2" fmla="val 79968"/>
                    <a:gd name="adj3" fmla="val 4453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2" name="Curved Right Arrow 341"/>
                <p:cNvSpPr/>
                <p:nvPr/>
              </p:nvSpPr>
              <p:spPr>
                <a:xfrm rot="6412638" flipH="1">
                  <a:off x="3665814" y="3942257"/>
                  <a:ext cx="73134" cy="266519"/>
                </a:xfrm>
                <a:prstGeom prst="curvedRightArrow">
                  <a:avLst>
                    <a:gd name="adj1" fmla="val 14615"/>
                    <a:gd name="adj2" fmla="val 79968"/>
                    <a:gd name="adj3" fmla="val 445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3" name="Curved Right Arrow 342"/>
                <p:cNvSpPr/>
                <p:nvPr/>
              </p:nvSpPr>
              <p:spPr>
                <a:xfrm rot="13668073" flipH="1">
                  <a:off x="3633913" y="3554936"/>
                  <a:ext cx="131747" cy="468550"/>
                </a:xfrm>
                <a:prstGeom prst="curvedRightArrow">
                  <a:avLst>
                    <a:gd name="adj1" fmla="val 0"/>
                    <a:gd name="adj2" fmla="val 43855"/>
                    <a:gd name="adj3" fmla="val 4453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4" name="Curved Right Arrow 343"/>
                <p:cNvSpPr/>
                <p:nvPr/>
              </p:nvSpPr>
              <p:spPr>
                <a:xfrm rot="16810740" flipH="1">
                  <a:off x="3656175" y="3584488"/>
                  <a:ext cx="84784" cy="281928"/>
                </a:xfrm>
                <a:prstGeom prst="curvedRightArrow">
                  <a:avLst>
                    <a:gd name="adj1" fmla="val 4062"/>
                    <a:gd name="adj2" fmla="val 80310"/>
                    <a:gd name="adj3" fmla="val 291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2" name="Curved Right Arrow 331"/>
                <p:cNvSpPr/>
                <p:nvPr/>
              </p:nvSpPr>
              <p:spPr>
                <a:xfrm flipH="1">
                  <a:off x="4360748" y="3802339"/>
                  <a:ext cx="73134" cy="266519"/>
                </a:xfrm>
                <a:prstGeom prst="curvedRightArrow">
                  <a:avLst>
                    <a:gd name="adj1" fmla="val 14615"/>
                    <a:gd name="adj2" fmla="val 79968"/>
                    <a:gd name="adj3" fmla="val 4453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3" name="Curved Right Arrow 332"/>
                <p:cNvSpPr/>
                <p:nvPr/>
              </p:nvSpPr>
              <p:spPr>
                <a:xfrm rot="6412638" flipH="1">
                  <a:off x="4175260" y="3942983"/>
                  <a:ext cx="73134" cy="266519"/>
                </a:xfrm>
                <a:prstGeom prst="curvedRightArrow">
                  <a:avLst>
                    <a:gd name="adj1" fmla="val 14615"/>
                    <a:gd name="adj2" fmla="val 79968"/>
                    <a:gd name="adj3" fmla="val 445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4" name="Curved Right Arrow 333"/>
                <p:cNvSpPr/>
                <p:nvPr/>
              </p:nvSpPr>
              <p:spPr>
                <a:xfrm rot="13668073" flipH="1">
                  <a:off x="4143359" y="3548537"/>
                  <a:ext cx="131747" cy="468550"/>
                </a:xfrm>
                <a:prstGeom prst="curvedRightArrow">
                  <a:avLst>
                    <a:gd name="adj1" fmla="val 0"/>
                    <a:gd name="adj2" fmla="val 43855"/>
                    <a:gd name="adj3" fmla="val 4453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5" name="Curved Right Arrow 334"/>
                <p:cNvSpPr/>
                <p:nvPr/>
              </p:nvSpPr>
              <p:spPr>
                <a:xfrm rot="16810740" flipH="1">
                  <a:off x="4165621" y="3585214"/>
                  <a:ext cx="84784" cy="281928"/>
                </a:xfrm>
                <a:prstGeom prst="curvedRightArrow">
                  <a:avLst>
                    <a:gd name="adj1" fmla="val 4062"/>
                    <a:gd name="adj2" fmla="val 80310"/>
                    <a:gd name="adj3" fmla="val 291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3" name="Curved Right Arrow 322"/>
                <p:cNvSpPr/>
                <p:nvPr/>
              </p:nvSpPr>
              <p:spPr>
                <a:xfrm flipH="1">
                  <a:off x="4867185" y="3802339"/>
                  <a:ext cx="73134" cy="266519"/>
                </a:xfrm>
                <a:prstGeom prst="curvedRightArrow">
                  <a:avLst>
                    <a:gd name="adj1" fmla="val 14615"/>
                    <a:gd name="adj2" fmla="val 79968"/>
                    <a:gd name="adj3" fmla="val 4453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4" name="Curved Right Arrow 323"/>
                <p:cNvSpPr/>
                <p:nvPr/>
              </p:nvSpPr>
              <p:spPr>
                <a:xfrm rot="6412638" flipH="1">
                  <a:off x="4681697" y="3942983"/>
                  <a:ext cx="73134" cy="266519"/>
                </a:xfrm>
                <a:prstGeom prst="curvedRightArrow">
                  <a:avLst>
                    <a:gd name="adj1" fmla="val 14615"/>
                    <a:gd name="adj2" fmla="val 79968"/>
                    <a:gd name="adj3" fmla="val 445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5" name="Curved Right Arrow 324"/>
                <p:cNvSpPr/>
                <p:nvPr/>
              </p:nvSpPr>
              <p:spPr>
                <a:xfrm rot="13668073" flipH="1">
                  <a:off x="4649796" y="3548537"/>
                  <a:ext cx="131747" cy="468550"/>
                </a:xfrm>
                <a:prstGeom prst="curvedRightArrow">
                  <a:avLst>
                    <a:gd name="adj1" fmla="val 0"/>
                    <a:gd name="adj2" fmla="val 43855"/>
                    <a:gd name="adj3" fmla="val 4453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6" name="Curved Right Arrow 325"/>
                <p:cNvSpPr/>
                <p:nvPr/>
              </p:nvSpPr>
              <p:spPr>
                <a:xfrm rot="16810740" flipH="1">
                  <a:off x="4672058" y="3585214"/>
                  <a:ext cx="84784" cy="281928"/>
                </a:xfrm>
                <a:prstGeom prst="curvedRightArrow">
                  <a:avLst>
                    <a:gd name="adj1" fmla="val 4062"/>
                    <a:gd name="adj2" fmla="val 80310"/>
                    <a:gd name="adj3" fmla="val 291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1" name="Group 2056"/>
              <p:cNvGrpSpPr/>
              <p:nvPr/>
            </p:nvGrpSpPr>
            <p:grpSpPr>
              <a:xfrm>
                <a:off x="3337973" y="3493412"/>
                <a:ext cx="1883014" cy="750735"/>
                <a:chOff x="3337973" y="3493412"/>
                <a:chExt cx="1883014" cy="750735"/>
              </a:xfrm>
            </p:grpSpPr>
            <p:sp>
              <p:nvSpPr>
                <p:cNvPr id="349" name="TextBox 348"/>
                <p:cNvSpPr txBox="1"/>
                <p:nvPr/>
              </p:nvSpPr>
              <p:spPr>
                <a:xfrm rot="18900000">
                  <a:off x="3533337" y="3824745"/>
                  <a:ext cx="438278" cy="156191"/>
                </a:xfrm>
                <a:prstGeom prst="rect">
                  <a:avLst/>
                </a:prstGeom>
                <a:noFill/>
              </p:spPr>
              <p:txBody>
                <a:bodyPr wrap="square" rtlCol="0">
                  <a:spAutoFit/>
                </a:bodyPr>
                <a:lstStyle/>
                <a:p>
                  <a:r>
                    <a:rPr lang="en-US" sz="400" dirty="0" smtClean="0">
                      <a:solidFill>
                        <a:schemeClr val="bg1"/>
                      </a:solidFill>
                    </a:rPr>
                    <a:t>Sprint #1</a:t>
                  </a:r>
                  <a:endParaRPr lang="en-US" sz="400" dirty="0">
                    <a:solidFill>
                      <a:schemeClr val="bg1"/>
                    </a:solidFill>
                  </a:endParaRPr>
                </a:p>
              </p:txBody>
            </p:sp>
            <p:sp>
              <p:nvSpPr>
                <p:cNvPr id="340" name="TextBox 339"/>
                <p:cNvSpPr txBox="1"/>
                <p:nvPr/>
              </p:nvSpPr>
              <p:spPr>
                <a:xfrm rot="18900000">
                  <a:off x="4042236" y="3824149"/>
                  <a:ext cx="442018" cy="156191"/>
                </a:xfrm>
                <a:prstGeom prst="rect">
                  <a:avLst/>
                </a:prstGeom>
                <a:noFill/>
              </p:spPr>
              <p:txBody>
                <a:bodyPr wrap="square" rtlCol="0">
                  <a:spAutoFit/>
                </a:bodyPr>
                <a:lstStyle/>
                <a:p>
                  <a:r>
                    <a:rPr lang="en-US" sz="400" dirty="0" smtClean="0">
                      <a:solidFill>
                        <a:schemeClr val="bg1"/>
                      </a:solidFill>
                    </a:rPr>
                    <a:t>Sprint #2</a:t>
                  </a:r>
                  <a:endParaRPr lang="en-US" sz="400" dirty="0">
                    <a:solidFill>
                      <a:schemeClr val="bg1"/>
                    </a:solidFill>
                  </a:endParaRPr>
                </a:p>
              </p:txBody>
            </p:sp>
            <p:grpSp>
              <p:nvGrpSpPr>
                <p:cNvPr id="102" name="Group 2054"/>
                <p:cNvGrpSpPr/>
                <p:nvPr/>
              </p:nvGrpSpPr>
              <p:grpSpPr>
                <a:xfrm>
                  <a:off x="3337973" y="3493412"/>
                  <a:ext cx="1883014" cy="750735"/>
                  <a:chOff x="3337973" y="3493412"/>
                  <a:chExt cx="1883014" cy="750735"/>
                </a:xfrm>
              </p:grpSpPr>
              <p:sp>
                <p:nvSpPr>
                  <p:cNvPr id="345" name="TextBox 344"/>
                  <p:cNvSpPr txBox="1"/>
                  <p:nvPr/>
                </p:nvSpPr>
                <p:spPr>
                  <a:xfrm rot="18900000">
                    <a:off x="3497564" y="3493412"/>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990033"/>
                        </a:solidFill>
                      </a:rPr>
                      <a:t>Discover</a:t>
                    </a:r>
                    <a:endParaRPr lang="en-US" sz="350" b="0" dirty="0">
                      <a:solidFill>
                        <a:srgbClr val="990033"/>
                      </a:solidFill>
                    </a:endParaRPr>
                  </a:p>
                </p:txBody>
              </p:sp>
              <p:sp>
                <p:nvSpPr>
                  <p:cNvPr id="346" name="TextBox 345"/>
                  <p:cNvSpPr txBox="1"/>
                  <p:nvPr/>
                </p:nvSpPr>
                <p:spPr>
                  <a:xfrm rot="18900000">
                    <a:off x="3337973" y="3740625"/>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chemeClr val="accent6">
                            <a:lumMod val="75000"/>
                            <a:lumOff val="25000"/>
                          </a:schemeClr>
                        </a:solidFill>
                      </a:rPr>
                      <a:t>Test</a:t>
                    </a:r>
                    <a:endParaRPr lang="en-US" sz="350" b="0" dirty="0">
                      <a:solidFill>
                        <a:schemeClr val="accent6">
                          <a:lumMod val="75000"/>
                          <a:lumOff val="25000"/>
                        </a:schemeClr>
                      </a:solidFill>
                    </a:endParaRPr>
                  </a:p>
                </p:txBody>
              </p:sp>
              <p:sp>
                <p:nvSpPr>
                  <p:cNvPr id="347" name="TextBox 346"/>
                  <p:cNvSpPr txBox="1"/>
                  <p:nvPr/>
                </p:nvSpPr>
                <p:spPr>
                  <a:xfrm rot="18900000">
                    <a:off x="3429737" y="4097227"/>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008000"/>
                        </a:solidFill>
                      </a:rPr>
                      <a:t>Develop</a:t>
                    </a:r>
                    <a:endParaRPr lang="en-US" sz="350" b="0" dirty="0">
                      <a:solidFill>
                        <a:srgbClr val="008000"/>
                      </a:solidFill>
                    </a:endParaRPr>
                  </a:p>
                </p:txBody>
              </p:sp>
              <p:sp>
                <p:nvSpPr>
                  <p:cNvPr id="348" name="TextBox 347"/>
                  <p:cNvSpPr txBox="1"/>
                  <p:nvPr/>
                </p:nvSpPr>
                <p:spPr>
                  <a:xfrm rot="18900000">
                    <a:off x="3803098" y="3662519"/>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FF9933"/>
                        </a:solidFill>
                      </a:rPr>
                      <a:t>Design</a:t>
                    </a:r>
                    <a:endParaRPr lang="en-US" sz="350" b="0" dirty="0">
                      <a:solidFill>
                        <a:srgbClr val="FF9933"/>
                      </a:solidFill>
                    </a:endParaRPr>
                  </a:p>
                </p:txBody>
              </p:sp>
              <p:sp>
                <p:nvSpPr>
                  <p:cNvPr id="336" name="TextBox 335"/>
                  <p:cNvSpPr txBox="1"/>
                  <p:nvPr/>
                </p:nvSpPr>
                <p:spPr>
                  <a:xfrm rot="18900000">
                    <a:off x="4007010" y="3494138"/>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990033"/>
                        </a:solidFill>
                      </a:rPr>
                      <a:t>Discover</a:t>
                    </a:r>
                    <a:endParaRPr lang="en-US" sz="350" b="0" dirty="0">
                      <a:solidFill>
                        <a:srgbClr val="990033"/>
                      </a:solidFill>
                    </a:endParaRPr>
                  </a:p>
                </p:txBody>
              </p:sp>
              <p:sp>
                <p:nvSpPr>
                  <p:cNvPr id="337" name="TextBox 336"/>
                  <p:cNvSpPr txBox="1"/>
                  <p:nvPr/>
                </p:nvSpPr>
                <p:spPr>
                  <a:xfrm rot="18900000">
                    <a:off x="3847419" y="3741351"/>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chemeClr val="accent6">
                            <a:lumMod val="75000"/>
                            <a:lumOff val="25000"/>
                          </a:schemeClr>
                        </a:solidFill>
                      </a:rPr>
                      <a:t>Test</a:t>
                    </a:r>
                    <a:endParaRPr lang="en-US" sz="350" b="0" dirty="0">
                      <a:solidFill>
                        <a:schemeClr val="accent6">
                          <a:lumMod val="75000"/>
                          <a:lumOff val="25000"/>
                        </a:schemeClr>
                      </a:solidFill>
                    </a:endParaRPr>
                  </a:p>
                </p:txBody>
              </p:sp>
              <p:sp>
                <p:nvSpPr>
                  <p:cNvPr id="338" name="TextBox 337"/>
                  <p:cNvSpPr txBox="1"/>
                  <p:nvPr/>
                </p:nvSpPr>
                <p:spPr>
                  <a:xfrm rot="18900000">
                    <a:off x="3939183" y="4097953"/>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008000"/>
                        </a:solidFill>
                      </a:rPr>
                      <a:t>Develop</a:t>
                    </a:r>
                    <a:endParaRPr lang="en-US" sz="350" b="0" dirty="0">
                      <a:solidFill>
                        <a:srgbClr val="008000"/>
                      </a:solidFill>
                    </a:endParaRPr>
                  </a:p>
                </p:txBody>
              </p:sp>
              <p:sp>
                <p:nvSpPr>
                  <p:cNvPr id="339" name="TextBox 338"/>
                  <p:cNvSpPr txBox="1"/>
                  <p:nvPr/>
                </p:nvSpPr>
                <p:spPr>
                  <a:xfrm rot="18900000">
                    <a:off x="4312544" y="3663245"/>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FF9933"/>
                        </a:solidFill>
                      </a:rPr>
                      <a:t>Design</a:t>
                    </a:r>
                    <a:endParaRPr lang="en-US" sz="350" b="0" dirty="0">
                      <a:solidFill>
                        <a:srgbClr val="FF9933"/>
                      </a:solidFill>
                    </a:endParaRPr>
                  </a:p>
                </p:txBody>
              </p:sp>
              <p:sp>
                <p:nvSpPr>
                  <p:cNvPr id="327" name="TextBox 326"/>
                  <p:cNvSpPr txBox="1"/>
                  <p:nvPr/>
                </p:nvSpPr>
                <p:spPr>
                  <a:xfrm rot="18900000">
                    <a:off x="4513447" y="3494138"/>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990033"/>
                        </a:solidFill>
                      </a:rPr>
                      <a:t>Discover</a:t>
                    </a:r>
                    <a:endParaRPr lang="en-US" sz="350" b="0" dirty="0">
                      <a:solidFill>
                        <a:srgbClr val="990033"/>
                      </a:solidFill>
                    </a:endParaRPr>
                  </a:p>
                </p:txBody>
              </p:sp>
              <p:sp>
                <p:nvSpPr>
                  <p:cNvPr id="328" name="TextBox 327"/>
                  <p:cNvSpPr txBox="1"/>
                  <p:nvPr/>
                </p:nvSpPr>
                <p:spPr>
                  <a:xfrm rot="18900000">
                    <a:off x="4353856" y="3741351"/>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chemeClr val="accent6">
                            <a:lumMod val="75000"/>
                            <a:lumOff val="25000"/>
                          </a:schemeClr>
                        </a:solidFill>
                      </a:rPr>
                      <a:t>Test</a:t>
                    </a:r>
                    <a:endParaRPr lang="en-US" sz="350" b="0" dirty="0">
                      <a:solidFill>
                        <a:schemeClr val="accent6">
                          <a:lumMod val="75000"/>
                          <a:lumOff val="25000"/>
                        </a:schemeClr>
                      </a:solidFill>
                    </a:endParaRPr>
                  </a:p>
                </p:txBody>
              </p:sp>
              <p:sp>
                <p:nvSpPr>
                  <p:cNvPr id="329" name="TextBox 328"/>
                  <p:cNvSpPr txBox="1"/>
                  <p:nvPr/>
                </p:nvSpPr>
                <p:spPr>
                  <a:xfrm rot="18900000">
                    <a:off x="4445620" y="4097953"/>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008000"/>
                        </a:solidFill>
                      </a:rPr>
                      <a:t>Develop</a:t>
                    </a:r>
                    <a:endParaRPr lang="en-US" sz="350" b="0" dirty="0">
                      <a:solidFill>
                        <a:srgbClr val="008000"/>
                      </a:solidFill>
                    </a:endParaRPr>
                  </a:p>
                </p:txBody>
              </p:sp>
              <p:sp>
                <p:nvSpPr>
                  <p:cNvPr id="330" name="TextBox 329"/>
                  <p:cNvSpPr txBox="1"/>
                  <p:nvPr/>
                </p:nvSpPr>
                <p:spPr>
                  <a:xfrm rot="18900000">
                    <a:off x="4818981" y="3663245"/>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FF9933"/>
                        </a:solidFill>
                      </a:rPr>
                      <a:t>Design</a:t>
                    </a:r>
                    <a:endParaRPr lang="en-US" sz="350" b="0" dirty="0">
                      <a:solidFill>
                        <a:srgbClr val="FF9933"/>
                      </a:solidFill>
                    </a:endParaRPr>
                  </a:p>
                </p:txBody>
              </p:sp>
            </p:grpSp>
            <p:sp>
              <p:nvSpPr>
                <p:cNvPr id="331" name="TextBox 330"/>
                <p:cNvSpPr txBox="1"/>
                <p:nvPr/>
              </p:nvSpPr>
              <p:spPr>
                <a:xfrm rot="18900000">
                  <a:off x="4550992" y="3829746"/>
                  <a:ext cx="426186" cy="156191"/>
                </a:xfrm>
                <a:prstGeom prst="rect">
                  <a:avLst/>
                </a:prstGeom>
                <a:noFill/>
              </p:spPr>
              <p:txBody>
                <a:bodyPr wrap="square" rtlCol="0">
                  <a:spAutoFit/>
                </a:bodyPr>
                <a:lstStyle/>
                <a:p>
                  <a:r>
                    <a:rPr lang="en-US" sz="400" dirty="0" smtClean="0">
                      <a:solidFill>
                        <a:schemeClr val="bg1"/>
                      </a:solidFill>
                    </a:rPr>
                    <a:t>Sprint #3</a:t>
                  </a:r>
                  <a:endParaRPr lang="en-US" sz="400" dirty="0">
                    <a:solidFill>
                      <a:schemeClr val="bg1"/>
                    </a:solidFill>
                  </a:endParaRPr>
                </a:p>
              </p:txBody>
            </p:sp>
          </p:grpSp>
        </p:grpSp>
        <p:grpSp>
          <p:nvGrpSpPr>
            <p:cNvPr id="110" name="Group 2067"/>
            <p:cNvGrpSpPr/>
            <p:nvPr/>
          </p:nvGrpSpPr>
          <p:grpSpPr>
            <a:xfrm>
              <a:off x="4152006" y="4431211"/>
              <a:ext cx="1885449" cy="1462728"/>
              <a:chOff x="4462141" y="4744681"/>
              <a:chExt cx="2356811" cy="1828409"/>
            </a:xfrm>
          </p:grpSpPr>
          <p:grpSp>
            <p:nvGrpSpPr>
              <p:cNvPr id="111" name="Group 155"/>
              <p:cNvGrpSpPr/>
              <p:nvPr/>
            </p:nvGrpSpPr>
            <p:grpSpPr>
              <a:xfrm>
                <a:off x="4462141" y="4744681"/>
                <a:ext cx="2356811" cy="1828409"/>
                <a:chOff x="4459760" y="4744681"/>
                <a:chExt cx="2356811" cy="1828409"/>
              </a:xfrm>
            </p:grpSpPr>
            <p:grpSp>
              <p:nvGrpSpPr>
                <p:cNvPr id="112" name="Group 253"/>
                <p:cNvGrpSpPr/>
                <p:nvPr/>
              </p:nvGrpSpPr>
              <p:grpSpPr>
                <a:xfrm>
                  <a:off x="4573053" y="4897297"/>
                  <a:ext cx="1348952" cy="945558"/>
                  <a:chOff x="6755677" y="4448762"/>
                  <a:chExt cx="1129139" cy="945558"/>
                </a:xfrm>
              </p:grpSpPr>
              <p:sp>
                <p:nvSpPr>
                  <p:cNvPr id="283" name="Rectangle 282"/>
                  <p:cNvSpPr/>
                  <p:nvPr/>
                </p:nvSpPr>
                <p:spPr>
                  <a:xfrm>
                    <a:off x="7367291" y="5169474"/>
                    <a:ext cx="517525" cy="115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Flowchart: Alternate Process 250"/>
                  <p:cNvSpPr/>
                  <p:nvPr/>
                </p:nvSpPr>
                <p:spPr>
                  <a:xfrm>
                    <a:off x="6755677" y="4668318"/>
                    <a:ext cx="823329"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pic>
                <p:nvPicPr>
                  <p:cNvPr id="252" name="Picture 251"/>
                  <p:cNvPicPr>
                    <a:picLocks noChangeAspect="1"/>
                  </p:cNvPicPr>
                  <p:nvPr/>
                </p:nvPicPr>
                <p:blipFill rotWithShape="1">
                  <a:blip r:embed="rId36" cstate="print">
                    <a:extLst>
                      <a:ext uri="{28A0092B-C50C-407E-A947-70E740481C1C}">
                        <a14:useLocalDpi xmlns:a14="http://schemas.microsoft.com/office/drawing/2010/main"/>
                      </a:ext>
                    </a:extLst>
                  </a:blip>
                  <a:srcRect l="12667" t="2508" r="11333" b="19470"/>
                  <a:stretch/>
                </p:blipFill>
                <p:spPr>
                  <a:xfrm>
                    <a:off x="6914903" y="4861059"/>
                    <a:ext cx="511609" cy="532441"/>
                  </a:xfrm>
                  <a:prstGeom prst="rect">
                    <a:avLst/>
                  </a:prstGeom>
                </p:spPr>
              </p:pic>
              <p:sp>
                <p:nvSpPr>
                  <p:cNvPr id="253" name="Flowchart: Alternate Process 252"/>
                  <p:cNvSpPr/>
                  <p:nvPr/>
                </p:nvSpPr>
                <p:spPr>
                  <a:xfrm>
                    <a:off x="6763267" y="4448762"/>
                    <a:ext cx="823329" cy="364333"/>
                  </a:xfrm>
                  <a:prstGeom prst="flowChartAlternateProcess">
                    <a:avLst/>
                  </a:prstGeom>
                  <a:solidFill>
                    <a:schemeClr val="accent3">
                      <a:lumMod val="50000"/>
                    </a:schemeClr>
                  </a:solidFill>
                  <a:ln>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0" dirty="0" smtClean="0">
                        <a:latin typeface="Aharoni" panose="02010803020104030203" pitchFamily="2" charset="-79"/>
                        <a:cs typeface="Aharoni" panose="02010803020104030203" pitchFamily="2" charset="-79"/>
                      </a:rPr>
                      <a:t>TEST AUTOMATION</a:t>
                    </a:r>
                    <a:endParaRPr lang="en-US" sz="600" b="0" dirty="0">
                      <a:latin typeface="Aharoni" panose="02010803020104030203" pitchFamily="2" charset="-79"/>
                      <a:cs typeface="Aharoni" panose="02010803020104030203" pitchFamily="2" charset="-79"/>
                    </a:endParaRPr>
                  </a:p>
                </p:txBody>
              </p:sp>
            </p:grpSp>
            <p:grpSp>
              <p:nvGrpSpPr>
                <p:cNvPr id="113" name="Group 271"/>
                <p:cNvGrpSpPr/>
                <p:nvPr/>
              </p:nvGrpSpPr>
              <p:grpSpPr>
                <a:xfrm>
                  <a:off x="5658132" y="4908246"/>
                  <a:ext cx="989357" cy="923315"/>
                  <a:chOff x="4180475" y="2796324"/>
                  <a:chExt cx="1135764" cy="945559"/>
                </a:xfrm>
              </p:grpSpPr>
              <p:sp>
                <p:nvSpPr>
                  <p:cNvPr id="265" name="Flowchart: Alternate Process 264"/>
                  <p:cNvSpPr/>
                  <p:nvPr/>
                </p:nvSpPr>
                <p:spPr>
                  <a:xfrm>
                    <a:off x="4180475" y="3015881"/>
                    <a:ext cx="1133489"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66" name="Flowchart: Alternate Process 265"/>
                  <p:cNvSpPr/>
                  <p:nvPr/>
                </p:nvSpPr>
                <p:spPr>
                  <a:xfrm>
                    <a:off x="4182750" y="2796324"/>
                    <a:ext cx="1133489" cy="364333"/>
                  </a:xfrm>
                  <a:prstGeom prst="flowChartAlternateProcess">
                    <a:avLst/>
                  </a:prstGeom>
                  <a:solidFill>
                    <a:schemeClr val="tx2">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0" dirty="0" smtClean="0">
                        <a:solidFill>
                          <a:schemeClr val="tx1"/>
                        </a:solidFill>
                        <a:latin typeface="Aharoni" panose="02010803020104030203" pitchFamily="2" charset="-79"/>
                        <a:cs typeface="Aharoni" panose="02010803020104030203" pitchFamily="2" charset="-79"/>
                      </a:rPr>
                      <a:t>AUTOMATED DATA VALIDATION</a:t>
                    </a:r>
                    <a:endParaRPr lang="en-US" sz="600" b="0" dirty="0">
                      <a:solidFill>
                        <a:schemeClr val="tx1"/>
                      </a:solidFill>
                      <a:latin typeface="Aharoni" panose="02010803020104030203" pitchFamily="2" charset="-79"/>
                      <a:cs typeface="Aharoni" panose="02010803020104030203" pitchFamily="2" charset="-79"/>
                    </a:endParaRPr>
                  </a:p>
                </p:txBody>
              </p:sp>
            </p:grpSp>
            <p:pic>
              <p:nvPicPr>
                <p:cNvPr id="180" name="Picture 25" descr="Automated mobile testing with Cucumber &amp; Appium"/>
                <p:cNvPicPr>
                  <a:picLocks noChangeAspect="1" noChangeArrowheads="1"/>
                </p:cNvPicPr>
                <p:nvPr/>
              </p:nvPicPr>
              <p:blipFill>
                <a:blip r:embed="rId37" cstate="print"/>
                <a:srcRect/>
                <a:stretch>
                  <a:fillRect/>
                </a:stretch>
              </p:blipFill>
              <p:spPr bwMode="auto">
                <a:xfrm>
                  <a:off x="4703421" y="6020652"/>
                  <a:ext cx="827465" cy="353052"/>
                </a:xfrm>
                <a:prstGeom prst="rect">
                  <a:avLst/>
                </a:prstGeom>
                <a:noFill/>
              </p:spPr>
            </p:pic>
            <p:grpSp>
              <p:nvGrpSpPr>
                <p:cNvPr id="114" name="Group 183"/>
                <p:cNvGrpSpPr/>
                <p:nvPr/>
              </p:nvGrpSpPr>
              <p:grpSpPr>
                <a:xfrm>
                  <a:off x="4703421" y="5894404"/>
                  <a:ext cx="892068" cy="226310"/>
                  <a:chOff x="4773325" y="4974833"/>
                  <a:chExt cx="892068" cy="226310"/>
                </a:xfrm>
              </p:grpSpPr>
              <p:pic>
                <p:nvPicPr>
                  <p:cNvPr id="185" name="Picture 21" descr="Selenium Logo"/>
                  <p:cNvPicPr>
                    <a:picLocks noChangeAspect="1" noChangeArrowheads="1"/>
                  </p:cNvPicPr>
                  <p:nvPr/>
                </p:nvPicPr>
                <p:blipFill>
                  <a:blip r:embed="rId38" cstate="print"/>
                  <a:srcRect/>
                  <a:stretch>
                    <a:fillRect/>
                  </a:stretch>
                </p:blipFill>
                <p:spPr bwMode="auto">
                  <a:xfrm>
                    <a:off x="4773325" y="4974833"/>
                    <a:ext cx="250066" cy="226310"/>
                  </a:xfrm>
                  <a:prstGeom prst="rect">
                    <a:avLst/>
                  </a:prstGeom>
                  <a:noFill/>
                </p:spPr>
              </p:pic>
              <p:sp>
                <p:nvSpPr>
                  <p:cNvPr id="193" name="TextBox 192"/>
                  <p:cNvSpPr txBox="1"/>
                  <p:nvPr/>
                </p:nvSpPr>
                <p:spPr>
                  <a:xfrm>
                    <a:off x="4946927" y="4985699"/>
                    <a:ext cx="718466" cy="200055"/>
                  </a:xfrm>
                  <a:prstGeom prst="rect">
                    <a:avLst/>
                  </a:prstGeom>
                  <a:noFill/>
                </p:spPr>
                <p:txBody>
                  <a:bodyPr wrap="none" rtlCol="0">
                    <a:spAutoFit/>
                  </a:bodyPr>
                  <a:lstStyle/>
                  <a:p>
                    <a:r>
                      <a:rPr lang="en-US" sz="700" dirty="0" smtClean="0"/>
                      <a:t>SeleniumHQ</a:t>
                    </a:r>
                    <a:endParaRPr lang="en-US" sz="700" dirty="0"/>
                  </a:p>
                </p:txBody>
              </p:sp>
            </p:grpSp>
            <p:sp>
              <p:nvSpPr>
                <p:cNvPr id="135" name="Rectangular Callout 134"/>
                <p:cNvSpPr/>
                <p:nvPr/>
              </p:nvSpPr>
              <p:spPr>
                <a:xfrm rot="10800000">
                  <a:off x="4459760" y="4744681"/>
                  <a:ext cx="2356811" cy="1828409"/>
                </a:xfrm>
                <a:prstGeom prst="wedgeRectCallout">
                  <a:avLst>
                    <a:gd name="adj1" fmla="val -76"/>
                    <a:gd name="adj2" fmla="val 892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0" name="Picture 349"/>
              <p:cNvPicPr>
                <a:picLocks noChangeAspect="1"/>
              </p:cNvPicPr>
              <p:nvPr/>
            </p:nvPicPr>
            <p:blipFill>
              <a:blip r:embed="rId39" cstate="print">
                <a:extLst>
                  <a:ext uri="{28A0092B-C50C-407E-A947-70E740481C1C}">
                    <a14:useLocalDpi xmlns:a14="http://schemas.microsoft.com/office/drawing/2010/main"/>
                  </a:ext>
                </a:extLst>
              </a:blip>
              <a:stretch>
                <a:fillRect/>
              </a:stretch>
            </p:blipFill>
            <p:spPr>
              <a:xfrm>
                <a:off x="5904493" y="5329148"/>
                <a:ext cx="508216" cy="493811"/>
              </a:xfrm>
              <a:prstGeom prst="rect">
                <a:avLst/>
              </a:prstGeom>
            </p:spPr>
          </p:pic>
          <p:grpSp>
            <p:nvGrpSpPr>
              <p:cNvPr id="115" name="Group 2066"/>
              <p:cNvGrpSpPr/>
              <p:nvPr/>
            </p:nvGrpSpPr>
            <p:grpSpPr>
              <a:xfrm>
                <a:off x="5742893" y="5884149"/>
                <a:ext cx="909104" cy="276999"/>
                <a:chOff x="10234789" y="4299227"/>
                <a:chExt cx="973566" cy="296640"/>
              </a:xfrm>
            </p:grpSpPr>
            <p:pic>
              <p:nvPicPr>
                <p:cNvPr id="352" name="Picture 351"/>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a:xfrm>
                  <a:off x="10238619" y="4322421"/>
                  <a:ext cx="237530" cy="244697"/>
                </a:xfrm>
                <a:prstGeom prst="rect">
                  <a:avLst/>
                </a:prstGeom>
              </p:spPr>
            </p:pic>
            <p:sp>
              <p:nvSpPr>
                <p:cNvPr id="353" name="TextBox 352"/>
                <p:cNvSpPr txBox="1"/>
                <p:nvPr/>
              </p:nvSpPr>
              <p:spPr>
                <a:xfrm>
                  <a:off x="10448008" y="4299227"/>
                  <a:ext cx="760347" cy="296640"/>
                </a:xfrm>
                <a:prstGeom prst="rect">
                  <a:avLst/>
                </a:prstGeom>
                <a:noFill/>
              </p:spPr>
              <p:txBody>
                <a:bodyPr wrap="square" rtlCol="0">
                  <a:spAutoFit/>
                </a:bodyPr>
                <a:lstStyle/>
                <a:p>
                  <a:r>
                    <a:rPr lang="en-US" sz="600" dirty="0" smtClean="0">
                      <a:solidFill>
                        <a:schemeClr val="accent2">
                          <a:lumMod val="75000"/>
                        </a:schemeClr>
                      </a:solidFill>
                    </a:rPr>
                    <a:t>Data Testing</a:t>
                  </a:r>
                </a:p>
                <a:p>
                  <a:r>
                    <a:rPr lang="en-US" sz="600" dirty="0" smtClean="0">
                      <a:solidFill>
                        <a:schemeClr val="accent2">
                          <a:lumMod val="75000"/>
                        </a:schemeClr>
                      </a:solidFill>
                    </a:rPr>
                    <a:t>Framework</a:t>
                  </a:r>
                  <a:endParaRPr lang="en-US" sz="600" dirty="0">
                    <a:solidFill>
                      <a:schemeClr val="accent2">
                        <a:lumMod val="75000"/>
                      </a:schemeClr>
                    </a:solidFill>
                  </a:endParaRPr>
                </a:p>
              </p:txBody>
            </p:sp>
            <p:sp>
              <p:nvSpPr>
                <p:cNvPr id="354" name="Rectangle 353"/>
                <p:cNvSpPr/>
                <p:nvPr/>
              </p:nvSpPr>
              <p:spPr>
                <a:xfrm>
                  <a:off x="10234789" y="4322504"/>
                  <a:ext cx="878152" cy="24461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grpSp>
        <p:grpSp>
          <p:nvGrpSpPr>
            <p:cNvPr id="119" name="Group 5"/>
            <p:cNvGrpSpPr/>
            <p:nvPr/>
          </p:nvGrpSpPr>
          <p:grpSpPr>
            <a:xfrm>
              <a:off x="737759" y="1206746"/>
              <a:ext cx="891746" cy="905315"/>
              <a:chOff x="194333" y="714102"/>
              <a:chExt cx="1114682" cy="1131644"/>
            </a:xfrm>
          </p:grpSpPr>
          <p:grpSp>
            <p:nvGrpSpPr>
              <p:cNvPr id="120" name="Group 19"/>
              <p:cNvGrpSpPr/>
              <p:nvPr/>
            </p:nvGrpSpPr>
            <p:grpSpPr>
              <a:xfrm>
                <a:off x="194333" y="714102"/>
                <a:ext cx="1114682" cy="1131644"/>
                <a:chOff x="194333" y="714102"/>
                <a:chExt cx="1114682" cy="1131644"/>
              </a:xfrm>
            </p:grpSpPr>
            <p:grpSp>
              <p:nvGrpSpPr>
                <p:cNvPr id="122" name="Group 30"/>
                <p:cNvGrpSpPr/>
                <p:nvPr/>
              </p:nvGrpSpPr>
              <p:grpSpPr>
                <a:xfrm>
                  <a:off x="194333" y="714102"/>
                  <a:ext cx="1114682" cy="1131644"/>
                  <a:chOff x="194333" y="716483"/>
                  <a:chExt cx="1114682" cy="1131644"/>
                </a:xfrm>
              </p:grpSpPr>
              <p:sp>
                <p:nvSpPr>
                  <p:cNvPr id="249" name="Flowchart: Alternate Process 248"/>
                  <p:cNvSpPr/>
                  <p:nvPr/>
                </p:nvSpPr>
                <p:spPr>
                  <a:xfrm>
                    <a:off x="246409" y="1156078"/>
                    <a:ext cx="979863" cy="617199"/>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76" name="Rectangular Callout 275"/>
                  <p:cNvSpPr/>
                  <p:nvPr/>
                </p:nvSpPr>
                <p:spPr>
                  <a:xfrm>
                    <a:off x="194333" y="716483"/>
                    <a:ext cx="1114682" cy="1131644"/>
                  </a:xfrm>
                  <a:prstGeom prst="wedgeRectCallout">
                    <a:avLst>
                      <a:gd name="adj1" fmla="val -509"/>
                      <a:gd name="adj2" fmla="val 735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41" cstate="print">
                    <a:extLst>
                      <a:ext uri="{28A0092B-C50C-407E-A947-70E740481C1C}">
                        <a14:useLocalDpi xmlns:a14="http://schemas.microsoft.com/office/drawing/2010/main"/>
                      </a:ext>
                    </a:extLst>
                  </a:blip>
                  <a:stretch>
                    <a:fillRect/>
                  </a:stretch>
                </p:blipFill>
                <p:spPr>
                  <a:xfrm>
                    <a:off x="259088" y="1430712"/>
                    <a:ext cx="325318" cy="325318"/>
                  </a:xfrm>
                  <a:prstGeom prst="rect">
                    <a:avLst/>
                  </a:prstGeom>
                </p:spPr>
              </p:pic>
              <p:pic>
                <p:nvPicPr>
                  <p:cNvPr id="25" name="Picture 24"/>
                  <p:cNvPicPr>
                    <a:picLocks noChangeAspect="1"/>
                  </p:cNvPicPr>
                  <p:nvPr/>
                </p:nvPicPr>
                <p:blipFill>
                  <a:blip r:embed="rId42" cstate="print">
                    <a:extLst>
                      <a:ext uri="{28A0092B-C50C-407E-A947-70E740481C1C}">
                        <a14:useLocalDpi xmlns:a14="http://schemas.microsoft.com/office/drawing/2010/main"/>
                      </a:ext>
                    </a:extLst>
                  </a:blip>
                  <a:stretch>
                    <a:fillRect/>
                  </a:stretch>
                </p:blipFill>
                <p:spPr>
                  <a:xfrm>
                    <a:off x="219393" y="909802"/>
                    <a:ext cx="820578" cy="178051"/>
                  </a:xfrm>
                  <a:prstGeom prst="rect">
                    <a:avLst/>
                  </a:prstGeom>
                </p:spPr>
              </p:pic>
              <p:pic>
                <p:nvPicPr>
                  <p:cNvPr id="28" name="Picture 27"/>
                  <p:cNvPicPr>
                    <a:picLocks noChangeAspect="1"/>
                  </p:cNvPicPr>
                  <p:nvPr/>
                </p:nvPicPr>
                <p:blipFill rotWithShape="1">
                  <a:blip r:embed="rId43" cstate="print">
                    <a:extLst>
                      <a:ext uri="{28A0092B-C50C-407E-A947-70E740481C1C}">
                        <a14:useLocalDpi xmlns:a14="http://schemas.microsoft.com/office/drawing/2010/main"/>
                      </a:ext>
                    </a:extLst>
                  </a:blip>
                  <a:srcRect/>
                  <a:stretch/>
                </p:blipFill>
                <p:spPr>
                  <a:xfrm>
                    <a:off x="588185" y="1421318"/>
                    <a:ext cx="340980" cy="343980"/>
                  </a:xfrm>
                  <a:prstGeom prst="rect">
                    <a:avLst/>
                  </a:prstGeom>
                </p:spPr>
              </p:pic>
              <p:sp>
                <p:nvSpPr>
                  <p:cNvPr id="246" name="Flowchart: Alternate Process 245"/>
                  <p:cNvSpPr/>
                  <p:nvPr/>
                </p:nvSpPr>
                <p:spPr>
                  <a:xfrm>
                    <a:off x="250085" y="1030302"/>
                    <a:ext cx="977695" cy="273249"/>
                  </a:xfrm>
                  <a:prstGeom prst="flowChartAlternateProcess">
                    <a:avLst/>
                  </a:prstGeom>
                  <a:solidFill>
                    <a:srgbClr val="666633"/>
                  </a:solidFill>
                  <a:ln>
                    <a:solidFill>
                      <a:srgbClr val="666633"/>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0" dirty="0" smtClean="0">
                        <a:solidFill>
                          <a:schemeClr val="bg1"/>
                        </a:solidFill>
                        <a:latin typeface="Aharoni" panose="02010803020104030203" pitchFamily="2" charset="-79"/>
                        <a:cs typeface="Aharoni" panose="02010803020104030203" pitchFamily="2" charset="-79"/>
                      </a:rPr>
                      <a:t>AUTOMATED TRACEABILITY</a:t>
                    </a:r>
                    <a:endParaRPr lang="en-US" sz="600" b="0" dirty="0">
                      <a:solidFill>
                        <a:schemeClr val="bg1"/>
                      </a:solidFill>
                      <a:latin typeface="Aharoni" panose="02010803020104030203" pitchFamily="2" charset="-79"/>
                      <a:cs typeface="Aharoni" panose="02010803020104030203" pitchFamily="2" charset="-79"/>
                    </a:endParaRPr>
                  </a:p>
                </p:txBody>
              </p:sp>
            </p:grpSp>
            <p:pic>
              <p:nvPicPr>
                <p:cNvPr id="227" name="Picture 226"/>
                <p:cNvPicPr>
                  <a:picLocks noChangeAspect="1"/>
                </p:cNvPicPr>
                <p:nvPr/>
              </p:nvPicPr>
              <p:blipFill>
                <a:blip r:embed="rId44" cstate="print"/>
                <a:stretch>
                  <a:fillRect/>
                </a:stretch>
              </p:blipFill>
              <p:spPr>
                <a:xfrm>
                  <a:off x="224117" y="750606"/>
                  <a:ext cx="699492" cy="217374"/>
                </a:xfrm>
                <a:prstGeom prst="rect">
                  <a:avLst/>
                </a:prstGeom>
              </p:spPr>
            </p:pic>
          </p:grpSp>
          <p:pic>
            <p:nvPicPr>
              <p:cNvPr id="4" name="Picture 3"/>
              <p:cNvPicPr>
                <a:picLocks noChangeAspect="1"/>
              </p:cNvPicPr>
              <p:nvPr/>
            </p:nvPicPr>
            <p:blipFill rotWithShape="1">
              <a:blip r:embed="rId45" cstate="print"/>
              <a:srcRect l="3276" t="53708" r="7763" b="4859"/>
              <a:stretch/>
            </p:blipFill>
            <p:spPr>
              <a:xfrm>
                <a:off x="899919" y="774440"/>
                <a:ext cx="379971" cy="114245"/>
              </a:xfrm>
              <a:prstGeom prst="rect">
                <a:avLst/>
              </a:prstGeom>
              <a:ln w="6350">
                <a:solidFill>
                  <a:srgbClr val="FF0000"/>
                </a:solidFill>
              </a:ln>
            </p:spPr>
          </p:pic>
          <p:pic>
            <p:nvPicPr>
              <p:cNvPr id="197" name="Picture 196"/>
              <p:cNvPicPr>
                <a:picLocks noChangeAspect="1"/>
              </p:cNvPicPr>
              <p:nvPr/>
            </p:nvPicPr>
            <p:blipFill rotWithShape="1">
              <a:blip r:embed="rId46" cstate="print"/>
              <a:srcRect l="40075" t="8643" r="25478" b="48363"/>
              <a:stretch/>
            </p:blipFill>
            <p:spPr>
              <a:xfrm>
                <a:off x="962952" y="1492863"/>
                <a:ext cx="242134" cy="195103"/>
              </a:xfrm>
              <a:prstGeom prst="rect">
                <a:avLst/>
              </a:prstGeom>
              <a:ln>
                <a:solidFill>
                  <a:srgbClr val="FF0000"/>
                </a:solidFill>
              </a:ln>
            </p:spPr>
          </p:pic>
        </p:grpSp>
        <p:sp>
          <p:nvSpPr>
            <p:cNvPr id="198" name="Rectangle 197"/>
            <p:cNvSpPr/>
            <p:nvPr/>
          </p:nvSpPr>
          <p:spPr>
            <a:xfrm>
              <a:off x="6820113" y="1143000"/>
              <a:ext cx="1071115" cy="221599"/>
            </a:xfrm>
            <a:prstGeom prst="rect">
              <a:avLst/>
            </a:prstGeom>
          </p:spPr>
          <p:txBody>
            <a:bodyPr wrap="none">
              <a:spAutoFit/>
            </a:bodyPr>
            <a:lstStyle/>
            <a:p>
              <a:r>
                <a:rPr lang="en-US" sz="1200" b="1" dirty="0">
                  <a:solidFill>
                    <a:schemeClr val="bg1"/>
                  </a:solidFill>
                  <a:latin typeface="Calibri" panose="020F0502020204030204" pitchFamily="34" charset="0"/>
                </a:rPr>
                <a:t>DevOps</a:t>
              </a:r>
              <a:r>
                <a:rPr lang="en-US" sz="1000" b="1" dirty="0">
                  <a:solidFill>
                    <a:schemeClr val="bg1"/>
                  </a:solidFill>
                  <a:latin typeface="Calibri" panose="020F0502020204030204" pitchFamily="34" charset="0"/>
                </a:rPr>
                <a:t> Value Chain</a:t>
              </a:r>
            </a:p>
          </p:txBody>
        </p:sp>
        <p:sp>
          <p:nvSpPr>
            <p:cNvPr id="199" name="Rectangle 198"/>
            <p:cNvSpPr/>
            <p:nvPr/>
          </p:nvSpPr>
          <p:spPr>
            <a:xfrm>
              <a:off x="2107578" y="1156804"/>
              <a:ext cx="5718661" cy="369332"/>
            </a:xfrm>
            <a:prstGeom prst="rect">
              <a:avLst/>
            </a:prstGeom>
            <a:ln w="28575">
              <a:noFill/>
            </a:ln>
          </p:spPr>
          <p:txBody>
            <a:bodyPr wrap="square">
              <a:spAutoFit/>
            </a:bodyPr>
            <a:lstStyle/>
            <a:p>
              <a:pPr algn="ctr"/>
              <a:r>
                <a:rPr lang="en-US" sz="1200" b="1" i="1" dirty="0">
                  <a:latin typeface="Calibri" panose="020F0502020204030204" pitchFamily="34" charset="0"/>
                  <a:cs typeface="Aharoni" panose="02010803020104030203" pitchFamily="2" charset="-79"/>
                </a:rPr>
                <a:t>“Transform technology at Fannie Mae for repeatable and scalable software development services that improve quality, reduce costs, and increase time to market</a:t>
              </a:r>
              <a:r>
                <a:rPr lang="en-US" sz="1200" b="1" i="1" dirty="0" smtClean="0">
                  <a:latin typeface="Calibri" panose="020F0502020204030204" pitchFamily="34" charset="0"/>
                  <a:cs typeface="Aharoni" panose="02010803020104030203" pitchFamily="2" charset="-79"/>
                </a:rPr>
                <a:t>”</a:t>
              </a:r>
              <a:endParaRPr lang="en-US" sz="1200" b="1" i="1" dirty="0">
                <a:latin typeface="Calibri" panose="020F0502020204030204" pitchFamily="34" charset="0"/>
                <a:cs typeface="Aharoni" panose="02010803020104030203" pitchFamily="2" charset="-79"/>
              </a:endParaRPr>
            </a:p>
          </p:txBody>
        </p:sp>
      </p:grpSp>
      <p:sp>
        <p:nvSpPr>
          <p:cNvPr id="226" name="Title 225"/>
          <p:cNvSpPr>
            <a:spLocks noGrp="1"/>
          </p:cNvSpPr>
          <p:nvPr>
            <p:ph type="title"/>
          </p:nvPr>
        </p:nvSpPr>
        <p:spPr/>
        <p:txBody>
          <a:bodyPr/>
          <a:lstStyle/>
          <a:p>
            <a:r>
              <a:rPr lang="en-US" sz="1800" dirty="0" smtClean="0">
                <a:solidFill>
                  <a:srgbClr val="949494"/>
                </a:solidFill>
              </a:rPr>
              <a:t>Fannie Mae’s DevOps Tool Chain</a:t>
            </a:r>
            <a:endParaRPr lang="en-US" sz="1800" dirty="0">
              <a:solidFill>
                <a:srgbClr val="949494"/>
              </a:solidFill>
            </a:endParaRPr>
          </a:p>
        </p:txBody>
      </p:sp>
    </p:spTree>
    <p:extLst>
      <p:ext uri="{BB962C8B-B14F-4D97-AF65-F5344CB8AC3E}">
        <p14:creationId xmlns:p14="http://schemas.microsoft.com/office/powerpoint/2010/main" val="6627748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a:t>
            </a:r>
            <a:br>
              <a:rPr lang="en-US" dirty="0" smtClean="0"/>
            </a:br>
            <a:r>
              <a:rPr lang="en-US" dirty="0" err="1" smtClean="0"/>
              <a:t>DevOps</a:t>
            </a:r>
            <a:r>
              <a:rPr lang="en-US" dirty="0" smtClean="0"/>
              <a:t> Maturity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638" y="1917760"/>
            <a:ext cx="8655050" cy="4302004"/>
          </a:xfrm>
        </p:spPr>
      </p:pic>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531227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Purpose</a:t>
            </a:r>
            <a:endParaRPr lang="en-US" sz="1800" dirty="0"/>
          </a:p>
        </p:txBody>
      </p:sp>
      <p:sp>
        <p:nvSpPr>
          <p:cNvPr id="3" name="Content Placeholder 2"/>
          <p:cNvSpPr>
            <a:spLocks noGrp="1"/>
          </p:cNvSpPr>
          <p:nvPr>
            <p:ph idx="1"/>
          </p:nvPr>
        </p:nvSpPr>
        <p:spPr/>
        <p:txBody>
          <a:bodyPr/>
          <a:lstStyle/>
          <a:p>
            <a:endParaRPr lang="en-US" dirty="0" smtClean="0"/>
          </a:p>
          <a:p>
            <a:r>
              <a:rPr lang="en-US" sz="2400" dirty="0" smtClean="0"/>
              <a:t>To introduce</a:t>
            </a:r>
            <a:r>
              <a:rPr lang="en-US" sz="2400" dirty="0"/>
              <a:t>, demonstrate and hands on exercises of continuous integration, delivery, and DevOps principles, practices and Fannie Mae self-service tools/services</a:t>
            </a:r>
            <a:r>
              <a:rPr lang="en-US" sz="2400" dirty="0" smtClean="0"/>
              <a:t>.</a:t>
            </a:r>
          </a:p>
          <a:p>
            <a:endParaRPr lang="en-US" sz="2400" dirty="0"/>
          </a:p>
          <a:p>
            <a:endParaRPr lang="en-US" sz="24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186814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Culture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5012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chemeClr val="tx1"/>
                </a:solidFill>
              </a:rPr>
              <a:t>Culture</a:t>
            </a:r>
            <a:br>
              <a:rPr lang="en-US" sz="1800" dirty="0" smtClean="0">
                <a:solidFill>
                  <a:schemeClr val="tx1"/>
                </a:solidFill>
              </a:rPr>
            </a:br>
            <a:r>
              <a:rPr lang="en-US" dirty="0" smtClean="0">
                <a:solidFill>
                  <a:schemeClr val="tx1"/>
                </a:solidFill>
              </a:rPr>
              <a:t>Why</a:t>
            </a:r>
            <a:endParaRPr lang="en-US" sz="1800" dirty="0">
              <a:solidFill>
                <a:schemeClr val="tx1"/>
              </a:solidFill>
            </a:endParaRPr>
          </a:p>
        </p:txBody>
      </p:sp>
      <p:sp>
        <p:nvSpPr>
          <p:cNvPr id="3" name="Content Placeholder 2"/>
          <p:cNvSpPr>
            <a:spLocks noGrp="1"/>
          </p:cNvSpPr>
          <p:nvPr>
            <p:ph idx="1"/>
          </p:nvPr>
        </p:nvSpPr>
        <p:spPr/>
        <p:txBody>
          <a:bodyPr/>
          <a:lstStyle/>
          <a:p>
            <a:r>
              <a:rPr lang="en-US" altLang="en-US" sz="4800" b="1" dirty="0" smtClean="0"/>
              <a:t>DevOps is the shared responsibility and buy-in of the entire team.</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01390"/>
            <a:ext cx="2826258" cy="2826258"/>
          </a:xfrm>
          <a:prstGeom prst="rect">
            <a:avLst/>
          </a:prstGeom>
        </p:spPr>
      </p:pic>
    </p:spTree>
    <p:extLst>
      <p:ext uri="{BB962C8B-B14F-4D97-AF65-F5344CB8AC3E}">
        <p14:creationId xmlns:p14="http://schemas.microsoft.com/office/powerpoint/2010/main" val="4289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676" y="1809750"/>
            <a:ext cx="6026974" cy="4518025"/>
          </a:xfrm>
        </p:spPr>
      </p:pic>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666897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t>Open Communications</a:t>
            </a:r>
          </a:p>
          <a:p>
            <a:pPr marL="285750" indent="-285750">
              <a:buFont typeface="Arial" panose="020B0604020202020204" pitchFamily="34" charset="0"/>
              <a:buChar char="•"/>
            </a:pPr>
            <a:r>
              <a:rPr lang="en-US" sz="1800" dirty="0"/>
              <a:t>Incentive and responsibility alignment</a:t>
            </a:r>
          </a:p>
          <a:p>
            <a:pPr marL="285750" indent="-285750">
              <a:buFont typeface="Arial" panose="020B0604020202020204" pitchFamily="34" charset="0"/>
              <a:buChar char="•"/>
            </a:pPr>
            <a:r>
              <a:rPr lang="en-US" sz="1800" dirty="0"/>
              <a:t>Respect</a:t>
            </a:r>
          </a:p>
          <a:p>
            <a:pPr marL="285750" indent="-285750">
              <a:buFont typeface="Arial" panose="020B0604020202020204" pitchFamily="34" charset="0"/>
              <a:buChar char="•"/>
            </a:pPr>
            <a:r>
              <a:rPr lang="en-US" sz="1800" dirty="0"/>
              <a:t>Trust</a:t>
            </a:r>
          </a:p>
          <a:p>
            <a:pPr marL="285750" indent="-285750">
              <a:buFont typeface="Arial" panose="020B0604020202020204" pitchFamily="34" charset="0"/>
              <a:buChar char="•"/>
            </a:pPr>
            <a:r>
              <a:rPr lang="en-US" sz="1800" dirty="0"/>
              <a:t>Shared Responsibility</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t>Share information</a:t>
            </a:r>
          </a:p>
          <a:p>
            <a:pPr marL="285750" indent="-285750">
              <a:buFont typeface="Arial" panose="020B0604020202020204" pitchFamily="34" charset="0"/>
              <a:buChar char="•"/>
            </a:pPr>
            <a:r>
              <a:rPr lang="en-US" sz="1800" dirty="0" smtClean="0"/>
              <a:t>Focus on customer value</a:t>
            </a:r>
          </a:p>
          <a:p>
            <a:pPr marL="285750" indent="-285750">
              <a:buFont typeface="Arial" panose="020B0604020202020204" pitchFamily="34" charset="0"/>
              <a:buChar char="•"/>
            </a:pPr>
            <a:r>
              <a:rPr lang="en-US" sz="1800" dirty="0" smtClean="0">
                <a:hlinkClick r:id="rId3"/>
              </a:rPr>
              <a:t>Culture at </a:t>
            </a:r>
            <a:r>
              <a:rPr lang="en-US" sz="1800" dirty="0" err="1" smtClean="0">
                <a:hlinkClick r:id="rId3"/>
              </a:rPr>
              <a:t>etsy</a:t>
            </a:r>
            <a:r>
              <a:rPr lang="en-US" sz="1800" dirty="0" smtClean="0">
                <a:hlinkClick r:id="rId3"/>
              </a:rPr>
              <a:t> from velocity - https</a:t>
            </a:r>
            <a:r>
              <a:rPr lang="en-US" sz="1800" dirty="0">
                <a:hlinkClick r:id="rId3"/>
              </a:rPr>
              <a:t>://</a:t>
            </a:r>
            <a:r>
              <a:rPr lang="en-US" sz="1800" dirty="0" smtClean="0">
                <a:hlinkClick r:id="rId3"/>
              </a:rPr>
              <a:t>vimeo.com/51310058</a:t>
            </a:r>
            <a:endParaRPr lang="en-US" sz="1800" dirty="0" smtClean="0"/>
          </a:p>
          <a:p>
            <a:pPr marL="285750" indent="-285750">
              <a:buFont typeface="Arial" panose="020B0604020202020204" pitchFamily="34" charset="0"/>
              <a:buChar char="•"/>
            </a:pPr>
            <a:r>
              <a:rPr lang="en-US" sz="1800" dirty="0" smtClean="0"/>
              <a:t>Creating “One team” culture - </a:t>
            </a:r>
            <a:r>
              <a:rPr lang="en-US" sz="1800" dirty="0" smtClean="0">
                <a:hlinkClick r:id="rId4"/>
              </a:rPr>
              <a:t>https</a:t>
            </a:r>
            <a:r>
              <a:rPr lang="en-US" sz="1800" dirty="0">
                <a:hlinkClick r:id="rId4"/>
              </a:rPr>
              <a:t>://</a:t>
            </a:r>
            <a:r>
              <a:rPr lang="en-US" sz="1800" dirty="0" smtClean="0">
                <a:hlinkClick r:id="rId4"/>
              </a:rPr>
              <a:t>www.youtube.com/watch?v=ifKUOzPgyHo</a:t>
            </a:r>
            <a:endParaRPr lang="en-US" sz="1800" dirty="0" smtClean="0"/>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963457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Culture</a:t>
            </a:r>
            <a:endParaRPr lang="en-US" dirty="0">
              <a:solidFill>
                <a:schemeClr val="tx1"/>
              </a:solidFill>
            </a:endParaRPr>
          </a:p>
        </p:txBody>
      </p:sp>
      <p:sp>
        <p:nvSpPr>
          <p:cNvPr id="3" name="Content Placeholder 2"/>
          <p:cNvSpPr>
            <a:spLocks noGrp="1"/>
          </p:cNvSpPr>
          <p:nvPr>
            <p:ph idx="1"/>
          </p:nvPr>
        </p:nvSpPr>
        <p:spPr/>
        <p:txBody>
          <a:bodyPr/>
          <a:lstStyle/>
          <a:p>
            <a:r>
              <a:rPr lang="en-US" altLang="en-US" sz="1800" b="1" dirty="0" smtClean="0"/>
              <a:t>“Even with the best tools, DevOps is just another buzzword if you don’t have the right culture.”</a:t>
            </a:r>
          </a:p>
          <a:p>
            <a:r>
              <a:rPr lang="en-US" altLang="en-US" b="1" dirty="0"/>
              <a:t>	</a:t>
            </a:r>
            <a:r>
              <a:rPr lang="en-US" altLang="en-US" b="1" dirty="0" smtClean="0"/>
              <a:t>– </a:t>
            </a:r>
            <a:r>
              <a:rPr lang="en-US" altLang="en-US" b="1" dirty="0" err="1" smtClean="0"/>
              <a:t>Rouan</a:t>
            </a:r>
            <a:r>
              <a:rPr lang="en-US" altLang="en-US" b="1" dirty="0" smtClean="0"/>
              <a:t> </a:t>
            </a:r>
            <a:r>
              <a:rPr lang="en-US" altLang="en-US" b="1" dirty="0" err="1" smtClean="0"/>
              <a:t>Wilsenach</a:t>
            </a:r>
            <a:r>
              <a:rPr lang="en-US" altLang="en-US" b="1" dirty="0"/>
              <a:t> </a:t>
            </a:r>
            <a:r>
              <a:rPr lang="en-US" altLang="en-US" sz="1050" b="1" dirty="0" smtClean="0"/>
              <a:t> </a:t>
            </a:r>
            <a:r>
              <a:rPr lang="en-US" altLang="en-US" sz="1050" b="1" dirty="0" smtClean="0">
                <a:hlinkClick r:id="rId3"/>
              </a:rPr>
              <a:t>http://martinfowler.com/bliki/DevOpsCulture.html</a:t>
            </a:r>
            <a:endParaRPr lang="en-US" altLang="en-US" sz="1050" b="1" dirty="0" smtClean="0"/>
          </a:p>
          <a:p>
            <a:endParaRPr lang="en-US" altLang="en-US" sz="1800" b="1" dirty="0" smtClean="0"/>
          </a:p>
          <a:p>
            <a:r>
              <a:rPr lang="en-US" altLang="en-US" sz="1800" b="1" dirty="0" smtClean="0"/>
              <a:t>DevOps </a:t>
            </a:r>
            <a:r>
              <a:rPr lang="en-US" altLang="en-US" sz="1800" b="1" dirty="0"/>
              <a:t>is the shared responsibility of an application delivery team and it encompasses the efforts of all members of an application delivery team</a:t>
            </a:r>
            <a:r>
              <a:rPr lang="en-US" altLang="en-US" sz="1800" b="1" dirty="0" smtClean="0"/>
              <a:t>.</a:t>
            </a:r>
          </a:p>
          <a:p>
            <a:endParaRPr lang="en-US" altLang="en-US" sz="1800" b="1" dirty="0" smtClean="0"/>
          </a:p>
          <a:p>
            <a:r>
              <a:rPr lang="en-US" altLang="en-US" sz="1800" b="1" dirty="0"/>
              <a:t>“</a:t>
            </a:r>
            <a:r>
              <a:rPr lang="is-IS" altLang="en-US" sz="1800" b="1" dirty="0"/>
              <a:t>You might use a particular version control tool and have particular CI server set up, but if you are not checking-in code in small batches frequently, or don’t have automated tests, it’s not really Continuous Integration</a:t>
            </a:r>
            <a:r>
              <a:rPr lang="en-US" altLang="en-US" sz="1800" b="1" dirty="0"/>
              <a:t>.”</a:t>
            </a:r>
          </a:p>
          <a:p>
            <a:r>
              <a:rPr lang="en-US" altLang="en-US" sz="1800" b="1" dirty="0"/>
              <a:t>	– Vishal </a:t>
            </a:r>
            <a:r>
              <a:rPr lang="en-US" altLang="en-US" sz="1800" b="1" dirty="0" err="1" smtClean="0"/>
              <a:t>Naik</a:t>
            </a:r>
            <a:r>
              <a:rPr lang="en-US" altLang="en-US" sz="1800" b="1" dirty="0" smtClean="0"/>
              <a:t>  </a:t>
            </a:r>
            <a:r>
              <a:rPr lang="en-US" altLang="en-US" sz="1800" b="1" dirty="0">
                <a:hlinkClick r:id="rId4"/>
              </a:rPr>
              <a:t>https://www.thoughtworks.com/insights/blog/architecting-continuous-delivery</a:t>
            </a:r>
          </a:p>
          <a:p>
            <a:endParaRPr lang="en-US" altLang="en-US" sz="1800" b="1" dirty="0"/>
          </a:p>
          <a:p>
            <a:endParaRPr lang="en-US" altLang="en-US" sz="1050" b="1" dirty="0" smtClean="0"/>
          </a:p>
          <a:p>
            <a:endParaRPr lang="en-US" altLang="en-US" sz="1050" b="1" dirty="0" smtClean="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37622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Culture</a:t>
            </a:r>
            <a:br>
              <a:rPr lang="en-US" dirty="0" smtClean="0">
                <a:solidFill>
                  <a:schemeClr val="tx1"/>
                </a:solidFill>
              </a:rPr>
            </a:br>
            <a:r>
              <a:rPr lang="en-US" dirty="0" smtClean="0">
                <a:solidFill>
                  <a:schemeClr val="tx1"/>
                </a:solidFill>
              </a:rPr>
              <a:t>Next</a:t>
            </a:r>
            <a:endParaRPr lang="en-US" dirty="0">
              <a:solidFill>
                <a:schemeClr val="tx1"/>
              </a:solidFill>
            </a:endParaRPr>
          </a:p>
        </p:txBody>
      </p:sp>
      <p:sp>
        <p:nvSpPr>
          <p:cNvPr id="3" name="Content Placeholder 2"/>
          <p:cNvSpPr>
            <a:spLocks noGrp="1"/>
          </p:cNvSpPr>
          <p:nvPr>
            <p:ph idx="1"/>
          </p:nvPr>
        </p:nvSpPr>
        <p:spPr/>
        <p:txBody>
          <a:bodyPr/>
          <a:lstStyle/>
          <a:p>
            <a:r>
              <a:rPr lang="en-US" altLang="en-US" sz="4800" b="1" dirty="0" smtClean="0"/>
              <a:t>DevOps </a:t>
            </a:r>
            <a:r>
              <a:rPr lang="en-US" altLang="en-US" sz="4800" b="1" dirty="0"/>
              <a:t>is </a:t>
            </a:r>
            <a:r>
              <a:rPr lang="en-US" altLang="en-US" sz="4800" b="1" dirty="0" smtClean="0"/>
              <a:t>not easy, but it is rewarding.</a:t>
            </a:r>
          </a:p>
          <a:p>
            <a:pPr marL="0" lvl="1" indent="0">
              <a:buNone/>
            </a:pPr>
            <a:endParaRPr lang="en-US" altLang="en-US" sz="1800" dirty="0" smtClean="0"/>
          </a:p>
          <a:p>
            <a:pPr lvl="1"/>
            <a:r>
              <a:rPr lang="en-US" altLang="en-US" sz="1800" dirty="0" smtClean="0"/>
              <a:t>DevOps requires discipline on the part of the entire team.</a:t>
            </a:r>
          </a:p>
          <a:p>
            <a:pPr lvl="1"/>
            <a:r>
              <a:rPr lang="en-US" altLang="en-US" sz="1800" dirty="0" smtClean="0"/>
              <a:t>The team needs to grow into the DevOps process together.</a:t>
            </a:r>
          </a:p>
          <a:p>
            <a:pPr lvl="1"/>
            <a:r>
              <a:rPr lang="en-US" altLang="en-US" sz="1800" dirty="0" smtClean="0"/>
              <a:t>DevOps requires constant learning and practice.</a:t>
            </a:r>
          </a:p>
          <a:p>
            <a:pPr lvl="1"/>
            <a:r>
              <a:rPr lang="en-US" altLang="en-US" sz="1800" dirty="0" smtClean="0"/>
              <a:t>DevOps can give the team an awesome sense of accomplishment when the team is able to consistently launch a process that results in fully working system.</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709667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Pipeline</a:t>
            </a:r>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pic>
        <p:nvPicPr>
          <p:cNvPr id="11" name="SrAGJO8zhOA"/>
          <p:cNvPicPr>
            <a:picLocks noGrp="1" noRot="1" noChangeAspect="1"/>
          </p:cNvPicPr>
          <p:nvPr>
            <p:ph idx="1"/>
            <a:videoFile r:link="rId1"/>
          </p:nvPr>
        </p:nvPicPr>
        <p:blipFill>
          <a:blip r:embed="rId3"/>
          <a:stretch>
            <a:fillRect/>
          </a:stretch>
        </p:blipFill>
        <p:spPr>
          <a:xfrm>
            <a:off x="3078163" y="3211513"/>
            <a:ext cx="3048000" cy="1714500"/>
          </a:xfrm>
          <a:prstGeom prst="rect">
            <a:avLst/>
          </a:prstGeom>
        </p:spPr>
      </p:pic>
    </p:spTree>
    <p:extLst>
      <p:ext uri="{BB962C8B-B14F-4D97-AF65-F5344CB8AC3E}">
        <p14:creationId xmlns:p14="http://schemas.microsoft.com/office/powerpoint/2010/main" val="37817048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1"/>
                                        </p:tgtEl>
                                      </p:cBhvr>
                                    </p:cmd>
                                  </p:childTnLst>
                                </p:cTn>
                              </p:par>
                            </p:childTnLst>
                          </p:cTn>
                        </p:par>
                      </p:childTnLst>
                    </p:cTn>
                  </p:par>
                </p:childTnLst>
              </p:cTn>
              <p:nextCondLst>
                <p:cond evt="onClick" delay="0">
                  <p:tgtEl>
                    <p:spTgt spid="11"/>
                  </p:tgtEl>
                </p:cond>
              </p:nextCondLst>
            </p:seq>
            <p:video>
              <p:cMediaNode>
                <p:cTn id="7" fill="hold" display="0">
                  <p:stCondLst>
                    <p:cond delay="indefinite"/>
                  </p:stCondLst>
                </p:cTn>
                <p:tgtEl>
                  <p:spTgt spid="11"/>
                </p:tgtEl>
              </p:cMediaNode>
            </p:vide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rgbClr val="949494"/>
                </a:solidFill>
              </a:rPr>
              <a:t>WIRE Demonstration</a:t>
            </a:r>
            <a:endParaRPr lang="en-US" sz="1800" dirty="0">
              <a:solidFill>
                <a:srgbClr val="949494"/>
              </a:solidFill>
            </a:endParaRPr>
          </a:p>
        </p:txBody>
      </p:sp>
      <p:sp>
        <p:nvSpPr>
          <p:cNvPr id="3" name="Content Placeholder 2"/>
          <p:cNvSpPr>
            <a:spLocks noGrp="1"/>
          </p:cNvSpPr>
          <p:nvPr>
            <p:ph idx="1"/>
          </p:nvPr>
        </p:nvSpPr>
        <p:spPr/>
        <p:txBody>
          <a:bodyPr/>
          <a:lstStyle/>
          <a:p>
            <a:pPr>
              <a:buClr>
                <a:srgbClr val="0067B1"/>
              </a:buClr>
            </a:pPr>
            <a:r>
              <a:rPr lang="en-US" altLang="en-US" dirty="0" smtClean="0"/>
              <a:t>WIRE is an application that is part of the CSPi platform. WIRE has several components that are automatically built, tested, and deployed together on each check-in.</a:t>
            </a:r>
          </a:p>
          <a:p>
            <a:pPr>
              <a:buClr>
                <a:srgbClr val="0067B1"/>
              </a:buClr>
            </a:pPr>
            <a:r>
              <a:rPr lang="en-US" altLang="en-US" dirty="0" smtClean="0"/>
              <a:t>After the application is successfully built and tested in the development environment, the code is then deployed to the test environment where it is tested again.</a:t>
            </a:r>
          </a:p>
          <a:p>
            <a:pPr>
              <a:buClr>
                <a:srgbClr val="0067B1"/>
              </a:buClr>
            </a:pPr>
            <a:r>
              <a:rPr lang="en-US" altLang="en-US" dirty="0" smtClean="0"/>
              <a:t>A build fails if any one test fails. The team then works collectively to resolve any failures before moving forward with other work.</a:t>
            </a:r>
          </a:p>
          <a:p>
            <a:pPr lvl="1">
              <a:buClr>
                <a:srgbClr val="0067B1"/>
              </a:buClr>
            </a:pPr>
            <a:endParaRPr lang="en-US" altLang="en-US" dirty="0"/>
          </a:p>
          <a:p>
            <a:pPr lvl="1">
              <a:buClr>
                <a:srgbClr val="0067B1"/>
              </a:buClr>
            </a:pPr>
            <a:r>
              <a:rPr lang="en-US" altLang="en-US" dirty="0" smtClean="0"/>
              <a:t>WIRE Site:</a:t>
            </a:r>
          </a:p>
          <a:p>
            <a:pPr lvl="2">
              <a:buClr>
                <a:srgbClr val="0067B1"/>
              </a:buClr>
            </a:pPr>
            <a:r>
              <a:rPr lang="en-US" altLang="en-US" dirty="0" smtClean="0">
                <a:hlinkClick r:id="rId3"/>
              </a:rPr>
              <a:t>http://plsysadm-ap58:8080/jenkins/job/wire-site/WIRE_Site/</a:t>
            </a:r>
            <a:endParaRPr lang="en-US" altLang="en-US" dirty="0" smtClean="0"/>
          </a:p>
          <a:p>
            <a:pPr lvl="2">
              <a:buClr>
                <a:srgbClr val="0067B1"/>
              </a:buClr>
            </a:pPr>
            <a:r>
              <a:rPr lang="en-US" altLang="en-US" dirty="0" smtClean="0"/>
              <a:t>See “Continuous Delivery” in left navigation</a:t>
            </a:r>
          </a:p>
          <a:p>
            <a:pPr lvl="1">
              <a:buClr>
                <a:srgbClr val="0067B1"/>
              </a:buClr>
            </a:pPr>
            <a:r>
              <a:rPr lang="en-US" altLang="en-US" dirty="0" smtClean="0"/>
              <a:t>Wire Delivery Pipeline:</a:t>
            </a:r>
          </a:p>
          <a:p>
            <a:pPr lvl="2">
              <a:buClr>
                <a:srgbClr val="0067B1"/>
              </a:buClr>
            </a:pPr>
            <a:r>
              <a:rPr lang="en-US" altLang="en-US" dirty="0" smtClean="0">
                <a:hlinkClick r:id="rId4"/>
              </a:rPr>
              <a:t>http://plsysadm-ap58:8080/jenkins/view/Git-WIRE-Delivery/</a:t>
            </a:r>
            <a:endParaRPr lang="en-US" alt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16719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br>
              <a:rPr lang="en-US" dirty="0" smtClean="0"/>
            </a:br>
            <a:r>
              <a:rPr lang="en-US" sz="1800" dirty="0" smtClean="0">
                <a:solidFill>
                  <a:schemeClr val="tx1">
                    <a:lumMod val="50000"/>
                    <a:lumOff val="50000"/>
                  </a:schemeClr>
                </a:solidFill>
              </a:rPr>
              <a:t>Your Team &amp; DevOps</a:t>
            </a:r>
            <a:endParaRPr lang="en-US" sz="1800" dirty="0">
              <a:solidFill>
                <a:schemeClr val="tx1">
                  <a:lumMod val="50000"/>
                  <a:lumOff val="50000"/>
                </a:schemeClr>
              </a:solidFill>
            </a:endParaRPr>
          </a:p>
        </p:txBody>
      </p:sp>
      <p:sp>
        <p:nvSpPr>
          <p:cNvPr id="3" name="Content Placeholder 2"/>
          <p:cNvSpPr>
            <a:spLocks noGrp="1"/>
          </p:cNvSpPr>
          <p:nvPr>
            <p:ph idx="1"/>
          </p:nvPr>
        </p:nvSpPr>
        <p:spPr/>
        <p:txBody>
          <a:bodyPr/>
          <a:lstStyle/>
          <a:p>
            <a:pPr lvl="1">
              <a:buClr>
                <a:srgbClr val="0067B1"/>
              </a:buClr>
            </a:pPr>
            <a:r>
              <a:rPr lang="en-US" altLang="en-US" sz="1800" dirty="0" smtClean="0"/>
              <a:t>Where does your </a:t>
            </a:r>
            <a:r>
              <a:rPr lang="en-US" altLang="en-US" sz="1800" dirty="0"/>
              <a:t>team currently </a:t>
            </a:r>
            <a:r>
              <a:rPr lang="en-US" altLang="en-US" sz="1800" dirty="0" smtClean="0"/>
              <a:t>stand in the transition toward a DevOps culture of </a:t>
            </a:r>
            <a:r>
              <a:rPr lang="en-US" altLang="en-US" sz="1800" dirty="0"/>
              <a:t>s</a:t>
            </a:r>
            <a:r>
              <a:rPr lang="en-US" altLang="en-US" sz="1800" dirty="0" smtClean="0"/>
              <a:t>hared responsibility?</a:t>
            </a:r>
          </a:p>
          <a:p>
            <a:pPr lvl="1">
              <a:buClr>
                <a:srgbClr val="0067B1"/>
              </a:buClr>
            </a:pPr>
            <a:endParaRPr lang="en-US" altLang="en-US" sz="1800" dirty="0"/>
          </a:p>
          <a:p>
            <a:pPr lvl="1">
              <a:buClr>
                <a:srgbClr val="0067B1"/>
              </a:buClr>
            </a:pPr>
            <a:r>
              <a:rPr lang="en-US" altLang="en-US" sz="1800" dirty="0"/>
              <a:t>What challenges has your team </a:t>
            </a:r>
            <a:r>
              <a:rPr lang="en-US" altLang="en-US" sz="1800" dirty="0" smtClean="0"/>
              <a:t>faced as you transition towards a DevOps culture?</a:t>
            </a:r>
          </a:p>
          <a:p>
            <a:pPr lvl="1">
              <a:buClr>
                <a:srgbClr val="0067B1"/>
              </a:buClr>
            </a:pPr>
            <a:endParaRPr lang="en-US" altLang="en-US" sz="1800" dirty="0"/>
          </a:p>
          <a:p>
            <a:pPr lvl="1">
              <a:buClr>
                <a:srgbClr val="0067B1"/>
              </a:buClr>
            </a:pPr>
            <a:r>
              <a:rPr lang="en-US" altLang="en-US" sz="1800" dirty="0" smtClean="0"/>
              <a:t>What are your team’s successes and current pain points with regard to DevOps?</a:t>
            </a:r>
            <a:endParaRPr lang="en-US" altLang="en-US" sz="1800" dirty="0"/>
          </a:p>
          <a:p>
            <a:pPr>
              <a:buClr>
                <a:srgbClr val="0067B1"/>
              </a:buClr>
            </a:pPr>
            <a:endParaRPr lang="en-US" alt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334647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 Control Systems</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Tree>
    <p:extLst>
      <p:ext uri="{BB962C8B-B14F-4D97-AF65-F5344CB8AC3E}">
        <p14:creationId xmlns:p14="http://schemas.microsoft.com/office/powerpoint/2010/main" val="1524969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990600"/>
            <a:ext cx="2438400" cy="5181600"/>
          </a:xfrm>
        </p:spPr>
        <p:txBody>
          <a:bodyPr/>
          <a:lstStyle/>
          <a:p>
            <a:r>
              <a:rPr lang="en-US" dirty="0" smtClean="0"/>
              <a:t>Content</a:t>
            </a:r>
            <a:endParaRPr lang="en-US" dirty="0"/>
          </a:p>
        </p:txBody>
      </p:sp>
      <p:sp>
        <p:nvSpPr>
          <p:cNvPr id="2" name="Content Placeholder 1"/>
          <p:cNvSpPr>
            <a:spLocks noGrp="1"/>
          </p:cNvSpPr>
          <p:nvPr>
            <p:ph idx="1"/>
          </p:nvPr>
        </p:nvSpPr>
        <p:spPr>
          <a:xfrm>
            <a:off x="3048000" y="990600"/>
            <a:ext cx="5867400" cy="5200650"/>
          </a:xfrm>
        </p:spPr>
        <p:txBody>
          <a:bodyPr/>
          <a:lstStyle/>
          <a:p>
            <a:pPr marL="542925" lvl="1" indent="-285750">
              <a:buFont typeface="Wingdings" charset="2"/>
              <a:buChar char="§"/>
            </a:pPr>
            <a:r>
              <a:rPr lang="en-US" b="1" dirty="0" smtClean="0">
                <a:latin typeface="Arial"/>
                <a:cs typeface="Arial"/>
              </a:rPr>
              <a:t>Workshop Daily Schedule &amp; Cadence</a:t>
            </a:r>
          </a:p>
          <a:p>
            <a:pPr marL="839391" lvl="2" indent="-285750">
              <a:buFont typeface="Wingdings" charset="2"/>
              <a:buChar char="§"/>
            </a:pPr>
            <a:endParaRPr lang="en-US" dirty="0" smtClean="0">
              <a:latin typeface="Arial"/>
              <a:cs typeface="Arial"/>
            </a:endParaRPr>
          </a:p>
          <a:p>
            <a:pPr marL="542925" lvl="1" indent="-285750">
              <a:buFont typeface="Wingdings" charset="2"/>
              <a:buChar char="§"/>
            </a:pPr>
            <a:r>
              <a:rPr lang="en-US" b="1" dirty="0" smtClean="0">
                <a:latin typeface="Arial"/>
                <a:cs typeface="Arial"/>
              </a:rPr>
              <a:t>Workshop Day 1 Presentation &amp; Hands-on Exercises</a:t>
            </a:r>
          </a:p>
          <a:p>
            <a:pPr marL="839391" lvl="2" indent="-285750">
              <a:buFont typeface="Arial"/>
              <a:buChar char="•"/>
            </a:pPr>
            <a:r>
              <a:rPr lang="en-US" dirty="0" smtClean="0">
                <a:latin typeface="Arial"/>
                <a:cs typeface="Arial"/>
              </a:rPr>
              <a:t>Continuous Integration</a:t>
            </a:r>
          </a:p>
          <a:p>
            <a:pPr marL="839391" lvl="2" indent="-285750">
              <a:buFont typeface="Arial"/>
              <a:buChar char="•"/>
            </a:pPr>
            <a:r>
              <a:rPr lang="en-US" dirty="0" smtClean="0">
                <a:latin typeface="Arial"/>
                <a:cs typeface="Arial"/>
              </a:rPr>
              <a:t>Hands-on Exercises</a:t>
            </a:r>
          </a:p>
          <a:p>
            <a:pPr marL="839391" lvl="2" indent="-285750">
              <a:buFont typeface="Wingdings" charset="2"/>
              <a:buChar char="§"/>
            </a:pPr>
            <a:endParaRPr lang="en-US" dirty="0" smtClean="0">
              <a:latin typeface="Arial"/>
              <a:cs typeface="Arial"/>
            </a:endParaRPr>
          </a:p>
          <a:p>
            <a:pPr marL="542925" lvl="1" indent="-285750">
              <a:buFont typeface="Wingdings" charset="2"/>
              <a:buChar char="§"/>
            </a:pPr>
            <a:r>
              <a:rPr lang="en-US" b="1" dirty="0" smtClean="0">
                <a:latin typeface="Arial"/>
                <a:cs typeface="Arial"/>
              </a:rPr>
              <a:t>Workshop Day 2 Presentation &amp; Hands-on Exercises</a:t>
            </a:r>
          </a:p>
          <a:p>
            <a:pPr marL="839391" lvl="2" indent="-285750">
              <a:buFont typeface="Arial"/>
              <a:buChar char="•"/>
            </a:pPr>
            <a:r>
              <a:rPr lang="en-US" dirty="0" smtClean="0">
                <a:latin typeface="Arial"/>
                <a:cs typeface="Arial"/>
              </a:rPr>
              <a:t>Continuous Delivery</a:t>
            </a:r>
          </a:p>
          <a:p>
            <a:pPr marL="839391" lvl="2" indent="-285750">
              <a:buFont typeface="Arial"/>
              <a:buChar char="•"/>
            </a:pPr>
            <a:r>
              <a:rPr lang="en-US" dirty="0" smtClean="0">
                <a:latin typeface="Arial"/>
                <a:cs typeface="Arial"/>
              </a:rPr>
              <a:t>Hands-on Exercises</a:t>
            </a:r>
          </a:p>
          <a:p>
            <a:pPr marL="839391" lvl="2" indent="-285750">
              <a:buFont typeface="Wingdings" charset="2"/>
              <a:buChar char="§"/>
            </a:pPr>
            <a:endParaRPr lang="en-US" dirty="0" smtClean="0">
              <a:latin typeface="Arial"/>
              <a:cs typeface="Arial"/>
            </a:endParaRPr>
          </a:p>
          <a:p>
            <a:pPr marL="542925" lvl="1" indent="-285750">
              <a:buFont typeface="Wingdings" charset="2"/>
              <a:buChar char="§"/>
            </a:pPr>
            <a:r>
              <a:rPr lang="en-US" b="1" dirty="0" smtClean="0">
                <a:latin typeface="Arial"/>
                <a:cs typeface="Arial"/>
              </a:rPr>
              <a:t>Workshop Day 3 Presentation &amp; Hands-on Exercises</a:t>
            </a:r>
          </a:p>
          <a:p>
            <a:pPr marL="839391" lvl="2" indent="-285750">
              <a:buFont typeface="Arial"/>
              <a:buChar char="•"/>
            </a:pPr>
            <a:r>
              <a:rPr lang="en-US" dirty="0" smtClean="0">
                <a:latin typeface="Arial"/>
                <a:cs typeface="Arial"/>
              </a:rPr>
              <a:t>DevOps</a:t>
            </a:r>
          </a:p>
          <a:p>
            <a:pPr marL="839391" lvl="2" indent="-285750">
              <a:buFont typeface="Arial"/>
              <a:buChar char="•"/>
            </a:pPr>
            <a:r>
              <a:rPr lang="en-US" dirty="0" smtClean="0">
                <a:latin typeface="Arial"/>
                <a:cs typeface="Arial"/>
              </a:rPr>
              <a:t>Hands-on Exercises</a:t>
            </a:r>
          </a:p>
          <a:p>
            <a:pPr marL="839391" lvl="2" indent="-285750">
              <a:buFont typeface="Wingdings" charset="2"/>
              <a:buChar char="§"/>
            </a:pPr>
            <a:endParaRPr lang="en-US" dirty="0" smtClean="0">
              <a:latin typeface="Arial"/>
              <a:cs typeface="Arial"/>
            </a:endParaRPr>
          </a:p>
          <a:p>
            <a:pPr marL="542925" lvl="1" indent="-285750">
              <a:buFont typeface="Wingdings" charset="2"/>
              <a:buChar char="§"/>
            </a:pPr>
            <a:r>
              <a:rPr lang="en-US" b="1" dirty="0" smtClean="0">
                <a:latin typeface="Arial"/>
                <a:cs typeface="Arial"/>
              </a:rPr>
              <a:t>Appendices</a:t>
            </a:r>
          </a:p>
          <a:p>
            <a:pPr marL="839391" lvl="2" indent="-285750">
              <a:buFont typeface="Arial"/>
              <a:buChar char="•"/>
            </a:pPr>
            <a:r>
              <a:rPr lang="en-US" dirty="0" smtClean="0">
                <a:latin typeface="Arial"/>
                <a:cs typeface="Arial"/>
              </a:rPr>
              <a:t>Reference Materials</a:t>
            </a:r>
            <a:endParaRPr lang="en-US" dirty="0">
              <a:latin typeface="Arial"/>
              <a:cs typeface="Arial"/>
            </a:endParaRPr>
          </a:p>
        </p:txBody>
      </p:sp>
      <p:cxnSp>
        <p:nvCxnSpPr>
          <p:cNvPr id="5" name="Straight Connector 4"/>
          <p:cNvCxnSpPr/>
          <p:nvPr/>
        </p:nvCxnSpPr>
        <p:spPr>
          <a:xfrm>
            <a:off x="2819400" y="762000"/>
            <a:ext cx="0" cy="5410200"/>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89906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endParaRPr lang="en-US" dirty="0"/>
          </a:p>
        </p:txBody>
      </p:sp>
      <p:sp>
        <p:nvSpPr>
          <p:cNvPr id="3" name="Content Placeholder 2"/>
          <p:cNvSpPr>
            <a:spLocks noGrp="1"/>
          </p:cNvSpPr>
          <p:nvPr>
            <p:ph idx="1"/>
          </p:nvPr>
        </p:nvSpPr>
        <p:spPr/>
        <p:txBody>
          <a:bodyPr/>
          <a:lstStyle/>
          <a:p>
            <a:r>
              <a:rPr lang="en-US" sz="1800" b="1" dirty="0"/>
              <a:t>Value Statement:</a:t>
            </a:r>
          </a:p>
          <a:p>
            <a:r>
              <a:rPr lang="en-US" sz="1800" i="1" dirty="0"/>
              <a:t>As </a:t>
            </a:r>
            <a:r>
              <a:rPr lang="en-US" sz="1800" dirty="0" smtClean="0"/>
              <a:t>a </a:t>
            </a:r>
            <a:r>
              <a:rPr lang="en-US" sz="1800" dirty="0"/>
              <a:t>student</a:t>
            </a:r>
          </a:p>
          <a:p>
            <a:r>
              <a:rPr lang="en-US" sz="1800" i="1" dirty="0"/>
              <a:t>I want </a:t>
            </a:r>
            <a:r>
              <a:rPr lang="en-US" sz="1800" dirty="0"/>
              <a:t>to understand version control</a:t>
            </a:r>
          </a:p>
          <a:p>
            <a:r>
              <a:rPr lang="en-US" sz="1800" i="1" dirty="0"/>
              <a:t>So that </a:t>
            </a:r>
            <a:r>
              <a:rPr lang="en-US" sz="1800" dirty="0"/>
              <a:t>I can use the power of version to support the development of value for our users.</a:t>
            </a:r>
          </a:p>
          <a:p>
            <a:endParaRPr lang="en-US" sz="1800" dirty="0" smtClean="0"/>
          </a:p>
          <a:p>
            <a:r>
              <a:rPr lang="en-US" sz="1800" b="1" dirty="0"/>
              <a:t>Acceptance Criteria (Gherkin):</a:t>
            </a:r>
          </a:p>
          <a:p>
            <a:r>
              <a:rPr lang="en-US" sz="1800" i="1" dirty="0" smtClean="0"/>
              <a:t>Given</a:t>
            </a:r>
            <a:r>
              <a:rPr lang="en-US" sz="1800" dirty="0" smtClean="0"/>
              <a:t> a </a:t>
            </a:r>
            <a:r>
              <a:rPr lang="en-US" sz="1800" dirty="0"/>
              <a:t>project in version control</a:t>
            </a:r>
          </a:p>
          <a:p>
            <a:r>
              <a:rPr lang="en-US" sz="1800" i="1" dirty="0"/>
              <a:t>When</a:t>
            </a:r>
            <a:r>
              <a:rPr lang="en-US" sz="1800" dirty="0"/>
              <a:t> a change is made</a:t>
            </a:r>
          </a:p>
          <a:p>
            <a:r>
              <a:rPr lang="en-US" sz="1800" i="1" dirty="0" smtClean="0"/>
              <a:t>Then </a:t>
            </a:r>
            <a:r>
              <a:rPr lang="en-US" sz="1800" dirty="0" smtClean="0"/>
              <a:t>the whole team and tools have access to that and previous versions</a:t>
            </a:r>
          </a:p>
          <a:p>
            <a:endParaRPr lang="en-US" sz="1800" i="1" dirty="0" smtClean="0"/>
          </a:p>
          <a:p>
            <a:r>
              <a:rPr lang="en-US" sz="1800" i="1" dirty="0" smtClean="0"/>
              <a:t>Given</a:t>
            </a:r>
            <a:r>
              <a:rPr lang="en-US" sz="1800" dirty="0" smtClean="0"/>
              <a:t> </a:t>
            </a:r>
            <a:r>
              <a:rPr lang="en-US" sz="1800" dirty="0"/>
              <a:t>a project in version control</a:t>
            </a:r>
          </a:p>
          <a:p>
            <a:r>
              <a:rPr lang="en-US" sz="1800" i="1" dirty="0"/>
              <a:t>When</a:t>
            </a:r>
            <a:r>
              <a:rPr lang="en-US" sz="1800" dirty="0"/>
              <a:t> a change is made</a:t>
            </a:r>
          </a:p>
          <a:p>
            <a:r>
              <a:rPr lang="en-US" sz="1800" i="1" dirty="0"/>
              <a:t>Then </a:t>
            </a:r>
            <a:r>
              <a:rPr lang="en-US" sz="1800" dirty="0"/>
              <a:t>the whole team and tools have access to that and previous versions</a:t>
            </a:r>
          </a:p>
          <a:p>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9312197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Repeatability</a:t>
            </a:r>
            <a:endParaRPr lang="en-US" dirty="0" smtClean="0">
              <a:hlinkClick r:id="rId4"/>
            </a:endParaRPr>
          </a:p>
          <a:p>
            <a:pPr marL="285750" indent="-285750">
              <a:buFont typeface="Arial" panose="020B0604020202020204" pitchFamily="34" charset="0"/>
              <a:buChar char="•"/>
            </a:pPr>
            <a:r>
              <a:rPr lang="en-US" dirty="0" smtClean="0"/>
              <a:t>Tractability</a:t>
            </a:r>
            <a:endParaRPr lang="en-US" dirty="0" smtClean="0">
              <a:hlinkClick r:id="rId4"/>
            </a:endParaRPr>
          </a:p>
          <a:p>
            <a:pPr marL="285750" indent="-285750">
              <a:buFont typeface="Arial" panose="020B0604020202020204" pitchFamily="34" charset="0"/>
              <a:buChar char="•"/>
            </a:pPr>
            <a:r>
              <a:rPr lang="en-US" dirty="0" smtClean="0"/>
              <a:t>Accountability</a:t>
            </a:r>
            <a:endParaRPr lang="en-US" dirty="0" smtClean="0">
              <a:hlinkClick r:id="rId4"/>
            </a:endParaRPr>
          </a:p>
          <a:p>
            <a:pPr marL="285750" indent="-285750">
              <a:buFont typeface="Arial" panose="020B0604020202020204" pitchFamily="34" charset="0"/>
              <a:buChar char="•"/>
            </a:pPr>
            <a:r>
              <a:rPr lang="en-US" dirty="0" smtClean="0"/>
              <a:t>Attribution</a:t>
            </a:r>
            <a:endParaRPr lang="en-US" dirty="0" smtClean="0">
              <a:hlinkClick r:id="rId4"/>
            </a:endParaRPr>
          </a:p>
          <a:p>
            <a:pPr marL="285750" indent="-285750">
              <a:buFont typeface="Arial" panose="020B0604020202020204" pitchFamily="34" charset="0"/>
              <a:buChar char="•"/>
            </a:pPr>
            <a:r>
              <a:rPr lang="en-US" dirty="0" smtClean="0"/>
              <a:t>Baselining</a:t>
            </a:r>
            <a:endParaRPr lang="en-US" dirty="0" smtClean="0">
              <a:hlinkClick r:id="rId4"/>
            </a:endParaRPr>
          </a:p>
          <a:p>
            <a:pPr marL="285750" indent="-285750">
              <a:buFont typeface="Arial" panose="020B0604020202020204" pitchFamily="34" charset="0"/>
              <a:buChar char="•"/>
            </a:pPr>
            <a:r>
              <a:rPr lang="en-US" dirty="0" smtClean="0"/>
              <a:t>Collaboration</a:t>
            </a:r>
            <a:endParaRPr lang="en-US" dirty="0" smtClean="0">
              <a:hlinkClick r:id="rId4"/>
            </a:endParaRPr>
          </a:p>
          <a:p>
            <a:pPr marL="285750" indent="-285750">
              <a:buFont typeface="Arial" panose="020B0604020202020204" pitchFamily="34" charset="0"/>
              <a:buChar char="•"/>
            </a:pPr>
            <a:r>
              <a:rPr lang="en-US" dirty="0" smtClean="0"/>
              <a:t>Parallel development</a:t>
            </a:r>
            <a:endParaRPr lang="en-US" dirty="0" smtClean="0">
              <a:hlinkClick r:id="rId4"/>
            </a:endParaRPr>
          </a:p>
          <a:p>
            <a:endParaRPr lang="en-US" dirty="0">
              <a:hlinkClick r:id="rId4"/>
            </a:endParaRPr>
          </a:p>
          <a:p>
            <a:r>
              <a:rPr lang="en-US" dirty="0" smtClean="0">
                <a:hlinkClick r:id="rId4"/>
              </a:rPr>
              <a:t>https</a:t>
            </a:r>
            <a:r>
              <a:rPr lang="en-US" dirty="0">
                <a:hlinkClick r:id="rId4"/>
              </a:rPr>
              <a:t>://</a:t>
            </a:r>
            <a:r>
              <a:rPr lang="en-US" dirty="0" smtClean="0">
                <a:hlinkClick r:id="rId4"/>
              </a:rPr>
              <a:t>www.youtube.com/watch?v=zbKdDsNNOhg</a:t>
            </a:r>
            <a:endParaRPr lang="en-US" dirty="0" smtClean="0"/>
          </a:p>
          <a:p>
            <a:endParaRPr lang="en-US" dirty="0"/>
          </a:p>
        </p:txBody>
      </p:sp>
      <p:sp>
        <p:nvSpPr>
          <p:cNvPr id="6" name="Footer Placeholder 5"/>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pic>
        <p:nvPicPr>
          <p:cNvPr id="7" name="zbKdDsNNOhg"/>
          <p:cNvPicPr>
            <a:picLocks noRot="1" noChangeAspect="1"/>
          </p:cNvPicPr>
          <p:nvPr>
            <a:videoFile r:link="rId1"/>
          </p:nvPr>
        </p:nvPicPr>
        <p:blipFill>
          <a:blip r:embed="rId5"/>
          <a:stretch>
            <a:fillRect/>
          </a:stretch>
        </p:blipFill>
        <p:spPr>
          <a:xfrm>
            <a:off x="5874258" y="4583578"/>
            <a:ext cx="3048000" cy="1714500"/>
          </a:xfrm>
          <a:prstGeom prst="rect">
            <a:avLst/>
          </a:prstGeom>
        </p:spPr>
      </p:pic>
    </p:spTree>
    <p:extLst>
      <p:ext uri="{BB962C8B-B14F-4D97-AF65-F5344CB8AC3E}">
        <p14:creationId xmlns:p14="http://schemas.microsoft.com/office/powerpoint/2010/main" val="226700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Systems</a:t>
            </a:r>
            <a:endParaRPr lang="en-US" sz="1800" dirty="0">
              <a:solidFill>
                <a:srgbClr val="949494"/>
              </a:solidFill>
            </a:endParaRPr>
          </a:p>
        </p:txBody>
      </p:sp>
      <p:sp>
        <p:nvSpPr>
          <p:cNvPr id="3" name="Content Placeholder 2"/>
          <p:cNvSpPr>
            <a:spLocks noGrp="1"/>
          </p:cNvSpPr>
          <p:nvPr>
            <p:ph idx="1"/>
          </p:nvPr>
        </p:nvSpPr>
        <p:spPr/>
        <p:txBody>
          <a:bodyPr/>
          <a:lstStyle/>
          <a:p>
            <a:endParaRPr lang="en-US" altLang="en-US" sz="2800" b="1" dirty="0" smtClean="0"/>
          </a:p>
          <a:p>
            <a:r>
              <a:rPr lang="en-US" altLang="en-US" sz="2800" b="1" dirty="0" smtClean="0"/>
              <a:t>A code repository is an absolute necessity for any kind of development effort.</a:t>
            </a:r>
            <a:endParaRPr lang="en-US" altLang="en-US" sz="2800" b="1" dirty="0"/>
          </a:p>
          <a:p>
            <a:pPr indent="-257175">
              <a:buClr>
                <a:srgbClr val="0067B1"/>
              </a:buClr>
            </a:pPr>
            <a:endParaRPr lang="en-US" altLang="en-US" dirty="0" smtClean="0"/>
          </a:p>
          <a:p>
            <a:pPr lvl="1">
              <a:buClr>
                <a:srgbClr val="0067B1"/>
              </a:buClr>
            </a:pPr>
            <a:r>
              <a:rPr lang="en-US" altLang="en-US" dirty="0" smtClean="0"/>
              <a:t>There are multiple flavors or version control systems. For example, Git, Subversion, and ClearCase.</a:t>
            </a:r>
          </a:p>
          <a:p>
            <a:pPr lvl="2">
              <a:buClr>
                <a:srgbClr val="0067B1"/>
              </a:buClr>
            </a:pPr>
            <a:r>
              <a:rPr lang="en-US" altLang="en-US" b="1" dirty="0" smtClean="0"/>
              <a:t>Subversion</a:t>
            </a:r>
            <a:r>
              <a:rPr lang="en-US" altLang="en-US" dirty="0" smtClean="0"/>
              <a:t> – a single, centralized repository that hosts all of the branches and tags for a given codebase</a:t>
            </a:r>
            <a:endParaRPr lang="en-US" altLang="en-US" b="1" dirty="0" smtClean="0"/>
          </a:p>
          <a:p>
            <a:pPr lvl="2">
              <a:buClr>
                <a:srgbClr val="0067B1"/>
              </a:buClr>
            </a:pPr>
            <a:r>
              <a:rPr lang="en-US" altLang="en-US" b="1" dirty="0" smtClean="0"/>
              <a:t>Git</a:t>
            </a:r>
            <a:r>
              <a:rPr lang="en-US" altLang="en-US" dirty="0" smtClean="0"/>
              <a:t> – a distributed version control system where all the repositories are “equal”; i.e. one on your workstation and one hosted by Fannie Mae’s CI/CD team</a:t>
            </a:r>
            <a:endParaRPr lang="en-US" altLang="en-US" b="1"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00920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r>
              <a:rPr lang="en-US" sz="1800" dirty="0"/>
              <a:t>A component of software configuration management, </a:t>
            </a:r>
            <a:r>
              <a:rPr lang="en-US" sz="1800" b="1" dirty="0"/>
              <a:t>version control</a:t>
            </a:r>
            <a:r>
              <a:rPr lang="en-US" sz="1800" dirty="0"/>
              <a:t>, also known as </a:t>
            </a:r>
            <a:r>
              <a:rPr lang="en-US" sz="1800" b="1" dirty="0"/>
              <a:t>revision control</a:t>
            </a:r>
            <a:r>
              <a:rPr lang="en-US" sz="1800" dirty="0"/>
              <a:t> or </a:t>
            </a:r>
            <a:r>
              <a:rPr lang="en-US" sz="1800" b="1" dirty="0"/>
              <a:t>source </a:t>
            </a:r>
            <a:r>
              <a:rPr lang="en-US" sz="1800" b="1" dirty="0" smtClean="0"/>
              <a:t>control</a:t>
            </a:r>
            <a:r>
              <a:rPr lang="en-US" sz="1800" dirty="0" smtClean="0"/>
              <a:t>,</a:t>
            </a:r>
            <a:r>
              <a:rPr lang="en-US" sz="1800" baseline="30000" dirty="0"/>
              <a:t> </a:t>
            </a:r>
            <a:r>
              <a:rPr lang="en-US" sz="1800" dirty="0" smtClean="0"/>
              <a:t>is </a:t>
            </a:r>
            <a:r>
              <a:rPr lang="en-US" sz="1800" dirty="0"/>
              <a:t>the management of changes to documents, computer programs, large web sites, and other collections of information. </a:t>
            </a:r>
            <a:endParaRPr lang="en-US" sz="1800" dirty="0" smtClean="0"/>
          </a:p>
          <a:p>
            <a:r>
              <a:rPr lang="en-US" sz="1800" dirty="0" smtClean="0"/>
              <a:t>Changes </a:t>
            </a:r>
            <a:r>
              <a:rPr lang="en-US" sz="1800" dirty="0"/>
              <a:t>are usually identified by a number or letter code, termed the "revision number", "revision level", or simply "revision". For example, an initial set of files is "revision 1". When the first change is made, the resulting set is "revision 2", and so on. </a:t>
            </a:r>
            <a:endParaRPr lang="en-US" sz="1800" dirty="0" smtClean="0"/>
          </a:p>
          <a:p>
            <a:pPr marL="285750" indent="-285750">
              <a:buFont typeface="Arial" panose="020B0604020202020204" pitchFamily="34" charset="0"/>
              <a:buChar char="•"/>
            </a:pPr>
            <a:r>
              <a:rPr lang="en-US" sz="1800" dirty="0" smtClean="0"/>
              <a:t>Each </a:t>
            </a:r>
            <a:r>
              <a:rPr lang="en-US" sz="1800" dirty="0"/>
              <a:t>revision is associated with </a:t>
            </a:r>
            <a:r>
              <a:rPr lang="en-US" sz="1800" dirty="0" smtClean="0"/>
              <a:t>a timestamp</a:t>
            </a:r>
            <a:r>
              <a:rPr lang="en-US" sz="1800" dirty="0"/>
              <a:t> and the person making the change. </a:t>
            </a:r>
            <a:endParaRPr lang="en-US" sz="1800" dirty="0" smtClean="0"/>
          </a:p>
          <a:p>
            <a:pPr marL="285750" indent="-285750">
              <a:buFont typeface="Arial" panose="020B0604020202020204" pitchFamily="34" charset="0"/>
              <a:buChar char="•"/>
            </a:pPr>
            <a:r>
              <a:rPr lang="en-US" sz="1800" dirty="0" smtClean="0"/>
              <a:t>Revisions </a:t>
            </a:r>
            <a:r>
              <a:rPr lang="en-US" sz="1800" dirty="0"/>
              <a:t>can be compared, restored, and with some types of files, merged</a:t>
            </a:r>
            <a:r>
              <a:rPr lang="en-US" sz="1800" dirty="0" smtClean="0"/>
              <a: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smtClean="0"/>
              <a:t>- Wikipedia  </a:t>
            </a: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946536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Systems</a:t>
            </a:r>
            <a:endParaRPr lang="en-US" sz="1800" dirty="0">
              <a:solidFill>
                <a:srgbClr val="949494"/>
              </a:solidFill>
            </a:endParaRPr>
          </a:p>
        </p:txBody>
      </p:sp>
      <p:sp>
        <p:nvSpPr>
          <p:cNvPr id="3" name="Content Placeholder 2"/>
          <p:cNvSpPr>
            <a:spLocks noGrp="1"/>
          </p:cNvSpPr>
          <p:nvPr>
            <p:ph idx="1"/>
          </p:nvPr>
        </p:nvSpPr>
        <p:spPr/>
        <p:txBody>
          <a:bodyPr/>
          <a:lstStyle/>
          <a:p>
            <a:pPr indent="-257175">
              <a:buClr>
                <a:srgbClr val="0067B1"/>
              </a:buClr>
            </a:pPr>
            <a:r>
              <a:rPr lang="en-US" altLang="en-US" b="1" dirty="0" smtClean="0"/>
              <a:t>Effectively using a version control system</a:t>
            </a:r>
          </a:p>
          <a:p>
            <a:pPr lvl="1">
              <a:buClr>
                <a:srgbClr val="0067B1"/>
              </a:buClr>
            </a:pPr>
            <a:r>
              <a:rPr lang="en-US" altLang="en-US" dirty="0" smtClean="0"/>
              <a:t>Avoid feature branches as much as possible–the ideal is that the entire team is committing code to trunk as often as possible to fully realize the effectiveness of a CI-build-deploy pipeline.</a:t>
            </a:r>
          </a:p>
          <a:p>
            <a:pPr lvl="1">
              <a:buClr>
                <a:srgbClr val="0067B1"/>
              </a:buClr>
            </a:pPr>
            <a:r>
              <a:rPr lang="en-US" altLang="en-US" dirty="0" smtClean="0"/>
              <a:t>Create short-lived branches, if necessary, and don’t let them exist for more than a week.</a:t>
            </a:r>
          </a:p>
          <a:p>
            <a:pPr lvl="1">
              <a:buClr>
                <a:srgbClr val="0067B1"/>
              </a:buClr>
            </a:pPr>
            <a:r>
              <a:rPr lang="en-US" altLang="en-US" dirty="0" smtClean="0"/>
              <a:t>Create a build-test-deploy pipeline for all branches while they are in use.</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91631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br>
              <a:rPr lang="en-US" dirty="0" smtClean="0"/>
            </a:br>
            <a:r>
              <a:rPr lang="en-US" dirty="0" smtClean="0"/>
              <a:t>How</a:t>
            </a:r>
            <a:br>
              <a:rPr lang="en-US" dirty="0" smtClean="0"/>
            </a:br>
            <a:r>
              <a:rPr lang="en-US" dirty="0" smtClean="0"/>
              <a:t>Hands-On Lab</a:t>
            </a:r>
            <a:br>
              <a:rPr lang="en-US" dirty="0" smtClean="0"/>
            </a:br>
            <a:endParaRPr lang="en-US" dirty="0"/>
          </a:p>
        </p:txBody>
      </p:sp>
      <p:sp>
        <p:nvSpPr>
          <p:cNvPr id="3" name="Content Placeholder 2"/>
          <p:cNvSpPr>
            <a:spLocks noGrp="1"/>
          </p:cNvSpPr>
          <p:nvPr>
            <p:ph idx="1"/>
          </p:nvPr>
        </p:nvSpPr>
        <p:spPr/>
        <p:txBody>
          <a:bodyPr/>
          <a:lstStyle/>
          <a:p>
            <a:pPr lvl="0"/>
            <a:r>
              <a:rPr lang="en-US" altLang="en-US" sz="1800" dirty="0">
                <a:solidFill>
                  <a:srgbClr val="282828"/>
                </a:solidFill>
              </a:rPr>
              <a:t>Please follow directions in the site documentation for this module.</a:t>
            </a:r>
          </a:p>
          <a:p>
            <a:pPr indent="-257175">
              <a:buClr>
                <a:srgbClr val="0067B1"/>
              </a:buClr>
            </a:pPr>
            <a:endParaRPr lang="en-US" altLang="en-US" sz="1800" dirty="0"/>
          </a:p>
          <a:p>
            <a:pPr lvl="1" indent="-342900">
              <a:buClr>
                <a:srgbClr val="0067B1"/>
              </a:buClr>
              <a:buFont typeface="+mj-lt"/>
              <a:buAutoNum type="arabicPeriod"/>
            </a:pPr>
            <a:r>
              <a:rPr lang="en-US" altLang="en-US" sz="1800" dirty="0"/>
              <a:t>Create local branch off of DEV.</a:t>
            </a:r>
          </a:p>
          <a:p>
            <a:pPr marL="639366" lvl="2" indent="-342900">
              <a:buClr>
                <a:srgbClr val="0067B1"/>
              </a:buClr>
              <a:buFont typeface="+mj-lt"/>
              <a:buAutoNum type="alphaLcPeriod"/>
            </a:pPr>
            <a:r>
              <a:rPr lang="en-US" altLang="en-US" sz="1800" dirty="0"/>
              <a:t>Open </a:t>
            </a:r>
            <a:r>
              <a:rPr lang="en-US" altLang="en-US" sz="1800" dirty="0" err="1"/>
              <a:t>Git</a:t>
            </a:r>
            <a:r>
              <a:rPr lang="en-US" altLang="en-US" sz="1800" dirty="0"/>
              <a:t> Bash</a:t>
            </a:r>
          </a:p>
          <a:p>
            <a:pPr marL="639366" lvl="2" indent="-342900">
              <a:buClr>
                <a:srgbClr val="0067B1"/>
              </a:buClr>
              <a:buFont typeface="+mj-lt"/>
              <a:buAutoNum type="alphaLcPeriod"/>
            </a:pPr>
            <a:r>
              <a:rPr lang="en-US" altLang="en-US" sz="1800" dirty="0"/>
              <a:t>Navigate (</a:t>
            </a:r>
            <a:r>
              <a:rPr lang="en-US" altLang="en-US" sz="1800" dirty="0">
                <a:latin typeface="Courier"/>
                <a:cs typeface="Courier"/>
              </a:rPr>
              <a:t>cd</a:t>
            </a:r>
            <a:r>
              <a:rPr lang="en-US" altLang="en-US" sz="1800" dirty="0"/>
              <a:t>) to the user directory</a:t>
            </a:r>
          </a:p>
          <a:p>
            <a:pPr marL="639366" lvl="2" indent="-342900">
              <a:buClr>
                <a:srgbClr val="0067B1"/>
              </a:buClr>
              <a:buFont typeface="+mj-lt"/>
              <a:buAutoNum type="alphaLcPeriod"/>
            </a:pPr>
            <a:r>
              <a:rPr lang="en-US" altLang="en-US" sz="1800" dirty="0"/>
              <a:t>Create and navigate to a new “workshop” directory</a:t>
            </a:r>
          </a:p>
          <a:p>
            <a:pPr marL="639366" lvl="2" indent="-342900">
              <a:buClr>
                <a:srgbClr val="0067B1"/>
              </a:buClr>
              <a:buFont typeface="+mj-lt"/>
              <a:buAutoNum type="alphaLcPeriod"/>
            </a:pPr>
            <a:r>
              <a:rPr lang="en-US" altLang="en-US" sz="1800" dirty="0"/>
              <a:t>Clone </a:t>
            </a:r>
            <a:r>
              <a:rPr lang="en-US" altLang="en-US" sz="1800" dirty="0" err="1"/>
              <a:t>Git</a:t>
            </a:r>
            <a:r>
              <a:rPr lang="en-US" altLang="en-US" sz="1800" dirty="0"/>
              <a:t> repository from previous hands-on exercise</a:t>
            </a:r>
          </a:p>
          <a:p>
            <a:pPr marL="639366" lvl="2" indent="-342900">
              <a:buClr>
                <a:srgbClr val="0067B1"/>
              </a:buClr>
              <a:buFont typeface="+mj-lt"/>
              <a:buAutoNum type="alphaLcPeriod"/>
            </a:pPr>
            <a:r>
              <a:rPr lang="en-US" altLang="en-US" sz="1800" dirty="0"/>
              <a:t>Navigate to newly created directory</a:t>
            </a:r>
          </a:p>
          <a:p>
            <a:pPr marL="639366" lvl="2" indent="-342900">
              <a:buClr>
                <a:srgbClr val="0067B1"/>
              </a:buClr>
              <a:buFont typeface="+mj-lt"/>
              <a:buAutoNum type="alphaLcPeriod"/>
            </a:pPr>
            <a:r>
              <a:rPr lang="en-US" altLang="en-US" sz="1800" dirty="0"/>
              <a:t>Create a branch:</a:t>
            </a:r>
          </a:p>
          <a:p>
            <a:pPr marL="296466" lvl="2" indent="0">
              <a:buClr>
                <a:srgbClr val="0067B1"/>
              </a:buClr>
              <a:buNone/>
            </a:pPr>
            <a:endParaRPr lang="en-US" altLang="en-US" sz="1800" dirty="0"/>
          </a:p>
          <a:p>
            <a:pPr marL="296466" lvl="2" indent="0">
              <a:buClr>
                <a:srgbClr val="0067B1"/>
              </a:buClr>
              <a:buNone/>
            </a:pPr>
            <a:r>
              <a:rPr lang="en-US" altLang="en-US" sz="1800" dirty="0">
                <a:latin typeface="Courier"/>
                <a:cs typeface="Courier"/>
              </a:rPr>
              <a:t>	</a:t>
            </a:r>
            <a:r>
              <a:rPr lang="en-US" altLang="en-US" sz="1800" dirty="0" err="1">
                <a:latin typeface="Courier"/>
                <a:cs typeface="Courier"/>
              </a:rPr>
              <a:t>git</a:t>
            </a:r>
            <a:r>
              <a:rPr lang="en-US" altLang="en-US" sz="1800" dirty="0">
                <a:latin typeface="Courier"/>
                <a:cs typeface="Courier"/>
              </a:rPr>
              <a:t> checkout –b </a:t>
            </a:r>
            <a:r>
              <a:rPr lang="en-US" altLang="en-US" sz="1800" dirty="0" smtClean="0">
                <a:latin typeface="Courier"/>
                <a:cs typeface="Courier"/>
              </a:rPr>
              <a:t>feature/us-{</a:t>
            </a:r>
            <a:r>
              <a:rPr lang="en-US" altLang="en-US" sz="1800" dirty="0" err="1" smtClean="0">
                <a:latin typeface="Courier"/>
                <a:cs typeface="Courier"/>
              </a:rPr>
              <a:t>f_last</a:t>
            </a:r>
            <a:r>
              <a:rPr lang="en-US" altLang="en-US" sz="1800" dirty="0" smtClean="0">
                <a:latin typeface="Courier"/>
                <a:cs typeface="Courier"/>
              </a:rPr>
              <a:t>}</a:t>
            </a:r>
            <a:endParaRPr lang="en-US" altLang="en-US" sz="1800" dirty="0">
              <a:latin typeface="Courier"/>
              <a:cs typeface="Courier"/>
            </a:endParaRPr>
          </a:p>
          <a:p>
            <a:pPr marL="0" lvl="1" indent="0">
              <a:buNone/>
            </a:pPr>
            <a:endParaRPr lang="en-US" altLang="en-US" sz="1800" dirty="0" smtClean="0"/>
          </a:p>
          <a:p>
            <a:pPr marL="0" lvl="1" indent="0">
              <a:buNone/>
            </a:pPr>
            <a:r>
              <a:rPr lang="en-US" altLang="en-US" sz="1800" dirty="0" smtClean="0"/>
              <a:t>Any questions or issues? Let us know!</a:t>
            </a:r>
            <a:endParaRPr lang="en-US" alt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710616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br>
              <a:rPr lang="en-US" dirty="0" smtClean="0"/>
            </a:br>
            <a:r>
              <a:rPr lang="en-US" dirty="0" smtClean="0"/>
              <a:t>Next</a:t>
            </a:r>
            <a:endParaRPr lang="en-US" dirty="0"/>
          </a:p>
        </p:txBody>
      </p:sp>
      <p:sp>
        <p:nvSpPr>
          <p:cNvPr id="3" name="Content Placeholder 2"/>
          <p:cNvSpPr>
            <a:spLocks noGrp="1"/>
          </p:cNvSpPr>
          <p:nvPr>
            <p:ph idx="1"/>
          </p:nvPr>
        </p:nvSpPr>
        <p:spPr/>
        <p:txBody>
          <a:bodyPr/>
          <a:lstStyle/>
          <a:p>
            <a:r>
              <a:rPr lang="en-US" sz="1200" dirty="0"/>
              <a:t>What do you choose to do with this knowledge and experience?</a:t>
            </a:r>
          </a:p>
          <a:p>
            <a:endParaRPr lang="en-US" sz="1200" dirty="0"/>
          </a:p>
          <a:p>
            <a:r>
              <a:rPr lang="en-US" sz="1200" dirty="0"/>
              <a:t>Will you or your team implement next week/iterations?</a:t>
            </a:r>
          </a:p>
          <a:p>
            <a:r>
              <a:rPr lang="en-US" sz="1200" dirty="0"/>
              <a:t>Who will you teach it to?</a:t>
            </a:r>
          </a:p>
          <a:p>
            <a:r>
              <a:rPr lang="en-US" sz="1200" dirty="0"/>
              <a:t>Attend a meetup?</a:t>
            </a:r>
          </a:p>
          <a:p>
            <a:r>
              <a:rPr lang="en-US" sz="1200" dirty="0"/>
              <a:t>Post what you know on your blog?</a:t>
            </a:r>
            <a:endParaRPr lang="en-US" sz="1200" dirty="0">
              <a:hlinkClick r:id="rId3"/>
            </a:endParaRPr>
          </a:p>
          <a:p>
            <a:endParaRPr lang="en-US" sz="1200" dirty="0"/>
          </a:p>
          <a:p>
            <a:r>
              <a:rPr lang="en-US" sz="1200" dirty="0"/>
              <a:t>References:</a:t>
            </a:r>
            <a:endParaRPr lang="en-US" sz="1200" dirty="0">
              <a:hlinkClick r:id="rId3"/>
            </a:endParaRP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341554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Automated Builds</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6" name="Oval 5"/>
          <p:cNvSpPr/>
          <p:nvPr/>
        </p:nvSpPr>
        <p:spPr>
          <a:xfrm>
            <a:off x="1752600" y="3733800"/>
            <a:ext cx="1820418" cy="19812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893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Builds</a:t>
            </a:r>
            <a:endParaRPr lang="en-US" dirty="0"/>
          </a:p>
        </p:txBody>
      </p:sp>
      <p:sp>
        <p:nvSpPr>
          <p:cNvPr id="3" name="Content Placeholder 2"/>
          <p:cNvSpPr>
            <a:spLocks noGrp="1"/>
          </p:cNvSpPr>
          <p:nvPr>
            <p:ph idx="1"/>
          </p:nvPr>
        </p:nvSpPr>
        <p:spPr/>
        <p:txBody>
          <a:bodyPr/>
          <a:lstStyle/>
          <a:p>
            <a:r>
              <a:rPr lang="en-US" b="1" dirty="0"/>
              <a:t>Value Statement:</a:t>
            </a:r>
          </a:p>
          <a:p>
            <a:r>
              <a:rPr lang="en-US" i="1" dirty="0"/>
              <a:t>As</a:t>
            </a:r>
            <a:r>
              <a:rPr lang="en-US" dirty="0" smtClean="0"/>
              <a:t> </a:t>
            </a:r>
            <a:r>
              <a:rPr lang="en-US" dirty="0"/>
              <a:t>a student</a:t>
            </a:r>
          </a:p>
          <a:p>
            <a:r>
              <a:rPr lang="en-US" i="1" dirty="0"/>
              <a:t>I want </a:t>
            </a:r>
            <a:r>
              <a:rPr lang="en-US" dirty="0"/>
              <a:t>to understand</a:t>
            </a:r>
          </a:p>
          <a:p>
            <a:r>
              <a:rPr lang="en-US" dirty="0"/>
              <a:t>  and </a:t>
            </a:r>
            <a:r>
              <a:rPr lang="en-US" dirty="0" smtClean="0"/>
              <a:t>experience </a:t>
            </a:r>
            <a:r>
              <a:rPr lang="en-US" dirty="0"/>
              <a:t>how to automate a software development build</a:t>
            </a:r>
          </a:p>
          <a:p>
            <a:r>
              <a:rPr lang="en-US" i="1" dirty="0"/>
              <a:t>So that </a:t>
            </a:r>
            <a:r>
              <a:rPr lang="en-US" dirty="0"/>
              <a:t>we can create </a:t>
            </a:r>
            <a:r>
              <a:rPr lang="en-US" dirty="0" smtClean="0"/>
              <a:t>reproducible </a:t>
            </a:r>
            <a:r>
              <a:rPr lang="en-US" dirty="0"/>
              <a:t>builds on demand</a:t>
            </a:r>
          </a:p>
          <a:p>
            <a:r>
              <a:rPr lang="en-US" dirty="0"/>
              <a:t>  and do continuous integration</a:t>
            </a:r>
          </a:p>
          <a:p>
            <a:endParaRPr lang="en-US" dirty="0"/>
          </a:p>
          <a:p>
            <a:r>
              <a:rPr lang="en-US" b="1" dirty="0"/>
              <a:t>Acceptance Criteria (Gherkin):</a:t>
            </a:r>
          </a:p>
          <a:p>
            <a:r>
              <a:rPr lang="en-US" i="1" dirty="0"/>
              <a:t>Given</a:t>
            </a:r>
            <a:r>
              <a:rPr lang="en-US" dirty="0"/>
              <a:t> </a:t>
            </a:r>
            <a:r>
              <a:rPr lang="en-US" dirty="0" smtClean="0"/>
              <a:t>a </a:t>
            </a:r>
            <a:r>
              <a:rPr lang="en-US" dirty="0"/>
              <a:t>software project and repository</a:t>
            </a:r>
          </a:p>
          <a:p>
            <a:r>
              <a:rPr lang="en-US" i="1" dirty="0"/>
              <a:t>When</a:t>
            </a:r>
            <a:r>
              <a:rPr lang="en-US" dirty="0"/>
              <a:t> issue/enter one command</a:t>
            </a:r>
          </a:p>
          <a:p>
            <a:r>
              <a:rPr lang="en-US" i="1" dirty="0"/>
              <a:t>Then</a:t>
            </a:r>
            <a:r>
              <a:rPr lang="en-US" dirty="0"/>
              <a:t> software project/application is compiled, unit tested, static analysis, package and published to the artifact repo</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98145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t>
            </a:r>
            <a:r>
              <a:rPr lang="en-US" dirty="0" smtClean="0"/>
              <a:t>Builds</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t>Repeatability</a:t>
            </a:r>
          </a:p>
          <a:p>
            <a:pPr marL="285750" indent="-285750">
              <a:buFont typeface="Arial" panose="020B0604020202020204" pitchFamily="34" charset="0"/>
              <a:buChar char="•"/>
            </a:pPr>
            <a:r>
              <a:rPr lang="en-US" sz="1800" dirty="0"/>
              <a:t>Consistency</a:t>
            </a:r>
          </a:p>
          <a:p>
            <a:pPr marL="285750" indent="-285750">
              <a:buFont typeface="Arial" panose="020B0604020202020204" pitchFamily="34" charset="0"/>
              <a:buChar char="•"/>
            </a:pPr>
            <a:r>
              <a:rPr lang="en-US" sz="1800" dirty="0" smtClean="0"/>
              <a:t>Feedback</a:t>
            </a:r>
          </a:p>
          <a:p>
            <a:pPr marL="285750" indent="-285750">
              <a:buFont typeface="Arial" panose="020B0604020202020204" pitchFamily="34" charset="0"/>
              <a:buChar char="•"/>
            </a:pPr>
            <a:r>
              <a:rPr lang="en-US" sz="1800" dirty="0" smtClean="0"/>
              <a:t>Fast</a:t>
            </a:r>
          </a:p>
          <a:p>
            <a:pPr marL="285750" indent="-285750">
              <a:buFont typeface="Arial" panose="020B0604020202020204" pitchFamily="34" charset="0"/>
              <a:buChar char="•"/>
            </a:pPr>
            <a:r>
              <a:rPr lang="en-US" sz="1800" dirty="0" smtClean="0"/>
              <a:t>Collaboration</a:t>
            </a:r>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423189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1800" dirty="0" smtClean="0">
                <a:solidFill>
                  <a:schemeClr val="tx1"/>
                </a:solidFill>
              </a:rPr>
              <a:t>Overview</a:t>
            </a:r>
            <a:endParaRPr lang="en-US" sz="1800" dirty="0">
              <a:solidFill>
                <a:schemeClr val="tx1"/>
              </a:solidFill>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Day 1 - Continuous Integration</a:t>
            </a:r>
          </a:p>
          <a:p>
            <a:pPr marL="542925" lvl="1" indent="-285750">
              <a:buFont typeface="Arial" panose="020B0604020202020204" pitchFamily="34" charset="0"/>
              <a:buChar char="•"/>
            </a:pPr>
            <a:r>
              <a:rPr lang="en-US" dirty="0" smtClean="0"/>
              <a:t>Culture</a:t>
            </a:r>
          </a:p>
          <a:p>
            <a:pPr marL="542925" lvl="1" indent="-285750">
              <a:buFont typeface="Arial" panose="020B0604020202020204" pitchFamily="34" charset="0"/>
              <a:buChar char="•"/>
            </a:pPr>
            <a:r>
              <a:rPr lang="en-US" dirty="0" smtClean="0"/>
              <a:t>Automation</a:t>
            </a:r>
          </a:p>
          <a:p>
            <a:pPr marL="839391" lvl="2" indent="-285750"/>
            <a:r>
              <a:rPr lang="en-US" dirty="0" smtClean="0"/>
              <a:t>Acceptance Tests - Cucumber</a:t>
            </a:r>
          </a:p>
          <a:p>
            <a:pPr marL="839391" lvl="2" indent="-285750"/>
            <a:r>
              <a:rPr lang="en-US" dirty="0" smtClean="0"/>
              <a:t>Builds - Maven</a:t>
            </a:r>
          </a:p>
          <a:p>
            <a:pPr marL="839391" lvl="2" indent="-285750"/>
            <a:r>
              <a:rPr lang="en-US" dirty="0" smtClean="0"/>
              <a:t>Integration servers - Jenkins</a:t>
            </a:r>
          </a:p>
          <a:p>
            <a:pPr marL="839391" lvl="2" indent="-285750"/>
            <a:r>
              <a:rPr lang="en-US" dirty="0" smtClean="0"/>
              <a:t>Unit tests - Junit</a:t>
            </a:r>
          </a:p>
          <a:p>
            <a:pPr marL="839391" lvl="2" indent="-285750"/>
            <a:r>
              <a:rPr lang="en-US" dirty="0" smtClean="0"/>
              <a:t>Static analysis – </a:t>
            </a:r>
            <a:r>
              <a:rPr lang="en-US" dirty="0" err="1" smtClean="0"/>
              <a:t>SonarQube</a:t>
            </a:r>
            <a:r>
              <a:rPr lang="en-US" dirty="0" smtClean="0"/>
              <a:t>, CAST</a:t>
            </a:r>
          </a:p>
          <a:p>
            <a:pPr marL="285750" indent="-285750">
              <a:buFont typeface="Arial" panose="020B0604020202020204" pitchFamily="34" charset="0"/>
              <a:buChar char="•"/>
            </a:pPr>
            <a:r>
              <a:rPr lang="en-US" dirty="0" smtClean="0"/>
              <a:t>Day 2 - Continuous Delivery</a:t>
            </a:r>
          </a:p>
          <a:p>
            <a:pPr marL="542925" lvl="1" indent="-285750">
              <a:buFont typeface="Arial" panose="020B0604020202020204" pitchFamily="34" charset="0"/>
              <a:buChar char="•"/>
            </a:pPr>
            <a:r>
              <a:rPr lang="en-US" dirty="0" smtClean="0"/>
              <a:t>Process </a:t>
            </a:r>
          </a:p>
          <a:p>
            <a:pPr marL="542925" lvl="1" indent="-285750">
              <a:buFont typeface="Arial" panose="020B0604020202020204" pitchFamily="34" charset="0"/>
              <a:buChar char="•"/>
            </a:pPr>
            <a:r>
              <a:rPr lang="en-US" dirty="0" smtClean="0"/>
              <a:t>Organization</a:t>
            </a:r>
          </a:p>
          <a:p>
            <a:pPr marL="542925" lvl="1" indent="-285750">
              <a:buFont typeface="Arial" panose="020B0604020202020204" pitchFamily="34" charset="0"/>
              <a:buChar char="•"/>
            </a:pPr>
            <a:r>
              <a:rPr lang="en-US" dirty="0" smtClean="0"/>
              <a:t>Automated deployments – </a:t>
            </a:r>
            <a:r>
              <a:rPr lang="en-US" dirty="0" err="1" smtClean="0"/>
              <a:t>iCart</a:t>
            </a:r>
            <a:endParaRPr lang="en-US" dirty="0" smtClean="0"/>
          </a:p>
          <a:p>
            <a:pPr marL="542925" lvl="1" indent="-285750">
              <a:buFont typeface="Arial" panose="020B0604020202020204" pitchFamily="34" charset="0"/>
              <a:buChar char="•"/>
            </a:pPr>
            <a:r>
              <a:rPr lang="en-US" dirty="0" smtClean="0"/>
              <a:t>Data management</a:t>
            </a:r>
          </a:p>
          <a:p>
            <a:pPr marL="542925" lvl="1" indent="-285750">
              <a:buFont typeface="Arial" panose="020B0604020202020204" pitchFamily="34" charset="0"/>
              <a:buChar char="•"/>
            </a:pPr>
            <a:r>
              <a:rPr lang="en-US" dirty="0" smtClean="0"/>
              <a:t>Smoke and Integration Testing</a:t>
            </a:r>
          </a:p>
          <a:p>
            <a:pPr marL="285750" indent="-285750">
              <a:buFont typeface="Arial" panose="020B0604020202020204" pitchFamily="34" charset="0"/>
              <a:buChar char="•"/>
            </a:pPr>
            <a:r>
              <a:rPr lang="en-US" dirty="0" smtClean="0"/>
              <a:t>Day 3 - DevOps</a:t>
            </a:r>
          </a:p>
          <a:p>
            <a:pPr marL="542925" lvl="1" indent="-285750">
              <a:buFont typeface="Arial" panose="020B0604020202020204" pitchFamily="34" charset="0"/>
              <a:buChar char="•"/>
            </a:pPr>
            <a:r>
              <a:rPr lang="en-US" dirty="0" smtClean="0"/>
              <a:t>Measurements</a:t>
            </a:r>
          </a:p>
          <a:p>
            <a:pPr marL="542925" lvl="1" indent="-285750">
              <a:buFont typeface="Arial" panose="020B0604020202020204" pitchFamily="34" charset="0"/>
              <a:buChar char="•"/>
            </a:pPr>
            <a:r>
              <a:rPr lang="en-US" dirty="0" smtClean="0"/>
              <a:t>Improvements</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208544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t>
            </a:r>
            <a:r>
              <a:rPr lang="en-US" dirty="0" smtClean="0"/>
              <a:t>Builds</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r>
              <a:rPr lang="en-US" sz="1800" dirty="0"/>
              <a:t>	</a:t>
            </a:r>
            <a:r>
              <a:rPr lang="en-US" sz="1800" dirty="0" smtClean="0"/>
              <a:t>The </a:t>
            </a:r>
            <a:r>
              <a:rPr lang="en-US" sz="1800" dirty="0"/>
              <a:t>"build" in developer parlance consists in the process which, starting from files and other assets under the developers' responsibility, results in a software product in its final or "consumable" form. This may include compiling source files, their packaging into compressed formats (jar, zip, etc.) but also the production of installers, the creation or updating of database schema or data, and so on. The build is "automated" to the extent that these steps are repeatable and require no direct human intervention, and can be performed at any time with no information other than what is stored in the source code control repository.</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962745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Builds</a:t>
            </a:r>
          </a:p>
        </p:txBody>
      </p:sp>
      <p:sp>
        <p:nvSpPr>
          <p:cNvPr id="3" name="Content Placeholder 2"/>
          <p:cNvSpPr>
            <a:spLocks noGrp="1"/>
          </p:cNvSpPr>
          <p:nvPr>
            <p:ph idx="1"/>
          </p:nvPr>
        </p:nvSpPr>
        <p:spPr/>
        <p:txBody>
          <a:bodyPr/>
          <a:lstStyle/>
          <a:p>
            <a:r>
              <a:rPr lang="en-US" altLang="en-US" sz="3600" b="1" dirty="0"/>
              <a:t>In order to ensure DevOps success, it is vital to have an automated build.</a:t>
            </a:r>
          </a:p>
          <a:p>
            <a:pPr marL="0" lvl="1" indent="0">
              <a:buNone/>
            </a:pPr>
            <a:endParaRPr lang="en-US" altLang="en-US" dirty="0"/>
          </a:p>
          <a:p>
            <a:pPr lvl="1"/>
            <a:r>
              <a:rPr lang="en-US" altLang="en-US" sz="1800" dirty="0" smtClean="0"/>
              <a:t>Check-in code frequently.</a:t>
            </a:r>
          </a:p>
          <a:p>
            <a:pPr lvl="2"/>
            <a:r>
              <a:rPr lang="en-US" altLang="en-US" sz="1800" dirty="0" smtClean="0"/>
              <a:t>Write one class–even if it’s not fully fleshed out–test it locally, and check it in</a:t>
            </a:r>
          </a:p>
          <a:p>
            <a:pPr lvl="2"/>
            <a:r>
              <a:rPr lang="en-US" altLang="en-US" sz="1800" dirty="0" smtClean="0"/>
              <a:t>Don</a:t>
            </a:r>
            <a:r>
              <a:rPr lang="uk-UA" altLang="en-US" sz="1800" dirty="0" smtClean="0"/>
              <a:t>’</a:t>
            </a:r>
            <a:r>
              <a:rPr lang="en-US" altLang="en-US" sz="1800" dirty="0" smtClean="0"/>
              <a:t>t write 20 classes and 40 tests before checking in code</a:t>
            </a:r>
          </a:p>
          <a:p>
            <a:pPr lvl="1"/>
            <a:r>
              <a:rPr lang="en-US" altLang="en-US" sz="1800" dirty="0" smtClean="0"/>
              <a:t>Learn from broken </a:t>
            </a:r>
            <a:r>
              <a:rPr lang="en-US" altLang="en-US" sz="1800" dirty="0"/>
              <a:t>builds.</a:t>
            </a:r>
          </a:p>
          <a:p>
            <a:pPr lvl="2"/>
            <a:r>
              <a:rPr lang="en-US" altLang="en-US" sz="1800" dirty="0" smtClean="0"/>
              <a:t>Be the one to fix the build–embrace shared responsibility</a:t>
            </a:r>
          </a:p>
          <a:p>
            <a:pPr lvl="2"/>
            <a:r>
              <a:rPr lang="en-US" altLang="en-US" sz="1800" dirty="0" smtClean="0"/>
              <a:t>The build will fail, and it </a:t>
            </a:r>
            <a:r>
              <a:rPr lang="en-US" altLang="en-US" sz="1800" dirty="0"/>
              <a:t>is the </a:t>
            </a:r>
            <a:r>
              <a:rPr lang="en-US" altLang="en-US" sz="1800" dirty="0" smtClean="0"/>
              <a:t>your job </a:t>
            </a:r>
            <a:r>
              <a:rPr lang="en-US" altLang="en-US" sz="1800" dirty="0"/>
              <a:t>to resolve issues as quickly as possible</a:t>
            </a:r>
          </a:p>
          <a:p>
            <a:pPr lvl="2"/>
            <a:r>
              <a:rPr lang="en-US" altLang="en-US" sz="1800" dirty="0"/>
              <a:t>It is </a:t>
            </a:r>
            <a:r>
              <a:rPr lang="en-US" altLang="en-US" sz="1800" b="1" u="sng" dirty="0"/>
              <a:t>not</a:t>
            </a:r>
            <a:r>
              <a:rPr lang="en-US" altLang="en-US" sz="1800" dirty="0"/>
              <a:t> okay to have builds failing for days, or even hours</a:t>
            </a:r>
          </a:p>
          <a:p>
            <a:pPr lvl="1">
              <a:buClr>
                <a:srgbClr val="0067B1"/>
              </a:buClr>
            </a:pPr>
            <a:endParaRPr lang="en-US" altLang="en-US"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322925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t>
            </a:r>
            <a:r>
              <a:rPr lang="en-US" dirty="0" smtClean="0"/>
              <a:t>Builds</a:t>
            </a:r>
            <a:br>
              <a:rPr lang="en-US" dirty="0" smtClean="0"/>
            </a:br>
            <a:r>
              <a:rPr lang="en-US" dirty="0" smtClean="0"/>
              <a:t>How</a:t>
            </a:r>
            <a:br>
              <a:rPr lang="en-US" dirty="0" smtClean="0"/>
            </a:br>
            <a:r>
              <a:rPr lang="en-US" dirty="0" smtClean="0"/>
              <a:t>Hands on Lab</a:t>
            </a:r>
            <a:endParaRPr lang="en-US" dirty="0"/>
          </a:p>
        </p:txBody>
      </p:sp>
      <p:sp>
        <p:nvSpPr>
          <p:cNvPr id="3" name="Content Placeholder 2"/>
          <p:cNvSpPr>
            <a:spLocks noGrp="1"/>
          </p:cNvSpPr>
          <p:nvPr>
            <p:ph idx="1"/>
          </p:nvPr>
        </p:nvSpPr>
        <p:spPr/>
        <p:txBody>
          <a:bodyPr/>
          <a:lstStyle/>
          <a:p>
            <a:pPr lvl="0"/>
            <a:r>
              <a:rPr lang="en-US" altLang="en-US" sz="1800" dirty="0">
                <a:solidFill>
                  <a:srgbClr val="282828"/>
                </a:solidFill>
              </a:rPr>
              <a:t>Please follow directions in the site documentation for this module.</a:t>
            </a:r>
          </a:p>
          <a:p>
            <a:pPr indent="-257175">
              <a:buClr>
                <a:srgbClr val="0067B1"/>
              </a:buClr>
            </a:pPr>
            <a:endParaRPr lang="en-US" altLang="en-US" sz="1800" dirty="0"/>
          </a:p>
          <a:p>
            <a:pPr lvl="1" indent="-342900">
              <a:buClr>
                <a:srgbClr val="0067B1"/>
              </a:buClr>
              <a:buFont typeface="+mj-lt"/>
              <a:buAutoNum type="arabicPeriod"/>
            </a:pPr>
            <a:r>
              <a:rPr lang="en-US" altLang="en-US" sz="1800" dirty="0" smtClean="0"/>
              <a:t>In Eclipse, select pom.xml</a:t>
            </a:r>
          </a:p>
          <a:p>
            <a:pPr lvl="1" indent="-342900">
              <a:buClr>
                <a:srgbClr val="0067B1"/>
              </a:buClr>
              <a:buFont typeface="+mj-lt"/>
              <a:buAutoNum type="arabicPeriod"/>
            </a:pPr>
            <a:endParaRPr lang="en-US" altLang="en-US" sz="1800" dirty="0">
              <a:latin typeface="Courier"/>
              <a:cs typeface="Courier"/>
            </a:endParaRPr>
          </a:p>
          <a:p>
            <a:pPr marL="0" lvl="1" indent="0">
              <a:buNone/>
            </a:pPr>
            <a:endParaRPr lang="en-US" altLang="en-US" sz="1800" dirty="0"/>
          </a:p>
          <a:p>
            <a:pPr marL="0" lvl="1" indent="0">
              <a:buNone/>
            </a:pPr>
            <a:r>
              <a:rPr lang="en-US" altLang="en-US" sz="1800" dirty="0"/>
              <a:t>Any questions or issues? Let us know!</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0847838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t>
            </a:r>
            <a:r>
              <a:rPr lang="en-US" dirty="0" smtClean="0"/>
              <a:t>Builds</a:t>
            </a:r>
            <a:br>
              <a:rPr lang="en-US" dirty="0" smtClean="0"/>
            </a:br>
            <a:r>
              <a:rPr lang="en-US" dirty="0" smtClean="0"/>
              <a:t>Next</a:t>
            </a:r>
            <a:endParaRPr lang="en-US" dirty="0"/>
          </a:p>
        </p:txBody>
      </p:sp>
      <p:sp>
        <p:nvSpPr>
          <p:cNvPr id="3" name="Content Placeholder 2"/>
          <p:cNvSpPr>
            <a:spLocks noGrp="1"/>
          </p:cNvSpPr>
          <p:nvPr>
            <p:ph idx="1"/>
          </p:nvPr>
        </p:nvSpPr>
        <p:spPr/>
        <p:txBody>
          <a:bodyPr/>
          <a:lstStyle/>
          <a:p>
            <a:r>
              <a:rPr lang="en-US" sz="1800" dirty="0"/>
              <a:t>What do you choose to do with this knowledge and experience?</a:t>
            </a:r>
          </a:p>
          <a:p>
            <a:endParaRPr lang="en-US" sz="1800" dirty="0"/>
          </a:p>
          <a:p>
            <a:r>
              <a:rPr lang="en-US" sz="1800" dirty="0"/>
              <a:t>Will you or your team implement next week/iterations?</a:t>
            </a:r>
          </a:p>
          <a:p>
            <a:r>
              <a:rPr lang="en-US" sz="1800" dirty="0"/>
              <a:t>Who will you teach it to?</a:t>
            </a:r>
          </a:p>
          <a:p>
            <a:r>
              <a:rPr lang="en-US" sz="1800" dirty="0"/>
              <a:t>Attend a meetup?</a:t>
            </a:r>
          </a:p>
          <a:p>
            <a:r>
              <a:rPr lang="en-US" sz="1800" dirty="0"/>
              <a:t>Post what you know on your blog?</a:t>
            </a:r>
            <a:endParaRPr lang="en-US" sz="1800" dirty="0">
              <a:hlinkClick r:id="rId3"/>
            </a:endParaRPr>
          </a:p>
          <a:p>
            <a:endParaRPr lang="en-US" sz="1800" dirty="0"/>
          </a:p>
          <a:p>
            <a:r>
              <a:rPr lang="en-US" sz="1800" dirty="0"/>
              <a:t>References:</a:t>
            </a:r>
            <a:endParaRPr lang="en-US" sz="1800" dirty="0">
              <a:hlinkClick r:id="rId3"/>
            </a:endParaRPr>
          </a:p>
          <a:p>
            <a:r>
              <a:rPr lang="en-US" sz="1800" dirty="0" smtClean="0">
                <a:hlinkClick r:id="rId4"/>
              </a:rPr>
              <a:t>Automated Build </a:t>
            </a:r>
            <a:r>
              <a:rPr lang="en-US" sz="1800" dirty="0" smtClean="0"/>
              <a:t>from Wikipedia</a:t>
            </a:r>
          </a:p>
          <a:p>
            <a:r>
              <a:rPr lang="en-US" sz="1800" dirty="0" smtClean="0">
                <a:hlinkClick r:id="rId5"/>
              </a:rPr>
              <a:t>Maven </a:t>
            </a:r>
            <a:r>
              <a:rPr lang="en-US" sz="1800" dirty="0" smtClean="0"/>
              <a:t>- Tutorial</a:t>
            </a:r>
          </a:p>
          <a:p>
            <a:r>
              <a:rPr lang="en-US" sz="1800" dirty="0" smtClean="0">
                <a:hlinkClick r:id="rId6"/>
              </a:rPr>
              <a:t>Maven in Eclipse</a:t>
            </a:r>
            <a:r>
              <a:rPr lang="en-US" sz="1800" dirty="0" smtClean="0"/>
              <a:t> - video</a:t>
            </a:r>
          </a:p>
          <a:p>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1825417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Integration</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1905000" y="3733800"/>
            <a:ext cx="1752600" cy="19812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564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Content Placeholder 2"/>
          <p:cNvSpPr>
            <a:spLocks noGrp="1"/>
          </p:cNvSpPr>
          <p:nvPr>
            <p:ph idx="1"/>
          </p:nvPr>
        </p:nvSpPr>
        <p:spPr/>
        <p:txBody>
          <a:bodyPr/>
          <a:lstStyle/>
          <a:p>
            <a:r>
              <a:rPr lang="en-US" b="1" dirty="0" smtClean="0"/>
              <a:t>Value Statement:</a:t>
            </a:r>
          </a:p>
          <a:p>
            <a:r>
              <a:rPr lang="en-US" i="1" dirty="0" smtClean="0"/>
              <a:t>As </a:t>
            </a:r>
            <a:r>
              <a:rPr lang="en-US" i="1" dirty="0"/>
              <a:t>a </a:t>
            </a:r>
            <a:r>
              <a:rPr lang="en-US" dirty="0"/>
              <a:t>student</a:t>
            </a:r>
          </a:p>
          <a:p>
            <a:r>
              <a:rPr lang="en-US" i="1" dirty="0"/>
              <a:t>I want </a:t>
            </a:r>
            <a:r>
              <a:rPr lang="en-US" dirty="0"/>
              <a:t>to understand </a:t>
            </a:r>
          </a:p>
          <a:p>
            <a:r>
              <a:rPr lang="en-US" dirty="0"/>
              <a:t>  and configure continuous integration server to build </a:t>
            </a:r>
            <a:r>
              <a:rPr lang="en-US" dirty="0" smtClean="0"/>
              <a:t>every time </a:t>
            </a:r>
            <a:r>
              <a:rPr lang="en-US" dirty="0"/>
              <a:t>a change is made </a:t>
            </a:r>
          </a:p>
          <a:p>
            <a:r>
              <a:rPr lang="en-US" dirty="0"/>
              <a:t>  and report the results to the team</a:t>
            </a:r>
          </a:p>
          <a:p>
            <a:r>
              <a:rPr lang="en-US" i="1" dirty="0"/>
              <a:t>So that </a:t>
            </a:r>
            <a:r>
              <a:rPr lang="en-US" dirty="0"/>
              <a:t>we can focus on creating valuable software and get valuable feedback from CI/automation tools</a:t>
            </a:r>
          </a:p>
          <a:p>
            <a:endParaRPr lang="en-US" dirty="0"/>
          </a:p>
          <a:p>
            <a:r>
              <a:rPr lang="en-US" b="1" dirty="0" smtClean="0"/>
              <a:t>Acceptance Criteria (Gherkin):</a:t>
            </a:r>
          </a:p>
          <a:p>
            <a:r>
              <a:rPr lang="en-US" i="1" dirty="0" smtClean="0"/>
              <a:t>Given</a:t>
            </a:r>
            <a:r>
              <a:rPr lang="en-US" dirty="0" smtClean="0"/>
              <a:t> an automated build</a:t>
            </a:r>
          </a:p>
          <a:p>
            <a:r>
              <a:rPr lang="en-US" dirty="0" smtClean="0"/>
              <a:t>  </a:t>
            </a:r>
            <a:r>
              <a:rPr lang="en-US" dirty="0"/>
              <a:t>and a source code repository</a:t>
            </a:r>
          </a:p>
          <a:p>
            <a:r>
              <a:rPr lang="en-US" i="1" dirty="0"/>
              <a:t>When</a:t>
            </a:r>
            <a:r>
              <a:rPr lang="en-US" dirty="0"/>
              <a:t> a commit is made to the source code repo</a:t>
            </a:r>
          </a:p>
          <a:p>
            <a:r>
              <a:rPr lang="en-US" i="1" dirty="0"/>
              <a:t>Then</a:t>
            </a:r>
            <a:r>
              <a:rPr lang="en-US" dirty="0"/>
              <a:t> a commit build, compile, unit test, static analysis, package and publish is initiated by the continuous integration server</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178446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endParaRPr lang="en-US" sz="1800" dirty="0">
              <a:solidFill>
                <a:srgbClr val="949494"/>
              </a:solidFill>
            </a:endParaRPr>
          </a:p>
        </p:txBody>
      </p:sp>
      <p:sp>
        <p:nvSpPr>
          <p:cNvPr id="3" name="Content Placeholder 2"/>
          <p:cNvSpPr>
            <a:spLocks noGrp="1"/>
          </p:cNvSpPr>
          <p:nvPr>
            <p:ph idx="1"/>
          </p:nvPr>
        </p:nvSpPr>
        <p:spPr/>
        <p:txBody>
          <a:bodyPr/>
          <a:lstStyle/>
          <a:p>
            <a:endParaRPr lang="en-US" altLang="en-US" sz="2800" b="1" dirty="0" smtClean="0"/>
          </a:p>
          <a:p>
            <a:r>
              <a:rPr lang="en-US" altLang="en-US" sz="2800" b="1" dirty="0" smtClean="0"/>
              <a:t>One of the main ingredients of an effective DevOps strategy is a continuous integration (CI) system that gives insight into the quality of the code.</a:t>
            </a:r>
            <a:endParaRPr lang="en-US" altLang="en-US" sz="2800" b="1" dirty="0"/>
          </a:p>
          <a:p>
            <a:pPr lvl="1">
              <a:buClr>
                <a:srgbClr val="0067B1"/>
              </a:buClr>
            </a:pPr>
            <a:endParaRPr lang="en-US" altLang="en-US" dirty="0" smtClean="0"/>
          </a:p>
          <a:p>
            <a:pPr lvl="1">
              <a:buClr>
                <a:srgbClr val="0067B1"/>
              </a:buClr>
            </a:pPr>
            <a:r>
              <a:rPr lang="en-US" altLang="en-US" dirty="0" smtClean="0"/>
              <a:t>CI tools </a:t>
            </a:r>
            <a:r>
              <a:rPr lang="en-US" altLang="en-US" dirty="0"/>
              <a:t>p</a:t>
            </a:r>
            <a:r>
              <a:rPr lang="en-US" altLang="en-US" dirty="0" smtClean="0"/>
              <a:t>rovide the capabilities necessary to create workflows (“pipelines”) that will automatically build, test, and deploy the code to a target environment.</a:t>
            </a:r>
          </a:p>
          <a:p>
            <a:pPr lvl="1">
              <a:buClr>
                <a:srgbClr val="0067B1"/>
              </a:buClr>
            </a:pPr>
            <a:r>
              <a:rPr lang="en-US" altLang="en-US" dirty="0" smtClean="0"/>
              <a:t>Fannie Mae </a:t>
            </a:r>
            <a:r>
              <a:rPr lang="en-US" altLang="en-US" dirty="0"/>
              <a:t>u</a:t>
            </a:r>
            <a:r>
              <a:rPr lang="en-US" altLang="en-US" dirty="0" smtClean="0"/>
              <a:t>tilizes Jenkins, which comes with a wide variety of plugins that support different build and dependency management tools.</a:t>
            </a:r>
            <a:endParaRPr lang="en-US" altLang="en-US" dirty="0"/>
          </a:p>
          <a:p>
            <a:pPr marL="0" lvl="1" indent="0">
              <a:buClr>
                <a:srgbClr val="0067B1"/>
              </a:buClr>
              <a:buNone/>
            </a:pPr>
            <a:endParaRPr lang="en-US" altLang="en-US" dirty="0"/>
          </a:p>
          <a:p>
            <a:pPr marL="0" lvl="1" indent="0">
              <a:buClr>
                <a:srgbClr val="0067B1"/>
              </a:buClr>
              <a:buNone/>
            </a:pPr>
            <a:r>
              <a:rPr lang="en-US" altLang="en-US" b="1" dirty="0" smtClean="0"/>
              <a:t>Examples CI Systems: </a:t>
            </a:r>
            <a:r>
              <a:rPr lang="en-US" altLang="en-US" dirty="0" smtClean="0"/>
              <a:t>Jenkins, Concourse CI, GoCD</a:t>
            </a:r>
            <a:endParaRPr lang="en-US" altLang="en-US" b="1"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858995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Continuous </a:t>
            </a:r>
            <a:r>
              <a:rPr lang="en-US" dirty="0" smtClean="0">
                <a:solidFill>
                  <a:schemeClr val="tx1"/>
                </a:solidFill>
              </a:rPr>
              <a:t>Integration</a:t>
            </a:r>
            <a:br>
              <a:rPr lang="en-US" dirty="0" smtClean="0">
                <a:solidFill>
                  <a:schemeClr val="tx1"/>
                </a:solidFill>
              </a:rPr>
            </a:br>
            <a:r>
              <a:rPr lang="en-US" dirty="0" smtClean="0">
                <a:solidFill>
                  <a:schemeClr val="tx1"/>
                </a:solidFill>
              </a:rPr>
              <a:t>Why</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smtClean="0"/>
              <a:t>Improve Quality </a:t>
            </a:r>
          </a:p>
          <a:p>
            <a:pPr marL="285750" indent="-285750">
              <a:buFont typeface="Arial" panose="020B0604020202020204" pitchFamily="34" charset="0"/>
              <a:buChar char="•"/>
            </a:pPr>
            <a:r>
              <a:rPr lang="en-US" sz="1800" dirty="0" smtClean="0"/>
              <a:t>Reduce Risk</a:t>
            </a:r>
          </a:p>
          <a:p>
            <a:pPr marL="285750" indent="-285750">
              <a:buFont typeface="Arial" panose="020B0604020202020204" pitchFamily="34" charset="0"/>
              <a:buChar char="•"/>
            </a:pPr>
            <a:r>
              <a:rPr lang="en-US" sz="1800" dirty="0" smtClean="0"/>
              <a:t>Feedback team integration</a:t>
            </a:r>
          </a:p>
          <a:p>
            <a:pPr marL="285750" indent="-285750">
              <a:buFont typeface="Arial" panose="020B0604020202020204" pitchFamily="34" charset="0"/>
              <a:buChar char="•"/>
            </a:pPr>
            <a:r>
              <a:rPr lang="en-US" sz="1800" dirty="0" smtClean="0"/>
              <a:t>Feedback on quality of code</a:t>
            </a:r>
          </a:p>
          <a:p>
            <a:pPr marL="285750" indent="-285750">
              <a:buFont typeface="Arial" panose="020B0604020202020204" pitchFamily="34" charset="0"/>
              <a:buChar char="•"/>
            </a:pPr>
            <a:r>
              <a:rPr lang="en-US" sz="1800" dirty="0" smtClean="0"/>
              <a:t>Enables the flow from commit to deploy</a:t>
            </a:r>
          </a:p>
          <a:p>
            <a:pPr marL="285750" indent="-285750">
              <a:buFont typeface="Arial" panose="020B0604020202020204" pitchFamily="34" charset="0"/>
              <a:buChar char="•"/>
            </a:pP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1" y="2881885"/>
            <a:ext cx="3671316" cy="3671316"/>
          </a:xfrm>
          <a:prstGeom prst="rect">
            <a:avLst/>
          </a:prstGeom>
        </p:spPr>
      </p:pic>
    </p:spTree>
    <p:extLst>
      <p:ext uri="{BB962C8B-B14F-4D97-AF65-F5344CB8AC3E}">
        <p14:creationId xmlns:p14="http://schemas.microsoft.com/office/powerpoint/2010/main" val="604341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endParaRPr lang="en-US" sz="1800" dirty="0">
              <a:solidFill>
                <a:srgbClr val="949494"/>
              </a:solidFill>
            </a:endParaRPr>
          </a:p>
        </p:txBody>
      </p:sp>
      <p:sp>
        <p:nvSpPr>
          <p:cNvPr id="3" name="Content Placeholder 2"/>
          <p:cNvSpPr>
            <a:spLocks noGrp="1"/>
          </p:cNvSpPr>
          <p:nvPr>
            <p:ph idx="1"/>
          </p:nvPr>
        </p:nvSpPr>
        <p:spPr/>
        <p:txBody>
          <a:bodyPr/>
          <a:lstStyle/>
          <a:p>
            <a:endParaRPr lang="en-US" altLang="en-US" sz="4800" b="1" dirty="0" smtClean="0"/>
          </a:p>
          <a:p>
            <a:r>
              <a:rPr lang="en-US" altLang="en-US" sz="4800" b="1" dirty="0" smtClean="0"/>
              <a:t>Failure should be expected and embraced.</a:t>
            </a:r>
            <a:endParaRPr lang="en-US" altLang="en-US" sz="4800" b="1" dirty="0"/>
          </a:p>
          <a:p>
            <a:pPr marL="0" lvl="1" indent="0">
              <a:buClr>
                <a:srgbClr val="0067B1"/>
              </a:buClr>
              <a:buNone/>
            </a:pPr>
            <a:endParaRPr lang="en-US" altLang="en-US" dirty="0" smtClean="0"/>
          </a:p>
          <a:p>
            <a:pPr lvl="1">
              <a:buClr>
                <a:srgbClr val="0067B1"/>
              </a:buClr>
            </a:pPr>
            <a:r>
              <a:rPr lang="en-US" altLang="en-US" dirty="0" smtClean="0"/>
              <a:t>Fail fast and fail early.</a:t>
            </a:r>
          </a:p>
          <a:p>
            <a:pPr lvl="2">
              <a:buClr>
                <a:srgbClr val="0067B1"/>
              </a:buClr>
            </a:pPr>
            <a:r>
              <a:rPr lang="en-US" altLang="en-US" dirty="0" smtClean="0"/>
              <a:t>If you fail while developing, then it’s cheap to fix</a:t>
            </a:r>
          </a:p>
          <a:p>
            <a:pPr lvl="2">
              <a:buClr>
                <a:srgbClr val="0067B1"/>
              </a:buClr>
            </a:pPr>
            <a:r>
              <a:rPr lang="en-US" altLang="en-US" dirty="0" smtClean="0"/>
              <a:t>If you fail in production, then a fix becomes much more expensive</a:t>
            </a:r>
          </a:p>
          <a:p>
            <a:pPr lvl="1">
              <a:buClr>
                <a:srgbClr val="0067B1"/>
              </a:buClr>
            </a:pPr>
            <a:r>
              <a:rPr lang="en-US" altLang="en-US" dirty="0" smtClean="0"/>
              <a:t>Teams should rally around resolving failures.</a:t>
            </a:r>
          </a:p>
          <a:p>
            <a:pPr lvl="1">
              <a:buClr>
                <a:srgbClr val="0067B1"/>
              </a:buClr>
            </a:pPr>
            <a:r>
              <a:rPr lang="en-US" altLang="en-US" dirty="0" smtClean="0"/>
              <a:t>Retrospect regularly.</a:t>
            </a:r>
          </a:p>
          <a:p>
            <a:pPr lvl="1">
              <a:buClr>
                <a:srgbClr val="0067B1"/>
              </a:buClr>
            </a:pPr>
            <a:r>
              <a:rPr lang="en-US" altLang="en-US" dirty="0" smtClean="0"/>
              <a:t>“Inspect &amp; Adapt” to change processes that </a:t>
            </a:r>
            <a:r>
              <a:rPr lang="en-US" altLang="en-US" smtClean="0"/>
              <a:t>aren’t working</a:t>
            </a:r>
            <a:endParaRPr lang="en-US" altLang="en-US" dirty="0" smtClean="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684503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Continuous </a:t>
            </a:r>
            <a:r>
              <a:rPr lang="en-US" dirty="0" smtClean="0">
                <a:solidFill>
                  <a:schemeClr val="tx1"/>
                </a:solidFill>
              </a:rPr>
              <a:t>Integration</a:t>
            </a:r>
            <a:br>
              <a:rPr lang="en-US" dirty="0" smtClean="0">
                <a:solidFill>
                  <a:schemeClr val="tx1"/>
                </a:solidFill>
              </a:rPr>
            </a:br>
            <a:r>
              <a:rPr lang="en-US" dirty="0" smtClean="0">
                <a:solidFill>
                  <a:schemeClr val="tx1"/>
                </a:solidFill>
              </a:rPr>
              <a:t>What</a:t>
            </a:r>
            <a:endParaRPr lang="en-US" dirty="0"/>
          </a:p>
        </p:txBody>
      </p:sp>
      <p:sp>
        <p:nvSpPr>
          <p:cNvPr id="3" name="Content Placeholder 2"/>
          <p:cNvSpPr>
            <a:spLocks noGrp="1"/>
          </p:cNvSpPr>
          <p:nvPr>
            <p:ph idx="1"/>
          </p:nvPr>
        </p:nvSpPr>
        <p:spPr/>
        <p:txBody>
          <a:bodyPr/>
          <a:lstStyle/>
          <a:p>
            <a:r>
              <a:rPr lang="en-US" sz="1800" dirty="0"/>
              <a:t>In </a:t>
            </a:r>
            <a:r>
              <a:rPr lang="en-US" sz="1800" dirty="0">
                <a:hlinkClick r:id="rId3" tooltip="Software engineering"/>
              </a:rPr>
              <a:t>software engineering</a:t>
            </a:r>
            <a:r>
              <a:rPr lang="en-US" sz="1800" dirty="0"/>
              <a:t>, </a:t>
            </a:r>
            <a:r>
              <a:rPr lang="en-US" sz="1800" b="1" dirty="0"/>
              <a:t>continuous integration</a:t>
            </a:r>
            <a:r>
              <a:rPr lang="en-US" sz="1800" dirty="0"/>
              <a:t> (</a:t>
            </a:r>
            <a:r>
              <a:rPr lang="en-US" sz="1800" b="1" dirty="0"/>
              <a:t>CI</a:t>
            </a:r>
            <a:r>
              <a:rPr lang="en-US" sz="1800" dirty="0"/>
              <a:t>) is the practice of merging all developer working copies to a shared </a:t>
            </a:r>
            <a:r>
              <a:rPr lang="en-US" sz="1800" dirty="0">
                <a:hlinkClick r:id="rId4" tooltip="Trunk (software)"/>
              </a:rPr>
              <a:t>mainline</a:t>
            </a:r>
            <a:r>
              <a:rPr lang="en-US" sz="1800" dirty="0"/>
              <a:t> several times a day.  </a:t>
            </a:r>
            <a:r>
              <a:rPr lang="en-US" sz="1800" dirty="0">
                <a:hlinkClick r:id="rId5" tooltip="Extreme programming"/>
              </a:rPr>
              <a:t>Extreme programming</a:t>
            </a:r>
            <a:r>
              <a:rPr lang="en-US" sz="1800" dirty="0"/>
              <a:t> (XP) adopted the concept of CI and did advocate integrating more than once per day - perhaps as many as tens of times per </a:t>
            </a:r>
            <a:r>
              <a:rPr lang="en-US" sz="1800" dirty="0" smtClean="0"/>
              <a:t>day. Each </a:t>
            </a:r>
            <a:r>
              <a:rPr lang="en-US" sz="1800" dirty="0"/>
              <a:t>check-in is then verified by an automated build, allowing teams to detect problems </a:t>
            </a:r>
            <a:r>
              <a:rPr lang="en-US" sz="1800" dirty="0" smtClean="0"/>
              <a:t>early.</a:t>
            </a:r>
            <a:r>
              <a:rPr lang="en-US" sz="1800" i="1" dirty="0"/>
              <a:t> </a:t>
            </a:r>
            <a:r>
              <a:rPr lang="en-US" sz="1800" i="1" dirty="0" smtClean="0"/>
              <a:t>Many </a:t>
            </a:r>
            <a:r>
              <a:rPr lang="en-US" sz="1800" i="1" dirty="0"/>
              <a:t>teams find that this approach leads to significantly reduced integration problems and allows a team to develop cohesive software more rapidly</a:t>
            </a:r>
            <a:r>
              <a:rPr lang="en-US" sz="1800" i="1" dirty="0" smtClean="0"/>
              <a:t>.</a:t>
            </a:r>
          </a:p>
          <a:p>
            <a:r>
              <a:rPr lang="en-US" sz="1800" dirty="0" err="1" smtClean="0"/>
              <a:t>Practics</a:t>
            </a:r>
            <a:r>
              <a:rPr lang="en-US" sz="1800" dirty="0" smtClean="0"/>
              <a:t>:</a:t>
            </a:r>
            <a:endParaRPr lang="en-US" sz="1800" dirty="0"/>
          </a:p>
          <a:p>
            <a:pPr marL="285750" indent="-285750">
              <a:buFont typeface="Arial" panose="020B0604020202020204" pitchFamily="34" charset="0"/>
              <a:buChar char="•"/>
            </a:pPr>
            <a:r>
              <a:rPr lang="en-US" sz="1800" dirty="0"/>
              <a:t>Collective Code Ownership – GIT/SVN</a:t>
            </a:r>
          </a:p>
          <a:p>
            <a:pPr marL="285750" indent="-285750">
              <a:buFont typeface="Arial" panose="020B0604020202020204" pitchFamily="34" charset="0"/>
              <a:buChar char="•"/>
            </a:pPr>
            <a:r>
              <a:rPr lang="en-US" sz="1800" dirty="0"/>
              <a:t>Automated Build - Maven</a:t>
            </a:r>
          </a:p>
          <a:p>
            <a:pPr marL="285750" indent="-285750">
              <a:buFont typeface="Arial" panose="020B0604020202020204" pitchFamily="34" charset="0"/>
              <a:buChar char="•"/>
            </a:pPr>
            <a:r>
              <a:rPr lang="en-US" sz="1800" dirty="0"/>
              <a:t>Behavior Driven Development – Gherkin/Cucumber</a:t>
            </a:r>
          </a:p>
          <a:p>
            <a:pPr marL="285750" indent="-285750">
              <a:buFont typeface="Arial" panose="020B0604020202020204" pitchFamily="34" charset="0"/>
              <a:buChar char="•"/>
            </a:pPr>
            <a:r>
              <a:rPr lang="en-US" sz="1800" dirty="0"/>
              <a:t>Test Driven Development - Junit</a:t>
            </a:r>
          </a:p>
          <a:p>
            <a:pPr marL="285750" indent="-285750">
              <a:buFont typeface="Arial" panose="020B0604020202020204" pitchFamily="34" charset="0"/>
              <a:buChar char="•"/>
            </a:pPr>
            <a:r>
              <a:rPr lang="en-US" sz="1800" dirty="0"/>
              <a:t>Refactoring - Eclipse</a:t>
            </a:r>
          </a:p>
          <a:p>
            <a:pPr marL="285750" indent="-285750">
              <a:buFont typeface="Arial" panose="020B0604020202020204" pitchFamily="34" charset="0"/>
              <a:buChar char="•"/>
            </a:pPr>
            <a:r>
              <a:rPr lang="en-US" sz="1800" dirty="0"/>
              <a:t>Static Code Analysis – </a:t>
            </a:r>
            <a:r>
              <a:rPr lang="en-US" sz="1800" dirty="0" err="1"/>
              <a:t>SonarQube</a:t>
            </a:r>
            <a:endParaRPr lang="en-US" sz="1800" dirty="0"/>
          </a:p>
          <a:p>
            <a:pPr marL="285750" indent="-285750">
              <a:buFont typeface="Arial" panose="020B0604020202020204" pitchFamily="34" charset="0"/>
              <a:buChar char="•"/>
            </a:pPr>
            <a:r>
              <a:rPr lang="en-US" sz="1800" dirty="0"/>
              <a:t>Continuous Integration - Jenkins</a:t>
            </a:r>
          </a:p>
          <a:p>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893480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Myriad Pro Light"/>
              </a:rPr>
              <a:t>Workshop Daily Schedule &amp; Cadence</a:t>
            </a:r>
            <a:endParaRPr lang="en-US" dirty="0">
              <a:cs typeface="Myriad Pro Light"/>
            </a:endParaRPr>
          </a:p>
        </p:txBody>
      </p:sp>
      <p:graphicFrame>
        <p:nvGraphicFramePr>
          <p:cNvPr id="3" name="Table 2"/>
          <p:cNvGraphicFramePr>
            <a:graphicFrameLocks noGrp="1"/>
          </p:cNvGraphicFramePr>
          <p:nvPr>
            <p:extLst>
              <p:ext uri="{D42A27DB-BD31-4B8C-83A1-F6EECF244321}">
                <p14:modId xmlns:p14="http://schemas.microsoft.com/office/powerpoint/2010/main" val="1482446154"/>
              </p:ext>
            </p:extLst>
          </p:nvPr>
        </p:nvGraphicFramePr>
        <p:xfrm>
          <a:off x="457200" y="1240973"/>
          <a:ext cx="8229599" cy="4550227"/>
        </p:xfrm>
        <a:graphic>
          <a:graphicData uri="http://schemas.openxmlformats.org/drawingml/2006/table">
            <a:tbl>
              <a:tblPr firstRow="1" bandRow="1">
                <a:tableStyleId>{5C22544A-7EE6-4342-B048-85BDC9FD1C3A}</a:tableStyleId>
              </a:tblPr>
              <a:tblGrid>
                <a:gridCol w="2360858"/>
                <a:gridCol w="1321902"/>
                <a:gridCol w="4546839"/>
              </a:tblGrid>
              <a:tr h="413657">
                <a:tc>
                  <a:txBody>
                    <a:bodyPr/>
                    <a:lstStyle/>
                    <a:p>
                      <a:pPr algn="l">
                        <a:spcBef>
                          <a:spcPts val="0"/>
                        </a:spcBef>
                      </a:pPr>
                      <a:r>
                        <a:rPr lang="en-US" sz="1200" b="1" dirty="0" smtClean="0">
                          <a:solidFill>
                            <a:schemeClr val="bg1"/>
                          </a:solidFill>
                        </a:rPr>
                        <a:t>Agenda</a:t>
                      </a:r>
                      <a:endParaRPr lang="en-US" sz="1200" b="1" dirty="0">
                        <a:solidFill>
                          <a:schemeClr val="bg1"/>
                        </a:solidFill>
                      </a:endParaRPr>
                    </a:p>
                  </a:txBody>
                  <a:tcPr marL="95900" marR="95900" marT="47950" marB="4795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rPr>
                        <a:t>Time</a:t>
                      </a:r>
                    </a:p>
                  </a:txBody>
                  <a:tcPr marL="95900" marR="95900" marT="47950" marB="4795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rPr>
                        <a:t>Notes</a:t>
                      </a:r>
                    </a:p>
                  </a:txBody>
                  <a:tcPr marL="95900" marR="95900" marT="47950" marB="4795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solidFill>
                  </a:tcPr>
                </a:tc>
              </a:tr>
              <a:tr h="413657">
                <a:tc>
                  <a:txBody>
                    <a:bodyPr/>
                    <a:lstStyle/>
                    <a:p>
                      <a:pPr algn="l"/>
                      <a:r>
                        <a:rPr lang="en-US" sz="1000" b="1" dirty="0" smtClean="0"/>
                        <a:t>Breakfast</a:t>
                      </a:r>
                      <a:endParaRPr lang="en-US" sz="1000" b="1" dirty="0"/>
                    </a:p>
                  </a:txBody>
                  <a:tcPr marL="95900" marR="95900" marT="47950" marB="4795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8:30</a:t>
                      </a:r>
                      <a:r>
                        <a:rPr lang="en-US" sz="1000" kern="1200" baseline="0" dirty="0" smtClean="0">
                          <a:solidFill>
                            <a:schemeClr val="dk1"/>
                          </a:solidFill>
                          <a:latin typeface="+mn-lt"/>
                          <a:ea typeface="+mn-ea"/>
                          <a:cs typeface="+mn-cs"/>
                        </a:rPr>
                        <a:t>-9:00 a.m.</a:t>
                      </a:r>
                      <a:endParaRPr lang="en-US" sz="1000" kern="1200" dirty="0" smtClean="0">
                        <a:solidFill>
                          <a:schemeClr val="dk1"/>
                        </a:solidFill>
                        <a:latin typeface="+mn-lt"/>
                        <a:ea typeface="+mn-ea"/>
                        <a:cs typeface="+mn-cs"/>
                      </a:endParaRPr>
                    </a:p>
                  </a:txBody>
                  <a:tcPr marL="95900" marR="95900" marT="47950" marB="4795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marR="0" indent="-171450" algn="l" defTabSz="685800" rtl="0" eaLnBrk="1" fontAlgn="auto" latinLnBrk="0" hangingPunct="1">
                        <a:lnSpc>
                          <a:spcPct val="100000"/>
                        </a:lnSpc>
                        <a:spcBef>
                          <a:spcPts val="0"/>
                        </a:spcBef>
                        <a:spcAft>
                          <a:spcPts val="0"/>
                        </a:spcAft>
                        <a:buClrTx/>
                        <a:buSzTx/>
                        <a:buFont typeface="Wingdings" charset="2"/>
                        <a:buChar char="§"/>
                        <a:tabLst/>
                        <a:defRPr/>
                      </a:pPr>
                      <a:r>
                        <a:rPr lang="en-US" sz="1000" kern="1200" dirty="0" smtClean="0">
                          <a:solidFill>
                            <a:schemeClr val="dk1"/>
                          </a:solidFill>
                          <a:latin typeface="+mn-lt"/>
                          <a:ea typeface="+mn-ea"/>
                          <a:cs typeface="+mn-cs"/>
                        </a:rPr>
                        <a:t>Provided</a:t>
                      </a:r>
                      <a:r>
                        <a:rPr lang="en-US" sz="1000" kern="1200" baseline="0" dirty="0" smtClean="0">
                          <a:solidFill>
                            <a:schemeClr val="dk1"/>
                          </a:solidFill>
                          <a:latin typeface="+mn-lt"/>
                          <a:ea typeface="+mn-ea"/>
                          <a:cs typeface="+mn-cs"/>
                        </a:rPr>
                        <a:t> by Fannie Mae</a:t>
                      </a:r>
                      <a:endParaRPr lang="en-US" sz="1000" kern="1200" dirty="0" smtClean="0">
                        <a:solidFill>
                          <a:schemeClr val="dk1"/>
                        </a:solidFill>
                        <a:latin typeface="+mn-lt"/>
                        <a:ea typeface="+mn-ea"/>
                        <a:cs typeface="+mn-cs"/>
                      </a:endParaRPr>
                    </a:p>
                  </a:txBody>
                  <a:tcPr marL="95900" marR="95900" marT="47950" marB="4795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41365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b="1" dirty="0" smtClean="0"/>
                        <a:t>Workshop Start</a:t>
                      </a:r>
                      <a:endParaRPr lang="en-US" sz="1000" b="1" kern="1200" dirty="0" smtClean="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9:00</a:t>
                      </a:r>
                      <a:r>
                        <a:rPr lang="en-US" sz="1000" kern="1200" baseline="0" dirty="0" smtClean="0">
                          <a:solidFill>
                            <a:schemeClr val="dk1"/>
                          </a:solidFill>
                          <a:latin typeface="+mn-lt"/>
                          <a:ea typeface="+mn-ea"/>
                          <a:cs typeface="+mn-cs"/>
                        </a:rPr>
                        <a:t>-9:15 a.m.</a:t>
                      </a:r>
                      <a:endParaRPr lang="en-US" sz="1000" kern="1200" dirty="0" smtClean="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171450" marR="0" indent="-171450" algn="l" defTabSz="685800" rtl="0" eaLnBrk="1" fontAlgn="auto" latinLnBrk="0" hangingPunct="1">
                        <a:lnSpc>
                          <a:spcPct val="100000"/>
                        </a:lnSpc>
                        <a:spcBef>
                          <a:spcPts val="0"/>
                        </a:spcBef>
                        <a:spcAft>
                          <a:spcPts val="0"/>
                        </a:spcAft>
                        <a:buClrTx/>
                        <a:buSzTx/>
                        <a:buFont typeface="Wingdings" charset="2"/>
                        <a:buChar char="§"/>
                        <a:tabLst/>
                        <a:defRPr/>
                      </a:pPr>
                      <a:r>
                        <a:rPr lang="en-US" sz="1000" kern="1200" dirty="0" smtClean="0">
                          <a:solidFill>
                            <a:schemeClr val="dk1"/>
                          </a:solidFill>
                          <a:latin typeface="+mn-lt"/>
                          <a:ea typeface="+mn-ea"/>
                          <a:cs typeface="+mn-cs"/>
                        </a:rPr>
                        <a:t>Day 1 – Introductions</a:t>
                      </a:r>
                    </a:p>
                    <a:p>
                      <a:pPr marL="171450" marR="0" indent="-171450" algn="l" defTabSz="685800" rtl="0" eaLnBrk="1" fontAlgn="auto" latinLnBrk="0" hangingPunct="1">
                        <a:lnSpc>
                          <a:spcPct val="100000"/>
                        </a:lnSpc>
                        <a:spcBef>
                          <a:spcPts val="0"/>
                        </a:spcBef>
                        <a:spcAft>
                          <a:spcPts val="0"/>
                        </a:spcAft>
                        <a:buClrTx/>
                        <a:buSzTx/>
                        <a:buFont typeface="Wingdings" charset="2"/>
                        <a:buChar char="§"/>
                        <a:tabLst/>
                        <a:defRPr/>
                      </a:pPr>
                      <a:r>
                        <a:rPr lang="en-US" sz="1000" kern="1200" dirty="0" smtClean="0">
                          <a:solidFill>
                            <a:schemeClr val="dk1"/>
                          </a:solidFill>
                          <a:latin typeface="+mn-lt"/>
                          <a:ea typeface="+mn-ea"/>
                          <a:cs typeface="+mn-cs"/>
                        </a:rPr>
                        <a:t>Day 2 &amp; 3 – Review of previous day’s</a:t>
                      </a:r>
                      <a:r>
                        <a:rPr lang="en-US" sz="1000" kern="1200" baseline="0" dirty="0" smtClean="0">
                          <a:solidFill>
                            <a:schemeClr val="dk1"/>
                          </a:solidFill>
                          <a:latin typeface="+mn-lt"/>
                          <a:ea typeface="+mn-ea"/>
                          <a:cs typeface="+mn-cs"/>
                        </a:rPr>
                        <a:t> workshop and discussions</a:t>
                      </a:r>
                      <a:endParaRPr lang="en-US" sz="1000" kern="1200" dirty="0" smtClean="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r>
              <a:tr h="41365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b="1" dirty="0" smtClean="0"/>
                        <a:t>Presentation, Discussion, &amp; Hands-on Exercises</a:t>
                      </a:r>
                      <a:endParaRPr lang="en-US" sz="1000" b="1" kern="1200" dirty="0" smtClean="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9:15-12:00 p.m.</a:t>
                      </a: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lgn="l" defTabSz="685800" rtl="0" eaLnBrk="1" latinLnBrk="0" hangingPunct="1">
                        <a:buFont typeface="Wingdings" charset="2"/>
                        <a:buChar char="§"/>
                      </a:pPr>
                      <a:endParaRPr lang="en-US" sz="1000"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41365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b="1" dirty="0" smtClean="0"/>
                        <a:t>Mid-morning Break</a:t>
                      </a:r>
                      <a:endParaRPr lang="en-US" sz="1000" b="1" kern="1200" dirty="0" smtClean="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11-11:10</a:t>
                      </a:r>
                      <a:r>
                        <a:rPr lang="en-US" sz="1000" kern="1200" baseline="0" dirty="0" smtClean="0">
                          <a:solidFill>
                            <a:schemeClr val="dk1"/>
                          </a:solidFill>
                          <a:latin typeface="+mn-lt"/>
                          <a:ea typeface="+mn-ea"/>
                          <a:cs typeface="+mn-cs"/>
                        </a:rPr>
                        <a:t> a.m.</a:t>
                      </a:r>
                      <a:endParaRPr lang="en-US" sz="1000" kern="1200" dirty="0" smtClean="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171450" marR="0" indent="-171450" algn="l" defTabSz="685800" rtl="0" eaLnBrk="1" fontAlgn="auto" latinLnBrk="0" hangingPunct="1">
                        <a:lnSpc>
                          <a:spcPct val="100000"/>
                        </a:lnSpc>
                        <a:spcBef>
                          <a:spcPts val="0"/>
                        </a:spcBef>
                        <a:spcAft>
                          <a:spcPts val="0"/>
                        </a:spcAft>
                        <a:buClrTx/>
                        <a:buSzTx/>
                        <a:buFont typeface="Wingdings" charset="2"/>
                        <a:buChar char="§"/>
                        <a:tabLst/>
                        <a:defRPr/>
                      </a:pPr>
                      <a:r>
                        <a:rPr lang="en-US" sz="1000" kern="1200" dirty="0" smtClean="0">
                          <a:solidFill>
                            <a:schemeClr val="dk1"/>
                          </a:solidFill>
                          <a:latin typeface="+mn-lt"/>
                          <a:ea typeface="+mn-ea"/>
                          <a:cs typeface="+mn-cs"/>
                        </a:rPr>
                        <a:t>Time boxed to 10 minutes</a:t>
                      </a: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r>
              <a:tr h="413657">
                <a:tc>
                  <a:txBody>
                    <a:bodyPr/>
                    <a:lstStyle/>
                    <a:p>
                      <a:pPr marL="0" algn="l" defTabSz="685800" rtl="0" eaLnBrk="1" latinLnBrk="0" hangingPunct="1"/>
                      <a:r>
                        <a:rPr lang="en-US" sz="1000" b="1" kern="1200" dirty="0" smtClean="0">
                          <a:solidFill>
                            <a:schemeClr val="dk1"/>
                          </a:solidFill>
                          <a:latin typeface="+mn-lt"/>
                          <a:ea typeface="+mn-ea"/>
                          <a:cs typeface="+mn-cs"/>
                        </a:rPr>
                        <a:t>Lunch</a:t>
                      </a:r>
                      <a:endParaRPr lang="en-US" sz="1000" b="1"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85800" rtl="0" eaLnBrk="1" latinLnBrk="0" hangingPunct="1"/>
                      <a:r>
                        <a:rPr lang="en-US" sz="1000" kern="1200" dirty="0" smtClean="0">
                          <a:solidFill>
                            <a:schemeClr val="dk1"/>
                          </a:solidFill>
                          <a:latin typeface="+mn-lt"/>
                          <a:ea typeface="+mn-ea"/>
                          <a:cs typeface="+mn-cs"/>
                        </a:rPr>
                        <a:t>12:00-12:45 a.m.</a:t>
                      </a:r>
                      <a:endParaRPr lang="en-US" sz="1000"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indent="0" algn="l" defTabSz="685800" rtl="0" eaLnBrk="1" latinLnBrk="0" hangingPunct="1">
                        <a:buFont typeface="Wingdings" charset="2"/>
                        <a:buNone/>
                      </a:pPr>
                      <a:endParaRPr lang="en-US" sz="1000"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41365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b="1" dirty="0" smtClean="0"/>
                        <a:t>Presentation, Discussion, &amp; Hands-on Exercises</a:t>
                      </a:r>
                      <a:endParaRPr lang="en-US" sz="1000" b="1" kern="1200" dirty="0" smtClean="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l" defTabSz="685800" rtl="0" eaLnBrk="1" latinLnBrk="0" hangingPunct="1"/>
                      <a:r>
                        <a:rPr lang="en-US" sz="1000" kern="1200" dirty="0" smtClean="0">
                          <a:solidFill>
                            <a:schemeClr val="dk1"/>
                          </a:solidFill>
                          <a:latin typeface="+mn-lt"/>
                          <a:ea typeface="+mn-ea"/>
                          <a:cs typeface="+mn-cs"/>
                        </a:rPr>
                        <a:t>12:45-4:15 p.m.</a:t>
                      </a:r>
                      <a:endParaRPr lang="en-US" sz="1000"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171450" indent="-171450" algn="l" defTabSz="685800" rtl="0" eaLnBrk="1" latinLnBrk="0" hangingPunct="1">
                        <a:buFont typeface="Wingdings" charset="2"/>
                        <a:buChar char="§"/>
                      </a:pPr>
                      <a:endParaRPr lang="en-US" sz="1000"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r>
              <a:tr h="41365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b="1" dirty="0" smtClean="0"/>
                        <a:t>Mid-afternoon Break</a:t>
                      </a:r>
                      <a:endParaRPr lang="en-US" sz="1000" b="1" kern="1200" dirty="0" smtClean="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85800" rtl="0" eaLnBrk="1" latinLnBrk="0" hangingPunct="1"/>
                      <a:r>
                        <a:rPr lang="en-US" sz="1000" kern="1200" dirty="0" smtClean="0">
                          <a:solidFill>
                            <a:schemeClr val="dk1"/>
                          </a:solidFill>
                          <a:latin typeface="+mn-lt"/>
                          <a:ea typeface="+mn-ea"/>
                          <a:cs typeface="+mn-cs"/>
                        </a:rPr>
                        <a:t>3:00-3:10 p.m.</a:t>
                      </a:r>
                      <a:endParaRPr lang="en-US" sz="1000"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lgn="l" defTabSz="685800" rtl="0" eaLnBrk="1" latinLnBrk="0" hangingPunct="1">
                        <a:buFont typeface="Wingdings" charset="2"/>
                        <a:buChar char="§"/>
                      </a:pPr>
                      <a:r>
                        <a:rPr lang="en-US" sz="1000" kern="1200" dirty="0" smtClean="0">
                          <a:solidFill>
                            <a:schemeClr val="dk1"/>
                          </a:solidFill>
                          <a:latin typeface="+mn-lt"/>
                          <a:ea typeface="+mn-ea"/>
                          <a:cs typeface="+mn-cs"/>
                        </a:rPr>
                        <a:t>Time boxed to 10 minutes</a:t>
                      </a:r>
                      <a:endParaRPr lang="en-US" sz="1000"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41365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mn-lt"/>
                          <a:ea typeface="+mn-ea"/>
                          <a:cs typeface="+mn-cs"/>
                        </a:rPr>
                        <a:t>End of Day Retrospective</a:t>
                      </a: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l" defTabSz="685800" rtl="0" eaLnBrk="1" latinLnBrk="0" hangingPunct="1"/>
                      <a:r>
                        <a:rPr lang="en-US" sz="1000" kern="1200" dirty="0" smtClean="0">
                          <a:solidFill>
                            <a:schemeClr val="dk1"/>
                          </a:solidFill>
                          <a:latin typeface="+mn-lt"/>
                          <a:ea typeface="+mn-ea"/>
                          <a:cs typeface="+mn-cs"/>
                        </a:rPr>
                        <a:t>4:15-4:45 p.m.</a:t>
                      </a:r>
                      <a:endParaRPr lang="en-US" sz="1000"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171450" indent="-171450" algn="l" defTabSz="685800" rtl="0" eaLnBrk="1" latinLnBrk="0" hangingPunct="1">
                        <a:buFont typeface="Wingdings" charset="2"/>
                        <a:buChar char="§"/>
                      </a:pPr>
                      <a:r>
                        <a:rPr lang="en-US" sz="1000" kern="1200" dirty="0" smtClean="0">
                          <a:solidFill>
                            <a:schemeClr val="dk1"/>
                          </a:solidFill>
                          <a:latin typeface="+mn-lt"/>
                          <a:ea typeface="+mn-ea"/>
                          <a:cs typeface="+mn-cs"/>
                        </a:rPr>
                        <a:t>Group retrospective on the day’s presentations,</a:t>
                      </a:r>
                      <a:r>
                        <a:rPr lang="en-US" sz="1000" kern="1200" baseline="0" dirty="0" smtClean="0">
                          <a:solidFill>
                            <a:schemeClr val="dk1"/>
                          </a:solidFill>
                          <a:latin typeface="+mn-lt"/>
                          <a:ea typeface="+mn-ea"/>
                          <a:cs typeface="+mn-cs"/>
                        </a:rPr>
                        <a:t> discussions, and hands-on exercises</a:t>
                      </a: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r>
              <a:tr h="41365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mn-lt"/>
                          <a:ea typeface="+mn-ea"/>
                          <a:cs typeface="+mn-cs"/>
                        </a:rPr>
                        <a:t>Wrap-up</a:t>
                      </a: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p>
                      <a:pPr marL="0" algn="l" defTabSz="685800" rtl="0" eaLnBrk="1" latinLnBrk="0" hangingPunct="1"/>
                      <a:r>
                        <a:rPr lang="en-US" sz="1000" kern="1200" dirty="0" smtClean="0">
                          <a:solidFill>
                            <a:schemeClr val="dk1"/>
                          </a:solidFill>
                          <a:latin typeface="+mn-lt"/>
                          <a:ea typeface="+mn-ea"/>
                          <a:cs typeface="+mn-cs"/>
                        </a:rPr>
                        <a:t>4:45-5:00 p.m.</a:t>
                      </a:r>
                      <a:endParaRPr lang="en-US" sz="1000"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p>
                      <a:pPr marL="171450" indent="-171450" algn="l" defTabSz="685800" rtl="0" eaLnBrk="1" latinLnBrk="0" hangingPunct="1">
                        <a:buFont typeface="Wingdings" charset="2"/>
                        <a:buChar char="§"/>
                      </a:pPr>
                      <a:r>
                        <a:rPr lang="en-US" sz="1000" kern="1200" dirty="0" smtClean="0">
                          <a:solidFill>
                            <a:schemeClr val="dk1"/>
                          </a:solidFill>
                          <a:latin typeface="+mn-lt"/>
                          <a:ea typeface="+mn-ea"/>
                          <a:cs typeface="+mn-cs"/>
                        </a:rPr>
                        <a:t>Informal Q&amp;A</a:t>
                      </a:r>
                    </a:p>
                    <a:p>
                      <a:pPr marL="171450" indent="-171450" algn="l" defTabSz="685800" rtl="0" eaLnBrk="1" latinLnBrk="0" hangingPunct="1">
                        <a:buFont typeface="Wingdings" charset="2"/>
                        <a:buChar char="§"/>
                      </a:pPr>
                      <a:r>
                        <a:rPr lang="en-US" sz="1000" kern="1200" dirty="0" smtClean="0">
                          <a:solidFill>
                            <a:schemeClr val="dk1"/>
                          </a:solidFill>
                          <a:latin typeface="+mn-lt"/>
                          <a:ea typeface="+mn-ea"/>
                          <a:cs typeface="+mn-cs"/>
                        </a:rPr>
                        <a:t>Informal Discussion</a:t>
                      </a: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r>
              <a:tr h="41365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mn-lt"/>
                          <a:ea typeface="+mn-ea"/>
                          <a:cs typeface="+mn-cs"/>
                        </a:rPr>
                        <a:t>Workshop</a:t>
                      </a:r>
                      <a:r>
                        <a:rPr lang="en-US" sz="1000" b="1" kern="1200" baseline="0" dirty="0" smtClean="0">
                          <a:solidFill>
                            <a:schemeClr val="dk1"/>
                          </a:solidFill>
                          <a:latin typeface="+mn-lt"/>
                          <a:ea typeface="+mn-ea"/>
                          <a:cs typeface="+mn-cs"/>
                        </a:rPr>
                        <a:t> End</a:t>
                      </a:r>
                      <a:endParaRPr lang="en-US" sz="1000" b="1" kern="1200" dirty="0" smtClean="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l" defTabSz="685800" rtl="0" eaLnBrk="1" latinLnBrk="0" hangingPunct="1"/>
                      <a:r>
                        <a:rPr lang="en-US" sz="1000" kern="1200" dirty="0" smtClean="0">
                          <a:solidFill>
                            <a:schemeClr val="dk1"/>
                          </a:solidFill>
                          <a:latin typeface="+mn-lt"/>
                          <a:ea typeface="+mn-ea"/>
                          <a:cs typeface="+mn-cs"/>
                        </a:rPr>
                        <a:t>5:00 p.m.</a:t>
                      </a:r>
                      <a:endParaRPr lang="en-US" sz="1000"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171450" indent="-171450" algn="l" defTabSz="685800" rtl="0" eaLnBrk="1" latinLnBrk="0" hangingPunct="1">
                        <a:buFont typeface="Wingdings" charset="2"/>
                        <a:buChar char="§"/>
                      </a:pPr>
                      <a:endParaRPr lang="en-US" sz="1000" kern="1200" dirty="0">
                        <a:solidFill>
                          <a:schemeClr val="dk1"/>
                        </a:solidFill>
                        <a:latin typeface="+mn-lt"/>
                        <a:ea typeface="+mn-ea"/>
                        <a:cs typeface="+mn-cs"/>
                      </a:endParaRPr>
                    </a:p>
                  </a:txBody>
                  <a:tcPr marL="95900" marR="95900" marT="47950" marB="4795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r>
            </a:tbl>
          </a:graphicData>
        </a:graphic>
      </p:graphicFrame>
    </p:spTree>
    <p:extLst>
      <p:ext uri="{BB962C8B-B14F-4D97-AF65-F5344CB8AC3E}">
        <p14:creationId xmlns:p14="http://schemas.microsoft.com/office/powerpoint/2010/main" val="38381678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Continuous </a:t>
            </a:r>
            <a:r>
              <a:rPr lang="en-US" dirty="0" smtClean="0">
                <a:solidFill>
                  <a:schemeClr val="tx1"/>
                </a:solidFill>
              </a:rPr>
              <a:t>Integration</a:t>
            </a:r>
            <a:br>
              <a:rPr lang="en-US" dirty="0" smtClean="0">
                <a:solidFill>
                  <a:schemeClr val="tx1"/>
                </a:solidFill>
              </a:rPr>
            </a:br>
            <a:r>
              <a:rPr lang="en-US" dirty="0" smtClean="0">
                <a:solidFill>
                  <a:schemeClr val="tx1"/>
                </a:solidFill>
              </a:rPr>
              <a:t>How</a:t>
            </a:r>
            <a:br>
              <a:rPr lang="en-US" dirty="0" smtClean="0">
                <a:solidFill>
                  <a:schemeClr val="tx1"/>
                </a:solidFill>
              </a:rPr>
            </a:br>
            <a:r>
              <a:rPr lang="en-US" dirty="0" smtClean="0">
                <a:solidFill>
                  <a:schemeClr val="tx1"/>
                </a:solidFill>
              </a:rPr>
              <a:t>Hand on Lab – Jenkins commit job</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Setup</a:t>
            </a:r>
          </a:p>
          <a:p>
            <a:pPr marL="685800" lvl="1" indent="-342900">
              <a:buFont typeface="+mj-lt"/>
              <a:buAutoNum type="arabicPeriod"/>
            </a:pPr>
            <a:r>
              <a:rPr lang="en-US" dirty="0" smtClean="0"/>
              <a:t>Log into Jenkins Server</a:t>
            </a:r>
          </a:p>
          <a:p>
            <a:pPr marL="685800" lvl="1" indent="-342900">
              <a:buFont typeface="+mj-lt"/>
              <a:buAutoNum type="arabicPeriod"/>
            </a:pPr>
            <a:r>
              <a:rPr lang="en-US" dirty="0" smtClean="0"/>
              <a:t>Select “</a:t>
            </a:r>
            <a:r>
              <a:rPr lang="en-US" dirty="0" err="1" smtClean="0"/>
              <a:t>Devops</a:t>
            </a:r>
            <a:r>
              <a:rPr lang="en-US" dirty="0" smtClean="0"/>
              <a:t> 4 Teams View” From views</a:t>
            </a:r>
          </a:p>
          <a:p>
            <a:pPr marL="342900" indent="-342900">
              <a:buFont typeface="+mj-lt"/>
              <a:buAutoNum type="arabicPeriod"/>
            </a:pPr>
            <a:r>
              <a:rPr lang="en-US" dirty="0" smtClean="0"/>
              <a:t>Select New Item</a:t>
            </a:r>
          </a:p>
          <a:p>
            <a:pPr marL="342900" indent="-342900">
              <a:buFont typeface="+mj-lt"/>
              <a:buAutoNum type="arabicPeriod"/>
            </a:pPr>
            <a:r>
              <a:rPr lang="en-US" dirty="0" smtClean="0"/>
              <a:t>See the documentation in the </a:t>
            </a:r>
            <a:r>
              <a:rPr lang="en-US" dirty="0" err="1" smtClean="0"/>
              <a:t>mvn</a:t>
            </a:r>
            <a:r>
              <a:rPr lang="en-US" dirty="0" smtClean="0"/>
              <a:t> site</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5638715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Continuous </a:t>
            </a:r>
            <a:r>
              <a:rPr lang="en-US" dirty="0" smtClean="0">
                <a:solidFill>
                  <a:schemeClr val="tx1"/>
                </a:solidFill>
              </a:rPr>
              <a:t>Integration</a:t>
            </a:r>
            <a:br>
              <a:rPr lang="en-US" dirty="0" smtClean="0">
                <a:solidFill>
                  <a:schemeClr val="tx1"/>
                </a:solidFill>
              </a:rPr>
            </a:br>
            <a:r>
              <a:rPr lang="en-US" dirty="0" smtClean="0">
                <a:solidFill>
                  <a:schemeClr val="tx1"/>
                </a:solidFill>
              </a:rPr>
              <a:t>Next</a:t>
            </a:r>
            <a:br>
              <a:rPr lang="en-US" dirty="0" smtClean="0">
                <a:solidFill>
                  <a:schemeClr val="tx1"/>
                </a:solidFill>
              </a:rPr>
            </a:br>
            <a:endParaRPr lang="en-US" dirty="0"/>
          </a:p>
        </p:txBody>
      </p:sp>
      <p:sp>
        <p:nvSpPr>
          <p:cNvPr id="3" name="Content Placeholder 2"/>
          <p:cNvSpPr>
            <a:spLocks noGrp="1"/>
          </p:cNvSpPr>
          <p:nvPr>
            <p:ph idx="1"/>
          </p:nvPr>
        </p:nvSpPr>
        <p:spPr/>
        <p:txBody>
          <a:bodyPr/>
          <a:lstStyle/>
          <a:p>
            <a:r>
              <a:rPr lang="en-US" sz="1800" dirty="0" smtClean="0"/>
              <a:t>What do you choose to do with this knowledge and experience?</a:t>
            </a:r>
          </a:p>
          <a:p>
            <a:endParaRPr lang="en-US" sz="1800" dirty="0" smtClean="0"/>
          </a:p>
          <a:p>
            <a:r>
              <a:rPr lang="en-US" sz="1800" dirty="0" smtClean="0"/>
              <a:t>Will you or your team implement next week/iterations?</a:t>
            </a:r>
          </a:p>
          <a:p>
            <a:r>
              <a:rPr lang="en-US" sz="1800" dirty="0" smtClean="0"/>
              <a:t>Who will you teach it to?</a:t>
            </a:r>
          </a:p>
          <a:p>
            <a:r>
              <a:rPr lang="en-US" sz="1800" dirty="0" smtClean="0"/>
              <a:t>Attend a meetup?</a:t>
            </a:r>
          </a:p>
          <a:p>
            <a:r>
              <a:rPr lang="en-US" sz="1800" dirty="0" smtClean="0"/>
              <a:t>Post what you know on your blog?</a:t>
            </a:r>
            <a:endParaRPr lang="en-US" sz="1800" dirty="0" smtClean="0">
              <a:hlinkClick r:id="rId3"/>
            </a:endParaRPr>
          </a:p>
          <a:p>
            <a:endParaRPr lang="en-US" sz="1800" dirty="0" smtClean="0"/>
          </a:p>
          <a:p>
            <a:r>
              <a:rPr lang="en-US" sz="1800" dirty="0" smtClean="0"/>
              <a:t>References:</a:t>
            </a:r>
            <a:endParaRPr lang="en-US" sz="1800" dirty="0" smtClean="0">
              <a:hlinkClick r:id="rId3"/>
            </a:endParaRPr>
          </a:p>
          <a:p>
            <a:r>
              <a:rPr lang="en-US" sz="1800" dirty="0" smtClean="0">
                <a:hlinkClick r:id="rId3"/>
              </a:rPr>
              <a:t>Continuous Integration </a:t>
            </a:r>
            <a:r>
              <a:rPr lang="en-US" sz="1800" dirty="0" smtClean="0"/>
              <a:t>blog by Martian Fowler</a:t>
            </a:r>
          </a:p>
          <a:p>
            <a:r>
              <a:rPr lang="en-US" sz="1800" dirty="0" smtClean="0">
                <a:hlinkClick r:id="rId4"/>
              </a:rPr>
              <a:t>Continuous Integration </a:t>
            </a:r>
            <a:r>
              <a:rPr lang="en-US" sz="1800" dirty="0" smtClean="0"/>
              <a:t>Book by Paul Duvall</a:t>
            </a:r>
          </a:p>
          <a:p>
            <a:r>
              <a:rPr lang="en-US" sz="1800" dirty="0" smtClean="0">
                <a:hlinkClick r:id="rId5"/>
              </a:rPr>
              <a:t>Book site</a:t>
            </a:r>
            <a:endParaRPr lang="en-US" sz="1800" dirty="0" smtClean="0"/>
          </a:p>
          <a:p>
            <a:r>
              <a:rPr lang="en-US" sz="1800" dirty="0" smtClean="0">
                <a:hlinkClick r:id="rId6"/>
              </a:rPr>
              <a:t>Jenkins </a:t>
            </a:r>
            <a:r>
              <a:rPr lang="en-US" sz="1800" dirty="0" smtClean="0"/>
              <a:t>Tutorial</a:t>
            </a:r>
          </a:p>
          <a:p>
            <a:r>
              <a:rPr lang="en-US" sz="1800" dirty="0" smtClean="0">
                <a:hlinkClick r:id="rId7"/>
              </a:rPr>
              <a:t>Jenkins </a:t>
            </a:r>
            <a:r>
              <a:rPr lang="en-US" sz="1800" dirty="0" smtClean="0"/>
              <a:t>video</a:t>
            </a: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775926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Automated Acceptance Testing</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2209800" y="4926176"/>
            <a:ext cx="1295400" cy="6858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9936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Acceptance Testing</a:t>
            </a:r>
          </a:p>
        </p:txBody>
      </p:sp>
      <p:sp>
        <p:nvSpPr>
          <p:cNvPr id="3" name="Content Placeholder 2"/>
          <p:cNvSpPr>
            <a:spLocks noGrp="1"/>
          </p:cNvSpPr>
          <p:nvPr>
            <p:ph idx="1"/>
          </p:nvPr>
        </p:nvSpPr>
        <p:spPr/>
        <p:txBody>
          <a:bodyPr/>
          <a:lstStyle/>
          <a:p>
            <a:r>
              <a:rPr lang="en-US" sz="1800" b="1" dirty="0"/>
              <a:t>Value Statement:</a:t>
            </a:r>
          </a:p>
          <a:p>
            <a:r>
              <a:rPr lang="en-US" sz="1800" i="1" dirty="0"/>
              <a:t>As</a:t>
            </a:r>
            <a:r>
              <a:rPr lang="en-US" sz="1800" dirty="0" smtClean="0"/>
              <a:t> </a:t>
            </a:r>
            <a:r>
              <a:rPr lang="en-US" sz="1800" dirty="0"/>
              <a:t>a student</a:t>
            </a:r>
          </a:p>
          <a:p>
            <a:r>
              <a:rPr lang="en-US" sz="1800" i="1" dirty="0"/>
              <a:t>I want </a:t>
            </a:r>
            <a:r>
              <a:rPr lang="en-US" sz="1800" dirty="0"/>
              <a:t>to understand</a:t>
            </a:r>
          </a:p>
          <a:p>
            <a:r>
              <a:rPr lang="en-US" sz="1800" dirty="0"/>
              <a:t>  and be able to automate acceptance tests </a:t>
            </a:r>
          </a:p>
          <a:p>
            <a:r>
              <a:rPr lang="en-US" sz="1800" i="1" dirty="0"/>
              <a:t>So that </a:t>
            </a:r>
            <a:r>
              <a:rPr lang="en-US" sz="1800" dirty="0"/>
              <a:t>I can know what the status of software development is</a:t>
            </a:r>
          </a:p>
          <a:p>
            <a:r>
              <a:rPr lang="en-US" sz="1800" dirty="0"/>
              <a:t>  and communicate with product owner, customers and other stake holder</a:t>
            </a:r>
          </a:p>
          <a:p>
            <a:endParaRPr lang="en-US" sz="1800" dirty="0"/>
          </a:p>
          <a:p>
            <a:r>
              <a:rPr lang="en-US" sz="1800" b="1" dirty="0"/>
              <a:t>Acceptance Criteria (Gherkin):</a:t>
            </a:r>
          </a:p>
          <a:p>
            <a:r>
              <a:rPr lang="en-US" sz="1800" i="1" dirty="0"/>
              <a:t>Given</a:t>
            </a:r>
            <a:r>
              <a:rPr lang="en-US" sz="1800" dirty="0"/>
              <a:t> </a:t>
            </a:r>
            <a:r>
              <a:rPr lang="en-US" sz="1800" dirty="0" smtClean="0"/>
              <a:t>an </a:t>
            </a:r>
            <a:r>
              <a:rPr lang="en-US" sz="1800" dirty="0"/>
              <a:t>acceptance criteria</a:t>
            </a:r>
          </a:p>
          <a:p>
            <a:r>
              <a:rPr lang="en-US" sz="1800" i="1" dirty="0" smtClean="0"/>
              <a:t>When</a:t>
            </a:r>
            <a:r>
              <a:rPr lang="en-US" sz="1800" dirty="0" smtClean="0"/>
              <a:t> </a:t>
            </a:r>
            <a:r>
              <a:rPr lang="en-US" sz="1800" dirty="0"/>
              <a:t>documented in gherkin</a:t>
            </a:r>
          </a:p>
          <a:p>
            <a:r>
              <a:rPr lang="en-US" sz="1800" i="1" dirty="0" smtClean="0"/>
              <a:t>Then</a:t>
            </a:r>
            <a:r>
              <a:rPr lang="en-US" sz="1800" dirty="0" smtClean="0"/>
              <a:t> the status of software development is clear to all state holders</a:t>
            </a:r>
          </a:p>
          <a:p>
            <a:endParaRPr lang="en-US" sz="1800" dirty="0"/>
          </a:p>
          <a:p>
            <a:r>
              <a:rPr lang="en-US" sz="1800" i="1" dirty="0"/>
              <a:t>Given</a:t>
            </a:r>
            <a:r>
              <a:rPr lang="en-US" sz="1800" dirty="0"/>
              <a:t> an acceptance criteria</a:t>
            </a:r>
          </a:p>
          <a:p>
            <a:r>
              <a:rPr lang="en-US" sz="1800" i="1" dirty="0"/>
              <a:t>When</a:t>
            </a:r>
            <a:r>
              <a:rPr lang="en-US" sz="1800" dirty="0"/>
              <a:t> documented in gherkin</a:t>
            </a:r>
          </a:p>
          <a:p>
            <a:r>
              <a:rPr lang="en-US" sz="1800" i="1" dirty="0"/>
              <a:t>Then</a:t>
            </a:r>
            <a:r>
              <a:rPr lang="en-US" sz="1800" dirty="0"/>
              <a:t> the status of software development is clear to all state holders</a:t>
            </a:r>
          </a:p>
          <a:p>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060223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Acceptance </a:t>
            </a:r>
            <a:r>
              <a:rPr lang="en-US" dirty="0" smtClean="0"/>
              <a:t>Testing</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t>Providing a shared process and shared tools promoting communication to the software developers, business analysts and stakeholders to collaborate on software development, with the aim of delivering product with business value.</a:t>
            </a:r>
          </a:p>
          <a:p>
            <a:pPr marL="285750" indent="-285750">
              <a:buFont typeface="Arial" panose="020B0604020202020204" pitchFamily="34" charset="0"/>
              <a:buChar char="•"/>
            </a:pPr>
            <a:r>
              <a:rPr lang="en-US" sz="1800" dirty="0"/>
              <a:t>What a system should do and not on how it should be implemented.</a:t>
            </a:r>
          </a:p>
          <a:p>
            <a:pPr marL="285750" indent="-285750">
              <a:buFont typeface="Arial" panose="020B0604020202020204" pitchFamily="34" charset="0"/>
              <a:buChar char="•"/>
            </a:pPr>
            <a:r>
              <a:rPr lang="en-US" sz="1800" dirty="0"/>
              <a:t>Providing better readability and visibility.</a:t>
            </a:r>
          </a:p>
          <a:p>
            <a:pPr marL="285750" indent="-285750">
              <a:buFont typeface="Arial" panose="020B0604020202020204" pitchFamily="34" charset="0"/>
              <a:buChar char="•"/>
            </a:pPr>
            <a:r>
              <a:rPr lang="en-US" sz="1800" dirty="0"/>
              <a:t>Verifying not only the working of the software but also that it meets the customer’s expectations</a:t>
            </a:r>
            <a:r>
              <a:rPr lang="en-US" sz="1800" dirty="0" smtClean="0"/>
              <a:t>.</a:t>
            </a:r>
          </a:p>
          <a:p>
            <a:pPr marL="285750" indent="-285750">
              <a:buFont typeface="Arial" panose="020B0604020202020204" pitchFamily="34" charset="0"/>
              <a:buChar char="•"/>
            </a:pPr>
            <a:r>
              <a:rPr lang="en-US" sz="1800" dirty="0" smtClean="0"/>
              <a:t>Provides a suite of test used as a regressions test suite</a:t>
            </a:r>
            <a:endParaRPr lang="en-US" sz="1800" dirty="0"/>
          </a:p>
          <a:p>
            <a:pPr marL="285750" indent="-285750">
              <a:buFont typeface="Arial" panose="020B0604020202020204" pitchFamily="34" charset="0"/>
              <a:buChar char="•"/>
            </a:pP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720085"/>
            <a:ext cx="2833116" cy="2833116"/>
          </a:xfrm>
          <a:prstGeom prst="rect">
            <a:avLst/>
          </a:prstGeom>
        </p:spPr>
      </p:pic>
    </p:spTree>
    <p:extLst>
      <p:ext uri="{BB962C8B-B14F-4D97-AF65-F5344CB8AC3E}">
        <p14:creationId xmlns:p14="http://schemas.microsoft.com/office/powerpoint/2010/main" val="24777380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Acceptance </a:t>
            </a:r>
            <a:r>
              <a:rPr lang="en-US" dirty="0" smtClean="0"/>
              <a:t>Testing</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r>
              <a:rPr lang="en-US" sz="1800" dirty="0"/>
              <a:t>Behavior-driven development combines the general techniques and principles of TDD with ideas from domain-driven design and object-oriented analysis and design to provide software development and management teams with shared tools and a shared process to collaborate on software development</a:t>
            </a:r>
            <a:r>
              <a:rPr lang="en-US" sz="1800" dirty="0" smtClean="0"/>
              <a:t>.</a:t>
            </a:r>
          </a:p>
          <a:p>
            <a:endParaRPr lang="en-US" altLang="en-US" sz="1800" b="1" dirty="0"/>
          </a:p>
          <a:p>
            <a:r>
              <a:rPr lang="en-US" sz="1800" dirty="0"/>
              <a:t>Although BDD is principally an idea about how software development should be managed by both business interests and technical insight, the practice of BDD does assume the use of specialized software tools to support the development process</a:t>
            </a:r>
            <a:r>
              <a:rPr lang="en-US" sz="1800" dirty="0" smtClean="0"/>
              <a:t>.</a:t>
            </a:r>
            <a:r>
              <a:rPr lang="en-US" sz="1800" dirty="0"/>
              <a:t> Although these tools are often developed specifically for use in BDD projects, they can be seen as specialized forms of the tooling that supports test-driven development</a:t>
            </a:r>
            <a:r>
              <a:rPr lang="en-US" sz="1800" dirty="0" smtClean="0"/>
              <a:t>.</a:t>
            </a:r>
          </a:p>
          <a:p>
            <a:endParaRPr lang="en-US" altLang="en-US" sz="1800" b="1" dirty="0"/>
          </a:p>
          <a:p>
            <a:r>
              <a:rPr lang="en-US" altLang="en-US" sz="1800" b="1" dirty="0" smtClean="0"/>
              <a:t>- Wikipedia</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40518833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a:t>
            </a:r>
            <a:r>
              <a:rPr lang="en-US" dirty="0"/>
              <a:t>Acceptance Testing</a:t>
            </a:r>
            <a:endParaRPr lang="en-US" sz="1800" dirty="0">
              <a:solidFill>
                <a:srgbClr val="949494"/>
              </a:solidFill>
            </a:endParaRPr>
          </a:p>
        </p:txBody>
      </p:sp>
      <p:sp>
        <p:nvSpPr>
          <p:cNvPr id="3" name="Content Placeholder 2"/>
          <p:cNvSpPr>
            <a:spLocks noGrp="1"/>
          </p:cNvSpPr>
          <p:nvPr>
            <p:ph idx="1"/>
          </p:nvPr>
        </p:nvSpPr>
        <p:spPr/>
        <p:txBody>
          <a:bodyPr/>
          <a:lstStyle/>
          <a:p>
            <a:r>
              <a:rPr lang="en-US" altLang="en-US" sz="2800" b="1" dirty="0" smtClean="0"/>
              <a:t>Regression testing becomes critical as an application evolves.</a:t>
            </a:r>
            <a:endParaRPr lang="en-US" altLang="en-US" dirty="0" smtClean="0"/>
          </a:p>
          <a:p>
            <a:pPr>
              <a:buClr>
                <a:srgbClr val="0067B1"/>
              </a:buClr>
            </a:pPr>
            <a:endParaRPr lang="en-US" altLang="en-US" dirty="0" smtClean="0"/>
          </a:p>
          <a:p>
            <a:pPr>
              <a:buClr>
                <a:srgbClr val="0067B1"/>
              </a:buClr>
            </a:pPr>
            <a:r>
              <a:rPr lang="en-US" altLang="en-US" sz="1800" dirty="0" smtClean="0"/>
              <a:t>As an application grows in complexity, regression testing will begin to take up more time.</a:t>
            </a:r>
            <a:endParaRPr lang="en-US" altLang="en-US" sz="1800" dirty="0"/>
          </a:p>
          <a:p>
            <a:pPr lvl="1">
              <a:buClr>
                <a:srgbClr val="0067B1"/>
              </a:buClr>
            </a:pPr>
            <a:r>
              <a:rPr lang="en-US" altLang="en-US" sz="1800" dirty="0" smtClean="0"/>
              <a:t>Automated testing should be considered from the beginning of the development process.</a:t>
            </a:r>
          </a:p>
          <a:p>
            <a:pPr lvl="1">
              <a:buClr>
                <a:srgbClr val="0067B1"/>
              </a:buClr>
            </a:pPr>
            <a:r>
              <a:rPr lang="en-US" altLang="en-US" sz="1800" dirty="0" smtClean="0"/>
              <a:t>Developers should design and code keeping automation testing in </a:t>
            </a:r>
            <a:r>
              <a:rPr lang="en-US" altLang="en-US" sz="1800" dirty="0"/>
              <a:t>mind </a:t>
            </a:r>
            <a:r>
              <a:rPr lang="en-US" altLang="en-US" sz="1800" dirty="0" smtClean="0"/>
              <a:t>even </a:t>
            </a:r>
            <a:r>
              <a:rPr lang="en-US" altLang="en-US" sz="1800" dirty="0"/>
              <a:t>while building a feature</a:t>
            </a:r>
          </a:p>
          <a:p>
            <a:pPr indent="-257175">
              <a:buClr>
                <a:srgbClr val="0067B1"/>
              </a:buClr>
            </a:pPr>
            <a:endParaRPr lang="en-US" altLang="en-US" sz="1800" dirty="0" smtClean="0"/>
          </a:p>
          <a:p>
            <a:pPr indent="-257175">
              <a:buClr>
                <a:srgbClr val="0067B1"/>
              </a:buClr>
            </a:pPr>
            <a:r>
              <a:rPr lang="en-US" altLang="en-US" sz="1800" dirty="0" smtClean="0"/>
              <a:t>Consider avoiding third party tools that require manual configuration or setup for every change. For effective automation, a team should use tools that they can program against.</a:t>
            </a:r>
            <a:endParaRPr lang="en-US" alt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770772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a:t>
            </a:r>
            <a:r>
              <a:rPr lang="en-US" dirty="0"/>
              <a:t>Acceptance Testing</a:t>
            </a:r>
            <a:endParaRPr lang="en-US" sz="1800" dirty="0">
              <a:solidFill>
                <a:srgbClr val="949494"/>
              </a:solidFill>
            </a:endParaRPr>
          </a:p>
        </p:txBody>
      </p:sp>
      <p:sp>
        <p:nvSpPr>
          <p:cNvPr id="3" name="Content Placeholder 2"/>
          <p:cNvSpPr>
            <a:spLocks noGrp="1"/>
          </p:cNvSpPr>
          <p:nvPr>
            <p:ph idx="1"/>
          </p:nvPr>
        </p:nvSpPr>
        <p:spPr/>
        <p:txBody>
          <a:bodyPr/>
          <a:lstStyle/>
          <a:p>
            <a:r>
              <a:rPr lang="en-US" altLang="en-US" sz="2800" b="1" dirty="0" smtClean="0"/>
              <a:t>As with all DevOps processes, fixing failing tests is the joint responsibility of the application development team. </a:t>
            </a:r>
            <a:endParaRPr lang="en-US" altLang="en-US" sz="2800" b="1" dirty="0"/>
          </a:p>
          <a:p>
            <a:pPr>
              <a:buClr>
                <a:srgbClr val="0067B1"/>
              </a:buClr>
            </a:pPr>
            <a:endParaRPr lang="en-US" altLang="en-US" dirty="0" smtClean="0"/>
          </a:p>
          <a:p>
            <a:pPr>
              <a:buClr>
                <a:srgbClr val="0067B1"/>
              </a:buClr>
            </a:pPr>
            <a:r>
              <a:rPr lang="en-US" altLang="en-US" sz="1800" b="1" dirty="0"/>
              <a:t>Pay attention to the pipeline</a:t>
            </a:r>
            <a:r>
              <a:rPr lang="en-US" altLang="en-US" sz="1800" b="1" dirty="0" smtClean="0"/>
              <a:t>!</a:t>
            </a:r>
          </a:p>
          <a:p>
            <a:pPr lvl="1">
              <a:buClr>
                <a:srgbClr val="0067B1"/>
              </a:buClr>
            </a:pPr>
            <a:r>
              <a:rPr lang="en-US" altLang="en-US" sz="1800" dirty="0" smtClean="0"/>
              <a:t>A team’s goal should be to always have a “Green” build-test pipeline on their CI system.</a:t>
            </a:r>
            <a:endParaRPr lang="en-US" altLang="en-US" sz="1800" dirty="0"/>
          </a:p>
          <a:p>
            <a:pPr lvl="2">
              <a:buClr>
                <a:srgbClr val="0067B1"/>
              </a:buClr>
            </a:pPr>
            <a:r>
              <a:rPr lang="en-US" altLang="en-US" sz="1800" dirty="0" smtClean="0"/>
              <a:t>If the pipeline turns amber or red, a team should immediately work together to resolve the issue.</a:t>
            </a:r>
          </a:p>
          <a:p>
            <a:pPr marL="0" lvl="1" indent="0">
              <a:buClr>
                <a:srgbClr val="0067B1"/>
              </a:buClr>
              <a:buNone/>
            </a:pPr>
            <a:endParaRPr lang="en-US" altLang="en-US" sz="1800" dirty="0"/>
          </a:p>
          <a:p>
            <a:pPr indent="-257175">
              <a:buClr>
                <a:srgbClr val="0067B1"/>
              </a:buClr>
            </a:pPr>
            <a:r>
              <a:rPr lang="en-US" altLang="en-US" sz="1800" dirty="0" smtClean="0"/>
              <a:t>Failing tests are not just a problem for the developer who performed the latest commit; it is the problem of the entire team. A broken pipeline keeps the entire team from delivering any piece of code to production. The focus should always be to fix the pipeline first, not to assign blame or point fingers.</a:t>
            </a:r>
            <a:endParaRPr lang="en-US" alt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298504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Acceptance </a:t>
            </a:r>
            <a:r>
              <a:rPr lang="en-US" dirty="0" smtClean="0"/>
              <a:t>Testing - cucumber</a:t>
            </a:r>
            <a:br>
              <a:rPr lang="en-US" dirty="0" smtClean="0"/>
            </a:br>
            <a:r>
              <a:rPr lang="en-US" dirty="0" smtClean="0"/>
              <a:t>How</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41719702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Acceptance </a:t>
            </a:r>
            <a:r>
              <a:rPr lang="en-US" dirty="0" smtClean="0"/>
              <a:t>Testing</a:t>
            </a:r>
            <a:br>
              <a:rPr lang="en-US" dirty="0" smtClean="0"/>
            </a:br>
            <a:r>
              <a:rPr lang="en-US" dirty="0" smtClean="0"/>
              <a:t>Next</a:t>
            </a:r>
            <a:endParaRPr lang="en-US" dirty="0"/>
          </a:p>
        </p:txBody>
      </p:sp>
      <p:sp>
        <p:nvSpPr>
          <p:cNvPr id="3" name="Content Placeholder 2"/>
          <p:cNvSpPr>
            <a:spLocks noGrp="1"/>
          </p:cNvSpPr>
          <p:nvPr>
            <p:ph idx="1"/>
          </p:nvPr>
        </p:nvSpPr>
        <p:spPr/>
        <p:txBody>
          <a:bodyPr/>
          <a:lstStyle/>
          <a:p>
            <a:r>
              <a:rPr lang="en-US" sz="1800" dirty="0"/>
              <a:t>What do you choose to do with this knowledge and experience?</a:t>
            </a:r>
          </a:p>
          <a:p>
            <a:endParaRPr lang="en-US" sz="1800" dirty="0"/>
          </a:p>
          <a:p>
            <a:r>
              <a:rPr lang="en-US" sz="1800" dirty="0"/>
              <a:t>Will you or your team implement next week/iterations?</a:t>
            </a:r>
          </a:p>
          <a:p>
            <a:r>
              <a:rPr lang="en-US" sz="1800" dirty="0"/>
              <a:t>Who will you teach it to?</a:t>
            </a:r>
          </a:p>
          <a:p>
            <a:r>
              <a:rPr lang="en-US" sz="1800" dirty="0"/>
              <a:t>Attend a meetup?</a:t>
            </a:r>
          </a:p>
          <a:p>
            <a:r>
              <a:rPr lang="en-US" sz="1800" dirty="0"/>
              <a:t>Post what you know on your blog?</a:t>
            </a:r>
            <a:endParaRPr lang="en-US" sz="1800" dirty="0">
              <a:hlinkClick r:id="rId3"/>
            </a:endParaRPr>
          </a:p>
          <a:p>
            <a:endParaRPr lang="en-US" sz="1800" dirty="0"/>
          </a:p>
          <a:p>
            <a:r>
              <a:rPr lang="en-US" sz="1800" dirty="0"/>
              <a:t>References:</a:t>
            </a:r>
            <a:endParaRPr lang="en-US" sz="1800" dirty="0">
              <a:hlinkClick r:id="rId3"/>
            </a:endParaRPr>
          </a:p>
          <a:p>
            <a:r>
              <a:rPr lang="en-US" dirty="0" smtClean="0">
                <a:hlinkClick r:id="rId4"/>
              </a:rPr>
              <a:t>The Cucumber Book</a:t>
            </a:r>
            <a:r>
              <a:rPr lang="en-US" dirty="0" smtClean="0"/>
              <a:t> - Book</a:t>
            </a:r>
            <a:endParaRPr lang="en-US" dirty="0" smtClean="0">
              <a:hlinkClick r:id="rId5"/>
            </a:endParaRPr>
          </a:p>
          <a:p>
            <a:r>
              <a:rPr lang="en-US" dirty="0" smtClean="0">
                <a:hlinkClick r:id="rId5"/>
              </a:rPr>
              <a:t>Behavior Driven Development</a:t>
            </a:r>
            <a:r>
              <a:rPr lang="en-US" dirty="0" smtClean="0"/>
              <a:t> - Fannie Mae Course</a:t>
            </a:r>
          </a:p>
          <a:p>
            <a:r>
              <a:rPr lang="en-US" dirty="0" smtClean="0">
                <a:hlinkClick r:id="rId6"/>
              </a:rPr>
              <a:t>Behavior Driven Development</a:t>
            </a:r>
            <a:r>
              <a:rPr lang="en-US" dirty="0" smtClean="0"/>
              <a:t> – Tutorial</a:t>
            </a:r>
          </a:p>
          <a:p>
            <a:r>
              <a:rPr lang="en-US" dirty="0" smtClean="0">
                <a:hlinkClick r:id="rId7"/>
              </a:rPr>
              <a:t>Cucumber</a:t>
            </a:r>
            <a:r>
              <a:rPr lang="en-US" dirty="0" smtClean="0"/>
              <a:t> - tutorial</a:t>
            </a:r>
            <a:endParaRPr lang="en-US" dirty="0" smtClean="0">
              <a:hlinkClick r:id="rId8"/>
            </a:endParaRPr>
          </a:p>
          <a:p>
            <a:r>
              <a:rPr lang="en-US" dirty="0" smtClean="0">
                <a:hlinkClick r:id="rId8"/>
              </a:rPr>
              <a:t>Junit </a:t>
            </a:r>
            <a:r>
              <a:rPr lang="en-US" dirty="0" smtClean="0">
                <a:hlinkClick r:id="rId8"/>
              </a:rPr>
              <a:t>Cucumber Tutorial </a:t>
            </a:r>
            <a:r>
              <a:rPr lang="en-US" dirty="0" smtClean="0"/>
              <a:t>– video</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534191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DevOps For Teams</a:t>
            </a:r>
            <a:endParaRPr lang="en-US" dirty="0"/>
          </a:p>
        </p:txBody>
      </p:sp>
      <p:sp>
        <p:nvSpPr>
          <p:cNvPr id="3" name="Subtitle 2"/>
          <p:cNvSpPr>
            <a:spLocks noGrp="1"/>
          </p:cNvSpPr>
          <p:nvPr>
            <p:ph type="subTitle" idx="1"/>
          </p:nvPr>
        </p:nvSpPr>
        <p:spPr/>
        <p:txBody>
          <a:bodyPr/>
          <a:lstStyle/>
          <a:p>
            <a:r>
              <a:rPr lang="en-US" dirty="0" smtClean="0"/>
              <a:t>DevOps Training Workshop – Day 1</a:t>
            </a:r>
            <a:endParaRPr lang="en-US" dirty="0"/>
          </a:p>
        </p:txBody>
      </p:sp>
    </p:spTree>
    <p:extLst>
      <p:ext uri="{BB962C8B-B14F-4D97-AF65-F5344CB8AC3E}">
        <p14:creationId xmlns:p14="http://schemas.microsoft.com/office/powerpoint/2010/main" val="32638302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Testing</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1981200" y="4876800"/>
            <a:ext cx="1219200" cy="6858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99141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sz="1800" b="1" dirty="0"/>
              <a:t>Value Statement:</a:t>
            </a:r>
          </a:p>
          <a:p>
            <a:r>
              <a:rPr lang="en-US" sz="1800" i="1" dirty="0"/>
              <a:t>As</a:t>
            </a:r>
            <a:r>
              <a:rPr lang="en-US" sz="1800" dirty="0" smtClean="0"/>
              <a:t> </a:t>
            </a:r>
            <a:r>
              <a:rPr lang="en-US" sz="1800" dirty="0"/>
              <a:t>a student</a:t>
            </a:r>
          </a:p>
          <a:p>
            <a:r>
              <a:rPr lang="en-US" sz="1800" i="1" dirty="0"/>
              <a:t>I want </a:t>
            </a:r>
            <a:r>
              <a:rPr lang="en-US" sz="1800" dirty="0"/>
              <a:t>to learn about </a:t>
            </a:r>
            <a:r>
              <a:rPr lang="en-US" sz="1800" dirty="0" smtClean="0"/>
              <a:t>test first unit </a:t>
            </a:r>
            <a:r>
              <a:rPr lang="en-US" sz="1800" dirty="0"/>
              <a:t>testing</a:t>
            </a:r>
          </a:p>
          <a:p>
            <a:r>
              <a:rPr lang="en-US" sz="1800" i="1" dirty="0"/>
              <a:t>So that </a:t>
            </a:r>
            <a:r>
              <a:rPr lang="en-US" sz="1800" dirty="0"/>
              <a:t>I </a:t>
            </a:r>
            <a:r>
              <a:rPr lang="en-US" sz="1800" dirty="0" smtClean="0"/>
              <a:t>can improve the quality of the software</a:t>
            </a:r>
          </a:p>
          <a:p>
            <a:endParaRPr lang="en-US" sz="1800" dirty="0"/>
          </a:p>
          <a:p>
            <a:r>
              <a:rPr lang="en-US" sz="1800" b="1" dirty="0"/>
              <a:t>Acceptance Criteria (Gherkin):</a:t>
            </a:r>
          </a:p>
          <a:p>
            <a:r>
              <a:rPr lang="en-US" sz="1800" i="1" dirty="0"/>
              <a:t>Given</a:t>
            </a:r>
            <a:r>
              <a:rPr lang="en-US" sz="1800" dirty="0"/>
              <a:t> </a:t>
            </a:r>
            <a:r>
              <a:rPr lang="en-US" sz="1800" dirty="0" smtClean="0"/>
              <a:t>a </a:t>
            </a:r>
            <a:r>
              <a:rPr lang="en-US" sz="1800" dirty="0"/>
              <a:t>unit of value </a:t>
            </a:r>
            <a:r>
              <a:rPr lang="en-US" sz="1800" dirty="0" smtClean="0"/>
              <a:t>required </a:t>
            </a:r>
            <a:r>
              <a:rPr lang="en-US" sz="1800" dirty="0"/>
              <a:t>the application or service</a:t>
            </a:r>
          </a:p>
          <a:p>
            <a:r>
              <a:rPr lang="en-US" sz="1800" i="1" dirty="0" smtClean="0"/>
              <a:t>When</a:t>
            </a:r>
            <a:r>
              <a:rPr lang="en-US" sz="1800" dirty="0" smtClean="0"/>
              <a:t> </a:t>
            </a:r>
            <a:r>
              <a:rPr lang="en-US" sz="1800" dirty="0"/>
              <a:t>I</a:t>
            </a:r>
            <a:r>
              <a:rPr lang="en-US" sz="1800" dirty="0" smtClean="0"/>
              <a:t> </a:t>
            </a:r>
            <a:r>
              <a:rPr lang="en-US" sz="1800" dirty="0"/>
              <a:t>start my work I write a unit test </a:t>
            </a:r>
            <a:r>
              <a:rPr lang="en-US" sz="1800" dirty="0" smtClean="0"/>
              <a:t>that specification of the value above</a:t>
            </a:r>
            <a:endParaRPr lang="en-US" sz="1800" dirty="0"/>
          </a:p>
          <a:p>
            <a:r>
              <a:rPr lang="en-US" sz="1800" i="1" dirty="0" smtClean="0"/>
              <a:t>Then</a:t>
            </a:r>
            <a:r>
              <a:rPr lang="en-US" sz="1800" dirty="0" smtClean="0"/>
              <a:t> </a:t>
            </a:r>
            <a:r>
              <a:rPr lang="en-US" sz="1800" dirty="0"/>
              <a:t>write the unit </a:t>
            </a:r>
            <a:r>
              <a:rPr lang="en-US" sz="1800" dirty="0" smtClean="0"/>
              <a:t>test of </a:t>
            </a:r>
            <a:r>
              <a:rPr lang="en-US" sz="1800" dirty="0"/>
              <a:t>value </a:t>
            </a:r>
            <a:r>
              <a:rPr lang="en-US" sz="1800" dirty="0" smtClean="0"/>
              <a:t>specified by test</a:t>
            </a:r>
          </a:p>
          <a:p>
            <a:endParaRPr lang="en-US" sz="1800" i="1" dirty="0" smtClean="0"/>
          </a:p>
          <a:p>
            <a:r>
              <a:rPr lang="en-US" sz="1800" i="1" dirty="0" smtClean="0"/>
              <a:t>Given</a:t>
            </a:r>
            <a:r>
              <a:rPr lang="en-US" sz="1800" dirty="0" smtClean="0"/>
              <a:t> </a:t>
            </a:r>
            <a:r>
              <a:rPr lang="en-US" sz="1800" dirty="0"/>
              <a:t>a </a:t>
            </a:r>
            <a:r>
              <a:rPr lang="en-US" sz="1800" dirty="0" smtClean="0"/>
              <a:t>feedback to refactor a unit of code</a:t>
            </a:r>
            <a:endParaRPr lang="en-US" sz="1800" dirty="0"/>
          </a:p>
          <a:p>
            <a:r>
              <a:rPr lang="en-US" sz="1800" i="1" dirty="0"/>
              <a:t>When</a:t>
            </a:r>
            <a:r>
              <a:rPr lang="en-US" sz="1800" dirty="0"/>
              <a:t> </a:t>
            </a:r>
            <a:r>
              <a:rPr lang="en-US" sz="1800" dirty="0" smtClean="0"/>
              <a:t>our unit test fails</a:t>
            </a:r>
            <a:endParaRPr lang="en-US" sz="1800" dirty="0"/>
          </a:p>
          <a:p>
            <a:r>
              <a:rPr lang="en-US" sz="1800" i="1" dirty="0"/>
              <a:t>Then</a:t>
            </a:r>
            <a:r>
              <a:rPr lang="en-US" sz="1800" dirty="0"/>
              <a:t> </a:t>
            </a:r>
            <a:r>
              <a:rPr lang="en-US" sz="1800" dirty="0" smtClean="0"/>
              <a:t>update my code to comply with the specification in the unit test</a:t>
            </a:r>
            <a:endParaRPr lang="en-US" sz="1800" dirty="0"/>
          </a:p>
          <a:p>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3843587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t>Unit Tests allows you to make </a:t>
            </a:r>
            <a:r>
              <a:rPr lang="en-US" sz="1800" dirty="0" smtClean="0"/>
              <a:t>changes </a:t>
            </a:r>
            <a:r>
              <a:rPr lang="en-US" sz="1800" dirty="0"/>
              <a:t>to code quickly. </a:t>
            </a:r>
            <a:endParaRPr lang="en-US" sz="1800" dirty="0" smtClean="0"/>
          </a:p>
          <a:p>
            <a:pPr marL="285750" indent="-285750">
              <a:buFont typeface="Arial" panose="020B0604020202020204" pitchFamily="34" charset="0"/>
              <a:buChar char="•"/>
            </a:pPr>
            <a:r>
              <a:rPr lang="en-US" sz="1800" dirty="0" smtClean="0"/>
              <a:t>TDD </a:t>
            </a:r>
            <a:r>
              <a:rPr lang="en-US" sz="1800" dirty="0"/>
              <a:t>helps you to </a:t>
            </a:r>
            <a:r>
              <a:rPr lang="en-US" sz="1800" dirty="0" smtClean="0"/>
              <a:t>realize </a:t>
            </a:r>
            <a:r>
              <a:rPr lang="en-US" sz="1800" dirty="0"/>
              <a:t>when to stop coding. </a:t>
            </a:r>
            <a:r>
              <a:rPr lang="en-US" sz="1800" dirty="0" smtClean="0"/>
              <a:t>The </a:t>
            </a:r>
            <a:r>
              <a:rPr lang="en-US" sz="1800" dirty="0"/>
              <a:t>tests and the code work together to achieve better code. </a:t>
            </a:r>
            <a:endParaRPr lang="en-US" sz="1800" dirty="0" smtClean="0"/>
          </a:p>
          <a:p>
            <a:pPr marL="285750" indent="-285750">
              <a:buFont typeface="Arial" panose="020B0604020202020204" pitchFamily="34" charset="0"/>
              <a:buChar char="•"/>
            </a:pPr>
            <a:r>
              <a:rPr lang="en-US" sz="1800" dirty="0" smtClean="0"/>
              <a:t>TDD </a:t>
            </a:r>
            <a:r>
              <a:rPr lang="en-US" sz="1800" dirty="0"/>
              <a:t>helps with coding constipation. </a:t>
            </a:r>
          </a:p>
          <a:p>
            <a:pPr marL="285750" indent="-285750">
              <a:buFont typeface="Arial" panose="020B0604020202020204" pitchFamily="34" charset="0"/>
              <a:buChar char="•"/>
            </a:pPr>
            <a:r>
              <a:rPr lang="en-US" sz="1800" dirty="0"/>
              <a:t>Unit Tests help you really understand the design of the code you are working on. </a:t>
            </a:r>
            <a:endParaRPr lang="en-US" sz="1800" dirty="0" smtClean="0"/>
          </a:p>
          <a:p>
            <a:pPr marL="285750" indent="-285750">
              <a:buFont typeface="Arial" panose="020B0604020202020204" pitchFamily="34" charset="0"/>
              <a:buChar char="•"/>
            </a:pPr>
            <a:r>
              <a:rPr lang="en-US" sz="1800" dirty="0" smtClean="0"/>
              <a:t>Unit </a:t>
            </a:r>
            <a:r>
              <a:rPr lang="en-US" sz="1800" dirty="0"/>
              <a:t>Tests give you instant visual feedback, we all like the feeling of all those green lights when we've done. It's very satisfying. </a:t>
            </a:r>
            <a:endParaRPr lang="en-US" sz="1800" dirty="0" smtClean="0"/>
          </a:p>
          <a:p>
            <a:pPr marL="285750" indent="-285750">
              <a:buFont typeface="Arial" panose="020B0604020202020204" pitchFamily="34" charset="0"/>
              <a:buChar char="•"/>
            </a:pPr>
            <a:r>
              <a:rPr lang="en-US" sz="1800" dirty="0" smtClean="0"/>
              <a:t>Contrary </a:t>
            </a:r>
            <a:r>
              <a:rPr lang="en-US" sz="1800" dirty="0"/>
              <a:t>to popular belief unit testing does not mean writing twice as much code, or coding </a:t>
            </a:r>
            <a:r>
              <a:rPr lang="en-US" sz="1800" dirty="0" smtClean="0"/>
              <a:t>slower</a:t>
            </a:r>
          </a:p>
          <a:p>
            <a:pPr marL="285750" indent="-285750">
              <a:buFont typeface="Arial" panose="020B0604020202020204" pitchFamily="34" charset="0"/>
              <a:buChar char="•"/>
            </a:pPr>
            <a:r>
              <a:rPr lang="en-US" sz="1800" dirty="0" smtClean="0"/>
              <a:t>"Imperfect </a:t>
            </a:r>
            <a:r>
              <a:rPr lang="en-US" sz="1800" dirty="0"/>
              <a:t>tests, run frequently, are much better than perfect tests that are never written at </a:t>
            </a:r>
            <a:r>
              <a:rPr lang="en-US" sz="1800" dirty="0" smtClean="0"/>
              <a:t>all”</a:t>
            </a:r>
            <a:endParaRPr lang="en-US" sz="1800" dirty="0"/>
          </a:p>
          <a:p>
            <a:pPr marL="285750" indent="-285750">
              <a:buFont typeface="Arial" panose="020B0604020202020204" pitchFamily="34" charset="0"/>
              <a:buChar char="•"/>
            </a:pPr>
            <a:r>
              <a:rPr lang="en-US" sz="1800" dirty="0"/>
              <a:t>Good unit tests can help document and define what something is supposed to do</a:t>
            </a:r>
          </a:p>
          <a:p>
            <a:pPr marL="285750" indent="-285750">
              <a:buFont typeface="Arial" panose="020B0604020202020204" pitchFamily="34" charset="0"/>
              <a:buChar char="•"/>
            </a:pPr>
            <a:r>
              <a:rPr lang="en-US" sz="1800" dirty="0"/>
              <a:t>Unit tests help with code re-use. </a:t>
            </a:r>
            <a:endParaRPr lang="en-US" sz="1800" dirty="0" smtClean="0"/>
          </a:p>
          <a:p>
            <a:pPr marL="285750" indent="-285750">
              <a:buFont typeface="Arial" panose="020B0604020202020204" pitchFamily="34" charset="0"/>
              <a:buChar char="•"/>
            </a:pPr>
            <a:r>
              <a:rPr lang="en-US" sz="1800" dirty="0">
                <a:hlinkClick r:id="rId3"/>
              </a:rPr>
              <a:t>http://</a:t>
            </a:r>
            <a:r>
              <a:rPr lang="en-US" sz="1800" dirty="0" smtClean="0">
                <a:hlinkClick r:id="rId3"/>
              </a:rPr>
              <a:t>stackoverflow.com/questions/67299/is-unit-testing-worth-the-effort</a:t>
            </a:r>
            <a:endParaRPr lang="en-US" sz="1800" dirty="0" smtClean="0"/>
          </a:p>
          <a:p>
            <a:pPr marL="285750" indent="-285750">
              <a:buFont typeface="Arial" panose="020B0604020202020204" pitchFamily="34" charset="0"/>
              <a:buChar char="•"/>
            </a:pP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40575974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r>
              <a:rPr lang="en-US" sz="1800" dirty="0" smtClean="0"/>
              <a:t>Unit </a:t>
            </a:r>
            <a:r>
              <a:rPr lang="en-US" sz="1800" dirty="0"/>
              <a:t>testing simply verifies that individual units of code (mostly functions) work as expected. Usually you write the test cases yourself, but some can be automatically generated.</a:t>
            </a:r>
          </a:p>
          <a:p>
            <a:r>
              <a:rPr lang="en-US" sz="1800" dirty="0"/>
              <a:t>The output from a test can be as simple as a console output, to a "green light" in a GUI such </a:t>
            </a:r>
            <a:r>
              <a:rPr lang="en-US" sz="1800" dirty="0" smtClean="0"/>
              <a:t>as JUnit.</a:t>
            </a:r>
            <a:endParaRPr lang="en-US" sz="1800" dirty="0"/>
          </a:p>
          <a:p>
            <a:r>
              <a:rPr lang="en-US" sz="1800" dirty="0"/>
              <a:t>Performing unit tests is designed to be simple, generally the tests are written in the form of functions that will determine whether a returned value equals the value you were expecting when you wrote the function (or the value you </a:t>
            </a:r>
            <a:r>
              <a:rPr lang="en-US" sz="1800" i="1" dirty="0"/>
              <a:t>will expect</a:t>
            </a:r>
            <a:r>
              <a:rPr lang="en-US" sz="1800" dirty="0"/>
              <a:t> when you </a:t>
            </a:r>
            <a:r>
              <a:rPr lang="en-US" sz="1800" i="1" dirty="0"/>
              <a:t>eventually</a:t>
            </a:r>
            <a:r>
              <a:rPr lang="en-US" sz="1800" dirty="0"/>
              <a:t> write it - this is called Test Driven Development when you write the tests first</a:t>
            </a:r>
            <a:r>
              <a:rPr lang="en-US" sz="1800" dirty="0" smtClean="0"/>
              <a:t>).</a:t>
            </a:r>
          </a:p>
          <a:p>
            <a:endParaRPr lang="en-US" sz="1800" dirty="0"/>
          </a:p>
          <a:p>
            <a:endParaRPr lang="en-US" sz="1800" dirty="0" smtClean="0"/>
          </a:p>
          <a:p>
            <a:r>
              <a:rPr lang="en-US" sz="1800" dirty="0"/>
              <a:t>http://stackoverflow.com/questions/652292/what-is-unit-testing-and-how-do-you-do-it</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9085039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chemeClr val="tx1"/>
                </a:solidFill>
              </a:rPr>
              <a:t>Unit Testing</a:t>
            </a:r>
            <a:br>
              <a:rPr lang="en-US" sz="1800" dirty="0" smtClean="0">
                <a:solidFill>
                  <a:schemeClr val="tx1"/>
                </a:solidFill>
              </a:rPr>
            </a:br>
            <a:r>
              <a:rPr lang="en-US" dirty="0" smtClean="0">
                <a:solidFill>
                  <a:schemeClr val="tx1"/>
                </a:solidFill>
              </a:rPr>
              <a:t>How</a:t>
            </a:r>
            <a:endParaRPr lang="en-US" sz="1800" dirty="0">
              <a:solidFill>
                <a:schemeClr val="tx1"/>
              </a:solidFill>
            </a:endParaRPr>
          </a:p>
        </p:txBody>
      </p:sp>
      <p:sp>
        <p:nvSpPr>
          <p:cNvPr id="3" name="Content Placeholder 2"/>
          <p:cNvSpPr>
            <a:spLocks noGrp="1"/>
          </p:cNvSpPr>
          <p:nvPr>
            <p:ph idx="1"/>
          </p:nvPr>
        </p:nvSpPr>
        <p:spPr/>
        <p:txBody>
          <a:bodyPr/>
          <a:lstStyle/>
          <a:p>
            <a:r>
              <a:rPr lang="en-US" altLang="en-US" sz="4800" b="1" dirty="0" smtClean="0"/>
              <a:t>Test fast. Fail fast.</a:t>
            </a:r>
          </a:p>
          <a:p>
            <a:pPr marL="0" lvl="1" indent="0">
              <a:buNone/>
            </a:pPr>
            <a:endParaRPr lang="en-US" altLang="en-US" dirty="0" smtClean="0"/>
          </a:p>
          <a:p>
            <a:pPr lvl="1"/>
            <a:r>
              <a:rPr lang="en-US" altLang="en-US" sz="1800" dirty="0" smtClean="0"/>
              <a:t> Tests should truly be unit.</a:t>
            </a:r>
          </a:p>
          <a:p>
            <a:pPr lvl="2"/>
            <a:r>
              <a:rPr lang="en-US" altLang="en-US" sz="1800" dirty="0" smtClean="0"/>
              <a:t> Tests should run fast</a:t>
            </a:r>
          </a:p>
          <a:p>
            <a:pPr lvl="2"/>
            <a:r>
              <a:rPr lang="en-US" altLang="en-US" sz="1800" dirty="0" smtClean="0"/>
              <a:t> Tests should involve a single piece of functionality (class-under-test)</a:t>
            </a:r>
          </a:p>
          <a:p>
            <a:pPr lvl="1"/>
            <a:r>
              <a:rPr lang="en-US" altLang="en-US" sz="1800" dirty="0" smtClean="0"/>
              <a:t> Test code locally before every check-in or pull request.</a:t>
            </a:r>
          </a:p>
          <a:p>
            <a:pPr lvl="2"/>
            <a:r>
              <a:rPr lang="en-US" altLang="en-US" sz="1800" dirty="0" smtClean="0"/>
              <a:t> Fix failures before every check-in or pull request</a:t>
            </a:r>
          </a:p>
          <a:p>
            <a:pPr lvl="2"/>
            <a:r>
              <a:rPr lang="en-US" altLang="en-US" sz="1800" dirty="0" smtClean="0"/>
              <a:t> If everything passes, then continue forward</a:t>
            </a:r>
          </a:p>
          <a:p>
            <a:pPr lvl="1"/>
            <a:r>
              <a:rPr lang="en-US" altLang="en-US" sz="1800" dirty="0" smtClean="0"/>
              <a:t> An automated testing job should be created that runs on each commit.</a:t>
            </a:r>
          </a:p>
          <a:p>
            <a:pPr lvl="1"/>
            <a:r>
              <a:rPr lang="en-US" altLang="en-US" sz="1800" dirty="0" smtClean="0"/>
              <a:t> Untested code is incomplete code.</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395238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r>
              <a:rPr lang="en-US" dirty="0" smtClean="0"/>
              <a:t/>
            </a:r>
            <a:br>
              <a:rPr lang="en-US" dirty="0" smtClean="0"/>
            </a:br>
            <a:r>
              <a:rPr lang="en-US" sz="1800" dirty="0" smtClean="0">
                <a:solidFill>
                  <a:srgbClr val="949494"/>
                </a:solidFill>
              </a:rPr>
              <a:t>Mocking</a:t>
            </a:r>
            <a:endParaRPr lang="en-US" sz="1800" dirty="0">
              <a:solidFill>
                <a:srgbClr val="949494"/>
              </a:solidFill>
            </a:endParaRPr>
          </a:p>
        </p:txBody>
      </p:sp>
      <p:sp>
        <p:nvSpPr>
          <p:cNvPr id="3" name="Content Placeholder 2"/>
          <p:cNvSpPr>
            <a:spLocks noGrp="1"/>
          </p:cNvSpPr>
          <p:nvPr>
            <p:ph idx="1"/>
          </p:nvPr>
        </p:nvSpPr>
        <p:spPr/>
        <p:txBody>
          <a:bodyPr/>
          <a:lstStyle/>
          <a:p>
            <a:r>
              <a:rPr lang="en-US" altLang="en-US" sz="2800" b="1" dirty="0" smtClean="0"/>
              <a:t>Mocking is an efficient mechanism for testing a piece of code that integrates with external systems.</a:t>
            </a:r>
            <a:endParaRPr lang="en-US" altLang="en-US" sz="2800" b="1" dirty="0"/>
          </a:p>
          <a:p>
            <a:pPr>
              <a:buClr>
                <a:srgbClr val="0067B1"/>
              </a:buClr>
            </a:pPr>
            <a:endParaRPr lang="en-US" altLang="en-US" dirty="0" smtClean="0"/>
          </a:p>
          <a:p>
            <a:pPr lvl="1">
              <a:buClr>
                <a:srgbClr val="0067B1"/>
              </a:buClr>
            </a:pPr>
            <a:r>
              <a:rPr lang="en-US" altLang="en-US" sz="1800" dirty="0" smtClean="0"/>
              <a:t>There are multiple tools and frameworks available to assist in creating “mocks”</a:t>
            </a:r>
          </a:p>
          <a:p>
            <a:pPr lvl="1">
              <a:buClr>
                <a:srgbClr val="0067B1"/>
              </a:buClr>
            </a:pPr>
            <a:r>
              <a:rPr lang="en-US" altLang="en-US" sz="1800" dirty="0" smtClean="0"/>
              <a:t>Mocks should be based on an agreed specification between an application and the upstream or downstream system it is integrating with.</a:t>
            </a:r>
          </a:p>
          <a:p>
            <a:pPr lvl="1">
              <a:buClr>
                <a:srgbClr val="0067B1"/>
              </a:buClr>
            </a:pPr>
            <a:r>
              <a:rPr lang="en-US" altLang="en-US" sz="1800" dirty="0" smtClean="0"/>
              <a:t>Tools:</a:t>
            </a:r>
          </a:p>
          <a:p>
            <a:pPr lvl="2">
              <a:buClr>
                <a:srgbClr val="0067B1"/>
              </a:buClr>
            </a:pPr>
            <a:r>
              <a:rPr lang="en-US" altLang="en-US" sz="1800" b="1" dirty="0" smtClean="0"/>
              <a:t>Mockito</a:t>
            </a:r>
            <a:r>
              <a:rPr lang="en-US" altLang="en-US" sz="1800" dirty="0" smtClean="0"/>
              <a:t> – The Mockito framework for unit testing uses RPC calls, for example, that test the integration between different layers of an application (business-data access layer). The emphasis is on the behavior of the system and not the testing of protocols.</a:t>
            </a:r>
            <a:endParaRPr lang="en-US" altLang="en-US" sz="1800" b="1" dirty="0" smtClean="0"/>
          </a:p>
          <a:p>
            <a:pPr lvl="2">
              <a:buClr>
                <a:srgbClr val="0067B1"/>
              </a:buClr>
            </a:pPr>
            <a:r>
              <a:rPr lang="en-US" altLang="en-US" sz="1800" b="1" dirty="0" smtClean="0"/>
              <a:t>GreenHat</a:t>
            </a:r>
            <a:r>
              <a:rPr lang="en-US" altLang="en-US" sz="1800" dirty="0" smtClean="0"/>
              <a:t> – Other tools, such as GreenHat, can also be used to configure virtualized services that simulate upstream or downstream systems, for example, while running BDD tests.</a:t>
            </a:r>
            <a:endParaRPr lang="en-US" altLang="en-US" sz="1800" b="1"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643124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 Junit</a:t>
            </a:r>
            <a:br>
              <a:rPr lang="en-US" dirty="0" smtClean="0"/>
            </a:br>
            <a:r>
              <a:rPr lang="en-US" dirty="0" smtClean="0"/>
              <a:t>How</a:t>
            </a:r>
            <a:br>
              <a:rPr lang="en-US" dirty="0" smtClean="0"/>
            </a:br>
            <a:r>
              <a:rPr lang="en-US" dirty="0" smtClean="0"/>
              <a:t>Hand on Lab</a:t>
            </a:r>
            <a:endParaRPr lang="en-US" dirty="0"/>
          </a:p>
        </p:txBody>
      </p:sp>
      <p:sp>
        <p:nvSpPr>
          <p:cNvPr id="3" name="Content Placeholder 2"/>
          <p:cNvSpPr>
            <a:spLocks noGrp="1"/>
          </p:cNvSpPr>
          <p:nvPr>
            <p:ph idx="1"/>
          </p:nvPr>
        </p:nvSpPr>
        <p:spPr/>
        <p:txBody>
          <a:bodyPr/>
          <a:lstStyle/>
          <a:p>
            <a:pPr lvl="0"/>
            <a:r>
              <a:rPr lang="en-US" altLang="en-US" sz="1800" dirty="0">
                <a:solidFill>
                  <a:srgbClr val="282828"/>
                </a:solidFill>
              </a:rPr>
              <a:t>Please </a:t>
            </a:r>
            <a:r>
              <a:rPr lang="en-US" altLang="en-US" sz="1800" dirty="0" smtClean="0">
                <a:solidFill>
                  <a:srgbClr val="282828"/>
                </a:solidFill>
              </a:rPr>
              <a:t>follow directions in the site documentation for this module.</a:t>
            </a:r>
            <a:endParaRPr lang="en-US" altLang="en-US" sz="1800" dirty="0">
              <a:solidFill>
                <a:srgbClr val="282828"/>
              </a:solidFill>
            </a:endParaRPr>
          </a:p>
          <a:p>
            <a:pPr indent="-257175">
              <a:buClr>
                <a:srgbClr val="0067B1"/>
              </a:buClr>
            </a:pPr>
            <a:endParaRPr lang="en-US" altLang="en-US" sz="1800" dirty="0"/>
          </a:p>
          <a:p>
            <a:pPr lvl="1" indent="-342900">
              <a:buClr>
                <a:srgbClr val="0067B1"/>
              </a:buClr>
              <a:buFont typeface="+mj-lt"/>
              <a:buAutoNum type="arabicPeriod"/>
            </a:pPr>
            <a:r>
              <a:rPr lang="en-US" altLang="en-US" sz="1800" dirty="0" smtClean="0"/>
              <a:t>Write </a:t>
            </a:r>
            <a:r>
              <a:rPr lang="en-US" altLang="en-US" sz="1800" dirty="0"/>
              <a:t>unit tests to exercise a sample class</a:t>
            </a:r>
          </a:p>
          <a:p>
            <a:pPr lvl="1" indent="-342900">
              <a:buClr>
                <a:srgbClr val="0067B1"/>
              </a:buClr>
              <a:buFont typeface="+mj-lt"/>
              <a:buAutoNum type="arabicPeriod" startAt="2"/>
            </a:pPr>
            <a:r>
              <a:rPr lang="en-US" altLang="en-US" sz="1800" dirty="0"/>
              <a:t>Execute unit tests locally to have them fail</a:t>
            </a:r>
          </a:p>
          <a:p>
            <a:pPr lvl="1" indent="-342900">
              <a:buClr>
                <a:srgbClr val="0067B1"/>
              </a:buClr>
              <a:buFont typeface="+mj-lt"/>
              <a:buAutoNum type="arabicPeriod" startAt="2"/>
            </a:pPr>
            <a:r>
              <a:rPr lang="en-US" altLang="en-US" sz="1800" dirty="0"/>
              <a:t>Write a sample class to fill in logic to complete tests</a:t>
            </a:r>
          </a:p>
          <a:p>
            <a:pPr lvl="1" indent="-342900">
              <a:buClr>
                <a:srgbClr val="0067B1"/>
              </a:buClr>
              <a:buFont typeface="+mj-lt"/>
              <a:buAutoNum type="arabicPeriod" startAt="2"/>
            </a:pPr>
            <a:r>
              <a:rPr lang="en-US" altLang="en-US" sz="1800" dirty="0"/>
              <a:t>Check-in code locally (commit the change)</a:t>
            </a:r>
          </a:p>
          <a:p>
            <a:pPr lvl="1" indent="-342900">
              <a:buClr>
                <a:srgbClr val="0067B1"/>
              </a:buClr>
              <a:buFont typeface="+mj-lt"/>
              <a:buAutoNum type="arabicPeriod" startAt="2"/>
            </a:pPr>
            <a:r>
              <a:rPr lang="en-US" altLang="en-US" sz="1800" dirty="0"/>
              <a:t>Push local branch to remote</a:t>
            </a:r>
          </a:p>
          <a:p>
            <a:pPr>
              <a:buClr>
                <a:srgbClr val="0067B1"/>
              </a:buClr>
            </a:pPr>
            <a:endParaRPr lang="en-US" altLang="en-US" sz="1800" dirty="0"/>
          </a:p>
          <a:p>
            <a:pPr marL="0" lvl="1" indent="0">
              <a:buNone/>
            </a:pPr>
            <a:r>
              <a:rPr lang="en-US" altLang="en-US" sz="1800" dirty="0"/>
              <a:t>Any questions or issues? Let us know!</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0622862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br>
              <a:rPr lang="en-US" dirty="0" smtClean="0"/>
            </a:br>
            <a:r>
              <a:rPr lang="en-US" dirty="0" smtClean="0"/>
              <a:t>Next</a:t>
            </a:r>
            <a:endParaRPr lang="en-US" dirty="0"/>
          </a:p>
        </p:txBody>
      </p:sp>
      <p:sp>
        <p:nvSpPr>
          <p:cNvPr id="3" name="Content Placeholder 2"/>
          <p:cNvSpPr>
            <a:spLocks noGrp="1"/>
          </p:cNvSpPr>
          <p:nvPr>
            <p:ph idx="1"/>
          </p:nvPr>
        </p:nvSpPr>
        <p:spPr/>
        <p:txBody>
          <a:bodyPr/>
          <a:lstStyle/>
          <a:p>
            <a:r>
              <a:rPr lang="en-US" sz="1800" dirty="0"/>
              <a:t>What do you choose to do with this knowledge and experience?</a:t>
            </a:r>
          </a:p>
          <a:p>
            <a:endParaRPr lang="en-US" sz="1800" dirty="0"/>
          </a:p>
          <a:p>
            <a:r>
              <a:rPr lang="en-US" sz="1800" dirty="0"/>
              <a:t>Will you or your team implement next week/iterations?</a:t>
            </a:r>
          </a:p>
          <a:p>
            <a:r>
              <a:rPr lang="en-US" sz="1800" dirty="0"/>
              <a:t>Who will you teach it to?</a:t>
            </a:r>
          </a:p>
          <a:p>
            <a:r>
              <a:rPr lang="en-US" sz="1800" dirty="0"/>
              <a:t>Attend a meetup?</a:t>
            </a:r>
          </a:p>
          <a:p>
            <a:r>
              <a:rPr lang="en-US" sz="1800" dirty="0"/>
              <a:t>Post what you know on your blog?</a:t>
            </a:r>
            <a:endParaRPr lang="en-US" sz="1800" dirty="0">
              <a:hlinkClick r:id="rId2"/>
            </a:endParaRPr>
          </a:p>
          <a:p>
            <a:endParaRPr lang="en-US" sz="1800" dirty="0"/>
          </a:p>
          <a:p>
            <a:r>
              <a:rPr lang="en-US" sz="1800" dirty="0"/>
              <a:t>References:</a:t>
            </a:r>
            <a:endParaRPr lang="en-US" sz="1800" dirty="0">
              <a:hlinkClick r:id="rId2"/>
            </a:endParaRPr>
          </a:p>
          <a:p>
            <a:r>
              <a:rPr lang="en-US" sz="1800" dirty="0" smtClean="0">
                <a:hlinkClick r:id="rId3"/>
              </a:rPr>
              <a:t>Test Driven Development </a:t>
            </a:r>
            <a:r>
              <a:rPr lang="en-US" sz="1800" dirty="0" smtClean="0"/>
              <a:t>class – Fannie Mae</a:t>
            </a:r>
          </a:p>
          <a:p>
            <a:r>
              <a:rPr lang="en-US" sz="1800" dirty="0" smtClean="0">
                <a:hlinkClick r:id="rId4"/>
              </a:rPr>
              <a:t>Test-Driven Development </a:t>
            </a:r>
            <a:r>
              <a:rPr lang="en-US" sz="1800" dirty="0" smtClean="0"/>
              <a:t>by Ken Beck</a:t>
            </a:r>
          </a:p>
          <a:p>
            <a:r>
              <a:rPr lang="en-US" sz="1800" dirty="0" smtClean="0">
                <a:hlinkClick r:id="rId5"/>
              </a:rPr>
              <a:t>Test Driven  Development</a:t>
            </a:r>
            <a:r>
              <a:rPr lang="en-US" sz="1800" dirty="0" smtClean="0"/>
              <a:t> tutorial </a:t>
            </a:r>
          </a:p>
          <a:p>
            <a:r>
              <a:rPr lang="en-US" sz="1800" dirty="0" smtClean="0"/>
              <a:t> </a:t>
            </a:r>
            <a:r>
              <a:rPr lang="en-US" sz="1800" dirty="0" smtClean="0">
                <a:hlinkClick r:id="rId6"/>
              </a:rPr>
              <a:t>Video </a:t>
            </a: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1630670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Static Analysis</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2064930" y="4038600"/>
            <a:ext cx="685800" cy="5349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3634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endParaRPr lang="en-US" dirty="0"/>
          </a:p>
        </p:txBody>
      </p:sp>
      <p:sp>
        <p:nvSpPr>
          <p:cNvPr id="3" name="Content Placeholder 2"/>
          <p:cNvSpPr>
            <a:spLocks noGrp="1"/>
          </p:cNvSpPr>
          <p:nvPr>
            <p:ph idx="1"/>
          </p:nvPr>
        </p:nvSpPr>
        <p:spPr/>
        <p:txBody>
          <a:bodyPr/>
          <a:lstStyle/>
          <a:p>
            <a:r>
              <a:rPr lang="en-US" sz="1800" b="1" dirty="0"/>
              <a:t>Value Statement:</a:t>
            </a:r>
          </a:p>
          <a:p>
            <a:r>
              <a:rPr lang="en-US" sz="1800" i="1" dirty="0"/>
              <a:t>As</a:t>
            </a:r>
            <a:r>
              <a:rPr lang="en-US" sz="1800" dirty="0"/>
              <a:t> a student</a:t>
            </a:r>
          </a:p>
          <a:p>
            <a:r>
              <a:rPr lang="en-US" sz="1800" i="1" dirty="0"/>
              <a:t>I want </a:t>
            </a:r>
            <a:r>
              <a:rPr lang="en-US" sz="1800" dirty="0"/>
              <a:t>to </a:t>
            </a:r>
            <a:r>
              <a:rPr lang="en-US" sz="1800" dirty="0" smtClean="0"/>
              <a:t>get feedback on my code</a:t>
            </a:r>
            <a:endParaRPr lang="en-US" sz="1800" dirty="0"/>
          </a:p>
          <a:p>
            <a:r>
              <a:rPr lang="en-US" sz="1800" i="1" dirty="0"/>
              <a:t>So that </a:t>
            </a:r>
            <a:r>
              <a:rPr lang="en-US" sz="1800" dirty="0"/>
              <a:t>I can improve the quality of the software</a:t>
            </a:r>
          </a:p>
          <a:p>
            <a:endParaRPr lang="en-US" sz="1800" dirty="0"/>
          </a:p>
          <a:p>
            <a:r>
              <a:rPr lang="en-US" sz="1800" b="1" dirty="0"/>
              <a:t>Acceptance Criteria (Gherkin):</a:t>
            </a:r>
          </a:p>
          <a:p>
            <a:r>
              <a:rPr lang="en-US" sz="1800" i="1" dirty="0"/>
              <a:t>Given</a:t>
            </a:r>
            <a:r>
              <a:rPr lang="en-US" sz="1800" dirty="0"/>
              <a:t> a </a:t>
            </a:r>
            <a:r>
              <a:rPr lang="en-US" sz="1800" dirty="0" smtClean="0"/>
              <a:t>code base</a:t>
            </a:r>
            <a:endParaRPr lang="en-US" sz="1800" dirty="0"/>
          </a:p>
          <a:p>
            <a:r>
              <a:rPr lang="en-US" sz="1800" i="1" dirty="0"/>
              <a:t>When</a:t>
            </a:r>
            <a:r>
              <a:rPr lang="en-US" sz="1800" dirty="0"/>
              <a:t> </a:t>
            </a:r>
            <a:r>
              <a:rPr lang="en-US" sz="1800" dirty="0" smtClean="0"/>
              <a:t>we perform static analysis inspection</a:t>
            </a:r>
            <a:endParaRPr lang="en-US" sz="1800" dirty="0"/>
          </a:p>
          <a:p>
            <a:r>
              <a:rPr lang="en-US" sz="1800" i="1" dirty="0"/>
              <a:t>Then</a:t>
            </a:r>
            <a:r>
              <a:rPr lang="en-US" sz="1800" dirty="0"/>
              <a:t> </a:t>
            </a:r>
            <a:r>
              <a:rPr lang="en-US" sz="1800" dirty="0" smtClean="0"/>
              <a:t>standards and best practices are followed</a:t>
            </a:r>
            <a:endParaRPr lang="en-US" sz="1800" dirty="0"/>
          </a:p>
          <a:p>
            <a:endParaRPr lang="en-US" dirty="0" smtClean="0"/>
          </a:p>
          <a:p>
            <a:r>
              <a:rPr lang="en-US" sz="1800" i="1" dirty="0"/>
              <a:t>Given</a:t>
            </a:r>
            <a:r>
              <a:rPr lang="en-US" sz="1800" dirty="0"/>
              <a:t> </a:t>
            </a:r>
            <a:r>
              <a:rPr lang="en-US" sz="1800" dirty="0" smtClean="0"/>
              <a:t>a code base</a:t>
            </a:r>
            <a:endParaRPr lang="en-US" sz="1800" dirty="0"/>
          </a:p>
          <a:p>
            <a:r>
              <a:rPr lang="en-US" sz="1800" i="1" dirty="0"/>
              <a:t>When</a:t>
            </a:r>
            <a:r>
              <a:rPr lang="en-US" sz="1800" dirty="0"/>
              <a:t> </a:t>
            </a:r>
            <a:r>
              <a:rPr lang="en-US" sz="1800" dirty="0" smtClean="0"/>
              <a:t>we </a:t>
            </a:r>
            <a:r>
              <a:rPr lang="en-US" sz="1800" dirty="0"/>
              <a:t>perform static analysis </a:t>
            </a:r>
            <a:r>
              <a:rPr lang="en-US" sz="1800" dirty="0" smtClean="0"/>
              <a:t>inspection</a:t>
            </a:r>
            <a:endParaRPr lang="en-US" sz="1800" dirty="0"/>
          </a:p>
          <a:p>
            <a:r>
              <a:rPr lang="en-US" sz="1800" i="1" dirty="0"/>
              <a:t>Then</a:t>
            </a:r>
            <a:r>
              <a:rPr lang="en-US" sz="1800" dirty="0"/>
              <a:t> </a:t>
            </a:r>
            <a:r>
              <a:rPr lang="en-US" sz="1800" dirty="0" smtClean="0"/>
              <a:t>a build is failed/returned due to standards findings</a:t>
            </a:r>
            <a:endParaRPr lang="en-US" sz="1800"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244856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DevOps</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Tree>
    <p:extLst>
      <p:ext uri="{BB962C8B-B14F-4D97-AF65-F5344CB8AC3E}">
        <p14:creationId xmlns:p14="http://schemas.microsoft.com/office/powerpoint/2010/main" val="7341857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pPr lvl="1"/>
            <a:r>
              <a:rPr lang="en-US" altLang="en-US" sz="1800" dirty="0"/>
              <a:t> P</a:t>
            </a:r>
            <a:r>
              <a:rPr lang="en-US" altLang="en-US" sz="1800" dirty="0" smtClean="0"/>
              <a:t>erpetuate </a:t>
            </a:r>
            <a:r>
              <a:rPr lang="en-US" altLang="en-US" sz="1800" dirty="0"/>
              <a:t>development best practices</a:t>
            </a:r>
          </a:p>
          <a:p>
            <a:pPr lvl="1"/>
            <a:r>
              <a:rPr lang="en-US" altLang="en-US" sz="1800" dirty="0" smtClean="0"/>
              <a:t> Create </a:t>
            </a:r>
            <a:r>
              <a:rPr lang="en-US" altLang="en-US" sz="1800" dirty="0"/>
              <a:t>a collaborative learning </a:t>
            </a:r>
            <a:r>
              <a:rPr lang="en-US" altLang="en-US" sz="1800" dirty="0" smtClean="0"/>
              <a:t>experience</a:t>
            </a:r>
          </a:p>
          <a:p>
            <a:pPr lvl="1"/>
            <a:r>
              <a:rPr lang="en-US" altLang="en-US" sz="1800" dirty="0" smtClean="0"/>
              <a:t> Feedback </a:t>
            </a:r>
          </a:p>
          <a:p>
            <a:pPr lvl="1"/>
            <a:r>
              <a:rPr lang="en-US" altLang="en-US" sz="1800" dirty="0" smtClean="0"/>
              <a:t> Build in Quality</a:t>
            </a:r>
          </a:p>
          <a:p>
            <a:pPr lvl="1"/>
            <a:endParaRPr lang="en-US" altLang="en-US" sz="1800"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244" y="3886200"/>
            <a:ext cx="3601156" cy="1944624"/>
          </a:xfrm>
          <a:prstGeom prst="rect">
            <a:avLst/>
          </a:prstGeom>
        </p:spPr>
      </p:pic>
    </p:spTree>
    <p:extLst>
      <p:ext uri="{BB962C8B-B14F-4D97-AF65-F5344CB8AC3E}">
        <p14:creationId xmlns:p14="http://schemas.microsoft.com/office/powerpoint/2010/main" val="11193367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r>
              <a:rPr lang="en-US" sz="1800" b="1" dirty="0"/>
              <a:t>Static program analysis</a:t>
            </a:r>
            <a:r>
              <a:rPr lang="en-US" sz="1800" dirty="0"/>
              <a:t> is the analysis of computer software that is performed without actually executing </a:t>
            </a:r>
            <a:r>
              <a:rPr lang="en-US" sz="1800" dirty="0" smtClean="0"/>
              <a:t>programs.</a:t>
            </a:r>
            <a:r>
              <a:rPr lang="en-US" sz="1800" dirty="0"/>
              <a:t> In most cases the analysis is performed on some version of the source code, and in the other cases, some form of the object code.</a:t>
            </a:r>
          </a:p>
          <a:p>
            <a:r>
              <a:rPr lang="en-US" sz="1800" dirty="0"/>
              <a:t>The term is usually applied to the analysis performed by an automated tool, with human analysis being called program understanding, program comprehension, or code review. Software inspections and Software walkthroughs are also used in the latter case.</a:t>
            </a:r>
          </a:p>
          <a:p>
            <a:endParaRPr lang="en-US" sz="1800" dirty="0" smtClean="0"/>
          </a:p>
          <a:p>
            <a:r>
              <a:rPr lang="en-US" sz="1800" dirty="0" smtClean="0"/>
              <a:t>-Wikipedia</a:t>
            </a: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131294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Down Arrow 62"/>
          <p:cNvSpPr/>
          <p:nvPr/>
        </p:nvSpPr>
        <p:spPr>
          <a:xfrm rot="16200000">
            <a:off x="315792" y="3136093"/>
            <a:ext cx="590550" cy="935896"/>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grpSp>
        <p:nvGrpSpPr>
          <p:cNvPr id="23" name="Group 22"/>
          <p:cNvGrpSpPr/>
          <p:nvPr/>
        </p:nvGrpSpPr>
        <p:grpSpPr>
          <a:xfrm>
            <a:off x="4315146" y="1418452"/>
            <a:ext cx="2794707" cy="2473318"/>
            <a:chOff x="-103771" y="2236795"/>
            <a:chExt cx="2846974" cy="2473318"/>
          </a:xfrm>
        </p:grpSpPr>
        <p:sp>
          <p:nvSpPr>
            <p:cNvPr id="10" name="Circular Arrow 9"/>
            <p:cNvSpPr/>
            <p:nvPr/>
          </p:nvSpPr>
          <p:spPr>
            <a:xfrm rot="2217342" flipH="1">
              <a:off x="1641718" y="2236795"/>
              <a:ext cx="990485" cy="988484"/>
            </a:xfrm>
            <a:prstGeom prst="circularArrow">
              <a:avLst>
                <a:gd name="adj1" fmla="val 12500"/>
                <a:gd name="adj2" fmla="val 1142319"/>
                <a:gd name="adj3" fmla="val 20457681"/>
                <a:gd name="adj4" fmla="val 6249917"/>
                <a:gd name="adj5" fmla="val 1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Circular Arrow 7"/>
            <p:cNvSpPr/>
            <p:nvPr/>
          </p:nvSpPr>
          <p:spPr>
            <a:xfrm rot="18573923" flipH="1">
              <a:off x="-81096" y="2235684"/>
              <a:ext cx="2450055" cy="2495405"/>
            </a:xfrm>
            <a:prstGeom prst="circularArrow">
              <a:avLst>
                <a:gd name="adj1" fmla="val 12500"/>
                <a:gd name="adj2" fmla="val 1142319"/>
                <a:gd name="adj3" fmla="val 20457681"/>
                <a:gd name="adj4" fmla="val 2424314"/>
                <a:gd name="adj5" fmla="val 125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1" name="Down Arrow 10"/>
            <p:cNvSpPr/>
            <p:nvPr/>
          </p:nvSpPr>
          <p:spPr>
            <a:xfrm rot="16200000">
              <a:off x="1650209" y="3617119"/>
              <a:ext cx="590550" cy="1595438"/>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grpSp>
      <p:grpSp>
        <p:nvGrpSpPr>
          <p:cNvPr id="25" name="Group 24"/>
          <p:cNvGrpSpPr/>
          <p:nvPr/>
        </p:nvGrpSpPr>
        <p:grpSpPr>
          <a:xfrm>
            <a:off x="1088365" y="3344082"/>
            <a:ext cx="1374469" cy="810399"/>
            <a:chOff x="-400050" y="3409950"/>
            <a:chExt cx="1400175" cy="810399"/>
          </a:xfrm>
        </p:grpSpPr>
        <p:grpSp>
          <p:nvGrpSpPr>
            <p:cNvPr id="22" name="Group 21"/>
            <p:cNvGrpSpPr/>
            <p:nvPr/>
          </p:nvGrpSpPr>
          <p:grpSpPr>
            <a:xfrm>
              <a:off x="-200025" y="3409950"/>
              <a:ext cx="1200150" cy="523875"/>
              <a:chOff x="1828800" y="5410200"/>
              <a:chExt cx="1200150" cy="523875"/>
            </a:xfrm>
            <a:effectLst>
              <a:outerShdw blurRad="50800" dist="38100" dir="5400000" algn="t" rotWithShape="0">
                <a:prstClr val="black">
                  <a:alpha val="40000"/>
                </a:prstClr>
              </a:outerShdw>
            </a:effectLst>
            <a:scene3d>
              <a:camera prst="perspectiveBelow"/>
              <a:lightRig rig="threePt" dir="t"/>
            </a:scene3d>
          </p:grpSpPr>
          <p:sp>
            <p:nvSpPr>
              <p:cNvPr id="15" name="Cube 14"/>
              <p:cNvSpPr/>
              <p:nvPr/>
            </p:nvSpPr>
            <p:spPr>
              <a:xfrm>
                <a:off x="2238375" y="5410200"/>
                <a:ext cx="228600" cy="228600"/>
              </a:xfrm>
              <a:prstGeom prst="cube">
                <a:avLst/>
              </a:prstGeom>
              <a:solidFill>
                <a:schemeClr val="accent2">
                  <a:lumMod val="60000"/>
                  <a:lumOff val="40000"/>
                </a:schemeClr>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Cube 11"/>
              <p:cNvSpPr/>
              <p:nvPr/>
            </p:nvSpPr>
            <p:spPr>
              <a:xfrm>
                <a:off x="1828800" y="5467350"/>
                <a:ext cx="228600" cy="228600"/>
              </a:xfrm>
              <a:prstGeom prst="cube">
                <a:avLst/>
              </a:prstGeom>
              <a:solidFill>
                <a:schemeClr val="accent2">
                  <a:lumMod val="60000"/>
                  <a:lumOff val="40000"/>
                </a:schemeClr>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Cube 12"/>
              <p:cNvSpPr/>
              <p:nvPr/>
            </p:nvSpPr>
            <p:spPr>
              <a:xfrm>
                <a:off x="2057400" y="5448300"/>
                <a:ext cx="228600" cy="228600"/>
              </a:xfrm>
              <a:prstGeom prst="cube">
                <a:avLst/>
              </a:prstGeom>
              <a:solidFill>
                <a:schemeClr val="accent2">
                  <a:lumMod val="60000"/>
                  <a:lumOff val="40000"/>
                </a:schemeClr>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Cube 16"/>
              <p:cNvSpPr/>
              <p:nvPr/>
            </p:nvSpPr>
            <p:spPr>
              <a:xfrm>
                <a:off x="2800350" y="5705475"/>
                <a:ext cx="228600" cy="228600"/>
              </a:xfrm>
              <a:prstGeom prst="cube">
                <a:avLst/>
              </a:prstGeom>
              <a:solidFill>
                <a:srgbClr val="F6E4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ube 15"/>
              <p:cNvSpPr/>
              <p:nvPr/>
            </p:nvSpPr>
            <p:spPr>
              <a:xfrm>
                <a:off x="2381250" y="5486400"/>
                <a:ext cx="228600" cy="228600"/>
              </a:xfrm>
              <a:prstGeom prst="cube">
                <a:avLst/>
              </a:prstGeom>
              <a:solidFill>
                <a:schemeClr val="accent2">
                  <a:lumMod val="60000"/>
                  <a:lumOff val="40000"/>
                </a:schemeClr>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ube 13"/>
              <p:cNvSpPr/>
              <p:nvPr/>
            </p:nvSpPr>
            <p:spPr>
              <a:xfrm>
                <a:off x="2171700" y="5581650"/>
                <a:ext cx="228600" cy="228600"/>
              </a:xfrm>
              <a:prstGeom prst="cube">
                <a:avLst/>
              </a:prstGeom>
              <a:solidFill>
                <a:schemeClr val="accent2">
                  <a:lumMod val="60000"/>
                  <a:lumOff val="40000"/>
                </a:schemeClr>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Cube 17"/>
              <p:cNvSpPr/>
              <p:nvPr/>
            </p:nvSpPr>
            <p:spPr>
              <a:xfrm>
                <a:off x="2428875" y="5600700"/>
                <a:ext cx="228600" cy="228600"/>
              </a:xfrm>
              <a:prstGeom prst="cube">
                <a:avLst/>
              </a:prstGeom>
              <a:solidFill>
                <a:srgbClr val="F6E4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Cube 20"/>
              <p:cNvSpPr/>
              <p:nvPr/>
            </p:nvSpPr>
            <p:spPr>
              <a:xfrm>
                <a:off x="1857375" y="5553075"/>
                <a:ext cx="228600" cy="228600"/>
              </a:xfrm>
              <a:prstGeom prst="cube">
                <a:avLst/>
              </a:prstGeom>
              <a:solidFill>
                <a:schemeClr val="accent2">
                  <a:lumMod val="60000"/>
                  <a:lumOff val="40000"/>
                </a:schemeClr>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Cube 19"/>
              <p:cNvSpPr/>
              <p:nvPr/>
            </p:nvSpPr>
            <p:spPr>
              <a:xfrm>
                <a:off x="1933575" y="5667375"/>
                <a:ext cx="228600" cy="228600"/>
              </a:xfrm>
              <a:prstGeom prst="cube">
                <a:avLst/>
              </a:prstGeom>
              <a:solidFill>
                <a:schemeClr val="accent2">
                  <a:lumMod val="60000"/>
                  <a:lumOff val="40000"/>
                </a:schemeClr>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Cube 18"/>
              <p:cNvSpPr/>
              <p:nvPr/>
            </p:nvSpPr>
            <p:spPr>
              <a:xfrm>
                <a:off x="2190750" y="5705475"/>
                <a:ext cx="228600" cy="228600"/>
              </a:xfrm>
              <a:prstGeom prst="cube">
                <a:avLst/>
              </a:prstGeom>
              <a:solidFill>
                <a:srgbClr val="F6E4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4" name="TextBox 23"/>
            <p:cNvSpPr txBox="1"/>
            <p:nvPr/>
          </p:nvSpPr>
          <p:spPr>
            <a:xfrm>
              <a:off x="-400050" y="3943350"/>
              <a:ext cx="1326453" cy="276999"/>
            </a:xfrm>
            <a:prstGeom prst="rect">
              <a:avLst/>
            </a:prstGeom>
            <a:noFill/>
          </p:spPr>
          <p:txBody>
            <a:bodyPr wrap="none" rtlCol="0">
              <a:spAutoFit/>
            </a:bodyPr>
            <a:lstStyle/>
            <a:p>
              <a:r>
                <a:rPr lang="en-US" sz="1200" dirty="0" smtClean="0">
                  <a:latin typeface="Cambria" pitchFamily="18" charset="0"/>
                </a:rPr>
                <a:t>Release Backlog</a:t>
              </a:r>
              <a:endParaRPr lang="en-US" sz="1200" dirty="0">
                <a:latin typeface="Cambria" pitchFamily="18" charset="0"/>
              </a:endParaRPr>
            </a:p>
          </p:txBody>
        </p:sp>
      </p:grpSp>
      <p:grpSp>
        <p:nvGrpSpPr>
          <p:cNvPr id="32" name="Group 31"/>
          <p:cNvGrpSpPr/>
          <p:nvPr/>
        </p:nvGrpSpPr>
        <p:grpSpPr>
          <a:xfrm>
            <a:off x="3463298" y="3391707"/>
            <a:ext cx="1411181" cy="909340"/>
            <a:chOff x="3524250" y="5210175"/>
            <a:chExt cx="1437573" cy="909340"/>
          </a:xfrm>
        </p:grpSpPr>
        <p:sp>
          <p:nvSpPr>
            <p:cNvPr id="31" name="Cube 30"/>
            <p:cNvSpPr/>
            <p:nvPr/>
          </p:nvSpPr>
          <p:spPr>
            <a:xfrm>
              <a:off x="3990975" y="5400675"/>
              <a:ext cx="228600" cy="228600"/>
            </a:xfrm>
            <a:prstGeom prst="cube">
              <a:avLst/>
            </a:prstGeom>
            <a:solidFill>
              <a:srgbClr val="F6E400"/>
            </a:solidFill>
            <a:ln w="3175">
              <a:solidFill>
                <a:schemeClr val="tx1"/>
              </a:solidFill>
            </a:ln>
            <a:scene3d>
              <a:camera prst="perspectiveBelow"/>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9" name="Group 28"/>
            <p:cNvGrpSpPr/>
            <p:nvPr/>
          </p:nvGrpSpPr>
          <p:grpSpPr>
            <a:xfrm>
              <a:off x="4095750" y="5210175"/>
              <a:ext cx="447675" cy="457200"/>
              <a:chOff x="4095750" y="5210175"/>
              <a:chExt cx="447675" cy="457200"/>
            </a:xfrm>
          </p:grpSpPr>
          <p:sp>
            <p:nvSpPr>
              <p:cNvPr id="27" name="Cube 26"/>
              <p:cNvSpPr/>
              <p:nvPr/>
            </p:nvSpPr>
            <p:spPr>
              <a:xfrm>
                <a:off x="4314825" y="5391150"/>
                <a:ext cx="228600" cy="228600"/>
              </a:xfrm>
              <a:prstGeom prst="cube">
                <a:avLst/>
              </a:prstGeom>
              <a:solidFill>
                <a:srgbClr val="F6E400"/>
              </a:solidFill>
              <a:ln w="3175">
                <a:solidFill>
                  <a:schemeClr val="tx1"/>
                </a:solidFill>
              </a:ln>
              <a:scene3d>
                <a:camera prst="perspectiveBelow"/>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Cube 27"/>
              <p:cNvSpPr/>
              <p:nvPr/>
            </p:nvSpPr>
            <p:spPr>
              <a:xfrm>
                <a:off x="4162425" y="5210175"/>
                <a:ext cx="228600" cy="228600"/>
              </a:xfrm>
              <a:prstGeom prst="cube">
                <a:avLst/>
              </a:prstGeom>
              <a:solidFill>
                <a:srgbClr val="F6E400"/>
              </a:solidFill>
              <a:ln w="3175">
                <a:solidFill>
                  <a:schemeClr val="tx1"/>
                </a:solidFill>
              </a:ln>
              <a:scene3d>
                <a:camera prst="perspectiveBelow"/>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Cube 25"/>
              <p:cNvSpPr/>
              <p:nvPr/>
            </p:nvSpPr>
            <p:spPr>
              <a:xfrm>
                <a:off x="4095750" y="5438775"/>
                <a:ext cx="228600" cy="228600"/>
              </a:xfrm>
              <a:prstGeom prst="cube">
                <a:avLst/>
              </a:prstGeom>
              <a:solidFill>
                <a:srgbClr val="F6E400"/>
              </a:solidFill>
              <a:ln w="3175">
                <a:solidFill>
                  <a:schemeClr val="tx1"/>
                </a:solidFill>
              </a:ln>
              <a:scene3d>
                <a:camera prst="perspectiveBelow"/>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0" name="TextBox 29"/>
            <p:cNvSpPr txBox="1"/>
            <p:nvPr/>
          </p:nvSpPr>
          <p:spPr>
            <a:xfrm>
              <a:off x="3524250" y="5657850"/>
              <a:ext cx="1437573" cy="461665"/>
            </a:xfrm>
            <a:prstGeom prst="rect">
              <a:avLst/>
            </a:prstGeom>
            <a:noFill/>
          </p:spPr>
          <p:txBody>
            <a:bodyPr wrap="none" rtlCol="0">
              <a:spAutoFit/>
            </a:bodyPr>
            <a:lstStyle/>
            <a:p>
              <a:pPr algn="ctr"/>
              <a:r>
                <a:rPr lang="en-US" sz="1200" dirty="0" smtClean="0">
                  <a:latin typeface="Cambria" pitchFamily="18" charset="0"/>
                </a:rPr>
                <a:t>Sprint\Increment</a:t>
              </a:r>
            </a:p>
            <a:p>
              <a:pPr algn="ctr"/>
              <a:r>
                <a:rPr lang="en-US" sz="1200" dirty="0" smtClean="0">
                  <a:latin typeface="Cambria" pitchFamily="18" charset="0"/>
                </a:rPr>
                <a:t>Backlog</a:t>
              </a:r>
              <a:endParaRPr lang="en-US" sz="1200" dirty="0">
                <a:latin typeface="Cambria" pitchFamily="18" charset="0"/>
              </a:endParaRPr>
            </a:p>
          </p:txBody>
        </p:sp>
      </p:grpSp>
      <p:sp>
        <p:nvSpPr>
          <p:cNvPr id="33" name="Down Arrow 32"/>
          <p:cNvSpPr/>
          <p:nvPr/>
        </p:nvSpPr>
        <p:spPr>
          <a:xfrm rot="16200000">
            <a:off x="2948295" y="3115138"/>
            <a:ext cx="590550" cy="981764"/>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grpSp>
        <p:nvGrpSpPr>
          <p:cNvPr id="53" name="Group 52"/>
          <p:cNvGrpSpPr/>
          <p:nvPr/>
        </p:nvGrpSpPr>
        <p:grpSpPr>
          <a:xfrm>
            <a:off x="7314583" y="3354595"/>
            <a:ext cx="1075750" cy="539054"/>
            <a:chOff x="3988133" y="5611090"/>
            <a:chExt cx="1095869" cy="539054"/>
          </a:xfrm>
        </p:grpSpPr>
        <p:grpSp>
          <p:nvGrpSpPr>
            <p:cNvPr id="40" name="Group 39"/>
            <p:cNvGrpSpPr/>
            <p:nvPr/>
          </p:nvGrpSpPr>
          <p:grpSpPr>
            <a:xfrm>
              <a:off x="4005940" y="5620987"/>
              <a:ext cx="458560" cy="523220"/>
              <a:chOff x="4180114" y="5379520"/>
              <a:chExt cx="458560" cy="523220"/>
            </a:xfrm>
          </p:grpSpPr>
          <p:sp>
            <p:nvSpPr>
              <p:cNvPr id="41" name="Cube 40"/>
              <p:cNvSpPr/>
              <p:nvPr/>
            </p:nvSpPr>
            <p:spPr>
              <a:xfrm>
                <a:off x="4267199" y="5391149"/>
                <a:ext cx="371475" cy="371475"/>
              </a:xfrm>
              <a:prstGeom prst="cube">
                <a:avLst/>
              </a:prstGeom>
              <a:solidFill>
                <a:srgbClr val="00B050"/>
              </a:solidFill>
              <a:ln w="3175">
                <a:solidFill>
                  <a:schemeClr val="tx1"/>
                </a:solidFill>
              </a:ln>
              <a:scene3d>
                <a:camera prst="perspectiveBelow"/>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p:cNvSpPr txBox="1"/>
              <p:nvPr/>
            </p:nvSpPr>
            <p:spPr>
              <a:xfrm>
                <a:off x="4180114" y="5379520"/>
                <a:ext cx="302821" cy="523220"/>
              </a:xfrm>
              <a:prstGeom prst="rect">
                <a:avLst/>
              </a:prstGeom>
              <a:noFill/>
            </p:spPr>
            <p:txBody>
              <a:bodyPr wrap="square" rtlCol="0">
                <a:spAutoFit/>
              </a:bodyPr>
              <a:lstStyle/>
              <a:p>
                <a:endParaRPr lang="en-US" sz="2800" b="0" dirty="0">
                  <a:ln w="18415" cmpd="sng">
                    <a:solidFill>
                      <a:srgbClr val="F6E400"/>
                    </a:solidFill>
                    <a:prstDash val="solid"/>
                  </a:ln>
                  <a:solidFill>
                    <a:srgbClr val="F6E400"/>
                  </a:solidFill>
                  <a:effectLst>
                    <a:outerShdw blurRad="63500" dir="3600000" algn="tl" rotWithShape="0">
                      <a:srgbClr val="000000">
                        <a:alpha val="70000"/>
                      </a:srgbClr>
                    </a:outerShdw>
                  </a:effectLst>
                </a:endParaRPr>
              </a:p>
            </p:txBody>
          </p:sp>
        </p:grpSp>
        <p:sp>
          <p:nvSpPr>
            <p:cNvPr id="36" name="Cube 35"/>
            <p:cNvSpPr/>
            <p:nvPr/>
          </p:nvSpPr>
          <p:spPr>
            <a:xfrm>
              <a:off x="4403760" y="5628657"/>
              <a:ext cx="371475" cy="371475"/>
            </a:xfrm>
            <a:prstGeom prst="cube">
              <a:avLst/>
            </a:prstGeom>
            <a:solidFill>
              <a:srgbClr val="00B050"/>
            </a:solidFill>
            <a:ln w="3175">
              <a:solidFill>
                <a:schemeClr val="tx1"/>
              </a:solidFill>
            </a:ln>
            <a:scene3d>
              <a:camera prst="perspectiveBelow"/>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p:cNvSpPr txBox="1"/>
            <p:nvPr/>
          </p:nvSpPr>
          <p:spPr>
            <a:xfrm>
              <a:off x="4316675" y="5611090"/>
              <a:ext cx="302821" cy="523220"/>
            </a:xfrm>
            <a:prstGeom prst="rect">
              <a:avLst/>
            </a:prstGeom>
            <a:noFill/>
          </p:spPr>
          <p:txBody>
            <a:bodyPr wrap="square" rtlCol="0">
              <a:spAutoFit/>
            </a:bodyPr>
            <a:lstStyle/>
            <a:p>
              <a:r>
                <a:rPr lang="en-US" sz="2800" b="0" dirty="0" smtClean="0">
                  <a:ln w="18415" cmpd="sng">
                    <a:solidFill>
                      <a:srgbClr val="F6E400"/>
                    </a:solidFill>
                    <a:prstDash val="solid"/>
                  </a:ln>
                  <a:solidFill>
                    <a:srgbClr val="F6E400"/>
                  </a:solidFill>
                  <a:effectLst>
                    <a:outerShdw blurRad="63500" dir="3600000" algn="tl" rotWithShape="0">
                      <a:srgbClr val="000000">
                        <a:alpha val="70000"/>
                      </a:srgbClr>
                    </a:outerShdw>
                  </a:effectLst>
                  <a:sym typeface="Wingdings"/>
                </a:rPr>
                <a:t></a:t>
              </a:r>
              <a:endParaRPr lang="en-US" sz="2800" b="0" dirty="0">
                <a:ln w="18415" cmpd="sng">
                  <a:solidFill>
                    <a:srgbClr val="F6E400"/>
                  </a:solidFill>
                  <a:prstDash val="solid"/>
                </a:ln>
                <a:solidFill>
                  <a:srgbClr val="F6E400"/>
                </a:solidFill>
                <a:effectLst>
                  <a:outerShdw blurRad="63500" dir="3600000" algn="tl" rotWithShape="0">
                    <a:srgbClr val="000000">
                      <a:alpha val="70000"/>
                    </a:srgbClr>
                  </a:outerShdw>
                </a:effectLst>
              </a:endParaRPr>
            </a:p>
          </p:txBody>
        </p:sp>
        <p:sp>
          <p:nvSpPr>
            <p:cNvPr id="50" name="TextBox 49"/>
            <p:cNvSpPr txBox="1"/>
            <p:nvPr/>
          </p:nvSpPr>
          <p:spPr>
            <a:xfrm>
              <a:off x="4344390" y="5615044"/>
              <a:ext cx="302821" cy="523220"/>
            </a:xfrm>
            <a:prstGeom prst="rect">
              <a:avLst/>
            </a:prstGeom>
            <a:noFill/>
          </p:spPr>
          <p:txBody>
            <a:bodyPr wrap="square" rtlCol="0">
              <a:spAutoFit/>
            </a:bodyPr>
            <a:lstStyle/>
            <a:p>
              <a:endParaRPr lang="en-US" sz="2800" b="0" dirty="0">
                <a:ln w="18415" cmpd="sng">
                  <a:solidFill>
                    <a:srgbClr val="F6E400"/>
                  </a:solidFill>
                  <a:prstDash val="solid"/>
                </a:ln>
                <a:solidFill>
                  <a:srgbClr val="F6E400"/>
                </a:solidFill>
                <a:effectLst>
                  <a:outerShdw blurRad="63500" dir="3600000" algn="tl" rotWithShape="0">
                    <a:srgbClr val="000000">
                      <a:alpha val="70000"/>
                    </a:srgbClr>
                  </a:outerShdw>
                </a:effectLst>
              </a:endParaRPr>
            </a:p>
          </p:txBody>
        </p:sp>
        <p:sp>
          <p:nvSpPr>
            <p:cNvPr id="51" name="TextBox 50"/>
            <p:cNvSpPr txBox="1"/>
            <p:nvPr/>
          </p:nvSpPr>
          <p:spPr>
            <a:xfrm>
              <a:off x="3988133" y="5626924"/>
              <a:ext cx="302821" cy="523220"/>
            </a:xfrm>
            <a:prstGeom prst="rect">
              <a:avLst/>
            </a:prstGeom>
            <a:noFill/>
          </p:spPr>
          <p:txBody>
            <a:bodyPr wrap="square" rtlCol="0">
              <a:spAutoFit/>
            </a:bodyPr>
            <a:lstStyle/>
            <a:p>
              <a:r>
                <a:rPr lang="en-US" sz="2800" b="0" dirty="0" smtClean="0">
                  <a:ln w="18415" cmpd="sng">
                    <a:solidFill>
                      <a:srgbClr val="F6E400"/>
                    </a:solidFill>
                    <a:prstDash val="solid"/>
                  </a:ln>
                  <a:solidFill>
                    <a:srgbClr val="F6E400"/>
                  </a:solidFill>
                  <a:effectLst>
                    <a:outerShdw blurRad="63500" dir="3600000" algn="tl" rotWithShape="0">
                      <a:srgbClr val="000000">
                        <a:alpha val="70000"/>
                      </a:srgbClr>
                    </a:outerShdw>
                  </a:effectLst>
                  <a:sym typeface="Wingdings"/>
                </a:rPr>
                <a:t></a:t>
              </a:r>
              <a:endParaRPr lang="en-US" sz="2800" b="0" dirty="0">
                <a:ln w="18415" cmpd="sng">
                  <a:solidFill>
                    <a:srgbClr val="F6E400"/>
                  </a:solidFill>
                  <a:prstDash val="solid"/>
                </a:ln>
                <a:solidFill>
                  <a:srgbClr val="F6E400"/>
                </a:solidFill>
                <a:effectLst>
                  <a:outerShdw blurRad="63500" dir="3600000" algn="tl" rotWithShape="0">
                    <a:srgbClr val="000000">
                      <a:alpha val="70000"/>
                    </a:srgbClr>
                  </a:outerShdw>
                </a:effectLst>
              </a:endParaRPr>
            </a:p>
          </p:txBody>
        </p:sp>
        <p:sp>
          <p:nvSpPr>
            <p:cNvPr id="47" name="Cube 46"/>
            <p:cNvSpPr/>
            <p:nvPr/>
          </p:nvSpPr>
          <p:spPr>
            <a:xfrm>
              <a:off x="4712527" y="5628652"/>
              <a:ext cx="371475" cy="371475"/>
            </a:xfrm>
            <a:prstGeom prst="cube">
              <a:avLst/>
            </a:prstGeom>
            <a:solidFill>
              <a:srgbClr val="00B050"/>
            </a:solidFill>
            <a:ln w="3175">
              <a:solidFill>
                <a:schemeClr val="tx1"/>
              </a:solidFill>
            </a:ln>
            <a:scene3d>
              <a:camera prst="perspectiveBelow"/>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Box 47"/>
            <p:cNvSpPr txBox="1"/>
            <p:nvPr/>
          </p:nvSpPr>
          <p:spPr>
            <a:xfrm>
              <a:off x="4625442" y="5617023"/>
              <a:ext cx="302821" cy="523220"/>
            </a:xfrm>
            <a:prstGeom prst="rect">
              <a:avLst/>
            </a:prstGeom>
            <a:noFill/>
          </p:spPr>
          <p:txBody>
            <a:bodyPr wrap="square" rtlCol="0">
              <a:spAutoFit/>
            </a:bodyPr>
            <a:lstStyle/>
            <a:p>
              <a:r>
                <a:rPr lang="en-US" sz="2800" b="0" dirty="0" smtClean="0">
                  <a:ln w="18415" cmpd="sng">
                    <a:solidFill>
                      <a:srgbClr val="F6E400"/>
                    </a:solidFill>
                    <a:prstDash val="solid"/>
                  </a:ln>
                  <a:solidFill>
                    <a:srgbClr val="F6E400"/>
                  </a:solidFill>
                  <a:effectLst>
                    <a:outerShdw blurRad="63500" dir="3600000" algn="tl" rotWithShape="0">
                      <a:srgbClr val="000000">
                        <a:alpha val="70000"/>
                      </a:srgbClr>
                    </a:outerShdw>
                  </a:effectLst>
                  <a:sym typeface="Wingdings"/>
                </a:rPr>
                <a:t></a:t>
              </a:r>
              <a:endParaRPr lang="en-US" sz="2800" b="0" dirty="0">
                <a:ln w="18415" cmpd="sng">
                  <a:solidFill>
                    <a:srgbClr val="F6E400"/>
                  </a:solidFill>
                  <a:prstDash val="solid"/>
                </a:ln>
                <a:solidFill>
                  <a:srgbClr val="F6E400"/>
                </a:solidFill>
                <a:effectLst>
                  <a:outerShdw blurRad="63500" dir="3600000" algn="tl" rotWithShape="0">
                    <a:srgbClr val="000000">
                      <a:alpha val="70000"/>
                    </a:srgbClr>
                  </a:outerShdw>
                </a:effectLst>
              </a:endParaRPr>
            </a:p>
          </p:txBody>
        </p:sp>
      </p:grpSp>
      <p:sp>
        <p:nvSpPr>
          <p:cNvPr id="55" name="TextBox 54"/>
          <p:cNvSpPr txBox="1"/>
          <p:nvPr/>
        </p:nvSpPr>
        <p:spPr>
          <a:xfrm>
            <a:off x="7320166" y="3764913"/>
            <a:ext cx="1153492" cy="276999"/>
          </a:xfrm>
          <a:prstGeom prst="rect">
            <a:avLst/>
          </a:prstGeom>
          <a:noFill/>
        </p:spPr>
        <p:txBody>
          <a:bodyPr wrap="none" rtlCol="0">
            <a:spAutoFit/>
          </a:bodyPr>
          <a:lstStyle/>
          <a:p>
            <a:r>
              <a:rPr lang="en-US" sz="1200" dirty="0" smtClean="0">
                <a:latin typeface="Cambria" pitchFamily="18" charset="0"/>
              </a:rPr>
              <a:t>Working Code</a:t>
            </a:r>
            <a:endParaRPr lang="en-US" sz="1200" dirty="0">
              <a:latin typeface="Cambria" pitchFamily="18" charset="0"/>
            </a:endParaRPr>
          </a:p>
        </p:txBody>
      </p:sp>
      <p:sp>
        <p:nvSpPr>
          <p:cNvPr id="56" name="Flowchart: Extract 55"/>
          <p:cNvSpPr/>
          <p:nvPr/>
        </p:nvSpPr>
        <p:spPr>
          <a:xfrm>
            <a:off x="254746" y="3518625"/>
            <a:ext cx="349718" cy="285007"/>
          </a:xfrm>
          <a:prstGeom prst="flowChartExtract">
            <a:avLst/>
          </a:prstGeom>
          <a:solidFill>
            <a:srgbClr val="33CC33"/>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61" name="Straight Arrow Connector 60"/>
          <p:cNvCxnSpPr/>
          <p:nvPr/>
        </p:nvCxnSpPr>
        <p:spPr>
          <a:xfrm>
            <a:off x="420256" y="3839259"/>
            <a:ext cx="0" cy="724394"/>
          </a:xfrm>
          <a:prstGeom prst="straightConnector1">
            <a:avLst/>
          </a:prstGeom>
          <a:ln w="19050">
            <a:tailEnd type="arrow"/>
          </a:ln>
        </p:spPr>
        <p:style>
          <a:lnRef idx="3">
            <a:schemeClr val="accent1"/>
          </a:lnRef>
          <a:fillRef idx="0">
            <a:schemeClr val="accent1"/>
          </a:fillRef>
          <a:effectRef idx="2">
            <a:schemeClr val="accent1"/>
          </a:effectRef>
          <a:fontRef idx="minor">
            <a:schemeClr val="tx1"/>
          </a:fontRef>
        </p:style>
      </p:cxnSp>
      <p:sp>
        <p:nvSpPr>
          <p:cNvPr id="64" name="Flowchart: Extract 63"/>
          <p:cNvSpPr/>
          <p:nvPr/>
        </p:nvSpPr>
        <p:spPr>
          <a:xfrm>
            <a:off x="6706337" y="1604100"/>
            <a:ext cx="349718" cy="285007"/>
          </a:xfrm>
          <a:prstGeom prst="flowChartExtract">
            <a:avLst/>
          </a:prstGeom>
          <a:solidFill>
            <a:srgbClr val="33CC33"/>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66" name="Straight Arrow Connector 65"/>
          <p:cNvCxnSpPr/>
          <p:nvPr/>
        </p:nvCxnSpPr>
        <p:spPr>
          <a:xfrm>
            <a:off x="7025698" y="1762932"/>
            <a:ext cx="439456" cy="0"/>
          </a:xfrm>
          <a:prstGeom prst="straightConnector1">
            <a:avLst/>
          </a:prstGeom>
          <a:ln w="19050">
            <a:tailEnd type="arrow"/>
          </a:ln>
        </p:spPr>
        <p:style>
          <a:lnRef idx="3">
            <a:schemeClr val="accent1"/>
          </a:lnRef>
          <a:fillRef idx="0">
            <a:schemeClr val="accent1"/>
          </a:fillRef>
          <a:effectRef idx="2">
            <a:schemeClr val="accent1"/>
          </a:effectRef>
          <a:fontRef idx="minor">
            <a:schemeClr val="tx1"/>
          </a:fontRef>
        </p:style>
      </p:cxnSp>
      <p:cxnSp>
        <p:nvCxnSpPr>
          <p:cNvPr id="70" name="Straight Arrow Connector 69"/>
          <p:cNvCxnSpPr/>
          <p:nvPr/>
        </p:nvCxnSpPr>
        <p:spPr>
          <a:xfrm flipV="1">
            <a:off x="1209916" y="4163232"/>
            <a:ext cx="205703" cy="476250"/>
          </a:xfrm>
          <a:prstGeom prst="straightConnector1">
            <a:avLst/>
          </a:prstGeom>
          <a:ln w="19050">
            <a:tailEnd type="arrow"/>
          </a:ln>
        </p:spPr>
        <p:style>
          <a:lnRef idx="3">
            <a:schemeClr val="accent1"/>
          </a:lnRef>
          <a:fillRef idx="0">
            <a:schemeClr val="accent1"/>
          </a:fillRef>
          <a:effectRef idx="2">
            <a:schemeClr val="accent1"/>
          </a:effectRef>
          <a:fontRef idx="minor">
            <a:schemeClr val="tx1"/>
          </a:fontRef>
        </p:style>
      </p:cxnSp>
      <p:sp>
        <p:nvSpPr>
          <p:cNvPr id="76" name="Flowchart: Extract 75"/>
          <p:cNvSpPr/>
          <p:nvPr/>
        </p:nvSpPr>
        <p:spPr>
          <a:xfrm>
            <a:off x="2966284" y="3337650"/>
            <a:ext cx="349718" cy="285007"/>
          </a:xfrm>
          <a:prstGeom prst="flowChartExtract">
            <a:avLst/>
          </a:prstGeom>
          <a:solidFill>
            <a:srgbClr val="33CC33"/>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7" name="TextBox 76"/>
          <p:cNvSpPr txBox="1"/>
          <p:nvPr/>
        </p:nvSpPr>
        <p:spPr>
          <a:xfrm>
            <a:off x="4880861" y="2182292"/>
            <a:ext cx="1215516" cy="400110"/>
          </a:xfrm>
          <a:prstGeom prst="rect">
            <a:avLst/>
          </a:prstGeom>
          <a:noFill/>
        </p:spPr>
        <p:txBody>
          <a:bodyPr wrap="square" rtlCol="0">
            <a:spAutoFit/>
          </a:bodyPr>
          <a:lstStyle/>
          <a:p>
            <a:pPr algn="ctr"/>
            <a:r>
              <a:rPr lang="en-US" sz="1000" dirty="0" smtClean="0">
                <a:latin typeface="Cambria" pitchFamily="18" charset="0"/>
              </a:rPr>
              <a:t>Sprint/Increment </a:t>
            </a:r>
          </a:p>
          <a:p>
            <a:pPr algn="ctr"/>
            <a:r>
              <a:rPr lang="en-US" sz="1000" dirty="0" smtClean="0">
                <a:latin typeface="Cambria" pitchFamily="18" charset="0"/>
              </a:rPr>
              <a:t>Work Cycle</a:t>
            </a:r>
            <a:endParaRPr lang="en-US" sz="1000" dirty="0">
              <a:latin typeface="Cambria" pitchFamily="18" charset="0"/>
            </a:endParaRPr>
          </a:p>
        </p:txBody>
      </p:sp>
      <p:cxnSp>
        <p:nvCxnSpPr>
          <p:cNvPr id="79" name="Straight Arrow Connector 78"/>
          <p:cNvCxnSpPr/>
          <p:nvPr/>
        </p:nvCxnSpPr>
        <p:spPr>
          <a:xfrm flipV="1">
            <a:off x="3136043" y="2477307"/>
            <a:ext cx="1" cy="800100"/>
          </a:xfrm>
          <a:prstGeom prst="straightConnector1">
            <a:avLst/>
          </a:prstGeom>
          <a:ln w="19050">
            <a:tailEnd type="arrow"/>
          </a:ln>
        </p:spPr>
        <p:style>
          <a:lnRef idx="3">
            <a:schemeClr val="accent1"/>
          </a:lnRef>
          <a:fillRef idx="0">
            <a:schemeClr val="accent1"/>
          </a:fillRef>
          <a:effectRef idx="2">
            <a:schemeClr val="accent1"/>
          </a:effectRef>
          <a:fontRef idx="minor">
            <a:schemeClr val="tx1"/>
          </a:fontRef>
        </p:style>
      </p:cxnSp>
      <p:cxnSp>
        <p:nvCxnSpPr>
          <p:cNvPr id="83" name="Straight Arrow Connector 82"/>
          <p:cNvCxnSpPr/>
          <p:nvPr/>
        </p:nvCxnSpPr>
        <p:spPr>
          <a:xfrm>
            <a:off x="3743802" y="2543982"/>
            <a:ext cx="345955" cy="628650"/>
          </a:xfrm>
          <a:prstGeom prst="straightConnector1">
            <a:avLst/>
          </a:prstGeom>
          <a:ln w="19050">
            <a:tailEnd type="arrow"/>
          </a:ln>
        </p:spPr>
        <p:style>
          <a:lnRef idx="3">
            <a:schemeClr val="accent1"/>
          </a:lnRef>
          <a:fillRef idx="0">
            <a:schemeClr val="accent1"/>
          </a:fillRef>
          <a:effectRef idx="2">
            <a:schemeClr val="accent1"/>
          </a:effectRef>
          <a:fontRef idx="minor">
            <a:schemeClr val="tx1"/>
          </a:fontRef>
        </p:style>
      </p:cxnSp>
      <p:sp>
        <p:nvSpPr>
          <p:cNvPr id="86" name="Flowchart: Extract 85"/>
          <p:cNvSpPr/>
          <p:nvPr/>
        </p:nvSpPr>
        <p:spPr>
          <a:xfrm>
            <a:off x="5649772" y="3518625"/>
            <a:ext cx="349718" cy="285007"/>
          </a:xfrm>
          <a:prstGeom prst="flowChartExtract">
            <a:avLst/>
          </a:prstGeom>
          <a:solidFill>
            <a:srgbClr val="33CC33"/>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88" name="Straight Arrow Connector 87"/>
          <p:cNvCxnSpPr/>
          <p:nvPr/>
        </p:nvCxnSpPr>
        <p:spPr>
          <a:xfrm flipH="1">
            <a:off x="5105400" y="3848907"/>
            <a:ext cx="723483" cy="1408893"/>
          </a:xfrm>
          <a:prstGeom prst="straightConnector1">
            <a:avLst/>
          </a:prstGeom>
          <a:ln w="19050">
            <a:tailEnd type="arrow"/>
          </a:ln>
        </p:spPr>
        <p:style>
          <a:lnRef idx="3">
            <a:schemeClr val="accent1"/>
          </a:lnRef>
          <a:fillRef idx="0">
            <a:schemeClr val="accent1"/>
          </a:fillRef>
          <a:effectRef idx="2">
            <a:schemeClr val="accent1"/>
          </a:effectRef>
          <a:fontRef idx="minor">
            <a:schemeClr val="tx1"/>
          </a:fontRef>
        </p:style>
      </p:cxnSp>
      <p:sp>
        <p:nvSpPr>
          <p:cNvPr id="92" name="Flowchart: Extract 91"/>
          <p:cNvSpPr/>
          <p:nvPr/>
        </p:nvSpPr>
        <p:spPr>
          <a:xfrm>
            <a:off x="6351032" y="3528150"/>
            <a:ext cx="349718" cy="285007"/>
          </a:xfrm>
          <a:prstGeom prst="flowChartExtract">
            <a:avLst/>
          </a:prstGeom>
          <a:solidFill>
            <a:srgbClr val="33CC33"/>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95" name="Straight Arrow Connector 94"/>
          <p:cNvCxnSpPr/>
          <p:nvPr/>
        </p:nvCxnSpPr>
        <p:spPr>
          <a:xfrm>
            <a:off x="6558191" y="3887007"/>
            <a:ext cx="196353" cy="533400"/>
          </a:xfrm>
          <a:prstGeom prst="straightConnector1">
            <a:avLst/>
          </a:prstGeom>
          <a:ln w="19050">
            <a:tailEnd type="arrow"/>
          </a:ln>
        </p:spPr>
        <p:style>
          <a:lnRef idx="3">
            <a:schemeClr val="accent1"/>
          </a:lnRef>
          <a:fillRef idx="0">
            <a:schemeClr val="accent1"/>
          </a:fillRef>
          <a:effectRef idx="2">
            <a:schemeClr val="accent1"/>
          </a:effectRef>
          <a:fontRef idx="minor">
            <a:schemeClr val="tx1"/>
          </a:fontRef>
        </p:style>
      </p:cxnSp>
      <p:sp>
        <p:nvSpPr>
          <p:cNvPr id="82" name="TextBox 81"/>
          <p:cNvSpPr txBox="1"/>
          <p:nvPr/>
        </p:nvSpPr>
        <p:spPr>
          <a:xfrm>
            <a:off x="998332" y="1818558"/>
            <a:ext cx="3043835" cy="507831"/>
          </a:xfrm>
          <a:prstGeom prst="rect">
            <a:avLst/>
          </a:prstGeom>
          <a:noFill/>
        </p:spPr>
        <p:txBody>
          <a:bodyPr wrap="square" rtlCol="0">
            <a:spAutoFit/>
          </a:bodyPr>
          <a:lstStyle/>
          <a:p>
            <a:r>
              <a:rPr lang="en-US" sz="900" dirty="0" smtClean="0">
                <a:latin typeface="+mn-lt"/>
              </a:rPr>
              <a:t>Sprint Planning: </a:t>
            </a:r>
            <a:r>
              <a:rPr lang="en-US" sz="900" b="0" dirty="0" smtClean="0">
                <a:latin typeface="+mn-lt"/>
              </a:rPr>
              <a:t>Final build scan identifies quality issues to be addressed as stories or tasks in the sprint\increment backlog.</a:t>
            </a:r>
            <a:endParaRPr lang="en-US" sz="900" dirty="0">
              <a:latin typeface="+mn-lt"/>
            </a:endParaRPr>
          </a:p>
        </p:txBody>
      </p:sp>
      <p:pic>
        <p:nvPicPr>
          <p:cNvPr id="73" name="Picture 16" descr="https://encrypted-tbn0.gstatic.com/images?q=tbn:ANd9GcRl6FVfcN8_cYKaynAcV_Od1_KpJplZKYMxKJ-aO9wgJaW2wsoNGfcqKg">
            <a:hlinkClick r:id="rId2"/>
          </p:cNvPr>
          <p:cNvPicPr>
            <a:picLocks noChangeAspect="1" noChangeArrowheads="1"/>
          </p:cNvPicPr>
          <p:nvPr/>
        </p:nvPicPr>
        <p:blipFill>
          <a:blip r:embed="rId3" cstate="print"/>
          <a:srcRect/>
          <a:stretch>
            <a:fillRect/>
          </a:stretch>
        </p:blipFill>
        <p:spPr bwMode="auto">
          <a:xfrm>
            <a:off x="4985407" y="2563294"/>
            <a:ext cx="1143211" cy="279950"/>
          </a:xfrm>
          <a:prstGeom prst="rect">
            <a:avLst/>
          </a:prstGeom>
          <a:noFill/>
          <a:ln>
            <a:noFill/>
            <a:prstDash val="sysDot"/>
          </a:ln>
          <a:effectLst/>
        </p:spPr>
      </p:pic>
      <p:grpSp>
        <p:nvGrpSpPr>
          <p:cNvPr id="6" name="Group 5"/>
          <p:cNvGrpSpPr/>
          <p:nvPr/>
        </p:nvGrpSpPr>
        <p:grpSpPr>
          <a:xfrm>
            <a:off x="151129" y="4725578"/>
            <a:ext cx="2397862" cy="979104"/>
            <a:chOff x="105596" y="4756140"/>
            <a:chExt cx="2442708" cy="979104"/>
          </a:xfrm>
        </p:grpSpPr>
        <p:sp>
          <p:nvSpPr>
            <p:cNvPr id="62" name="TextBox 61"/>
            <p:cNvSpPr txBox="1"/>
            <p:nvPr/>
          </p:nvSpPr>
          <p:spPr>
            <a:xfrm>
              <a:off x="105596" y="5088913"/>
              <a:ext cx="2442708" cy="646331"/>
            </a:xfrm>
            <a:prstGeom prst="rect">
              <a:avLst/>
            </a:prstGeom>
            <a:noFill/>
          </p:spPr>
          <p:txBody>
            <a:bodyPr wrap="none" rtlCol="0">
              <a:spAutoFit/>
            </a:bodyPr>
            <a:lstStyle/>
            <a:p>
              <a:r>
                <a:rPr lang="en-US" sz="900" dirty="0" smtClean="0">
                  <a:latin typeface="+mn-lt"/>
                </a:rPr>
                <a:t>Project Planning:</a:t>
              </a:r>
            </a:p>
            <a:p>
              <a:r>
                <a:rPr lang="en-US" sz="900" b="0" dirty="0" smtClean="0">
                  <a:latin typeface="+mn-lt"/>
                </a:rPr>
                <a:t>Scan of production application (baseline) </a:t>
              </a:r>
            </a:p>
            <a:p>
              <a:r>
                <a:rPr lang="en-US" sz="900" b="0" dirty="0" smtClean="0">
                  <a:latin typeface="+mn-lt"/>
                </a:rPr>
                <a:t>provides input into product backlog by</a:t>
              </a:r>
            </a:p>
            <a:p>
              <a:r>
                <a:rPr lang="en-US" sz="900" b="0" dirty="0" smtClean="0">
                  <a:latin typeface="+mn-lt"/>
                </a:rPr>
                <a:t>Identifying existing structural quality issues.</a:t>
              </a:r>
              <a:endParaRPr lang="en-US" sz="900" b="0" dirty="0">
                <a:latin typeface="+mn-lt"/>
              </a:endParaRPr>
            </a:p>
          </p:txBody>
        </p:sp>
        <p:pic>
          <p:nvPicPr>
            <p:cNvPr id="75" name="Picture 74"/>
            <p:cNvPicPr>
              <a:picLocks noChangeAspect="1"/>
            </p:cNvPicPr>
            <p:nvPr/>
          </p:nvPicPr>
          <p:blipFill>
            <a:blip r:embed="rId4"/>
            <a:stretch>
              <a:fillRect/>
            </a:stretch>
          </p:blipFill>
          <p:spPr>
            <a:xfrm>
              <a:off x="153754" y="4756140"/>
              <a:ext cx="1225725" cy="282025"/>
            </a:xfrm>
            <a:prstGeom prst="rect">
              <a:avLst/>
            </a:prstGeom>
            <a:ln>
              <a:noFill/>
            </a:ln>
            <a:effectLst/>
          </p:spPr>
        </p:pic>
      </p:grpSp>
      <p:grpSp>
        <p:nvGrpSpPr>
          <p:cNvPr id="9" name="Group 8"/>
          <p:cNvGrpSpPr/>
          <p:nvPr/>
        </p:nvGrpSpPr>
        <p:grpSpPr>
          <a:xfrm>
            <a:off x="3733800" y="5265690"/>
            <a:ext cx="2795690" cy="982710"/>
            <a:chOff x="4716594" y="5394067"/>
            <a:chExt cx="2847976" cy="982710"/>
          </a:xfrm>
        </p:grpSpPr>
        <p:sp>
          <p:nvSpPr>
            <p:cNvPr id="87" name="TextBox 86"/>
            <p:cNvSpPr txBox="1"/>
            <p:nvPr/>
          </p:nvSpPr>
          <p:spPr>
            <a:xfrm>
              <a:off x="4716594" y="5730446"/>
              <a:ext cx="2847976" cy="646331"/>
            </a:xfrm>
            <a:prstGeom prst="rect">
              <a:avLst/>
            </a:prstGeom>
            <a:noFill/>
          </p:spPr>
          <p:txBody>
            <a:bodyPr wrap="square" rtlCol="0">
              <a:spAutoFit/>
            </a:bodyPr>
            <a:lstStyle/>
            <a:p>
              <a:r>
                <a:rPr lang="en-US" sz="900" dirty="0" smtClean="0">
                  <a:latin typeface="+mn-lt"/>
                </a:rPr>
                <a:t>End of Sprint\Increment Build: </a:t>
              </a:r>
              <a:r>
                <a:rPr lang="en-US" sz="900" b="0" dirty="0" smtClean="0">
                  <a:latin typeface="+mn-lt"/>
                </a:rPr>
                <a:t>End of sprint\increment final build is scanned.  Issues identified captured as stories or tasks in the release backlog for a future sprint\increment.</a:t>
              </a:r>
              <a:endParaRPr lang="en-US" sz="900" dirty="0">
                <a:latin typeface="+mn-lt"/>
              </a:endParaRPr>
            </a:p>
          </p:txBody>
        </p:sp>
        <p:pic>
          <p:nvPicPr>
            <p:cNvPr id="80" name="Picture 79"/>
            <p:cNvPicPr>
              <a:picLocks noChangeAspect="1"/>
            </p:cNvPicPr>
            <p:nvPr/>
          </p:nvPicPr>
          <p:blipFill>
            <a:blip r:embed="rId4"/>
            <a:stretch>
              <a:fillRect/>
            </a:stretch>
          </p:blipFill>
          <p:spPr>
            <a:xfrm>
              <a:off x="4742208" y="5394067"/>
              <a:ext cx="1225725" cy="282025"/>
            </a:xfrm>
            <a:prstGeom prst="rect">
              <a:avLst/>
            </a:prstGeom>
            <a:ln>
              <a:noFill/>
            </a:ln>
            <a:effectLst/>
          </p:spPr>
        </p:pic>
      </p:grpSp>
      <p:grpSp>
        <p:nvGrpSpPr>
          <p:cNvPr id="34" name="Group 33"/>
          <p:cNvGrpSpPr/>
          <p:nvPr/>
        </p:nvGrpSpPr>
        <p:grpSpPr>
          <a:xfrm>
            <a:off x="6599309" y="4497284"/>
            <a:ext cx="2356234" cy="1209870"/>
            <a:chOff x="6682532" y="4443376"/>
            <a:chExt cx="2400301" cy="1209870"/>
          </a:xfrm>
          <a:effectLst/>
        </p:grpSpPr>
        <p:sp>
          <p:nvSpPr>
            <p:cNvPr id="93" name="TextBox 92"/>
            <p:cNvSpPr txBox="1"/>
            <p:nvPr/>
          </p:nvSpPr>
          <p:spPr>
            <a:xfrm>
              <a:off x="6682532" y="4868416"/>
              <a:ext cx="2400301" cy="784830"/>
            </a:xfrm>
            <a:prstGeom prst="rect">
              <a:avLst/>
            </a:prstGeom>
            <a:noFill/>
          </p:spPr>
          <p:txBody>
            <a:bodyPr wrap="square" rtlCol="0">
              <a:spAutoFit/>
            </a:bodyPr>
            <a:lstStyle/>
            <a:p>
              <a:r>
                <a:rPr lang="en-US" sz="900" dirty="0" smtClean="0">
                  <a:latin typeface="+mn-lt"/>
                </a:rPr>
                <a:t>Sprint\Increment Retrospective: </a:t>
              </a:r>
              <a:r>
                <a:rPr lang="en-US" sz="900" b="0" dirty="0" smtClean="0">
                  <a:latin typeface="+mn-lt"/>
                </a:rPr>
                <a:t>End of sprint\increment final build scan provides insight into identifying repetitive programming issues for development process improvement.</a:t>
              </a:r>
              <a:endParaRPr lang="en-US" sz="900" dirty="0">
                <a:latin typeface="+mn-lt"/>
              </a:endParaRPr>
            </a:p>
          </p:txBody>
        </p:sp>
        <p:pic>
          <p:nvPicPr>
            <p:cNvPr id="84" name="Picture 83"/>
            <p:cNvPicPr>
              <a:picLocks noChangeAspect="1"/>
            </p:cNvPicPr>
            <p:nvPr/>
          </p:nvPicPr>
          <p:blipFill>
            <a:blip r:embed="rId4"/>
            <a:stretch>
              <a:fillRect/>
            </a:stretch>
          </p:blipFill>
          <p:spPr>
            <a:xfrm>
              <a:off x="6695442" y="4443376"/>
              <a:ext cx="1225725" cy="282025"/>
            </a:xfrm>
            <a:prstGeom prst="rect">
              <a:avLst/>
            </a:prstGeom>
            <a:ln>
              <a:noFill/>
            </a:ln>
            <a:effectLst/>
          </p:spPr>
        </p:pic>
      </p:grpSp>
      <p:pic>
        <p:nvPicPr>
          <p:cNvPr id="39" name="Picture 38"/>
          <p:cNvPicPr>
            <a:picLocks noChangeAspect="1"/>
          </p:cNvPicPr>
          <p:nvPr/>
        </p:nvPicPr>
        <p:blipFill>
          <a:blip r:embed="rId5"/>
          <a:stretch>
            <a:fillRect/>
          </a:stretch>
        </p:blipFill>
        <p:spPr>
          <a:xfrm>
            <a:off x="7812930" y="4445840"/>
            <a:ext cx="1072408" cy="336143"/>
          </a:xfrm>
          <a:prstGeom prst="rect">
            <a:avLst/>
          </a:prstGeom>
          <a:noFill/>
          <a:ln>
            <a:noFill/>
            <a:prstDash val="sysDot"/>
          </a:ln>
          <a:effectLst/>
        </p:spPr>
      </p:pic>
      <p:grpSp>
        <p:nvGrpSpPr>
          <p:cNvPr id="37" name="Group 36"/>
          <p:cNvGrpSpPr/>
          <p:nvPr/>
        </p:nvGrpSpPr>
        <p:grpSpPr>
          <a:xfrm>
            <a:off x="6900568" y="1015861"/>
            <a:ext cx="2133704" cy="1241701"/>
            <a:chOff x="6900568" y="1015861"/>
            <a:chExt cx="2133704" cy="1241701"/>
          </a:xfrm>
        </p:grpSpPr>
        <p:sp>
          <p:nvSpPr>
            <p:cNvPr id="65" name="TextBox 64"/>
            <p:cNvSpPr txBox="1"/>
            <p:nvPr/>
          </p:nvSpPr>
          <p:spPr>
            <a:xfrm>
              <a:off x="7416698" y="1334232"/>
              <a:ext cx="1617574" cy="923330"/>
            </a:xfrm>
            <a:prstGeom prst="rect">
              <a:avLst/>
            </a:prstGeom>
            <a:noFill/>
          </p:spPr>
          <p:txBody>
            <a:bodyPr wrap="square" rtlCol="0">
              <a:spAutoFit/>
            </a:bodyPr>
            <a:lstStyle/>
            <a:p>
              <a:r>
                <a:rPr lang="en-US" sz="900" dirty="0" smtClean="0">
                  <a:latin typeface="Arial"/>
                  <a:cs typeface="Arial"/>
                </a:rPr>
                <a:t>Micro Work Increments: </a:t>
              </a:r>
              <a:r>
                <a:rPr lang="en-US" sz="900" b="0" dirty="0" smtClean="0">
                  <a:latin typeface="Arial"/>
                  <a:cs typeface="Arial"/>
                </a:rPr>
                <a:t>Issues identified during recurring in-sprint scans captured as tasks to a story or added to Release Backlog.</a:t>
              </a:r>
            </a:p>
          </p:txBody>
        </p:sp>
        <p:pic>
          <p:nvPicPr>
            <p:cNvPr id="85" name="Picture 16" descr="https://encrypted-tbn0.gstatic.com/images?q=tbn:ANd9GcRl6FVfcN8_cYKaynAcV_Od1_KpJplZKYMxKJ-aO9wgJaW2wsoNGfcqKg">
              <a:hlinkClick r:id="rId2"/>
            </p:cNvPr>
            <p:cNvPicPr>
              <a:picLocks noChangeAspect="1" noChangeArrowheads="1"/>
            </p:cNvPicPr>
            <p:nvPr/>
          </p:nvPicPr>
          <p:blipFill>
            <a:blip r:embed="rId3" cstate="print"/>
            <a:srcRect/>
            <a:stretch>
              <a:fillRect/>
            </a:stretch>
          </p:blipFill>
          <p:spPr bwMode="auto">
            <a:xfrm>
              <a:off x="6900568" y="1027554"/>
              <a:ext cx="1143211" cy="279950"/>
            </a:xfrm>
            <a:prstGeom prst="rect">
              <a:avLst/>
            </a:prstGeom>
            <a:noFill/>
            <a:ln>
              <a:noFill/>
              <a:prstDash val="sysDot"/>
            </a:ln>
            <a:effectLst>
              <a:outerShdw blurRad="76200" dist="12700" dir="13500000" sx="0" sy="0" kx="2700000" rotWithShape="0">
                <a:srgbClr val="000000">
                  <a:alpha val="20000"/>
                </a:srgbClr>
              </a:outerShdw>
            </a:effectLst>
          </p:spPr>
        </p:pic>
        <p:pic>
          <p:nvPicPr>
            <p:cNvPr id="89" name="Picture 88"/>
            <p:cNvPicPr>
              <a:picLocks noChangeAspect="1"/>
            </p:cNvPicPr>
            <p:nvPr/>
          </p:nvPicPr>
          <p:blipFill>
            <a:blip r:embed="rId5"/>
            <a:stretch>
              <a:fillRect/>
            </a:stretch>
          </p:blipFill>
          <p:spPr>
            <a:xfrm>
              <a:off x="8045942" y="1015861"/>
              <a:ext cx="934179" cy="292815"/>
            </a:xfrm>
            <a:prstGeom prst="rect">
              <a:avLst/>
            </a:prstGeom>
            <a:noFill/>
            <a:ln>
              <a:noFill/>
              <a:prstDash val="sysDot"/>
            </a:ln>
            <a:effectLst>
              <a:outerShdw blurRad="76200" dist="12700" dir="13500000" sx="0" sy="0" kx="2700000" rotWithShape="0">
                <a:srgbClr val="000000">
                  <a:alpha val="20000"/>
                </a:srgbClr>
              </a:outerShdw>
            </a:effectLst>
          </p:spPr>
        </p:pic>
      </p:grpSp>
      <p:grpSp>
        <p:nvGrpSpPr>
          <p:cNvPr id="4" name="Group 3"/>
          <p:cNvGrpSpPr/>
          <p:nvPr/>
        </p:nvGrpSpPr>
        <p:grpSpPr>
          <a:xfrm>
            <a:off x="990600" y="1371600"/>
            <a:ext cx="3510808" cy="336143"/>
            <a:chOff x="990600" y="1371600"/>
            <a:chExt cx="3510808" cy="336143"/>
          </a:xfrm>
        </p:grpSpPr>
        <p:pic>
          <p:nvPicPr>
            <p:cNvPr id="71" name="Picture 16" descr="https://encrypted-tbn0.gstatic.com/images?q=tbn:ANd9GcRl6FVfcN8_cYKaynAcV_Od1_KpJplZKYMxKJ-aO9wgJaW2wsoNGfcqKg">
              <a:hlinkClick r:id="rId2"/>
            </p:cNvPr>
            <p:cNvPicPr>
              <a:picLocks noChangeAspect="1" noChangeArrowheads="1"/>
            </p:cNvPicPr>
            <p:nvPr/>
          </p:nvPicPr>
          <p:blipFill>
            <a:blip r:embed="rId3" cstate="print"/>
            <a:srcRect/>
            <a:stretch>
              <a:fillRect/>
            </a:stretch>
          </p:blipFill>
          <p:spPr bwMode="auto">
            <a:xfrm>
              <a:off x="2206599" y="1421910"/>
              <a:ext cx="1143211" cy="279950"/>
            </a:xfrm>
            <a:prstGeom prst="rect">
              <a:avLst/>
            </a:prstGeom>
            <a:noFill/>
            <a:ln>
              <a:noFill/>
              <a:prstDash val="sysDot"/>
            </a:ln>
            <a:effectLst/>
          </p:spPr>
        </p:pic>
        <p:pic>
          <p:nvPicPr>
            <p:cNvPr id="72" name="Picture 71"/>
            <p:cNvPicPr>
              <a:picLocks noChangeAspect="1"/>
            </p:cNvPicPr>
            <p:nvPr/>
          </p:nvPicPr>
          <p:blipFill>
            <a:blip r:embed="rId4"/>
            <a:stretch>
              <a:fillRect/>
            </a:stretch>
          </p:blipFill>
          <p:spPr>
            <a:xfrm>
              <a:off x="990600" y="1419835"/>
              <a:ext cx="1203222" cy="282025"/>
            </a:xfrm>
            <a:prstGeom prst="rect">
              <a:avLst/>
            </a:prstGeom>
            <a:ln>
              <a:noFill/>
            </a:ln>
            <a:effectLst/>
          </p:spPr>
        </p:pic>
        <p:pic>
          <p:nvPicPr>
            <p:cNvPr id="90" name="Picture 89"/>
            <p:cNvPicPr>
              <a:picLocks noChangeAspect="1"/>
            </p:cNvPicPr>
            <p:nvPr/>
          </p:nvPicPr>
          <p:blipFill>
            <a:blip r:embed="rId5"/>
            <a:stretch>
              <a:fillRect/>
            </a:stretch>
          </p:blipFill>
          <p:spPr>
            <a:xfrm>
              <a:off x="3429000" y="1371600"/>
              <a:ext cx="1072408" cy="336143"/>
            </a:xfrm>
            <a:prstGeom prst="rect">
              <a:avLst/>
            </a:prstGeom>
            <a:noFill/>
            <a:ln>
              <a:noFill/>
              <a:prstDash val="sysDot"/>
            </a:ln>
            <a:effectLst/>
          </p:spPr>
        </p:pic>
      </p:grpSp>
      <p:sp>
        <p:nvSpPr>
          <p:cNvPr id="2" name="Title 1"/>
          <p:cNvSpPr>
            <a:spLocks noGrp="1"/>
          </p:cNvSpPr>
          <p:nvPr>
            <p:ph type="title"/>
          </p:nvPr>
        </p:nvSpPr>
        <p:spPr/>
        <p:txBody>
          <a:bodyPr/>
          <a:lstStyle/>
          <a:p>
            <a:pPr lvl="0"/>
            <a:r>
              <a:rPr lang="en-US" sz="2400" b="1" kern="1200" baseline="0" dirty="0" smtClean="0">
                <a:solidFill>
                  <a:schemeClr val="accent1"/>
                </a:solidFill>
                <a:effectLst/>
                <a:latin typeface="+mj-lt"/>
                <a:ea typeface="+mj-ea"/>
                <a:cs typeface="+mj-cs"/>
              </a:rPr>
              <a:t>DevOps For Teams</a:t>
            </a:r>
            <a:r>
              <a:rPr lang="en-US" dirty="0"/>
              <a:t/>
            </a:r>
            <a:br>
              <a:rPr lang="en-US" dirty="0"/>
            </a:br>
            <a:r>
              <a:rPr lang="en-US" sz="1800" dirty="0">
                <a:solidFill>
                  <a:schemeClr val="tx1">
                    <a:lumMod val="50000"/>
                    <a:lumOff val="50000"/>
                  </a:schemeClr>
                </a:solidFill>
              </a:rPr>
              <a:t>CQA Tooling in Context of </a:t>
            </a:r>
            <a:r>
              <a:rPr lang="en-US" sz="1800" dirty="0" smtClean="0">
                <a:solidFill>
                  <a:schemeClr val="tx1">
                    <a:lumMod val="50000"/>
                    <a:lumOff val="50000"/>
                  </a:schemeClr>
                </a:solidFill>
              </a:rPr>
              <a:t>Agile</a:t>
            </a:r>
            <a:endParaRPr lang="en-US" sz="1800" dirty="0">
              <a:solidFill>
                <a:schemeClr val="tx1">
                  <a:lumMod val="50000"/>
                  <a:lumOff val="50000"/>
                </a:schemeClr>
              </a:solidFill>
            </a:endParaRPr>
          </a:p>
        </p:txBody>
      </p:sp>
      <p:sp>
        <p:nvSpPr>
          <p:cNvPr id="81" name="TextBox 80"/>
          <p:cNvSpPr txBox="1"/>
          <p:nvPr/>
        </p:nvSpPr>
        <p:spPr>
          <a:xfrm>
            <a:off x="7984708" y="17670"/>
            <a:ext cx="1159292" cy="307777"/>
          </a:xfrm>
          <a:prstGeom prst="rect">
            <a:avLst/>
          </a:prstGeom>
          <a:noFill/>
        </p:spPr>
        <p:txBody>
          <a:bodyPr wrap="none" rtlCol="0" anchor="ctr" anchorCtr="0">
            <a:spAutoFit/>
          </a:bodyPr>
          <a:lstStyle/>
          <a:p>
            <a:r>
              <a:rPr lang="en-US" sz="1400" b="1" dirty="0" smtClean="0">
                <a:solidFill>
                  <a:schemeClr val="bg1"/>
                </a:solidFill>
              </a:rPr>
              <a:t>SonarQube</a:t>
            </a:r>
            <a:endParaRPr lang="en-US" sz="1400" b="1" dirty="0">
              <a:solidFill>
                <a:schemeClr val="bg1"/>
              </a:solidFill>
            </a:endParaRPr>
          </a:p>
        </p:txBody>
      </p:sp>
    </p:spTree>
    <p:extLst>
      <p:ext uri="{BB962C8B-B14F-4D97-AF65-F5344CB8AC3E}">
        <p14:creationId xmlns:p14="http://schemas.microsoft.com/office/powerpoint/2010/main" val="12859477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r>
              <a:rPr lang="en-US" dirty="0"/>
              <a:t/>
            </a:r>
            <a:br>
              <a:rPr lang="en-US" dirty="0"/>
            </a:br>
            <a:r>
              <a:rPr lang="en-US" dirty="0" smtClean="0"/>
              <a:t>How</a:t>
            </a:r>
            <a:br>
              <a:rPr lang="en-US" dirty="0" smtClean="0"/>
            </a:br>
            <a:r>
              <a:rPr lang="en-US" dirty="0" smtClean="0"/>
              <a:t>Hands on Lab</a:t>
            </a:r>
            <a:endParaRPr lang="en-US" dirty="0"/>
          </a:p>
        </p:txBody>
      </p:sp>
      <p:sp>
        <p:nvSpPr>
          <p:cNvPr id="3" name="Content Placeholder 2"/>
          <p:cNvSpPr>
            <a:spLocks noGrp="1"/>
          </p:cNvSpPr>
          <p:nvPr>
            <p:ph idx="1"/>
          </p:nvPr>
        </p:nvSpPr>
        <p:spPr/>
        <p:txBody>
          <a:bodyPr/>
          <a:lstStyle/>
          <a:p>
            <a:pPr lvl="0"/>
            <a:r>
              <a:rPr lang="en-US" altLang="en-US" dirty="0">
                <a:solidFill>
                  <a:srgbClr val="282828"/>
                </a:solidFill>
              </a:rPr>
              <a:t>Please follow the directions for the exercise.</a:t>
            </a:r>
          </a:p>
          <a:p>
            <a:pPr indent="-257175">
              <a:buClr>
                <a:srgbClr val="0067B1"/>
              </a:buClr>
            </a:pPr>
            <a:endParaRPr lang="en-US" altLang="en-US" dirty="0"/>
          </a:p>
          <a:p>
            <a:pPr lvl="1" indent="-342900">
              <a:buClr>
                <a:srgbClr val="0067B1"/>
              </a:buClr>
              <a:buFont typeface="+mj-lt"/>
              <a:buAutoNum type="arabicPeriod"/>
            </a:pPr>
            <a:r>
              <a:rPr lang="en-US" altLang="en-US" sz="1800" dirty="0" smtClean="0"/>
              <a:t>Setting up for the lab</a:t>
            </a:r>
          </a:p>
          <a:p>
            <a:pPr lvl="1" indent="-342900">
              <a:buClr>
                <a:srgbClr val="0067B1"/>
              </a:buClr>
              <a:buFont typeface="+mj-lt"/>
              <a:buAutoNum type="arabicPeriod"/>
            </a:pPr>
            <a:r>
              <a:rPr lang="en-US" altLang="en-US" sz="1800" dirty="0" smtClean="0"/>
              <a:t>Navigate </a:t>
            </a:r>
            <a:r>
              <a:rPr lang="en-US" altLang="en-US" sz="1800" dirty="0"/>
              <a:t>to </a:t>
            </a:r>
            <a:r>
              <a:rPr lang="en-US" altLang="en-US" sz="1800" dirty="0" err="1"/>
              <a:t>SonarQube</a:t>
            </a:r>
            <a:r>
              <a:rPr lang="en-US" altLang="en-US" sz="1800" dirty="0"/>
              <a:t>: </a:t>
            </a:r>
            <a:r>
              <a:rPr lang="en-US" altLang="en-US" sz="1800" dirty="0">
                <a:hlinkClick r:id="rId2"/>
              </a:rPr>
              <a:t>http://dlsysadm-db03:9000/dashboard/index?did=10004</a:t>
            </a:r>
            <a:endParaRPr lang="en-US" altLang="en-US" sz="1800" dirty="0"/>
          </a:p>
          <a:p>
            <a:pPr lvl="1" indent="-342900">
              <a:buClr>
                <a:srgbClr val="0067B1"/>
              </a:buClr>
              <a:buFont typeface="+mj-lt"/>
              <a:buAutoNum type="arabicPeriod"/>
            </a:pPr>
            <a:r>
              <a:rPr lang="en-US" altLang="en-US" sz="1800" dirty="0"/>
              <a:t>Create a code review based on your previous </a:t>
            </a:r>
            <a:r>
              <a:rPr lang="en-US" altLang="en-US" sz="1800" dirty="0" smtClean="0"/>
              <a:t>commit</a:t>
            </a:r>
            <a:endParaRPr lang="en-US" altLang="en-US" sz="1800" dirty="0"/>
          </a:p>
          <a:p>
            <a:pPr lvl="1" indent="-342900">
              <a:buClr>
                <a:srgbClr val="0067B1"/>
              </a:buClr>
              <a:buFont typeface="+mj-lt"/>
              <a:buAutoNum type="arabicPeriod"/>
            </a:pPr>
            <a:r>
              <a:rPr lang="en-US" altLang="en-US" sz="1800" dirty="0" smtClean="0"/>
              <a:t>Validation</a:t>
            </a:r>
            <a:endParaRPr lang="en-US" altLang="en-US" sz="1800" dirty="0"/>
          </a:p>
          <a:p>
            <a:pPr marL="0" lvl="1" indent="0">
              <a:buNone/>
            </a:pPr>
            <a:endParaRPr lang="en-US" altLang="en-US" sz="1800" dirty="0"/>
          </a:p>
          <a:p>
            <a:pPr marL="0" lvl="1" indent="0">
              <a:buNone/>
            </a:pPr>
            <a:r>
              <a:rPr lang="en-US" altLang="en-US" sz="1800" dirty="0"/>
              <a:t>Any questions or issues? Let us know!</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6430496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r>
              <a:rPr lang="en-US" dirty="0"/>
              <a:t/>
            </a:r>
            <a:br>
              <a:rPr lang="en-US" dirty="0"/>
            </a:br>
            <a:r>
              <a:rPr lang="en-US" dirty="0" smtClean="0"/>
              <a:t>Next</a:t>
            </a:r>
            <a:endParaRPr lang="en-US" dirty="0"/>
          </a:p>
        </p:txBody>
      </p:sp>
      <p:sp>
        <p:nvSpPr>
          <p:cNvPr id="3" name="Content Placeholder 2"/>
          <p:cNvSpPr>
            <a:spLocks noGrp="1"/>
          </p:cNvSpPr>
          <p:nvPr>
            <p:ph idx="1"/>
          </p:nvPr>
        </p:nvSpPr>
        <p:spPr/>
        <p:txBody>
          <a:bodyPr/>
          <a:lstStyle/>
          <a:p>
            <a:r>
              <a:rPr lang="en-US" sz="1200" dirty="0"/>
              <a:t>What do you choose to do with this knowledge and experience?</a:t>
            </a:r>
          </a:p>
          <a:p>
            <a:endParaRPr lang="en-US" sz="1200" dirty="0"/>
          </a:p>
          <a:p>
            <a:r>
              <a:rPr lang="en-US" sz="1200" dirty="0"/>
              <a:t>Will you or your team implement next week/iterations?</a:t>
            </a:r>
          </a:p>
          <a:p>
            <a:r>
              <a:rPr lang="en-US" sz="1200" dirty="0"/>
              <a:t>Who will you teach it to?</a:t>
            </a:r>
          </a:p>
          <a:p>
            <a:r>
              <a:rPr lang="en-US" sz="1200" dirty="0"/>
              <a:t>Attend a meetup?</a:t>
            </a:r>
          </a:p>
          <a:p>
            <a:r>
              <a:rPr lang="en-US" sz="1200" dirty="0"/>
              <a:t>Post what you know on your blog?</a:t>
            </a:r>
            <a:endParaRPr lang="en-US" sz="1200" dirty="0">
              <a:hlinkClick r:id="rId2"/>
            </a:endParaRPr>
          </a:p>
          <a:p>
            <a:endParaRPr lang="en-US" sz="1200" dirty="0"/>
          </a:p>
          <a:p>
            <a:r>
              <a:rPr lang="en-US" sz="1200" dirty="0"/>
              <a:t>References:</a:t>
            </a:r>
            <a:endParaRPr lang="en-US" sz="1200" dirty="0">
              <a:hlinkClick r:id="rId2"/>
            </a:endParaRPr>
          </a:p>
          <a:p>
            <a:r>
              <a:rPr lang="en-US" dirty="0" smtClean="0">
                <a:solidFill>
                  <a:schemeClr val="tx1"/>
                </a:solidFill>
              </a:rPr>
              <a:t>Static Analysis</a:t>
            </a:r>
          </a:p>
          <a:p>
            <a:r>
              <a:rPr lang="en-US" dirty="0" err="1" smtClean="0">
                <a:hlinkClick r:id="rId3"/>
              </a:rPr>
              <a:t>SonarQube</a:t>
            </a:r>
            <a:r>
              <a:rPr lang="en-US" dirty="0" smtClean="0"/>
              <a:t> – Tutorial </a:t>
            </a:r>
          </a:p>
          <a:p>
            <a:r>
              <a:rPr lang="en-US" dirty="0" err="1" smtClean="0"/>
              <a:t>Beyound</a:t>
            </a:r>
            <a:r>
              <a:rPr lang="en-US" dirty="0" smtClean="0"/>
              <a:t> the Basics </a:t>
            </a:r>
            <a:r>
              <a:rPr lang="en-US" dirty="0" err="1" smtClean="0"/>
              <a:t>SonarQube</a:t>
            </a:r>
            <a:r>
              <a:rPr lang="en-US" dirty="0" smtClean="0"/>
              <a:t> </a:t>
            </a:r>
            <a:r>
              <a:rPr lang="en-US" dirty="0" smtClean="0"/>
              <a:t>- </a:t>
            </a:r>
            <a:r>
              <a:rPr lang="en-US" dirty="0" smtClean="0">
                <a:hlinkClick r:id="rId4"/>
              </a:rPr>
              <a:t>Video</a:t>
            </a:r>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2160903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 Retrospective</a:t>
            </a:r>
            <a:endParaRPr lang="en-US" dirty="0"/>
          </a:p>
        </p:txBody>
      </p:sp>
      <p:sp>
        <p:nvSpPr>
          <p:cNvPr id="3" name="Content Placeholder 2"/>
          <p:cNvSpPr>
            <a:spLocks noGrp="1"/>
          </p:cNvSpPr>
          <p:nvPr>
            <p:ph idx="1"/>
          </p:nvPr>
        </p:nvSpPr>
        <p:spPr/>
        <p:txBody>
          <a:bodyPr/>
          <a:lstStyle/>
          <a:p>
            <a:r>
              <a:rPr lang="en-US" altLang="en-US" sz="1800" dirty="0"/>
              <a:t>Please provide your feedback on:</a:t>
            </a:r>
          </a:p>
          <a:p>
            <a:pPr marL="285750" indent="-285750">
              <a:buFont typeface="Arial" panose="020B0604020202020204" pitchFamily="34" charset="0"/>
              <a:buChar char="•"/>
            </a:pPr>
            <a:r>
              <a:rPr lang="en-US" sz="1800" dirty="0"/>
              <a:t>What did we do well, that if we don’t discuss we might forget?</a:t>
            </a:r>
          </a:p>
          <a:p>
            <a:pPr marL="285750" indent="-285750">
              <a:buFont typeface="Arial" panose="020B0604020202020204" pitchFamily="34" charset="0"/>
              <a:buChar char="•"/>
            </a:pPr>
            <a:r>
              <a:rPr lang="en-US" sz="1800" dirty="0"/>
              <a:t>What did we learn?</a:t>
            </a:r>
          </a:p>
          <a:p>
            <a:pPr marL="285750" indent="-285750">
              <a:buFont typeface="Arial" panose="020B0604020202020204" pitchFamily="34" charset="0"/>
              <a:buChar char="•"/>
            </a:pPr>
            <a:r>
              <a:rPr lang="en-US" sz="1800" dirty="0"/>
              <a:t>What should we do differently next time?</a:t>
            </a:r>
          </a:p>
          <a:p>
            <a:pPr marL="285750" indent="-285750">
              <a:buFont typeface="Arial" panose="020B0604020202020204" pitchFamily="34" charset="0"/>
              <a:buChar char="•"/>
            </a:pPr>
            <a:r>
              <a:rPr lang="en-US" sz="1800" dirty="0"/>
              <a:t>What still puzzles us?</a:t>
            </a:r>
          </a:p>
          <a:p>
            <a:pPr marL="0" lvl="1" indent="0">
              <a:buClr>
                <a:srgbClr val="0067B1"/>
              </a:buClr>
              <a:buNone/>
            </a:pPr>
            <a:endParaRPr lang="en-US" altLang="en-US" sz="1800" dirty="0"/>
          </a:p>
          <a:p>
            <a:pPr marL="0" lvl="1" indent="0">
              <a:buClr>
                <a:srgbClr val="0067B1"/>
              </a:buClr>
              <a:buNone/>
            </a:pPr>
            <a:r>
              <a:rPr lang="en-US" altLang="en-US" sz="1800" dirty="0"/>
              <a:t>Any other questions?</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486776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 Q&amp;A</a:t>
            </a:r>
            <a:endParaRPr lang="en-US" dirty="0"/>
          </a:p>
        </p:txBody>
      </p:sp>
      <p:sp>
        <p:nvSpPr>
          <p:cNvPr id="3" name="Content Placeholder 2"/>
          <p:cNvSpPr>
            <a:spLocks noGrp="1"/>
          </p:cNvSpPr>
          <p:nvPr>
            <p:ph idx="1"/>
          </p:nvPr>
        </p:nvSpPr>
        <p:spPr/>
        <p:txBody>
          <a:bodyPr/>
          <a:lstStyle/>
          <a:p>
            <a:r>
              <a:rPr lang="en-US" altLang="en-US" dirty="0" smtClean="0"/>
              <a:t>Potential Topics:</a:t>
            </a:r>
            <a:endParaRPr lang="en-US" altLang="en-US" dirty="0"/>
          </a:p>
          <a:p>
            <a:pPr lvl="1">
              <a:buClr>
                <a:srgbClr val="0067B1"/>
              </a:buClr>
            </a:pPr>
            <a:r>
              <a:rPr lang="en-US" altLang="en-US" dirty="0"/>
              <a:t>Are there any Day 1 topics you would like to understand better</a:t>
            </a:r>
            <a:r>
              <a:rPr lang="en-US" altLang="en-US" dirty="0" smtClean="0"/>
              <a:t>?</a:t>
            </a:r>
          </a:p>
          <a:p>
            <a:pPr lvl="1">
              <a:buClr>
                <a:srgbClr val="0067B1"/>
              </a:buClr>
            </a:pPr>
            <a:r>
              <a:rPr lang="en-US" altLang="en-US" dirty="0" smtClean="0"/>
              <a:t>Which Day 1 hands-on exercises were helpful?</a:t>
            </a:r>
          </a:p>
          <a:p>
            <a:pPr lvl="1">
              <a:buClr>
                <a:srgbClr val="0067B1"/>
              </a:buClr>
            </a:pPr>
            <a:r>
              <a:rPr lang="en-US" altLang="en-US" dirty="0" smtClean="0"/>
              <a:t>Which Day 1 hands-on exercises were not helpful?</a:t>
            </a:r>
          </a:p>
          <a:p>
            <a:pPr>
              <a:buClr>
                <a:srgbClr val="0067B1"/>
              </a:buClr>
            </a:pPr>
            <a:endParaRPr lang="en-US" altLang="en-US" dirty="0"/>
          </a:p>
          <a:p>
            <a:pPr>
              <a:buClr>
                <a:srgbClr val="0067B1"/>
              </a:buClr>
            </a:pPr>
            <a:r>
              <a:rPr lang="en-US" altLang="en-US" dirty="0" smtClean="0"/>
              <a:t>Any other questions?</a:t>
            </a:r>
            <a:endParaRPr lang="en-US" alt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61253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DevOps Training Workshop – Day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08350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Continuous Delivery Practices, Tools &amp; Processes</a:t>
            </a:r>
            <a:endParaRPr lang="en-US" dirty="0"/>
          </a:p>
        </p:txBody>
      </p:sp>
    </p:spTree>
    <p:extLst>
      <p:ext uri="{BB962C8B-B14F-4D97-AF65-F5344CB8AC3E}">
        <p14:creationId xmlns:p14="http://schemas.microsoft.com/office/powerpoint/2010/main" val="21008668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1800" dirty="0" smtClean="0">
                <a:solidFill>
                  <a:schemeClr val="tx1"/>
                </a:solidFill>
              </a:rPr>
              <a:t>Overview</a:t>
            </a:r>
            <a:endParaRPr lang="en-US" sz="1800" dirty="0">
              <a:solidFill>
                <a:schemeClr val="tx1"/>
              </a:solidFill>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Day 2 - Continuous Delivery</a:t>
            </a:r>
          </a:p>
          <a:p>
            <a:pPr marL="542925" lvl="1" indent="-285750">
              <a:buFont typeface="Arial" panose="020B0604020202020204" pitchFamily="34" charset="0"/>
              <a:buChar char="•"/>
            </a:pPr>
            <a:r>
              <a:rPr lang="en-US" dirty="0" smtClean="0"/>
              <a:t>Process </a:t>
            </a:r>
          </a:p>
          <a:p>
            <a:pPr marL="542925" lvl="1" indent="-285750">
              <a:buFont typeface="Arial" panose="020B0604020202020204" pitchFamily="34" charset="0"/>
              <a:buChar char="•"/>
            </a:pPr>
            <a:r>
              <a:rPr lang="en-US" dirty="0" smtClean="0"/>
              <a:t>Organization</a:t>
            </a:r>
          </a:p>
          <a:p>
            <a:pPr marL="542925" lvl="1" indent="-285750">
              <a:buFont typeface="Arial" panose="020B0604020202020204" pitchFamily="34" charset="0"/>
              <a:buChar char="•"/>
            </a:pPr>
            <a:r>
              <a:rPr lang="en-US" dirty="0" smtClean="0"/>
              <a:t>Automated deployments – </a:t>
            </a:r>
            <a:r>
              <a:rPr lang="en-US" dirty="0" err="1" smtClean="0"/>
              <a:t>iCart</a:t>
            </a:r>
            <a:endParaRPr lang="en-US" dirty="0" smtClean="0"/>
          </a:p>
          <a:p>
            <a:pPr marL="542925" lvl="1" indent="-285750">
              <a:buFont typeface="Arial" panose="020B0604020202020204" pitchFamily="34" charset="0"/>
              <a:buChar char="•"/>
            </a:pPr>
            <a:r>
              <a:rPr lang="en-US" dirty="0" smtClean="0"/>
              <a:t>Data management</a:t>
            </a:r>
          </a:p>
          <a:p>
            <a:pPr marL="542925" lvl="1" indent="-285750">
              <a:buFont typeface="Arial" panose="020B0604020202020204" pitchFamily="34" charset="0"/>
              <a:buChar char="•"/>
            </a:pPr>
            <a:r>
              <a:rPr lang="en-US" dirty="0" smtClean="0"/>
              <a:t>Smoke and Integration Testing</a:t>
            </a:r>
          </a:p>
          <a:p>
            <a:pPr marL="285750" indent="-285750">
              <a:buFont typeface="Arial" panose="020B0604020202020204" pitchFamily="34" charset="0"/>
              <a:buChar char="•"/>
            </a:pPr>
            <a:r>
              <a:rPr lang="en-US" dirty="0" smtClean="0"/>
              <a:t>Day 3 - DevOps</a:t>
            </a:r>
          </a:p>
          <a:p>
            <a:pPr marL="542925" lvl="1" indent="-285750">
              <a:buFont typeface="Arial" panose="020B0604020202020204" pitchFamily="34" charset="0"/>
              <a:buChar char="•"/>
            </a:pPr>
            <a:r>
              <a:rPr lang="en-US" dirty="0" smtClean="0"/>
              <a:t>Measurements</a:t>
            </a:r>
          </a:p>
          <a:p>
            <a:pPr marL="542925" lvl="1" indent="-285750">
              <a:buFont typeface="Arial" panose="020B0604020202020204" pitchFamily="34" charset="0"/>
              <a:buChar char="•"/>
            </a:pPr>
            <a:r>
              <a:rPr lang="en-US" dirty="0" smtClean="0"/>
              <a:t>Improvements</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087611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a:t>
            </a:r>
            <a:endParaRPr lang="en-US" dirty="0"/>
          </a:p>
        </p:txBody>
      </p:sp>
      <p:sp>
        <p:nvSpPr>
          <p:cNvPr id="3" name="Content Placeholder 2"/>
          <p:cNvSpPr>
            <a:spLocks noGrp="1"/>
          </p:cNvSpPr>
          <p:nvPr>
            <p:ph idx="1"/>
          </p:nvPr>
        </p:nvSpPr>
        <p:spPr/>
        <p:txBody>
          <a:bodyPr/>
          <a:lstStyle/>
          <a:p>
            <a:r>
              <a:rPr lang="en-US" sz="1800" b="1" dirty="0"/>
              <a:t>Value Statement:</a:t>
            </a:r>
          </a:p>
          <a:p>
            <a:r>
              <a:rPr lang="en-US" sz="1800" i="1" dirty="0"/>
              <a:t>As</a:t>
            </a:r>
            <a:r>
              <a:rPr lang="en-US" sz="1800" dirty="0" smtClean="0"/>
              <a:t> </a:t>
            </a:r>
            <a:r>
              <a:rPr lang="en-US" sz="1800" dirty="0"/>
              <a:t>a </a:t>
            </a:r>
            <a:r>
              <a:rPr lang="en-US" sz="1800" dirty="0" err="1"/>
              <a:t>devops</a:t>
            </a:r>
            <a:r>
              <a:rPr lang="en-US" sz="1800" dirty="0"/>
              <a:t> student</a:t>
            </a:r>
          </a:p>
          <a:p>
            <a:r>
              <a:rPr lang="en-US" sz="1800" i="1" dirty="0"/>
              <a:t>I want </a:t>
            </a:r>
            <a:r>
              <a:rPr lang="en-US" sz="1800" dirty="0"/>
              <a:t>to know what </a:t>
            </a:r>
            <a:r>
              <a:rPr lang="en-US" sz="1800" dirty="0" err="1"/>
              <a:t>devops</a:t>
            </a:r>
            <a:r>
              <a:rPr lang="en-US" sz="1800" dirty="0"/>
              <a:t> is</a:t>
            </a:r>
          </a:p>
          <a:p>
            <a:r>
              <a:rPr lang="en-US" sz="1800" i="1" dirty="0" smtClean="0"/>
              <a:t>So </a:t>
            </a:r>
            <a:r>
              <a:rPr lang="en-US" sz="1800" i="1" dirty="0"/>
              <a:t>that </a:t>
            </a:r>
            <a:r>
              <a:rPr lang="en-US" sz="1800" dirty="0"/>
              <a:t>I </a:t>
            </a:r>
            <a:r>
              <a:rPr lang="en-US" sz="1800" dirty="0" smtClean="0"/>
              <a:t>explain, demonstrate and implement DevOps practices and processes</a:t>
            </a:r>
            <a:endParaRPr lang="en-US" sz="1800" dirty="0"/>
          </a:p>
          <a:p>
            <a:endParaRPr lang="en-US" sz="1800" dirty="0"/>
          </a:p>
          <a:p>
            <a:r>
              <a:rPr lang="en-US" sz="1800" b="1" dirty="0"/>
              <a:t>Acceptance Criteria (Gherkin):</a:t>
            </a:r>
          </a:p>
          <a:p>
            <a:r>
              <a:rPr lang="en-US" sz="1800" i="1" dirty="0"/>
              <a:t>Given</a:t>
            </a:r>
            <a:r>
              <a:rPr lang="en-US" sz="1800" dirty="0"/>
              <a:t> </a:t>
            </a:r>
            <a:r>
              <a:rPr lang="en-US" sz="1800" dirty="0" smtClean="0"/>
              <a:t>a team member interested </a:t>
            </a:r>
            <a:r>
              <a:rPr lang="en-US" sz="1800" dirty="0"/>
              <a:t>in delivering </a:t>
            </a:r>
          </a:p>
          <a:p>
            <a:r>
              <a:rPr lang="en-US" sz="1800" i="1" dirty="0"/>
              <a:t>When</a:t>
            </a:r>
            <a:r>
              <a:rPr lang="en-US" sz="1800" dirty="0"/>
              <a:t> asked what </a:t>
            </a:r>
            <a:r>
              <a:rPr lang="en-US" sz="1800" dirty="0" smtClean="0"/>
              <a:t>is </a:t>
            </a:r>
            <a:r>
              <a:rPr lang="en-US" sz="1800" dirty="0" err="1" smtClean="0"/>
              <a:t>devops</a:t>
            </a:r>
            <a:endParaRPr lang="en-US" sz="1800" dirty="0"/>
          </a:p>
          <a:p>
            <a:r>
              <a:rPr lang="en-US" sz="1800" i="1" dirty="0"/>
              <a:t>Then</a:t>
            </a:r>
            <a:r>
              <a:rPr lang="en-US" sz="1800" dirty="0"/>
              <a:t> they respond with their understanding of </a:t>
            </a:r>
            <a:r>
              <a:rPr lang="en-US" sz="1800" dirty="0" smtClean="0"/>
              <a:t>C.A.L.M.S.</a:t>
            </a: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8384072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https://encrypted-tbn3.gstatic.com/images?q=tbn:ANd9GcRAm0L20KXBcLVTzGTJxe4YXQAJuHpHQixXzjdeneuGdT4tOn_Dw_ZA3VQ">
            <a:hlinkClick r:id="rId3"/>
          </p:cNvPr>
          <p:cNvSpPr>
            <a:spLocks noChangeAspect="1" noChangeArrowheads="1"/>
          </p:cNvSpPr>
          <p:nvPr/>
        </p:nvSpPr>
        <p:spPr bwMode="auto">
          <a:xfrm>
            <a:off x="135732" y="-589185"/>
            <a:ext cx="1428750" cy="11906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pSp>
        <p:nvGrpSpPr>
          <p:cNvPr id="228" name="Group 227"/>
          <p:cNvGrpSpPr/>
          <p:nvPr/>
        </p:nvGrpSpPr>
        <p:grpSpPr>
          <a:xfrm>
            <a:off x="685800" y="1295400"/>
            <a:ext cx="7924800" cy="4980295"/>
            <a:chOff x="685800" y="1143000"/>
            <a:chExt cx="7924800" cy="4980295"/>
          </a:xfrm>
        </p:grpSpPr>
        <p:grpSp>
          <p:nvGrpSpPr>
            <p:cNvPr id="2" name="Group 6"/>
            <p:cNvGrpSpPr/>
            <p:nvPr/>
          </p:nvGrpSpPr>
          <p:grpSpPr>
            <a:xfrm>
              <a:off x="685800" y="3510371"/>
              <a:ext cx="6541614" cy="654524"/>
              <a:chOff x="200637" y="5505201"/>
              <a:chExt cx="8177017" cy="818155"/>
            </a:xfrm>
          </p:grpSpPr>
          <p:grpSp>
            <p:nvGrpSpPr>
              <p:cNvPr id="3" name="Group 101"/>
              <p:cNvGrpSpPr/>
              <p:nvPr/>
            </p:nvGrpSpPr>
            <p:grpSpPr>
              <a:xfrm>
                <a:off x="205524" y="5505437"/>
                <a:ext cx="457204" cy="798632"/>
                <a:chOff x="2850983" y="2986655"/>
                <a:chExt cx="445293" cy="798632"/>
              </a:xfrm>
            </p:grpSpPr>
            <p:sp>
              <p:nvSpPr>
                <p:cNvPr id="103" name="Oval 102"/>
                <p:cNvSpPr/>
                <p:nvPr/>
              </p:nvSpPr>
              <p:spPr>
                <a:xfrm flipH="1" flipV="1">
                  <a:off x="3056962" y="2986655"/>
                  <a:ext cx="239314" cy="247753"/>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04" name="Oval 103"/>
                <p:cNvSpPr/>
                <p:nvPr/>
              </p:nvSpPr>
              <p:spPr>
                <a:xfrm flipH="1" flipV="1">
                  <a:off x="2850983" y="3537534"/>
                  <a:ext cx="239314" cy="247753"/>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05" name="Rectangle 104"/>
                <p:cNvSpPr/>
                <p:nvPr/>
              </p:nvSpPr>
              <p:spPr>
                <a:xfrm rot="1249482" flipH="1" flipV="1">
                  <a:off x="2950942" y="3095896"/>
                  <a:ext cx="171450" cy="5815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grpSp>
          <p:sp>
            <p:nvSpPr>
              <p:cNvPr id="106" name="Block Arc 105"/>
              <p:cNvSpPr/>
              <p:nvPr/>
            </p:nvSpPr>
            <p:spPr>
              <a:xfrm rot="5400000">
                <a:off x="8117963" y="5498088"/>
                <a:ext cx="245548" cy="268943"/>
              </a:xfrm>
              <a:prstGeom prst="blockArc">
                <a:avLst>
                  <a:gd name="adj1" fmla="val 10796678"/>
                  <a:gd name="adj2" fmla="val 38954"/>
                  <a:gd name="adj3" fmla="val 1766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haroni" panose="02010803020104030203" pitchFamily="2" charset="-79"/>
                  <a:cs typeface="Aharoni" panose="02010803020104030203" pitchFamily="2" charset="-79"/>
                </a:endParaRPr>
              </a:p>
            </p:txBody>
          </p:sp>
          <p:sp>
            <p:nvSpPr>
              <p:cNvPr id="107" name="Oval 106"/>
              <p:cNvSpPr/>
              <p:nvPr/>
            </p:nvSpPr>
            <p:spPr>
              <a:xfrm>
                <a:off x="7925340" y="6058460"/>
                <a:ext cx="245715" cy="247753"/>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08" name="Oval 107"/>
              <p:cNvSpPr/>
              <p:nvPr/>
            </p:nvSpPr>
            <p:spPr>
              <a:xfrm>
                <a:off x="8131939" y="5507582"/>
                <a:ext cx="245715" cy="247753"/>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09" name="Rectangle 108"/>
              <p:cNvSpPr/>
              <p:nvPr/>
            </p:nvSpPr>
            <p:spPr>
              <a:xfrm rot="1249482">
                <a:off x="8101430" y="5613082"/>
                <a:ext cx="176036" cy="5815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16" name="Parallelogram 115"/>
              <p:cNvSpPr/>
              <p:nvPr/>
            </p:nvSpPr>
            <p:spPr>
              <a:xfrm>
                <a:off x="325480" y="5505201"/>
                <a:ext cx="7925552" cy="559365"/>
              </a:xfrm>
              <a:prstGeom prst="parallelogram">
                <a:avLst>
                  <a:gd name="adj" fmla="val 36612"/>
                </a:avLst>
              </a:prstGeom>
              <a:pattFill prst="pct25">
                <a:fgClr>
                  <a:schemeClr val="tx1">
                    <a:lumMod val="60000"/>
                    <a:lumOff val="40000"/>
                  </a:schemeClr>
                </a:fgClr>
                <a:bgClr>
                  <a:schemeClr val="tx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17" name="Block Arc 116"/>
              <p:cNvSpPr/>
              <p:nvPr/>
            </p:nvSpPr>
            <p:spPr>
              <a:xfrm rot="16200000" flipH="1">
                <a:off x="203247" y="6057022"/>
                <a:ext cx="263724" cy="268943"/>
              </a:xfrm>
              <a:prstGeom prst="blockArc">
                <a:avLst>
                  <a:gd name="adj1" fmla="val 10839746"/>
                  <a:gd name="adj2" fmla="val 193768"/>
                  <a:gd name="adj3" fmla="val 18705"/>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haroni" panose="02010803020104030203" pitchFamily="2" charset="-79"/>
                  <a:cs typeface="Aharoni" panose="02010803020104030203" pitchFamily="2" charset="-79"/>
                </a:endParaRPr>
              </a:p>
            </p:txBody>
          </p:sp>
          <p:sp>
            <p:nvSpPr>
              <p:cNvPr id="118" name="Parallelogram 117"/>
              <p:cNvSpPr/>
              <p:nvPr/>
            </p:nvSpPr>
            <p:spPr>
              <a:xfrm>
                <a:off x="325480" y="6090912"/>
                <a:ext cx="7762842" cy="196881"/>
              </a:xfrm>
              <a:prstGeom prst="parallelogram">
                <a:avLst>
                  <a:gd name="adj" fmla="val 30769"/>
                </a:avLst>
              </a:prstGeom>
              <a:pattFill prst="pct25">
                <a:fgClr>
                  <a:schemeClr val="tx1">
                    <a:lumMod val="60000"/>
                    <a:lumOff val="40000"/>
                  </a:schemeClr>
                </a:fgClr>
                <a:bgClr>
                  <a:schemeClr val="tx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21" name="Block Arc 120"/>
              <p:cNvSpPr/>
              <p:nvPr/>
            </p:nvSpPr>
            <p:spPr>
              <a:xfrm rot="5400000">
                <a:off x="7903636" y="6059604"/>
                <a:ext cx="258560" cy="268944"/>
              </a:xfrm>
              <a:prstGeom prst="blockArc">
                <a:avLst>
                  <a:gd name="adj1" fmla="val 10796678"/>
                  <a:gd name="adj2" fmla="val 21533537"/>
                  <a:gd name="adj3" fmla="val 17672"/>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haroni" panose="02010803020104030203" pitchFamily="2" charset="-79"/>
                  <a:cs typeface="Aharoni" panose="02010803020104030203" pitchFamily="2" charset="-79"/>
                </a:endParaRPr>
              </a:p>
            </p:txBody>
          </p:sp>
          <p:sp>
            <p:nvSpPr>
              <p:cNvPr id="178" name="Flowchart: Process 177"/>
              <p:cNvSpPr/>
              <p:nvPr/>
            </p:nvSpPr>
            <p:spPr>
              <a:xfrm>
                <a:off x="325481" y="6277635"/>
                <a:ext cx="7718402" cy="45719"/>
              </a:xfrm>
              <a:prstGeom prst="flowChartProcess">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79" name="Flowchart: Process 178"/>
              <p:cNvSpPr/>
              <p:nvPr/>
            </p:nvSpPr>
            <p:spPr>
              <a:xfrm>
                <a:off x="325480" y="6062014"/>
                <a:ext cx="7717060" cy="46708"/>
              </a:xfrm>
              <a:prstGeom prst="flowChartProcess">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grpSp>
        <p:sp>
          <p:nvSpPr>
            <p:cNvPr id="2049" name="Flowchart: Alternate Process 2048"/>
            <p:cNvSpPr/>
            <p:nvPr/>
          </p:nvSpPr>
          <p:spPr>
            <a:xfrm>
              <a:off x="2503102" y="3569674"/>
              <a:ext cx="792045" cy="321851"/>
            </a:xfrm>
            <a:prstGeom prst="flowChartAlternateProcess">
              <a:avLst/>
            </a:prstGeom>
            <a:solidFill>
              <a:srgbClr val="D6A3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Aharoni" panose="02010803020104030203" pitchFamily="2" charset="-79"/>
                  <a:cs typeface="Aharoni" panose="02010803020104030203" pitchFamily="2" charset="-79"/>
                </a:rPr>
                <a:t>Develop</a:t>
              </a:r>
              <a:endParaRPr lang="en-US" dirty="0">
                <a:latin typeface="Aharoni" panose="02010803020104030203" pitchFamily="2" charset="-79"/>
                <a:cs typeface="Aharoni" panose="02010803020104030203" pitchFamily="2" charset="-79"/>
              </a:endParaRPr>
            </a:p>
          </p:txBody>
        </p:sp>
        <p:sp>
          <p:nvSpPr>
            <p:cNvPr id="132" name="Flowchart: Alternate Process 131"/>
            <p:cNvSpPr/>
            <p:nvPr/>
          </p:nvSpPr>
          <p:spPr>
            <a:xfrm>
              <a:off x="5874159" y="3563871"/>
              <a:ext cx="814630" cy="326358"/>
            </a:xfrm>
            <a:prstGeom prst="flowChartAlternateProcess">
              <a:avLst/>
            </a:prstGeom>
            <a:solidFill>
              <a:srgbClr val="C0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dirty="0" smtClean="0">
                  <a:latin typeface="Aharoni" panose="02010803020104030203" pitchFamily="2" charset="-79"/>
                  <a:cs typeface="Aharoni" panose="02010803020104030203" pitchFamily="2" charset="-79"/>
                </a:rPr>
                <a:t>Deploy</a:t>
              </a:r>
              <a:endParaRPr lang="en-US" sz="1000" b="0" dirty="0">
                <a:latin typeface="Aharoni" panose="02010803020104030203" pitchFamily="2" charset="-79"/>
                <a:cs typeface="Aharoni" panose="02010803020104030203" pitchFamily="2" charset="-79"/>
              </a:endParaRPr>
            </a:p>
          </p:txBody>
        </p:sp>
        <p:sp>
          <p:nvSpPr>
            <p:cNvPr id="149" name="Right Arrow 148"/>
            <p:cNvSpPr/>
            <p:nvPr/>
          </p:nvSpPr>
          <p:spPr>
            <a:xfrm>
              <a:off x="6823581" y="3664642"/>
              <a:ext cx="167742" cy="10552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59" name="Flowchart: Alternate Process 158"/>
            <p:cNvSpPr/>
            <p:nvPr/>
          </p:nvSpPr>
          <p:spPr>
            <a:xfrm>
              <a:off x="1053628" y="3571368"/>
              <a:ext cx="795696" cy="324842"/>
            </a:xfrm>
            <a:prstGeom prst="flowChartAlternateProcess">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haroni" panose="02010803020104030203" pitchFamily="2" charset="-79"/>
                  <a:cs typeface="Aharoni" panose="02010803020104030203" pitchFamily="2" charset="-79"/>
                </a:rPr>
                <a:t>Design</a:t>
              </a:r>
            </a:p>
          </p:txBody>
        </p:sp>
        <p:sp>
          <p:nvSpPr>
            <p:cNvPr id="204" name="Flowchart: Alternate Process 203"/>
            <p:cNvSpPr/>
            <p:nvPr/>
          </p:nvSpPr>
          <p:spPr>
            <a:xfrm>
              <a:off x="4699246" y="3565168"/>
              <a:ext cx="808233" cy="326358"/>
            </a:xfrm>
            <a:prstGeom prst="flowChartAlternateProcess">
              <a:avLst/>
            </a:prstGeom>
            <a:solidFill>
              <a:srgbClr val="2FBEB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Aharoni" panose="02010803020104030203" pitchFamily="2" charset="-79"/>
                  <a:cs typeface="Aharoni" panose="02010803020104030203" pitchFamily="2" charset="-79"/>
                </a:rPr>
                <a:t>Test</a:t>
              </a:r>
              <a:endParaRPr lang="en-US" sz="1050" dirty="0">
                <a:latin typeface="Aharoni" panose="02010803020104030203" pitchFamily="2" charset="-79"/>
                <a:cs typeface="Aharoni" panose="02010803020104030203" pitchFamily="2" charset="-79"/>
              </a:endParaRPr>
            </a:p>
          </p:txBody>
        </p:sp>
        <p:sp>
          <p:nvSpPr>
            <p:cNvPr id="280" name="Right Arrow 279"/>
            <p:cNvSpPr/>
            <p:nvPr/>
          </p:nvSpPr>
          <p:spPr>
            <a:xfrm>
              <a:off x="5589367" y="3655998"/>
              <a:ext cx="167742" cy="10552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282" name="Right Arrow 281"/>
            <p:cNvSpPr/>
            <p:nvPr/>
          </p:nvSpPr>
          <p:spPr>
            <a:xfrm>
              <a:off x="2179006" y="3660686"/>
              <a:ext cx="167742" cy="10552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grpSp>
          <p:nvGrpSpPr>
            <p:cNvPr id="5" name="Group 139"/>
            <p:cNvGrpSpPr/>
            <p:nvPr/>
          </p:nvGrpSpPr>
          <p:grpSpPr>
            <a:xfrm>
              <a:off x="2380249" y="1713288"/>
              <a:ext cx="1877110" cy="1474716"/>
              <a:chOff x="2139495" y="1347279"/>
              <a:chExt cx="2346387" cy="1843395"/>
            </a:xfrm>
          </p:grpSpPr>
          <p:grpSp>
            <p:nvGrpSpPr>
              <p:cNvPr id="6" name="Group 257"/>
              <p:cNvGrpSpPr/>
              <p:nvPr/>
            </p:nvGrpSpPr>
            <p:grpSpPr>
              <a:xfrm>
                <a:off x="2252182" y="1948127"/>
                <a:ext cx="979864" cy="1010013"/>
                <a:chOff x="2607939" y="739793"/>
                <a:chExt cx="1027816" cy="903704"/>
              </a:xfrm>
            </p:grpSpPr>
            <p:sp>
              <p:nvSpPr>
                <p:cNvPr id="259" name="Flowchart: Alternate Process 258"/>
                <p:cNvSpPr/>
                <p:nvPr/>
              </p:nvSpPr>
              <p:spPr>
                <a:xfrm>
                  <a:off x="2607939" y="917495"/>
                  <a:ext cx="1027815"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60" name="Flowchart: Alternate Process 259"/>
                <p:cNvSpPr/>
                <p:nvPr/>
              </p:nvSpPr>
              <p:spPr>
                <a:xfrm>
                  <a:off x="2610215" y="739793"/>
                  <a:ext cx="1025540" cy="322479"/>
                </a:xfrm>
                <a:prstGeom prst="flowChartAlternateProcess">
                  <a:avLst/>
                </a:prstGeom>
                <a:solidFill>
                  <a:srgbClr val="FF9933"/>
                </a:solidFill>
                <a:ln>
                  <a:solidFill>
                    <a:srgbClr val="FF993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0" dirty="0" smtClean="0">
                      <a:solidFill>
                        <a:schemeClr val="bg1"/>
                      </a:solidFill>
                      <a:latin typeface="Aharoni" panose="02010803020104030203" pitchFamily="2" charset="-79"/>
                      <a:cs typeface="Aharoni" panose="02010803020104030203" pitchFamily="2" charset="-79"/>
                    </a:rPr>
                    <a:t>CODE</a:t>
                  </a:r>
                </a:p>
                <a:p>
                  <a:pPr algn="ctr"/>
                  <a:r>
                    <a:rPr lang="en-US" sz="750" b="0" dirty="0" smtClean="0">
                      <a:solidFill>
                        <a:schemeClr val="bg1"/>
                      </a:solidFill>
                      <a:latin typeface="Aharoni" panose="02010803020104030203" pitchFamily="2" charset="-79"/>
                      <a:cs typeface="Aharoni" panose="02010803020104030203" pitchFamily="2" charset="-79"/>
                    </a:rPr>
                    <a:t>QUALITY</a:t>
                  </a:r>
                  <a:endParaRPr lang="en-US" sz="750" b="0" dirty="0">
                    <a:solidFill>
                      <a:schemeClr val="bg1"/>
                    </a:solidFill>
                    <a:latin typeface="Aharoni" panose="02010803020104030203" pitchFamily="2" charset="-79"/>
                    <a:cs typeface="Aharoni" panose="02010803020104030203" pitchFamily="2" charset="-79"/>
                  </a:endParaRPr>
                </a:p>
              </p:txBody>
            </p:sp>
          </p:grpSp>
          <p:pic>
            <p:nvPicPr>
              <p:cNvPr id="213" name="Picture 2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253282" y="2314773"/>
                <a:ext cx="1016314" cy="650827"/>
              </a:xfrm>
              <a:prstGeom prst="rect">
                <a:avLst/>
              </a:prstGeom>
              <a:ln>
                <a:noFill/>
              </a:ln>
            </p:spPr>
          </p:pic>
          <p:grpSp>
            <p:nvGrpSpPr>
              <p:cNvPr id="7" name="Group 8"/>
              <p:cNvGrpSpPr/>
              <p:nvPr/>
            </p:nvGrpSpPr>
            <p:grpSpPr>
              <a:xfrm>
                <a:off x="3330128" y="1948127"/>
                <a:ext cx="979863" cy="1010012"/>
                <a:chOff x="3406232" y="1201167"/>
                <a:chExt cx="979863" cy="1010012"/>
              </a:xfrm>
            </p:grpSpPr>
            <p:sp>
              <p:nvSpPr>
                <p:cNvPr id="211" name="Flowchart: Alternate Process 210"/>
                <p:cNvSpPr/>
                <p:nvPr/>
              </p:nvSpPr>
              <p:spPr>
                <a:xfrm>
                  <a:off x="3406232" y="1399773"/>
                  <a:ext cx="979862" cy="811406"/>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12" name="Flowchart: Alternate Process 211"/>
                <p:cNvSpPr/>
                <p:nvPr/>
              </p:nvSpPr>
              <p:spPr>
                <a:xfrm>
                  <a:off x="3408402" y="1201167"/>
                  <a:ext cx="977693" cy="360414"/>
                </a:xfrm>
                <a:prstGeom prst="flowChartAlternateProcess">
                  <a:avLst/>
                </a:prstGeom>
                <a:solidFill>
                  <a:srgbClr val="666699"/>
                </a:solidFill>
                <a:ln>
                  <a:solidFill>
                    <a:srgbClr val="66669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0" dirty="0" smtClean="0">
                      <a:solidFill>
                        <a:schemeClr val="bg1"/>
                      </a:solidFill>
                      <a:latin typeface="Aharoni" panose="02010803020104030203" pitchFamily="2" charset="-79"/>
                      <a:cs typeface="Aharoni" panose="02010803020104030203" pitchFamily="2" charset="-79"/>
                    </a:rPr>
                    <a:t>CONTINUOUS</a:t>
                  </a:r>
                </a:p>
                <a:p>
                  <a:pPr algn="ctr"/>
                  <a:r>
                    <a:rPr lang="en-US" sz="600" b="0" dirty="0" smtClean="0">
                      <a:solidFill>
                        <a:schemeClr val="bg1"/>
                      </a:solidFill>
                      <a:latin typeface="Aharoni" panose="02010803020104030203" pitchFamily="2" charset="-79"/>
                      <a:cs typeface="Aharoni" panose="02010803020104030203" pitchFamily="2" charset="-79"/>
                    </a:rPr>
                    <a:t>INTEGRATION/ DELIVERY</a:t>
                  </a:r>
                  <a:endParaRPr lang="en-US" sz="600" b="0" dirty="0">
                    <a:solidFill>
                      <a:schemeClr val="bg1"/>
                    </a:solidFill>
                    <a:latin typeface="Aharoni" panose="02010803020104030203" pitchFamily="2" charset="-79"/>
                    <a:cs typeface="Aharoni" panose="02010803020104030203" pitchFamily="2" charset="-79"/>
                  </a:endParaRPr>
                </a:p>
              </p:txBody>
            </p:sp>
          </p:grpSp>
          <p:pic>
            <p:nvPicPr>
              <p:cNvPr id="219" name="Picture 19" descr="Cast logo">
                <a:hlinkClick r:id="rId5"/>
              </p:cNvPr>
              <p:cNvPicPr>
                <a:picLocks noChangeAspect="1" noChangeArrowheads="1"/>
              </p:cNvPicPr>
              <p:nvPr/>
            </p:nvPicPr>
            <p:blipFill>
              <a:blip r:embed="rId6" cstate="print"/>
              <a:srcRect/>
              <a:stretch>
                <a:fillRect/>
              </a:stretch>
            </p:blipFill>
            <p:spPr bwMode="auto">
              <a:xfrm>
                <a:off x="2236762" y="1682616"/>
                <a:ext cx="995283" cy="185988"/>
              </a:xfrm>
              <a:prstGeom prst="rect">
                <a:avLst/>
              </a:prstGeom>
              <a:noFill/>
            </p:spPr>
          </p:pic>
          <p:pic>
            <p:nvPicPr>
              <p:cNvPr id="221" name="Picture 27" descr="Jenkins CI">
                <a:hlinkClick r:id="rId7" tooltip="Jenkins CI"/>
              </p:cNvPr>
              <p:cNvPicPr>
                <a:picLocks noChangeAspect="1" noChangeArrowheads="1"/>
              </p:cNvPicPr>
              <p:nvPr/>
            </p:nvPicPr>
            <p:blipFill>
              <a:blip r:embed="rId8" cstate="print"/>
              <a:srcRect/>
              <a:stretch>
                <a:fillRect/>
              </a:stretch>
            </p:blipFill>
            <p:spPr bwMode="auto">
              <a:xfrm>
                <a:off x="3344353" y="1621623"/>
                <a:ext cx="955318" cy="307238"/>
              </a:xfrm>
              <a:prstGeom prst="rect">
                <a:avLst/>
              </a:prstGeom>
              <a:noFill/>
            </p:spPr>
          </p:pic>
          <p:pic>
            <p:nvPicPr>
              <p:cNvPr id="268" name="Picture 16" descr="https://encrypted-tbn0.gstatic.com/images?q=tbn:ANd9GcRl6FVfcN8_cYKaynAcV_Od1_KpJplZKYMxKJ-aO9wgJaW2wsoNGfcqKg">
                <a:hlinkClick r:id="rId9"/>
              </p:cNvPr>
              <p:cNvPicPr>
                <a:picLocks noChangeAspect="1" noChangeArrowheads="1"/>
              </p:cNvPicPr>
              <p:nvPr/>
            </p:nvPicPr>
            <p:blipFill>
              <a:blip r:embed="rId10" cstate="print"/>
              <a:srcRect/>
              <a:stretch>
                <a:fillRect/>
              </a:stretch>
            </p:blipFill>
            <p:spPr bwMode="auto">
              <a:xfrm>
                <a:off x="2246813" y="1417205"/>
                <a:ext cx="990600" cy="238125"/>
              </a:xfrm>
              <a:prstGeom prst="rect">
                <a:avLst/>
              </a:prstGeom>
              <a:noFill/>
              <a:ln>
                <a:solidFill>
                  <a:schemeClr val="tx1"/>
                </a:solidFill>
                <a:prstDash val="sysDot"/>
              </a:ln>
              <a:effectLst/>
            </p:spPr>
          </p:pic>
          <p:pic>
            <p:nvPicPr>
              <p:cNvPr id="272" name="Picture 4" descr="https://encrypted-tbn0.gstatic.com/images?q=tbn:ANd9GcTU2vVauRd4i5an2ErkJ1Px4ye8hcB7lWPyB0d516IhlNRlV4XPd5h1ow">
                <a:hlinkClick r:id="rId11"/>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3704411" y="1396193"/>
                <a:ext cx="288561" cy="248679"/>
              </a:xfrm>
              <a:prstGeom prst="rect">
                <a:avLst/>
              </a:prstGeom>
              <a:noFill/>
              <a:ln>
                <a:solidFill>
                  <a:schemeClr val="tx1"/>
                </a:solidFill>
                <a:prstDash val="sysDot"/>
              </a:ln>
              <a:effectLst/>
            </p:spPr>
          </p:pic>
          <p:pic>
            <p:nvPicPr>
              <p:cNvPr id="17" name="Picture 16"/>
              <p:cNvPicPr>
                <a:picLocks noChangeAspect="1"/>
              </p:cNvPicPr>
              <p:nvPr/>
            </p:nvPicPr>
            <p:blipFill rotWithShape="1">
              <a:blip r:embed="rId13" cstate="print">
                <a:extLst>
                  <a:ext uri="{28A0092B-C50C-407E-A947-70E740481C1C}">
                    <a14:useLocalDpi xmlns:a14="http://schemas.microsoft.com/office/drawing/2010/main"/>
                  </a:ext>
                </a:extLst>
              </a:blip>
              <a:srcRect l="2725" t="4827" r="29016" b="10269"/>
              <a:stretch/>
            </p:blipFill>
            <p:spPr>
              <a:xfrm>
                <a:off x="3416699" y="2411825"/>
                <a:ext cx="853578" cy="470523"/>
              </a:xfrm>
              <a:prstGeom prst="rect">
                <a:avLst/>
              </a:prstGeom>
            </p:spPr>
          </p:pic>
          <p:sp>
            <p:nvSpPr>
              <p:cNvPr id="125" name="Rectangular Callout 124"/>
              <p:cNvSpPr/>
              <p:nvPr/>
            </p:nvSpPr>
            <p:spPr>
              <a:xfrm>
                <a:off x="2139495" y="1347279"/>
                <a:ext cx="2346387" cy="1843395"/>
              </a:xfrm>
              <a:prstGeom prst="wedgeRectCallout">
                <a:avLst>
                  <a:gd name="adj1" fmla="val -21320"/>
                  <a:gd name="adj2" fmla="val 789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140"/>
            <p:cNvGrpSpPr/>
            <p:nvPr/>
          </p:nvGrpSpPr>
          <p:grpSpPr>
            <a:xfrm>
              <a:off x="4427056" y="1713288"/>
              <a:ext cx="1338977" cy="1474716"/>
              <a:chOff x="4805953" y="1347279"/>
              <a:chExt cx="1673721" cy="1843395"/>
            </a:xfrm>
          </p:grpSpPr>
          <p:pic>
            <p:nvPicPr>
              <p:cNvPr id="231" name="Picture 37" descr="http://bitools.org/wp-content/uploads/2011/11/Spotfire.png"/>
              <p:cNvPicPr>
                <a:picLocks noChangeAspect="1" noChangeArrowheads="1"/>
              </p:cNvPicPr>
              <p:nvPr/>
            </p:nvPicPr>
            <p:blipFill>
              <a:blip r:embed="rId14" cstate="print">
                <a:extLst>
                  <a:ext uri="{28A0092B-C50C-407E-A947-70E740481C1C}">
                    <a14:useLocalDpi xmlns:a14="http://schemas.microsoft.com/office/drawing/2010/main"/>
                  </a:ext>
                </a:extLst>
              </a:blip>
              <a:srcRect/>
              <a:stretch>
                <a:fillRect/>
              </a:stretch>
            </p:blipFill>
            <p:spPr bwMode="auto">
              <a:xfrm>
                <a:off x="5212134" y="1634323"/>
                <a:ext cx="840965" cy="276719"/>
              </a:xfrm>
              <a:prstGeom prst="rect">
                <a:avLst/>
              </a:prstGeom>
              <a:noFill/>
            </p:spPr>
          </p:pic>
          <p:grpSp>
            <p:nvGrpSpPr>
              <p:cNvPr id="9" name="Group 231"/>
              <p:cNvGrpSpPr/>
              <p:nvPr/>
            </p:nvGrpSpPr>
            <p:grpSpPr>
              <a:xfrm>
                <a:off x="5149164" y="1948127"/>
                <a:ext cx="979863" cy="1010012"/>
                <a:chOff x="3406232" y="1201167"/>
                <a:chExt cx="979863" cy="1010012"/>
              </a:xfrm>
            </p:grpSpPr>
            <p:sp>
              <p:nvSpPr>
                <p:cNvPr id="233" name="Flowchart: Alternate Process 232"/>
                <p:cNvSpPr/>
                <p:nvPr/>
              </p:nvSpPr>
              <p:spPr>
                <a:xfrm>
                  <a:off x="3406232" y="1399773"/>
                  <a:ext cx="979862" cy="811406"/>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34" name="Flowchart: Alternate Process 233"/>
                <p:cNvSpPr/>
                <p:nvPr/>
              </p:nvSpPr>
              <p:spPr>
                <a:xfrm>
                  <a:off x="3408402" y="1201167"/>
                  <a:ext cx="977693" cy="360414"/>
                </a:xfrm>
                <a:prstGeom prst="flowChartAlternateProcess">
                  <a:avLst/>
                </a:prstGeom>
                <a:solidFill>
                  <a:schemeClr val="tx2">
                    <a:lumMod val="20000"/>
                    <a:lumOff val="80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0" dirty="0" smtClean="0">
                      <a:solidFill>
                        <a:schemeClr val="tx1"/>
                      </a:solidFill>
                      <a:latin typeface="Aharoni" panose="02010803020104030203" pitchFamily="2" charset="-79"/>
                      <a:cs typeface="Aharoni" panose="02010803020104030203" pitchFamily="2" charset="-79"/>
                    </a:rPr>
                    <a:t>Automated Reporting</a:t>
                  </a:r>
                  <a:endParaRPr lang="en-US" sz="750" b="0" dirty="0">
                    <a:solidFill>
                      <a:schemeClr val="tx1"/>
                    </a:solidFill>
                    <a:latin typeface="Aharoni" panose="02010803020104030203" pitchFamily="2" charset="-79"/>
                    <a:cs typeface="Aharoni" panose="02010803020104030203" pitchFamily="2" charset="-79"/>
                  </a:endParaRPr>
                </a:p>
              </p:txBody>
            </p:sp>
          </p:grpSp>
          <p:pic>
            <p:nvPicPr>
              <p:cNvPr id="244" name="Picture 31" descr="Marketing-Performance-Metrics">
                <a:hlinkClick r:id="rId15"/>
              </p:cNvPr>
              <p:cNvPicPr>
                <a:picLocks noChangeAspect="1" noChangeArrowheads="1"/>
              </p:cNvPicPr>
              <p:nvPr/>
            </p:nvPicPr>
            <p:blipFill>
              <a:blip r:embed="rId16" cstate="print"/>
              <a:srcRect/>
              <a:stretch>
                <a:fillRect/>
              </a:stretch>
            </p:blipFill>
            <p:spPr bwMode="auto">
              <a:xfrm>
                <a:off x="5288647" y="2376780"/>
                <a:ext cx="737705" cy="550820"/>
              </a:xfrm>
              <a:prstGeom prst="rect">
                <a:avLst/>
              </a:prstGeom>
              <a:noFill/>
            </p:spPr>
          </p:pic>
          <p:sp>
            <p:nvSpPr>
              <p:cNvPr id="131" name="Rectangular Callout 130"/>
              <p:cNvSpPr/>
              <p:nvPr/>
            </p:nvSpPr>
            <p:spPr>
              <a:xfrm>
                <a:off x="4805953" y="1347279"/>
                <a:ext cx="1673721" cy="1843395"/>
              </a:xfrm>
              <a:prstGeom prst="wedgeRectCallout">
                <a:avLst>
                  <a:gd name="adj1" fmla="val -20399"/>
                  <a:gd name="adj2" fmla="val 772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41"/>
            <p:cNvGrpSpPr/>
            <p:nvPr/>
          </p:nvGrpSpPr>
          <p:grpSpPr>
            <a:xfrm>
              <a:off x="5922579" y="1713288"/>
              <a:ext cx="1338977" cy="1474716"/>
              <a:chOff x="6675357" y="1347279"/>
              <a:chExt cx="1673721" cy="1843395"/>
            </a:xfrm>
          </p:grpSpPr>
          <p:grpSp>
            <p:nvGrpSpPr>
              <p:cNvPr id="14" name="Group 125"/>
              <p:cNvGrpSpPr/>
              <p:nvPr/>
            </p:nvGrpSpPr>
            <p:grpSpPr>
              <a:xfrm>
                <a:off x="7024607" y="2081726"/>
                <a:ext cx="989357" cy="923315"/>
                <a:chOff x="6857269" y="1363341"/>
                <a:chExt cx="989357" cy="923315"/>
              </a:xfrm>
            </p:grpSpPr>
            <p:sp>
              <p:nvSpPr>
                <p:cNvPr id="169" name="Flowchart: Alternate Process 168"/>
                <p:cNvSpPr/>
                <p:nvPr/>
              </p:nvSpPr>
              <p:spPr>
                <a:xfrm>
                  <a:off x="6857269" y="1577733"/>
                  <a:ext cx="987375" cy="708923"/>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175" name="Flowchart: Alternate Process 174"/>
                <p:cNvSpPr/>
                <p:nvPr/>
              </p:nvSpPr>
              <p:spPr>
                <a:xfrm>
                  <a:off x="6859251" y="1363341"/>
                  <a:ext cx="987375" cy="355762"/>
                </a:xfrm>
                <a:prstGeom prst="flowChartAlternateProcess">
                  <a:avLst/>
                </a:prstGeom>
                <a:solidFill>
                  <a:schemeClr val="accent3">
                    <a:lumMod val="75000"/>
                  </a:schemeClr>
                </a:solidFill>
                <a:ln>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0" dirty="0" smtClean="0">
                      <a:solidFill>
                        <a:schemeClr val="tx1"/>
                      </a:solidFill>
                      <a:latin typeface="Aharoni" panose="02010803020104030203" pitchFamily="2" charset="-79"/>
                      <a:cs typeface="Aharoni" panose="02010803020104030203" pitchFamily="2" charset="-79"/>
                    </a:rPr>
                    <a:t>RELEASE MANAGEMENT</a:t>
                  </a:r>
                  <a:endParaRPr lang="en-US" sz="600" b="0" dirty="0">
                    <a:solidFill>
                      <a:schemeClr val="tx1"/>
                    </a:solidFill>
                    <a:latin typeface="Aharoni" panose="02010803020104030203" pitchFamily="2" charset="-79"/>
                    <a:cs typeface="Aharoni" panose="02010803020104030203" pitchFamily="2" charset="-79"/>
                  </a:endParaRPr>
                </a:p>
              </p:txBody>
            </p:sp>
          </p:grpSp>
          <p:pic>
            <p:nvPicPr>
              <p:cNvPr id="10" name="Picture 9"/>
              <p:cNvPicPr>
                <a:picLocks noChangeAspect="1"/>
              </p:cNvPicPr>
              <p:nvPr/>
            </p:nvPicPr>
            <p:blipFill rotWithShape="1">
              <a:blip r:embed="rId17" cstate="print">
                <a:extLst>
                  <a:ext uri="{28A0092B-C50C-407E-A947-70E740481C1C}">
                    <a14:useLocalDpi xmlns:a14="http://schemas.microsoft.com/office/drawing/2010/main"/>
                  </a:ext>
                </a:extLst>
              </a:blip>
              <a:srcRect l="4289" t="17472" r="5548" b="20474"/>
              <a:stretch/>
            </p:blipFill>
            <p:spPr>
              <a:xfrm>
                <a:off x="7026589" y="1734131"/>
                <a:ext cx="900180" cy="177408"/>
              </a:xfrm>
              <a:prstGeom prst="rect">
                <a:avLst/>
              </a:prstGeom>
              <a:ln>
                <a:noFill/>
              </a:ln>
            </p:spPr>
          </p:pic>
          <p:pic>
            <p:nvPicPr>
              <p:cNvPr id="11" name="Picture 10"/>
              <p:cNvPicPr>
                <a:picLocks noChangeAspect="1"/>
              </p:cNvPicPr>
              <p:nvPr/>
            </p:nvPicPr>
            <p:blipFill rotWithShape="1">
              <a:blip r:embed="rId18" cstate="print">
                <a:extLst>
                  <a:ext uri="{28A0092B-C50C-407E-A947-70E740481C1C}">
                    <a14:useLocalDpi xmlns:a14="http://schemas.microsoft.com/office/drawing/2010/main"/>
                  </a:ext>
                </a:extLst>
              </a:blip>
              <a:srcRect/>
              <a:stretch/>
            </p:blipFill>
            <p:spPr>
              <a:xfrm>
                <a:off x="7024607" y="1918002"/>
                <a:ext cx="886657" cy="151024"/>
              </a:xfrm>
              <a:prstGeom prst="rect">
                <a:avLst/>
              </a:prstGeom>
            </p:spPr>
          </p:pic>
          <p:grpSp>
            <p:nvGrpSpPr>
              <p:cNvPr id="15" name="Group 268"/>
              <p:cNvGrpSpPr/>
              <p:nvPr/>
            </p:nvGrpSpPr>
            <p:grpSpPr>
              <a:xfrm>
                <a:off x="7098318" y="1417206"/>
                <a:ext cx="931294" cy="378208"/>
                <a:chOff x="7482807" y="1061036"/>
                <a:chExt cx="1025706" cy="416549"/>
              </a:xfrm>
              <a:effectLst>
                <a:glow rad="101600">
                  <a:schemeClr val="accent1">
                    <a:alpha val="40000"/>
                  </a:schemeClr>
                </a:glow>
              </a:effectLst>
            </p:grpSpPr>
            <p:sp>
              <p:nvSpPr>
                <p:cNvPr id="270" name="TextBox 269"/>
                <p:cNvSpPr txBox="1"/>
                <p:nvPr/>
              </p:nvSpPr>
              <p:spPr>
                <a:xfrm>
                  <a:off x="7724273" y="1070811"/>
                  <a:ext cx="784240" cy="406774"/>
                </a:xfrm>
                <a:prstGeom prst="rect">
                  <a:avLst/>
                </a:prstGeom>
                <a:noFill/>
              </p:spPr>
              <p:txBody>
                <a:bodyPr wrap="none" rtlCol="0">
                  <a:spAutoFit/>
                </a:bodyPr>
                <a:lstStyle/>
                <a:p>
                  <a:r>
                    <a:rPr lang="en-US" sz="1800" dirty="0" smtClean="0">
                      <a:solidFill>
                        <a:srgbClr val="8A002E"/>
                      </a:solidFill>
                      <a:effectLst/>
                      <a:latin typeface="Bauhaus 93" pitchFamily="82" charset="0"/>
                    </a:rPr>
                    <a:t>iCart</a:t>
                  </a:r>
                  <a:endParaRPr lang="en-US" sz="1800" dirty="0">
                    <a:solidFill>
                      <a:srgbClr val="8A002E"/>
                    </a:solidFill>
                    <a:effectLst/>
                    <a:latin typeface="Bauhaus 93" pitchFamily="82" charset="0"/>
                  </a:endParaRPr>
                </a:p>
              </p:txBody>
            </p:sp>
            <p:pic>
              <p:nvPicPr>
                <p:cNvPr id="271" name="Picture 10" descr="https://encrypted-tbn1.gstatic.com/images?q=tbn:ANd9GcSN1OAlScR_zSv4Lur3yGxFh12CUu6RzSQHm84v4e0j4l0447bfB0Dj_1E">
                  <a:hlinkClick r:id="rId19"/>
                </p:cNvPr>
                <p:cNvPicPr>
                  <a:picLocks noChangeAspect="1" noChangeArrowheads="1"/>
                </p:cNvPicPr>
                <p:nvPr/>
              </p:nvPicPr>
              <p:blipFill>
                <a:blip r:embed="rId20" cstate="print">
                  <a:extLst>
                    <a:ext uri="{28A0092B-C50C-407E-A947-70E740481C1C}">
                      <a14:useLocalDpi xmlns:a14="http://schemas.microsoft.com/office/drawing/2010/main"/>
                    </a:ext>
                  </a:extLst>
                </a:blip>
                <a:srcRect/>
                <a:stretch>
                  <a:fillRect/>
                </a:stretch>
              </p:blipFill>
              <p:spPr bwMode="auto">
                <a:xfrm>
                  <a:off x="7482807" y="1061036"/>
                  <a:ext cx="313656" cy="313656"/>
                </a:xfrm>
                <a:prstGeom prst="rect">
                  <a:avLst/>
                </a:prstGeom>
                <a:noFill/>
                <a:effectLst/>
              </p:spPr>
            </p:pic>
          </p:grpSp>
          <p:pic>
            <p:nvPicPr>
              <p:cNvPr id="18" name="Picture 17"/>
              <p:cNvPicPr>
                <a:picLocks noChangeAspect="1"/>
              </p:cNvPicPr>
              <p:nvPr/>
            </p:nvPicPr>
            <p:blipFill>
              <a:blip r:embed="rId21" cstate="print">
                <a:extLst>
                  <a:ext uri="{BEBA8EAE-BF5A-486C-A8C5-ECC9F3942E4B}">
                    <a14:imgProps xmlns:a14="http://schemas.microsoft.com/office/drawing/2010/main">
                      <a14:imgLayer r:embed="rId22">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a:off x="7210662" y="2492195"/>
                <a:ext cx="662667" cy="496361"/>
              </a:xfrm>
              <a:prstGeom prst="rect">
                <a:avLst/>
              </a:prstGeom>
            </p:spPr>
          </p:pic>
          <p:sp>
            <p:nvSpPr>
              <p:cNvPr id="136" name="Rectangular Callout 135"/>
              <p:cNvSpPr/>
              <p:nvPr/>
            </p:nvSpPr>
            <p:spPr>
              <a:xfrm>
                <a:off x="6675357" y="1347279"/>
                <a:ext cx="1673721" cy="1843395"/>
              </a:xfrm>
              <a:prstGeom prst="wedgeRectCallout">
                <a:avLst>
                  <a:gd name="adj1" fmla="val 2927"/>
                  <a:gd name="adj2" fmla="val 760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44"/>
            <p:cNvGrpSpPr/>
            <p:nvPr/>
          </p:nvGrpSpPr>
          <p:grpSpPr>
            <a:xfrm>
              <a:off x="815442" y="2188279"/>
              <a:ext cx="1511747" cy="1298984"/>
              <a:chOff x="318798" y="2037652"/>
              <a:chExt cx="1922601" cy="1695197"/>
            </a:xfrm>
          </p:grpSpPr>
          <p:sp>
            <p:nvSpPr>
              <p:cNvPr id="167" name="TextBox 166"/>
              <p:cNvSpPr txBox="1"/>
              <p:nvPr/>
            </p:nvSpPr>
            <p:spPr>
              <a:xfrm rot="1800000">
                <a:off x="1448288" y="2076101"/>
                <a:ext cx="793111" cy="353943"/>
              </a:xfrm>
              <a:prstGeom prst="rect">
                <a:avLst/>
              </a:prstGeom>
              <a:noFill/>
            </p:spPr>
            <p:txBody>
              <a:bodyPr wrap="square" rtlCol="0">
                <a:spAutoFit/>
              </a:bodyPr>
              <a:lstStyle/>
              <a:p>
                <a:pPr algn="ctr"/>
                <a:r>
                  <a:rPr lang="en-US" sz="850" dirty="0" smtClean="0">
                    <a:latin typeface="Aharoni" panose="02010803020104030203" pitchFamily="2" charset="-79"/>
                    <a:cs typeface="Aharoni" panose="02010803020104030203" pitchFamily="2" charset="-79"/>
                  </a:rPr>
                  <a:t>Incidents/ Defects</a:t>
                </a:r>
                <a:endParaRPr lang="en-US" sz="850" dirty="0">
                  <a:latin typeface="Aharoni" panose="02010803020104030203" pitchFamily="2" charset="-79"/>
                  <a:cs typeface="Aharoni" panose="02010803020104030203" pitchFamily="2" charset="-79"/>
                </a:endParaRPr>
              </a:p>
            </p:txBody>
          </p:sp>
          <p:grpSp>
            <p:nvGrpSpPr>
              <p:cNvPr id="20" name="Group 146"/>
              <p:cNvGrpSpPr/>
              <p:nvPr/>
            </p:nvGrpSpPr>
            <p:grpSpPr>
              <a:xfrm>
                <a:off x="318798" y="2037652"/>
                <a:ext cx="1645994" cy="1695197"/>
                <a:chOff x="804850" y="2116055"/>
                <a:chExt cx="1645994" cy="1695197"/>
              </a:xfrm>
            </p:grpSpPr>
            <p:sp>
              <p:nvSpPr>
                <p:cNvPr id="148" name="Can 147"/>
                <p:cNvSpPr/>
                <p:nvPr/>
              </p:nvSpPr>
              <p:spPr>
                <a:xfrm rot="10800000">
                  <a:off x="1460509" y="3143682"/>
                  <a:ext cx="373184" cy="444756"/>
                </a:xfrm>
                <a:prstGeom prst="can">
                  <a:avLst/>
                </a:prstGeom>
                <a:solidFill>
                  <a:srgbClr val="004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50" name="Shape 149"/>
                <p:cNvSpPr/>
                <p:nvPr/>
              </p:nvSpPr>
              <p:spPr>
                <a:xfrm>
                  <a:off x="842816" y="2371404"/>
                  <a:ext cx="1608028" cy="1067294"/>
                </a:xfrm>
                <a:prstGeom prst="funnel">
                  <a:avLst/>
                </a:prstGeom>
                <a:solidFill>
                  <a:srgbClr val="004D85"/>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152" name="Right Arrow 151"/>
                <p:cNvSpPr/>
                <p:nvPr/>
              </p:nvSpPr>
              <p:spPr>
                <a:xfrm rot="5400000">
                  <a:off x="1513951" y="3577338"/>
                  <a:ext cx="261131" cy="206698"/>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grpSp>
              <p:nvGrpSpPr>
                <p:cNvPr id="21" name="Group 152"/>
                <p:cNvGrpSpPr/>
                <p:nvPr/>
              </p:nvGrpSpPr>
              <p:grpSpPr>
                <a:xfrm>
                  <a:off x="1221794" y="2116055"/>
                  <a:ext cx="926243" cy="650228"/>
                  <a:chOff x="558071" y="2145139"/>
                  <a:chExt cx="885267" cy="621463"/>
                </a:xfrm>
              </p:grpSpPr>
              <p:pic>
                <p:nvPicPr>
                  <p:cNvPr id="160" name="Picture 159"/>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751485" y="2321832"/>
                    <a:ext cx="397115" cy="444770"/>
                  </a:xfrm>
                  <a:prstGeom prst="rect">
                    <a:avLst/>
                  </a:prstGeom>
                </p:spPr>
              </p:pic>
              <p:sp>
                <p:nvSpPr>
                  <p:cNvPr id="163" name="TextBox 162"/>
                  <p:cNvSpPr txBox="1"/>
                  <p:nvPr/>
                </p:nvSpPr>
                <p:spPr>
                  <a:xfrm>
                    <a:off x="558071" y="2145139"/>
                    <a:ext cx="885267" cy="222654"/>
                  </a:xfrm>
                  <a:prstGeom prst="rect">
                    <a:avLst/>
                  </a:prstGeom>
                  <a:noFill/>
                </p:spPr>
                <p:txBody>
                  <a:bodyPr wrap="square" rtlCol="0">
                    <a:spAutoFit/>
                  </a:bodyPr>
                  <a:lstStyle/>
                  <a:p>
                    <a:r>
                      <a:rPr lang="en-US" sz="850" dirty="0" smtClean="0">
                        <a:latin typeface="Aharoni" panose="02010803020104030203" pitchFamily="2" charset="-79"/>
                        <a:cs typeface="Aharoni" panose="02010803020104030203" pitchFamily="2" charset="-79"/>
                      </a:rPr>
                      <a:t>Requirements</a:t>
                    </a:r>
                    <a:endParaRPr lang="en-US" sz="850" dirty="0">
                      <a:latin typeface="Aharoni" panose="02010803020104030203" pitchFamily="2" charset="-79"/>
                      <a:cs typeface="Aharoni" panose="02010803020104030203" pitchFamily="2" charset="-79"/>
                    </a:endParaRPr>
                  </a:p>
                </p:txBody>
              </p:sp>
            </p:grpSp>
            <p:sp>
              <p:nvSpPr>
                <p:cNvPr id="157" name="TextBox 156"/>
                <p:cNvSpPr txBox="1"/>
                <p:nvPr/>
              </p:nvSpPr>
              <p:spPr>
                <a:xfrm rot="20359533">
                  <a:off x="804850" y="2239419"/>
                  <a:ext cx="493114" cy="232959"/>
                </a:xfrm>
                <a:prstGeom prst="rect">
                  <a:avLst/>
                </a:prstGeom>
                <a:noFill/>
              </p:spPr>
              <p:txBody>
                <a:bodyPr wrap="square" rtlCol="0">
                  <a:spAutoFit/>
                </a:bodyPr>
                <a:lstStyle/>
                <a:p>
                  <a:r>
                    <a:rPr lang="en-US" sz="850" dirty="0" smtClean="0">
                      <a:latin typeface="Aharoni" panose="02010803020104030203" pitchFamily="2" charset="-79"/>
                      <a:cs typeface="Aharoni" panose="02010803020104030203" pitchFamily="2" charset="-79"/>
                    </a:rPr>
                    <a:t>Code</a:t>
                  </a:r>
                  <a:endParaRPr lang="en-US" sz="850" dirty="0">
                    <a:latin typeface="Aharoni" panose="02010803020104030203" pitchFamily="2" charset="-79"/>
                    <a:cs typeface="Aharoni" panose="02010803020104030203" pitchFamily="2" charset="-79"/>
                  </a:endParaRPr>
                </a:p>
              </p:txBody>
            </p:sp>
          </p:grpSp>
        </p:grpSp>
        <p:sp>
          <p:nvSpPr>
            <p:cNvPr id="284" name="Rectangle 283"/>
            <p:cNvSpPr/>
            <p:nvPr/>
          </p:nvSpPr>
          <p:spPr>
            <a:xfrm>
              <a:off x="7103892" y="5287057"/>
              <a:ext cx="414020" cy="9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52"/>
            <p:cNvGrpSpPr/>
            <p:nvPr/>
          </p:nvGrpSpPr>
          <p:grpSpPr>
            <a:xfrm>
              <a:off x="7239000" y="3553801"/>
              <a:ext cx="762001" cy="1308821"/>
              <a:chOff x="438481" y="2741418"/>
              <a:chExt cx="952501" cy="1796083"/>
            </a:xfrm>
          </p:grpSpPr>
          <p:sp>
            <p:nvSpPr>
              <p:cNvPr id="162" name="Can 161"/>
              <p:cNvSpPr/>
              <p:nvPr/>
            </p:nvSpPr>
            <p:spPr>
              <a:xfrm rot="10800000">
                <a:off x="790574" y="4012356"/>
                <a:ext cx="213829" cy="339830"/>
              </a:xfrm>
              <a:prstGeom prst="ca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66" name="Shape 165"/>
              <p:cNvSpPr/>
              <p:nvPr/>
            </p:nvSpPr>
            <p:spPr>
              <a:xfrm>
                <a:off x="438481" y="3616226"/>
                <a:ext cx="929870" cy="587631"/>
              </a:xfrm>
              <a:prstGeom prst="funnel">
                <a:avLst/>
              </a:prstGeom>
              <a:solidFill>
                <a:schemeClr val="accent1">
                  <a:lumMod val="75000"/>
                </a:schemeClr>
              </a:solidFill>
              <a:ln>
                <a:noFill/>
              </a:ln>
            </p:spPr>
            <p:style>
              <a:lnRef idx="1">
                <a:scrgbClr r="0" g="0" b="0"/>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170" name="Right Arrow 169"/>
              <p:cNvSpPr/>
              <p:nvPr/>
            </p:nvSpPr>
            <p:spPr>
              <a:xfrm rot="5400000">
                <a:off x="523732" y="3571451"/>
                <a:ext cx="415622" cy="7719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71" name="Right Arrow 170"/>
              <p:cNvSpPr/>
              <p:nvPr/>
            </p:nvSpPr>
            <p:spPr>
              <a:xfrm rot="5400000">
                <a:off x="679462" y="3571451"/>
                <a:ext cx="415622" cy="7719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72" name="Right Arrow 171"/>
              <p:cNvSpPr/>
              <p:nvPr/>
            </p:nvSpPr>
            <p:spPr>
              <a:xfrm rot="5400000">
                <a:off x="835192" y="3571452"/>
                <a:ext cx="415619" cy="7719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73" name="Right Arrow 172"/>
              <p:cNvSpPr/>
              <p:nvPr/>
            </p:nvSpPr>
            <p:spPr>
              <a:xfrm rot="5400000">
                <a:off x="795585" y="4359641"/>
                <a:ext cx="207135" cy="14858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haroni" panose="02010803020104030203" pitchFamily="2" charset="-79"/>
                  <a:cs typeface="Aharoni" panose="02010803020104030203" pitchFamily="2" charset="-79"/>
                </a:endParaRPr>
              </a:p>
            </p:txBody>
          </p:sp>
          <p:sp>
            <p:nvSpPr>
              <p:cNvPr id="174" name="TextBox 173"/>
              <p:cNvSpPr txBox="1"/>
              <p:nvPr/>
            </p:nvSpPr>
            <p:spPr>
              <a:xfrm>
                <a:off x="581144" y="2741418"/>
                <a:ext cx="809838" cy="456145"/>
              </a:xfrm>
              <a:prstGeom prst="rect">
                <a:avLst/>
              </a:prstGeom>
              <a:noFill/>
            </p:spPr>
            <p:txBody>
              <a:bodyPr wrap="none" rtlCol="0">
                <a:spAutoFit/>
              </a:bodyPr>
              <a:lstStyle/>
              <a:p>
                <a:pPr algn="ctr"/>
                <a:r>
                  <a:rPr lang="en-US" sz="1050" dirty="0" smtClean="0">
                    <a:solidFill>
                      <a:srgbClr val="0071E2"/>
                    </a:solidFill>
                    <a:latin typeface="Aharoni" panose="02010803020104030203" pitchFamily="2" charset="-79"/>
                    <a:cs typeface="Aharoni" panose="02010803020104030203" pitchFamily="2" charset="-79"/>
                  </a:rPr>
                  <a:t> Monitor /</a:t>
                </a:r>
              </a:p>
              <a:p>
                <a:pPr algn="ctr"/>
                <a:r>
                  <a:rPr lang="en-US" sz="1050" dirty="0" smtClean="0">
                    <a:solidFill>
                      <a:srgbClr val="0071E2"/>
                    </a:solidFill>
                    <a:latin typeface="Aharoni" panose="02010803020104030203" pitchFamily="2" charset="-79"/>
                    <a:cs typeface="Aharoni" panose="02010803020104030203" pitchFamily="2" charset="-79"/>
                  </a:rPr>
                  <a:t>Operate</a:t>
                </a:r>
                <a:endParaRPr lang="en-US" sz="1050" dirty="0">
                  <a:solidFill>
                    <a:srgbClr val="0071E2"/>
                  </a:solidFill>
                  <a:latin typeface="Aharoni" panose="02010803020104030203" pitchFamily="2" charset="-79"/>
                  <a:cs typeface="Aharoni" panose="02010803020104030203" pitchFamily="2" charset="-79"/>
                </a:endParaRPr>
              </a:p>
            </p:txBody>
          </p:sp>
        </p:grpSp>
        <p:sp>
          <p:nvSpPr>
            <p:cNvPr id="168" name="Freeform 6"/>
            <p:cNvSpPr>
              <a:spLocks noEditPoints="1"/>
            </p:cNvSpPr>
            <p:nvPr/>
          </p:nvSpPr>
          <p:spPr bwMode="auto">
            <a:xfrm>
              <a:off x="5439936" y="3980378"/>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176" name="Freeform 6"/>
            <p:cNvSpPr>
              <a:spLocks noEditPoints="1"/>
            </p:cNvSpPr>
            <p:nvPr/>
          </p:nvSpPr>
          <p:spPr bwMode="auto">
            <a:xfrm>
              <a:off x="4796622" y="3980515"/>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177" name="Freeform 6"/>
            <p:cNvSpPr>
              <a:spLocks noEditPoints="1"/>
            </p:cNvSpPr>
            <p:nvPr/>
          </p:nvSpPr>
          <p:spPr bwMode="auto">
            <a:xfrm>
              <a:off x="1580309" y="3979464"/>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195" name="Freeform 6"/>
            <p:cNvSpPr>
              <a:spLocks noEditPoints="1"/>
            </p:cNvSpPr>
            <p:nvPr/>
          </p:nvSpPr>
          <p:spPr bwMode="auto">
            <a:xfrm>
              <a:off x="934446" y="3979601"/>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207" name="Freeform 6"/>
            <p:cNvSpPr>
              <a:spLocks noEditPoints="1"/>
            </p:cNvSpPr>
            <p:nvPr/>
          </p:nvSpPr>
          <p:spPr bwMode="auto">
            <a:xfrm>
              <a:off x="2867219" y="3979082"/>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209" name="Freeform 6"/>
            <p:cNvSpPr>
              <a:spLocks noEditPoints="1"/>
            </p:cNvSpPr>
            <p:nvPr/>
          </p:nvSpPr>
          <p:spPr bwMode="auto">
            <a:xfrm>
              <a:off x="2225011" y="3979218"/>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210" name="Freeform 6"/>
            <p:cNvSpPr>
              <a:spLocks noEditPoints="1"/>
            </p:cNvSpPr>
            <p:nvPr/>
          </p:nvSpPr>
          <p:spPr bwMode="auto">
            <a:xfrm>
              <a:off x="6725765" y="3978455"/>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sp>
          <p:nvSpPr>
            <p:cNvPr id="214" name="Freeform 6"/>
            <p:cNvSpPr>
              <a:spLocks noEditPoints="1"/>
            </p:cNvSpPr>
            <p:nvPr/>
          </p:nvSpPr>
          <p:spPr bwMode="auto">
            <a:xfrm>
              <a:off x="6083271" y="3978592"/>
              <a:ext cx="161854" cy="157504"/>
            </a:xfrm>
            <a:custGeom>
              <a:avLst/>
              <a:gdLst>
                <a:gd name="T0" fmla="*/ 773113 w 2364"/>
                <a:gd name="T1" fmla="*/ 73056 h 2361"/>
                <a:gd name="T2" fmla="*/ 804069 w 2364"/>
                <a:gd name="T3" fmla="*/ 12705 h 2361"/>
                <a:gd name="T4" fmla="*/ 931863 w 2364"/>
                <a:gd name="T5" fmla="*/ 12705 h 2361"/>
                <a:gd name="T6" fmla="*/ 1081881 w 2364"/>
                <a:gd name="T7" fmla="*/ 158023 h 2361"/>
                <a:gd name="T8" fmla="*/ 1232694 w 2364"/>
                <a:gd name="T9" fmla="*/ 51616 h 2361"/>
                <a:gd name="T10" fmla="*/ 1353344 w 2364"/>
                <a:gd name="T11" fmla="*/ 92908 h 2361"/>
                <a:gd name="T12" fmla="*/ 1354138 w 2364"/>
                <a:gd name="T13" fmla="*/ 257284 h 2361"/>
                <a:gd name="T14" fmla="*/ 1583531 w 2364"/>
                <a:gd name="T15" fmla="*/ 291430 h 2361"/>
                <a:gd name="T16" fmla="*/ 1693863 w 2364"/>
                <a:gd name="T17" fmla="*/ 362897 h 2361"/>
                <a:gd name="T18" fmla="*/ 1687513 w 2364"/>
                <a:gd name="T19" fmla="*/ 433571 h 2361"/>
                <a:gd name="T20" fmla="*/ 1781175 w 2364"/>
                <a:gd name="T21" fmla="*/ 659091 h 2361"/>
                <a:gd name="T22" fmla="*/ 1846263 w 2364"/>
                <a:gd name="T23" fmla="*/ 680532 h 2361"/>
                <a:gd name="T24" fmla="*/ 1864519 w 2364"/>
                <a:gd name="T25" fmla="*/ 806791 h 2361"/>
                <a:gd name="T26" fmla="*/ 1744663 w 2364"/>
                <a:gd name="T27" fmla="*/ 975138 h 2361"/>
                <a:gd name="T28" fmla="*/ 1870869 w 2364"/>
                <a:gd name="T29" fmla="*/ 1103780 h 2361"/>
                <a:gd name="T30" fmla="*/ 1852613 w 2364"/>
                <a:gd name="T31" fmla="*/ 1230833 h 2361"/>
                <a:gd name="T32" fmla="*/ 1680369 w 2364"/>
                <a:gd name="T33" fmla="*/ 1258626 h 2361"/>
                <a:gd name="T34" fmla="*/ 1671638 w 2364"/>
                <a:gd name="T35" fmla="*/ 1479382 h 2361"/>
                <a:gd name="T36" fmla="*/ 1674019 w 2364"/>
                <a:gd name="T37" fmla="*/ 1550850 h 2361"/>
                <a:gd name="T38" fmla="*/ 1557338 w 2364"/>
                <a:gd name="T39" fmla="*/ 1613583 h 2361"/>
                <a:gd name="T40" fmla="*/ 1363663 w 2364"/>
                <a:gd name="T41" fmla="*/ 1621524 h 2361"/>
                <a:gd name="T42" fmla="*/ 1337469 w 2364"/>
                <a:gd name="T43" fmla="*/ 1781929 h 2361"/>
                <a:gd name="T44" fmla="*/ 1226344 w 2364"/>
                <a:gd name="T45" fmla="*/ 1847044 h 2361"/>
                <a:gd name="T46" fmla="*/ 1115219 w 2364"/>
                <a:gd name="T47" fmla="*/ 1719990 h 2361"/>
                <a:gd name="T48" fmla="*/ 918369 w 2364"/>
                <a:gd name="T49" fmla="*/ 1829574 h 2361"/>
                <a:gd name="T50" fmla="*/ 862806 w 2364"/>
                <a:gd name="T51" fmla="*/ 1874837 h 2361"/>
                <a:gd name="T52" fmla="*/ 742156 w 2364"/>
                <a:gd name="T53" fmla="*/ 1823221 h 2361"/>
                <a:gd name="T54" fmla="*/ 598488 w 2364"/>
                <a:gd name="T55" fmla="*/ 1655669 h 2361"/>
                <a:gd name="T56" fmla="*/ 451644 w 2364"/>
                <a:gd name="T57" fmla="*/ 1734284 h 2361"/>
                <a:gd name="T58" fmla="*/ 354013 w 2364"/>
                <a:gd name="T59" fmla="*/ 1650905 h 2361"/>
                <a:gd name="T60" fmla="*/ 354013 w 2364"/>
                <a:gd name="T61" fmla="*/ 1468265 h 2361"/>
                <a:gd name="T62" fmla="*/ 170656 w 2364"/>
                <a:gd name="T63" fmla="*/ 1434119 h 2361"/>
                <a:gd name="T64" fmla="*/ 90488 w 2364"/>
                <a:gd name="T65" fmla="*/ 1334064 h 2361"/>
                <a:gd name="T66" fmla="*/ 200819 w 2364"/>
                <a:gd name="T67" fmla="*/ 1208599 h 2361"/>
                <a:gd name="T68" fmla="*/ 55563 w 2364"/>
                <a:gd name="T69" fmla="*/ 1019606 h 2361"/>
                <a:gd name="T70" fmla="*/ 794 w 2364"/>
                <a:gd name="T71" fmla="*/ 978314 h 2361"/>
                <a:gd name="T72" fmla="*/ 23813 w 2364"/>
                <a:gd name="T73" fmla="*/ 852848 h 2361"/>
                <a:gd name="T74" fmla="*/ 187325 w 2364"/>
                <a:gd name="T75" fmla="*/ 721030 h 2361"/>
                <a:gd name="T76" fmla="*/ 116681 w 2364"/>
                <a:gd name="T77" fmla="*/ 559037 h 2361"/>
                <a:gd name="T78" fmla="*/ 176213 w 2364"/>
                <a:gd name="T79" fmla="*/ 446276 h 2361"/>
                <a:gd name="T80" fmla="*/ 319088 w 2364"/>
                <a:gd name="T81" fmla="*/ 459776 h 2361"/>
                <a:gd name="T82" fmla="*/ 381794 w 2364"/>
                <a:gd name="T83" fmla="*/ 250137 h 2361"/>
                <a:gd name="T84" fmla="*/ 453231 w 2364"/>
                <a:gd name="T85" fmla="*/ 139759 h 2361"/>
                <a:gd name="T86" fmla="*/ 523875 w 2364"/>
                <a:gd name="T87" fmla="*/ 146112 h 2361"/>
                <a:gd name="T88" fmla="*/ 769938 w 2364"/>
                <a:gd name="T89" fmla="*/ 854437 h 2361"/>
                <a:gd name="T90" fmla="*/ 769938 w 2364"/>
                <a:gd name="T91" fmla="*/ 1043429 h 2361"/>
                <a:gd name="T92" fmla="*/ 846138 w 2364"/>
                <a:gd name="T93" fmla="*/ 1122838 h 2361"/>
                <a:gd name="T94" fmla="*/ 1034256 w 2364"/>
                <a:gd name="T95" fmla="*/ 1132367 h 2361"/>
                <a:gd name="T96" fmla="*/ 1119188 w 2364"/>
                <a:gd name="T97" fmla="*/ 1060105 h 2361"/>
                <a:gd name="T98" fmla="*/ 1137444 w 2364"/>
                <a:gd name="T99" fmla="*/ 872700 h 2361"/>
                <a:gd name="T100" fmla="*/ 1069181 w 2364"/>
                <a:gd name="T101" fmla="*/ 784557 h 2361"/>
                <a:gd name="T102" fmla="*/ 882650 w 2364"/>
                <a:gd name="T103" fmla="*/ 757558 h 2361"/>
                <a:gd name="T104" fmla="*/ 1188244 w 2364"/>
                <a:gd name="T105" fmla="*/ 1114897 h 2361"/>
                <a:gd name="T106" fmla="*/ 1070769 w 2364"/>
                <a:gd name="T107" fmla="*/ 1203834 h 2361"/>
                <a:gd name="T108" fmla="*/ 1348581 w 2364"/>
                <a:gd name="T109" fmla="*/ 1313418 h 2361"/>
                <a:gd name="T110" fmla="*/ 1162050 w 2364"/>
                <a:gd name="T111" fmla="*/ 752794 h 2361"/>
                <a:gd name="T112" fmla="*/ 1432719 w 2364"/>
                <a:gd name="T113" fmla="*/ 713089 h 2361"/>
                <a:gd name="T114" fmla="*/ 1276350 w 2364"/>
                <a:gd name="T115" fmla="*/ 524891 h 2361"/>
                <a:gd name="T116" fmla="*/ 712788 w 2364"/>
                <a:gd name="T117" fmla="*/ 1122838 h 2361"/>
                <a:gd name="T118" fmla="*/ 494506 w 2364"/>
                <a:gd name="T119" fmla="*/ 1248303 h 2361"/>
                <a:gd name="T120" fmla="*/ 528638 w 2364"/>
                <a:gd name="T121" fmla="*/ 620975 h 2361"/>
                <a:gd name="T122" fmla="*/ 819944 w 2364"/>
                <a:gd name="T123" fmla="*/ 687678 h 2361"/>
                <a:gd name="T124" fmla="*/ 611188 w 2364"/>
                <a:gd name="T125" fmla="*/ 525685 h 2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64"/>
                <a:gd name="T190" fmla="*/ 0 h 2361"/>
                <a:gd name="T191" fmla="*/ 2364 w 2364"/>
                <a:gd name="T192" fmla="*/ 2361 h 2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64" h="2361">
                  <a:moveTo>
                    <a:pt x="665" y="190"/>
                  </a:moveTo>
                  <a:lnTo>
                    <a:pt x="764" y="283"/>
                  </a:lnTo>
                  <a:lnTo>
                    <a:pt x="789" y="272"/>
                  </a:lnTo>
                  <a:lnTo>
                    <a:pt x="814" y="261"/>
                  </a:lnTo>
                  <a:lnTo>
                    <a:pt x="840" y="251"/>
                  </a:lnTo>
                  <a:lnTo>
                    <a:pt x="866" y="242"/>
                  </a:lnTo>
                  <a:lnTo>
                    <a:pt x="891" y="233"/>
                  </a:lnTo>
                  <a:lnTo>
                    <a:pt x="918" y="225"/>
                  </a:lnTo>
                  <a:lnTo>
                    <a:pt x="944" y="217"/>
                  </a:lnTo>
                  <a:lnTo>
                    <a:pt x="971" y="211"/>
                  </a:lnTo>
                  <a:lnTo>
                    <a:pt x="974" y="92"/>
                  </a:lnTo>
                  <a:lnTo>
                    <a:pt x="974" y="85"/>
                  </a:lnTo>
                  <a:lnTo>
                    <a:pt x="974" y="78"/>
                  </a:lnTo>
                  <a:lnTo>
                    <a:pt x="976" y="64"/>
                  </a:lnTo>
                  <a:lnTo>
                    <a:pt x="980" y="51"/>
                  </a:lnTo>
                  <a:lnTo>
                    <a:pt x="986" y="40"/>
                  </a:lnTo>
                  <a:lnTo>
                    <a:pt x="989" y="34"/>
                  </a:lnTo>
                  <a:lnTo>
                    <a:pt x="993" y="29"/>
                  </a:lnTo>
                  <a:lnTo>
                    <a:pt x="998" y="25"/>
                  </a:lnTo>
                  <a:lnTo>
                    <a:pt x="1003" y="21"/>
                  </a:lnTo>
                  <a:lnTo>
                    <a:pt x="1008" y="18"/>
                  </a:lnTo>
                  <a:lnTo>
                    <a:pt x="1013" y="16"/>
                  </a:lnTo>
                  <a:lnTo>
                    <a:pt x="1019" y="14"/>
                  </a:lnTo>
                  <a:lnTo>
                    <a:pt x="1025" y="13"/>
                  </a:lnTo>
                  <a:lnTo>
                    <a:pt x="1129" y="0"/>
                  </a:lnTo>
                  <a:lnTo>
                    <a:pt x="1135" y="0"/>
                  </a:lnTo>
                  <a:lnTo>
                    <a:pt x="1141" y="0"/>
                  </a:lnTo>
                  <a:lnTo>
                    <a:pt x="1147" y="1"/>
                  </a:lnTo>
                  <a:lnTo>
                    <a:pt x="1152" y="3"/>
                  </a:lnTo>
                  <a:lnTo>
                    <a:pt x="1159" y="5"/>
                  </a:lnTo>
                  <a:lnTo>
                    <a:pt x="1164" y="8"/>
                  </a:lnTo>
                  <a:lnTo>
                    <a:pt x="1169" y="12"/>
                  </a:lnTo>
                  <a:lnTo>
                    <a:pt x="1174" y="16"/>
                  </a:lnTo>
                  <a:lnTo>
                    <a:pt x="1183" y="26"/>
                  </a:lnTo>
                  <a:lnTo>
                    <a:pt x="1190" y="38"/>
                  </a:lnTo>
                  <a:lnTo>
                    <a:pt x="1195" y="51"/>
                  </a:lnTo>
                  <a:lnTo>
                    <a:pt x="1196" y="58"/>
                  </a:lnTo>
                  <a:lnTo>
                    <a:pt x="1198" y="65"/>
                  </a:lnTo>
                  <a:lnTo>
                    <a:pt x="1223" y="186"/>
                  </a:lnTo>
                  <a:lnTo>
                    <a:pt x="1251" y="187"/>
                  </a:lnTo>
                  <a:lnTo>
                    <a:pt x="1279" y="189"/>
                  </a:lnTo>
                  <a:lnTo>
                    <a:pt x="1307" y="191"/>
                  </a:lnTo>
                  <a:lnTo>
                    <a:pt x="1334" y="195"/>
                  </a:lnTo>
                  <a:lnTo>
                    <a:pt x="1363" y="199"/>
                  </a:lnTo>
                  <a:lnTo>
                    <a:pt x="1390" y="204"/>
                  </a:lnTo>
                  <a:lnTo>
                    <a:pt x="1418" y="210"/>
                  </a:lnTo>
                  <a:lnTo>
                    <a:pt x="1445" y="216"/>
                  </a:lnTo>
                  <a:lnTo>
                    <a:pt x="1506" y="112"/>
                  </a:lnTo>
                  <a:lnTo>
                    <a:pt x="1508" y="105"/>
                  </a:lnTo>
                  <a:lnTo>
                    <a:pt x="1512" y="98"/>
                  </a:lnTo>
                  <a:lnTo>
                    <a:pt x="1520" y="87"/>
                  </a:lnTo>
                  <a:lnTo>
                    <a:pt x="1530" y="77"/>
                  </a:lnTo>
                  <a:lnTo>
                    <a:pt x="1541" y="70"/>
                  </a:lnTo>
                  <a:lnTo>
                    <a:pt x="1547" y="67"/>
                  </a:lnTo>
                  <a:lnTo>
                    <a:pt x="1553" y="65"/>
                  </a:lnTo>
                  <a:lnTo>
                    <a:pt x="1559" y="63"/>
                  </a:lnTo>
                  <a:lnTo>
                    <a:pt x="1564" y="62"/>
                  </a:lnTo>
                  <a:lnTo>
                    <a:pt x="1570" y="62"/>
                  </a:lnTo>
                  <a:lnTo>
                    <a:pt x="1576" y="63"/>
                  </a:lnTo>
                  <a:lnTo>
                    <a:pt x="1582" y="64"/>
                  </a:lnTo>
                  <a:lnTo>
                    <a:pt x="1588" y="66"/>
                  </a:lnTo>
                  <a:lnTo>
                    <a:pt x="1686" y="104"/>
                  </a:lnTo>
                  <a:lnTo>
                    <a:pt x="1691" y="106"/>
                  </a:lnTo>
                  <a:lnTo>
                    <a:pt x="1696" y="109"/>
                  </a:lnTo>
                  <a:lnTo>
                    <a:pt x="1701" y="113"/>
                  </a:lnTo>
                  <a:lnTo>
                    <a:pt x="1705" y="117"/>
                  </a:lnTo>
                  <a:lnTo>
                    <a:pt x="1709" y="122"/>
                  </a:lnTo>
                  <a:lnTo>
                    <a:pt x="1712" y="127"/>
                  </a:lnTo>
                  <a:lnTo>
                    <a:pt x="1715" y="133"/>
                  </a:lnTo>
                  <a:lnTo>
                    <a:pt x="1717" y="138"/>
                  </a:lnTo>
                  <a:lnTo>
                    <a:pt x="1720" y="151"/>
                  </a:lnTo>
                  <a:lnTo>
                    <a:pt x="1721" y="165"/>
                  </a:lnTo>
                  <a:lnTo>
                    <a:pt x="1720" y="179"/>
                  </a:lnTo>
                  <a:lnTo>
                    <a:pt x="1718" y="186"/>
                  </a:lnTo>
                  <a:lnTo>
                    <a:pt x="1716" y="193"/>
                  </a:lnTo>
                  <a:lnTo>
                    <a:pt x="1682" y="310"/>
                  </a:lnTo>
                  <a:lnTo>
                    <a:pt x="1706" y="324"/>
                  </a:lnTo>
                  <a:lnTo>
                    <a:pt x="1732" y="339"/>
                  </a:lnTo>
                  <a:lnTo>
                    <a:pt x="1756" y="355"/>
                  </a:lnTo>
                  <a:lnTo>
                    <a:pt x="1779" y="372"/>
                  </a:lnTo>
                  <a:lnTo>
                    <a:pt x="1803" y="389"/>
                  </a:lnTo>
                  <a:lnTo>
                    <a:pt x="1826" y="407"/>
                  </a:lnTo>
                  <a:lnTo>
                    <a:pt x="1848" y="426"/>
                  </a:lnTo>
                  <a:lnTo>
                    <a:pt x="1871" y="446"/>
                  </a:lnTo>
                  <a:lnTo>
                    <a:pt x="1970" y="382"/>
                  </a:lnTo>
                  <a:lnTo>
                    <a:pt x="1976" y="377"/>
                  </a:lnTo>
                  <a:lnTo>
                    <a:pt x="1983" y="373"/>
                  </a:lnTo>
                  <a:lnTo>
                    <a:pt x="1995" y="367"/>
                  </a:lnTo>
                  <a:lnTo>
                    <a:pt x="2008" y="363"/>
                  </a:lnTo>
                  <a:lnTo>
                    <a:pt x="2021" y="362"/>
                  </a:lnTo>
                  <a:lnTo>
                    <a:pt x="2027" y="362"/>
                  </a:lnTo>
                  <a:lnTo>
                    <a:pt x="2033" y="362"/>
                  </a:lnTo>
                  <a:lnTo>
                    <a:pt x="2039" y="364"/>
                  </a:lnTo>
                  <a:lnTo>
                    <a:pt x="2046" y="366"/>
                  </a:lnTo>
                  <a:lnTo>
                    <a:pt x="2051" y="368"/>
                  </a:lnTo>
                  <a:lnTo>
                    <a:pt x="2057" y="371"/>
                  </a:lnTo>
                  <a:lnTo>
                    <a:pt x="2061" y="375"/>
                  </a:lnTo>
                  <a:lnTo>
                    <a:pt x="2066" y="379"/>
                  </a:lnTo>
                  <a:lnTo>
                    <a:pt x="2134" y="457"/>
                  </a:lnTo>
                  <a:lnTo>
                    <a:pt x="2138" y="462"/>
                  </a:lnTo>
                  <a:lnTo>
                    <a:pt x="2141" y="467"/>
                  </a:lnTo>
                  <a:lnTo>
                    <a:pt x="2144" y="472"/>
                  </a:lnTo>
                  <a:lnTo>
                    <a:pt x="2146" y="478"/>
                  </a:lnTo>
                  <a:lnTo>
                    <a:pt x="2147" y="485"/>
                  </a:lnTo>
                  <a:lnTo>
                    <a:pt x="2147" y="491"/>
                  </a:lnTo>
                  <a:lnTo>
                    <a:pt x="2147" y="497"/>
                  </a:lnTo>
                  <a:lnTo>
                    <a:pt x="2147" y="504"/>
                  </a:lnTo>
                  <a:lnTo>
                    <a:pt x="2144" y="516"/>
                  </a:lnTo>
                  <a:lnTo>
                    <a:pt x="2138" y="528"/>
                  </a:lnTo>
                  <a:lnTo>
                    <a:pt x="2130" y="540"/>
                  </a:lnTo>
                  <a:lnTo>
                    <a:pt x="2126" y="546"/>
                  </a:lnTo>
                  <a:lnTo>
                    <a:pt x="2120" y="551"/>
                  </a:lnTo>
                  <a:lnTo>
                    <a:pt x="2035" y="639"/>
                  </a:lnTo>
                  <a:lnTo>
                    <a:pt x="2052" y="663"/>
                  </a:lnTo>
                  <a:lnTo>
                    <a:pt x="2066" y="688"/>
                  </a:lnTo>
                  <a:lnTo>
                    <a:pt x="2080" y="713"/>
                  </a:lnTo>
                  <a:lnTo>
                    <a:pt x="2093" y="739"/>
                  </a:lnTo>
                  <a:lnTo>
                    <a:pt x="2105" y="764"/>
                  </a:lnTo>
                  <a:lnTo>
                    <a:pt x="2118" y="790"/>
                  </a:lnTo>
                  <a:lnTo>
                    <a:pt x="2128" y="816"/>
                  </a:lnTo>
                  <a:lnTo>
                    <a:pt x="2138" y="842"/>
                  </a:lnTo>
                  <a:lnTo>
                    <a:pt x="2244" y="830"/>
                  </a:lnTo>
                  <a:lnTo>
                    <a:pt x="2252" y="828"/>
                  </a:lnTo>
                  <a:lnTo>
                    <a:pt x="2259" y="827"/>
                  </a:lnTo>
                  <a:lnTo>
                    <a:pt x="2273" y="827"/>
                  </a:lnTo>
                  <a:lnTo>
                    <a:pt x="2286" y="829"/>
                  </a:lnTo>
                  <a:lnTo>
                    <a:pt x="2298" y="833"/>
                  </a:lnTo>
                  <a:lnTo>
                    <a:pt x="2305" y="836"/>
                  </a:lnTo>
                  <a:lnTo>
                    <a:pt x="2310" y="840"/>
                  </a:lnTo>
                  <a:lnTo>
                    <a:pt x="2315" y="843"/>
                  </a:lnTo>
                  <a:lnTo>
                    <a:pt x="2319" y="848"/>
                  </a:lnTo>
                  <a:lnTo>
                    <a:pt x="2323" y="852"/>
                  </a:lnTo>
                  <a:lnTo>
                    <a:pt x="2326" y="857"/>
                  </a:lnTo>
                  <a:lnTo>
                    <a:pt x="2329" y="864"/>
                  </a:lnTo>
                  <a:lnTo>
                    <a:pt x="2331" y="870"/>
                  </a:lnTo>
                  <a:lnTo>
                    <a:pt x="2358" y="969"/>
                  </a:lnTo>
                  <a:lnTo>
                    <a:pt x="2359" y="975"/>
                  </a:lnTo>
                  <a:lnTo>
                    <a:pt x="2360" y="981"/>
                  </a:lnTo>
                  <a:lnTo>
                    <a:pt x="2360" y="987"/>
                  </a:lnTo>
                  <a:lnTo>
                    <a:pt x="2359" y="994"/>
                  </a:lnTo>
                  <a:lnTo>
                    <a:pt x="2357" y="1000"/>
                  </a:lnTo>
                  <a:lnTo>
                    <a:pt x="2355" y="1006"/>
                  </a:lnTo>
                  <a:lnTo>
                    <a:pt x="2353" y="1011"/>
                  </a:lnTo>
                  <a:lnTo>
                    <a:pt x="2349" y="1016"/>
                  </a:lnTo>
                  <a:lnTo>
                    <a:pt x="2341" y="1026"/>
                  </a:lnTo>
                  <a:lnTo>
                    <a:pt x="2331" y="1035"/>
                  </a:lnTo>
                  <a:lnTo>
                    <a:pt x="2319" y="1042"/>
                  </a:lnTo>
                  <a:lnTo>
                    <a:pt x="2312" y="1045"/>
                  </a:lnTo>
                  <a:lnTo>
                    <a:pt x="2305" y="1047"/>
                  </a:lnTo>
                  <a:lnTo>
                    <a:pt x="2194" y="1088"/>
                  </a:lnTo>
                  <a:lnTo>
                    <a:pt x="2197" y="1116"/>
                  </a:lnTo>
                  <a:lnTo>
                    <a:pt x="2198" y="1145"/>
                  </a:lnTo>
                  <a:lnTo>
                    <a:pt x="2199" y="1172"/>
                  </a:lnTo>
                  <a:lnTo>
                    <a:pt x="2199" y="1201"/>
                  </a:lnTo>
                  <a:lnTo>
                    <a:pt x="2198" y="1228"/>
                  </a:lnTo>
                  <a:lnTo>
                    <a:pt x="2197" y="1257"/>
                  </a:lnTo>
                  <a:lnTo>
                    <a:pt x="2194" y="1285"/>
                  </a:lnTo>
                  <a:lnTo>
                    <a:pt x="2191" y="1313"/>
                  </a:lnTo>
                  <a:lnTo>
                    <a:pt x="2303" y="1352"/>
                  </a:lnTo>
                  <a:lnTo>
                    <a:pt x="2310" y="1354"/>
                  </a:lnTo>
                  <a:lnTo>
                    <a:pt x="2317" y="1356"/>
                  </a:lnTo>
                  <a:lnTo>
                    <a:pt x="2330" y="1362"/>
                  </a:lnTo>
                  <a:lnTo>
                    <a:pt x="2341" y="1370"/>
                  </a:lnTo>
                  <a:lnTo>
                    <a:pt x="2350" y="1380"/>
                  </a:lnTo>
                  <a:lnTo>
                    <a:pt x="2354" y="1385"/>
                  </a:lnTo>
                  <a:lnTo>
                    <a:pt x="2357" y="1390"/>
                  </a:lnTo>
                  <a:lnTo>
                    <a:pt x="2359" y="1396"/>
                  </a:lnTo>
                  <a:lnTo>
                    <a:pt x="2361" y="1401"/>
                  </a:lnTo>
                  <a:lnTo>
                    <a:pt x="2364" y="1407"/>
                  </a:lnTo>
                  <a:lnTo>
                    <a:pt x="2364" y="1413"/>
                  </a:lnTo>
                  <a:lnTo>
                    <a:pt x="2364" y="1419"/>
                  </a:lnTo>
                  <a:lnTo>
                    <a:pt x="2364" y="1425"/>
                  </a:lnTo>
                  <a:lnTo>
                    <a:pt x="2344" y="1528"/>
                  </a:lnTo>
                  <a:lnTo>
                    <a:pt x="2342" y="1534"/>
                  </a:lnTo>
                  <a:lnTo>
                    <a:pt x="2340" y="1539"/>
                  </a:lnTo>
                  <a:lnTo>
                    <a:pt x="2337" y="1545"/>
                  </a:lnTo>
                  <a:lnTo>
                    <a:pt x="2334" y="1550"/>
                  </a:lnTo>
                  <a:lnTo>
                    <a:pt x="2330" y="1554"/>
                  </a:lnTo>
                  <a:lnTo>
                    <a:pt x="2326" y="1558"/>
                  </a:lnTo>
                  <a:lnTo>
                    <a:pt x="2321" y="1563"/>
                  </a:lnTo>
                  <a:lnTo>
                    <a:pt x="2315" y="1566"/>
                  </a:lnTo>
                  <a:lnTo>
                    <a:pt x="2304" y="1572"/>
                  </a:lnTo>
                  <a:lnTo>
                    <a:pt x="2290" y="1575"/>
                  </a:lnTo>
                  <a:lnTo>
                    <a:pt x="2276" y="1576"/>
                  </a:lnTo>
                  <a:lnTo>
                    <a:pt x="2269" y="1575"/>
                  </a:lnTo>
                  <a:lnTo>
                    <a:pt x="2261" y="1574"/>
                  </a:lnTo>
                  <a:lnTo>
                    <a:pt x="2127" y="1560"/>
                  </a:lnTo>
                  <a:lnTo>
                    <a:pt x="2117" y="1585"/>
                  </a:lnTo>
                  <a:lnTo>
                    <a:pt x="2105" y="1609"/>
                  </a:lnTo>
                  <a:lnTo>
                    <a:pt x="2093" y="1634"/>
                  </a:lnTo>
                  <a:lnTo>
                    <a:pt x="2081" y="1658"/>
                  </a:lnTo>
                  <a:lnTo>
                    <a:pt x="2068" y="1682"/>
                  </a:lnTo>
                  <a:lnTo>
                    <a:pt x="2055" y="1706"/>
                  </a:lnTo>
                  <a:lnTo>
                    <a:pt x="2039" y="1729"/>
                  </a:lnTo>
                  <a:lnTo>
                    <a:pt x="2024" y="1751"/>
                  </a:lnTo>
                  <a:lnTo>
                    <a:pt x="2030" y="1757"/>
                  </a:lnTo>
                  <a:lnTo>
                    <a:pt x="2101" y="1858"/>
                  </a:lnTo>
                  <a:lnTo>
                    <a:pt x="2106" y="1863"/>
                  </a:lnTo>
                  <a:lnTo>
                    <a:pt x="2111" y="1869"/>
                  </a:lnTo>
                  <a:lnTo>
                    <a:pt x="2118" y="1882"/>
                  </a:lnTo>
                  <a:lnTo>
                    <a:pt x="2122" y="1895"/>
                  </a:lnTo>
                  <a:lnTo>
                    <a:pt x="2125" y="1908"/>
                  </a:lnTo>
                  <a:lnTo>
                    <a:pt x="2125" y="1914"/>
                  </a:lnTo>
                  <a:lnTo>
                    <a:pt x="2124" y="1920"/>
                  </a:lnTo>
                  <a:lnTo>
                    <a:pt x="2123" y="1926"/>
                  </a:lnTo>
                  <a:lnTo>
                    <a:pt x="2122" y="1932"/>
                  </a:lnTo>
                  <a:lnTo>
                    <a:pt x="2119" y="1937"/>
                  </a:lnTo>
                  <a:lnTo>
                    <a:pt x="2116" y="1944"/>
                  </a:lnTo>
                  <a:lnTo>
                    <a:pt x="2113" y="1949"/>
                  </a:lnTo>
                  <a:lnTo>
                    <a:pt x="2109" y="1953"/>
                  </a:lnTo>
                  <a:lnTo>
                    <a:pt x="2033" y="2025"/>
                  </a:lnTo>
                  <a:lnTo>
                    <a:pt x="2028" y="2029"/>
                  </a:lnTo>
                  <a:lnTo>
                    <a:pt x="2023" y="2032"/>
                  </a:lnTo>
                  <a:lnTo>
                    <a:pt x="2018" y="2035"/>
                  </a:lnTo>
                  <a:lnTo>
                    <a:pt x="2012" y="2037"/>
                  </a:lnTo>
                  <a:lnTo>
                    <a:pt x="2006" y="2039"/>
                  </a:lnTo>
                  <a:lnTo>
                    <a:pt x="2000" y="2039"/>
                  </a:lnTo>
                  <a:lnTo>
                    <a:pt x="1994" y="2040"/>
                  </a:lnTo>
                  <a:lnTo>
                    <a:pt x="1988" y="2039"/>
                  </a:lnTo>
                  <a:lnTo>
                    <a:pt x="1974" y="2037"/>
                  </a:lnTo>
                  <a:lnTo>
                    <a:pt x="1962" y="2032"/>
                  </a:lnTo>
                  <a:lnTo>
                    <a:pt x="1950" y="2024"/>
                  </a:lnTo>
                  <a:lnTo>
                    <a:pt x="1944" y="2020"/>
                  </a:lnTo>
                  <a:lnTo>
                    <a:pt x="1939" y="2015"/>
                  </a:lnTo>
                  <a:lnTo>
                    <a:pt x="1856" y="1941"/>
                  </a:lnTo>
                  <a:lnTo>
                    <a:pt x="1832" y="1961"/>
                  </a:lnTo>
                  <a:lnTo>
                    <a:pt x="1810" y="1979"/>
                  </a:lnTo>
                  <a:lnTo>
                    <a:pt x="1787" y="1995"/>
                  </a:lnTo>
                  <a:lnTo>
                    <a:pt x="1765" y="2012"/>
                  </a:lnTo>
                  <a:lnTo>
                    <a:pt x="1742" y="2028"/>
                  </a:lnTo>
                  <a:lnTo>
                    <a:pt x="1718" y="2042"/>
                  </a:lnTo>
                  <a:lnTo>
                    <a:pt x="1695" y="2056"/>
                  </a:lnTo>
                  <a:lnTo>
                    <a:pt x="1671" y="2069"/>
                  </a:lnTo>
                  <a:lnTo>
                    <a:pt x="1646" y="2082"/>
                  </a:lnTo>
                  <a:lnTo>
                    <a:pt x="1680" y="2178"/>
                  </a:lnTo>
                  <a:lnTo>
                    <a:pt x="1683" y="2185"/>
                  </a:lnTo>
                  <a:lnTo>
                    <a:pt x="1686" y="2191"/>
                  </a:lnTo>
                  <a:lnTo>
                    <a:pt x="1689" y="2206"/>
                  </a:lnTo>
                  <a:lnTo>
                    <a:pt x="1690" y="2219"/>
                  </a:lnTo>
                  <a:lnTo>
                    <a:pt x="1688" y="2232"/>
                  </a:lnTo>
                  <a:lnTo>
                    <a:pt x="1687" y="2238"/>
                  </a:lnTo>
                  <a:lnTo>
                    <a:pt x="1685" y="2244"/>
                  </a:lnTo>
                  <a:lnTo>
                    <a:pt x="1682" y="2249"/>
                  </a:lnTo>
                  <a:lnTo>
                    <a:pt x="1679" y="2255"/>
                  </a:lnTo>
                  <a:lnTo>
                    <a:pt x="1675" y="2259"/>
                  </a:lnTo>
                  <a:lnTo>
                    <a:pt x="1671" y="2265"/>
                  </a:lnTo>
                  <a:lnTo>
                    <a:pt x="1666" y="2268"/>
                  </a:lnTo>
                  <a:lnTo>
                    <a:pt x="1660" y="2272"/>
                  </a:lnTo>
                  <a:lnTo>
                    <a:pt x="1569" y="2320"/>
                  </a:lnTo>
                  <a:lnTo>
                    <a:pt x="1563" y="2322"/>
                  </a:lnTo>
                  <a:lnTo>
                    <a:pt x="1557" y="2324"/>
                  </a:lnTo>
                  <a:lnTo>
                    <a:pt x="1551" y="2326"/>
                  </a:lnTo>
                  <a:lnTo>
                    <a:pt x="1545" y="2326"/>
                  </a:lnTo>
                  <a:lnTo>
                    <a:pt x="1539" y="2326"/>
                  </a:lnTo>
                  <a:lnTo>
                    <a:pt x="1532" y="2324"/>
                  </a:lnTo>
                  <a:lnTo>
                    <a:pt x="1526" y="2323"/>
                  </a:lnTo>
                  <a:lnTo>
                    <a:pt x="1520" y="2321"/>
                  </a:lnTo>
                  <a:lnTo>
                    <a:pt x="1509" y="2315"/>
                  </a:lnTo>
                  <a:lnTo>
                    <a:pt x="1498" y="2307"/>
                  </a:lnTo>
                  <a:lnTo>
                    <a:pt x="1489" y="2297"/>
                  </a:lnTo>
                  <a:lnTo>
                    <a:pt x="1485" y="2291"/>
                  </a:lnTo>
                  <a:lnTo>
                    <a:pt x="1481" y="2284"/>
                  </a:lnTo>
                  <a:lnTo>
                    <a:pt x="1406" y="2168"/>
                  </a:lnTo>
                  <a:lnTo>
                    <a:pt x="1405" y="2166"/>
                  </a:lnTo>
                  <a:lnTo>
                    <a:pt x="1379" y="2172"/>
                  </a:lnTo>
                  <a:lnTo>
                    <a:pt x="1352" y="2176"/>
                  </a:lnTo>
                  <a:lnTo>
                    <a:pt x="1325" y="2180"/>
                  </a:lnTo>
                  <a:lnTo>
                    <a:pt x="1298" y="2183"/>
                  </a:lnTo>
                  <a:lnTo>
                    <a:pt x="1270" y="2185"/>
                  </a:lnTo>
                  <a:lnTo>
                    <a:pt x="1244" y="2187"/>
                  </a:lnTo>
                  <a:lnTo>
                    <a:pt x="1216" y="2188"/>
                  </a:lnTo>
                  <a:lnTo>
                    <a:pt x="1189" y="2188"/>
                  </a:lnTo>
                  <a:lnTo>
                    <a:pt x="1158" y="2296"/>
                  </a:lnTo>
                  <a:lnTo>
                    <a:pt x="1157" y="2304"/>
                  </a:lnTo>
                  <a:lnTo>
                    <a:pt x="1155" y="2311"/>
                  </a:lnTo>
                  <a:lnTo>
                    <a:pt x="1149" y="2323"/>
                  </a:lnTo>
                  <a:lnTo>
                    <a:pt x="1142" y="2336"/>
                  </a:lnTo>
                  <a:lnTo>
                    <a:pt x="1133" y="2345"/>
                  </a:lnTo>
                  <a:lnTo>
                    <a:pt x="1128" y="2349"/>
                  </a:lnTo>
                  <a:lnTo>
                    <a:pt x="1123" y="2353"/>
                  </a:lnTo>
                  <a:lnTo>
                    <a:pt x="1118" y="2356"/>
                  </a:lnTo>
                  <a:lnTo>
                    <a:pt x="1112" y="2358"/>
                  </a:lnTo>
                  <a:lnTo>
                    <a:pt x="1107" y="2360"/>
                  </a:lnTo>
                  <a:lnTo>
                    <a:pt x="1101" y="2361"/>
                  </a:lnTo>
                  <a:lnTo>
                    <a:pt x="1095" y="2361"/>
                  </a:lnTo>
                  <a:lnTo>
                    <a:pt x="1087" y="2361"/>
                  </a:lnTo>
                  <a:lnTo>
                    <a:pt x="985" y="2348"/>
                  </a:lnTo>
                  <a:lnTo>
                    <a:pt x="979" y="2346"/>
                  </a:lnTo>
                  <a:lnTo>
                    <a:pt x="973" y="2345"/>
                  </a:lnTo>
                  <a:lnTo>
                    <a:pt x="968" y="2342"/>
                  </a:lnTo>
                  <a:lnTo>
                    <a:pt x="963" y="2339"/>
                  </a:lnTo>
                  <a:lnTo>
                    <a:pt x="957" y="2335"/>
                  </a:lnTo>
                  <a:lnTo>
                    <a:pt x="952" y="2331"/>
                  </a:lnTo>
                  <a:lnTo>
                    <a:pt x="948" y="2326"/>
                  </a:lnTo>
                  <a:lnTo>
                    <a:pt x="945" y="2320"/>
                  </a:lnTo>
                  <a:lnTo>
                    <a:pt x="939" y="2309"/>
                  </a:lnTo>
                  <a:lnTo>
                    <a:pt x="935" y="2296"/>
                  </a:lnTo>
                  <a:lnTo>
                    <a:pt x="933" y="2282"/>
                  </a:lnTo>
                  <a:lnTo>
                    <a:pt x="933" y="2275"/>
                  </a:lnTo>
                  <a:lnTo>
                    <a:pt x="934" y="2268"/>
                  </a:lnTo>
                  <a:lnTo>
                    <a:pt x="939" y="2154"/>
                  </a:lnTo>
                  <a:lnTo>
                    <a:pt x="913" y="2147"/>
                  </a:lnTo>
                  <a:lnTo>
                    <a:pt x="885" y="2139"/>
                  </a:lnTo>
                  <a:lnTo>
                    <a:pt x="859" y="2129"/>
                  </a:lnTo>
                  <a:lnTo>
                    <a:pt x="832" y="2119"/>
                  </a:lnTo>
                  <a:lnTo>
                    <a:pt x="806" y="2109"/>
                  </a:lnTo>
                  <a:lnTo>
                    <a:pt x="781" y="2097"/>
                  </a:lnTo>
                  <a:lnTo>
                    <a:pt x="754" y="2085"/>
                  </a:lnTo>
                  <a:lnTo>
                    <a:pt x="729" y="2073"/>
                  </a:lnTo>
                  <a:lnTo>
                    <a:pt x="639" y="2155"/>
                  </a:lnTo>
                  <a:lnTo>
                    <a:pt x="635" y="2161"/>
                  </a:lnTo>
                  <a:lnTo>
                    <a:pt x="629" y="2166"/>
                  </a:lnTo>
                  <a:lnTo>
                    <a:pt x="618" y="2174"/>
                  </a:lnTo>
                  <a:lnTo>
                    <a:pt x="606" y="2180"/>
                  </a:lnTo>
                  <a:lnTo>
                    <a:pt x="594" y="2184"/>
                  </a:lnTo>
                  <a:lnTo>
                    <a:pt x="588" y="2185"/>
                  </a:lnTo>
                  <a:lnTo>
                    <a:pt x="582" y="2185"/>
                  </a:lnTo>
                  <a:lnTo>
                    <a:pt x="575" y="2185"/>
                  </a:lnTo>
                  <a:lnTo>
                    <a:pt x="569" y="2184"/>
                  </a:lnTo>
                  <a:lnTo>
                    <a:pt x="563" y="2182"/>
                  </a:lnTo>
                  <a:lnTo>
                    <a:pt x="557" y="2180"/>
                  </a:lnTo>
                  <a:lnTo>
                    <a:pt x="552" y="2177"/>
                  </a:lnTo>
                  <a:lnTo>
                    <a:pt x="547" y="2174"/>
                  </a:lnTo>
                  <a:lnTo>
                    <a:pt x="466" y="2109"/>
                  </a:lnTo>
                  <a:lnTo>
                    <a:pt x="461" y="2105"/>
                  </a:lnTo>
                  <a:lnTo>
                    <a:pt x="457" y="2101"/>
                  </a:lnTo>
                  <a:lnTo>
                    <a:pt x="454" y="2096"/>
                  </a:lnTo>
                  <a:lnTo>
                    <a:pt x="450" y="2090"/>
                  </a:lnTo>
                  <a:lnTo>
                    <a:pt x="448" y="2085"/>
                  </a:lnTo>
                  <a:lnTo>
                    <a:pt x="446" y="2079"/>
                  </a:lnTo>
                  <a:lnTo>
                    <a:pt x="445" y="2073"/>
                  </a:lnTo>
                  <a:lnTo>
                    <a:pt x="445" y="2066"/>
                  </a:lnTo>
                  <a:lnTo>
                    <a:pt x="446" y="2053"/>
                  </a:lnTo>
                  <a:lnTo>
                    <a:pt x="449" y="2040"/>
                  </a:lnTo>
                  <a:lnTo>
                    <a:pt x="455" y="2027"/>
                  </a:lnTo>
                  <a:lnTo>
                    <a:pt x="459" y="2021"/>
                  </a:lnTo>
                  <a:lnTo>
                    <a:pt x="463" y="2015"/>
                  </a:lnTo>
                  <a:lnTo>
                    <a:pt x="523" y="1926"/>
                  </a:lnTo>
                  <a:lnTo>
                    <a:pt x="496" y="1902"/>
                  </a:lnTo>
                  <a:lnTo>
                    <a:pt x="471" y="1875"/>
                  </a:lnTo>
                  <a:lnTo>
                    <a:pt x="446" y="1849"/>
                  </a:lnTo>
                  <a:lnTo>
                    <a:pt x="423" y="1822"/>
                  </a:lnTo>
                  <a:lnTo>
                    <a:pt x="395" y="1786"/>
                  </a:lnTo>
                  <a:lnTo>
                    <a:pt x="369" y="1749"/>
                  </a:lnTo>
                  <a:lnTo>
                    <a:pt x="274" y="1793"/>
                  </a:lnTo>
                  <a:lnTo>
                    <a:pt x="268" y="1797"/>
                  </a:lnTo>
                  <a:lnTo>
                    <a:pt x="260" y="1801"/>
                  </a:lnTo>
                  <a:lnTo>
                    <a:pt x="247" y="1805"/>
                  </a:lnTo>
                  <a:lnTo>
                    <a:pt x="234" y="1807"/>
                  </a:lnTo>
                  <a:lnTo>
                    <a:pt x="221" y="1807"/>
                  </a:lnTo>
                  <a:lnTo>
                    <a:pt x="215" y="1806"/>
                  </a:lnTo>
                  <a:lnTo>
                    <a:pt x="209" y="1805"/>
                  </a:lnTo>
                  <a:lnTo>
                    <a:pt x="203" y="1803"/>
                  </a:lnTo>
                  <a:lnTo>
                    <a:pt x="197" y="1800"/>
                  </a:lnTo>
                  <a:lnTo>
                    <a:pt x="192" y="1797"/>
                  </a:lnTo>
                  <a:lnTo>
                    <a:pt x="187" y="1793"/>
                  </a:lnTo>
                  <a:lnTo>
                    <a:pt x="183" y="1789"/>
                  </a:lnTo>
                  <a:lnTo>
                    <a:pt x="179" y="1784"/>
                  </a:lnTo>
                  <a:lnTo>
                    <a:pt x="121" y="1698"/>
                  </a:lnTo>
                  <a:lnTo>
                    <a:pt x="118" y="1693"/>
                  </a:lnTo>
                  <a:lnTo>
                    <a:pt x="116" y="1686"/>
                  </a:lnTo>
                  <a:lnTo>
                    <a:pt x="114" y="1680"/>
                  </a:lnTo>
                  <a:lnTo>
                    <a:pt x="113" y="1674"/>
                  </a:lnTo>
                  <a:lnTo>
                    <a:pt x="112" y="1668"/>
                  </a:lnTo>
                  <a:lnTo>
                    <a:pt x="113" y="1662"/>
                  </a:lnTo>
                  <a:lnTo>
                    <a:pt x="113" y="1656"/>
                  </a:lnTo>
                  <a:lnTo>
                    <a:pt x="115" y="1650"/>
                  </a:lnTo>
                  <a:lnTo>
                    <a:pt x="120" y="1638"/>
                  </a:lnTo>
                  <a:lnTo>
                    <a:pt x="127" y="1627"/>
                  </a:lnTo>
                  <a:lnTo>
                    <a:pt x="137" y="1615"/>
                  </a:lnTo>
                  <a:lnTo>
                    <a:pt x="142" y="1611"/>
                  </a:lnTo>
                  <a:lnTo>
                    <a:pt x="148" y="1606"/>
                  </a:lnTo>
                  <a:lnTo>
                    <a:pt x="253" y="1522"/>
                  </a:lnTo>
                  <a:lnTo>
                    <a:pt x="245" y="1495"/>
                  </a:lnTo>
                  <a:lnTo>
                    <a:pt x="237" y="1469"/>
                  </a:lnTo>
                  <a:lnTo>
                    <a:pt x="229" y="1443"/>
                  </a:lnTo>
                  <a:lnTo>
                    <a:pt x="223" y="1416"/>
                  </a:lnTo>
                  <a:lnTo>
                    <a:pt x="217" y="1390"/>
                  </a:lnTo>
                  <a:lnTo>
                    <a:pt x="212" y="1362"/>
                  </a:lnTo>
                  <a:lnTo>
                    <a:pt x="208" y="1336"/>
                  </a:lnTo>
                  <a:lnTo>
                    <a:pt x="204" y="1309"/>
                  </a:lnTo>
                  <a:lnTo>
                    <a:pt x="197" y="1310"/>
                  </a:lnTo>
                  <a:lnTo>
                    <a:pt x="191" y="1310"/>
                  </a:lnTo>
                  <a:lnTo>
                    <a:pt x="70" y="1284"/>
                  </a:lnTo>
                  <a:lnTo>
                    <a:pt x="62" y="1283"/>
                  </a:lnTo>
                  <a:lnTo>
                    <a:pt x="55" y="1282"/>
                  </a:lnTo>
                  <a:lnTo>
                    <a:pt x="42" y="1278"/>
                  </a:lnTo>
                  <a:lnTo>
                    <a:pt x="30" y="1272"/>
                  </a:lnTo>
                  <a:lnTo>
                    <a:pt x="20" y="1264"/>
                  </a:lnTo>
                  <a:lnTo>
                    <a:pt x="16" y="1260"/>
                  </a:lnTo>
                  <a:lnTo>
                    <a:pt x="12" y="1255"/>
                  </a:lnTo>
                  <a:lnTo>
                    <a:pt x="7" y="1250"/>
                  </a:lnTo>
                  <a:lnTo>
                    <a:pt x="5" y="1243"/>
                  </a:lnTo>
                  <a:lnTo>
                    <a:pt x="2" y="1238"/>
                  </a:lnTo>
                  <a:lnTo>
                    <a:pt x="1" y="1232"/>
                  </a:lnTo>
                  <a:lnTo>
                    <a:pt x="0" y="1226"/>
                  </a:lnTo>
                  <a:lnTo>
                    <a:pt x="0" y="1220"/>
                  </a:lnTo>
                  <a:lnTo>
                    <a:pt x="5" y="1116"/>
                  </a:lnTo>
                  <a:lnTo>
                    <a:pt x="6" y="1109"/>
                  </a:lnTo>
                  <a:lnTo>
                    <a:pt x="7" y="1104"/>
                  </a:lnTo>
                  <a:lnTo>
                    <a:pt x="11" y="1098"/>
                  </a:lnTo>
                  <a:lnTo>
                    <a:pt x="13" y="1093"/>
                  </a:lnTo>
                  <a:lnTo>
                    <a:pt x="16" y="1087"/>
                  </a:lnTo>
                  <a:lnTo>
                    <a:pt x="20" y="1083"/>
                  </a:lnTo>
                  <a:lnTo>
                    <a:pt x="25" y="1078"/>
                  </a:lnTo>
                  <a:lnTo>
                    <a:pt x="30" y="1074"/>
                  </a:lnTo>
                  <a:lnTo>
                    <a:pt x="40" y="1068"/>
                  </a:lnTo>
                  <a:lnTo>
                    <a:pt x="53" y="1063"/>
                  </a:lnTo>
                  <a:lnTo>
                    <a:pt x="67" y="1060"/>
                  </a:lnTo>
                  <a:lnTo>
                    <a:pt x="75" y="1059"/>
                  </a:lnTo>
                  <a:lnTo>
                    <a:pt x="82" y="1059"/>
                  </a:lnTo>
                  <a:lnTo>
                    <a:pt x="205" y="1056"/>
                  </a:lnTo>
                  <a:lnTo>
                    <a:pt x="210" y="1025"/>
                  </a:lnTo>
                  <a:lnTo>
                    <a:pt x="215" y="996"/>
                  </a:lnTo>
                  <a:lnTo>
                    <a:pt x="221" y="966"/>
                  </a:lnTo>
                  <a:lnTo>
                    <a:pt x="228" y="938"/>
                  </a:lnTo>
                  <a:lnTo>
                    <a:pt x="236" y="908"/>
                  </a:lnTo>
                  <a:lnTo>
                    <a:pt x="244" y="880"/>
                  </a:lnTo>
                  <a:lnTo>
                    <a:pt x="254" y="851"/>
                  </a:lnTo>
                  <a:lnTo>
                    <a:pt x="265" y="823"/>
                  </a:lnTo>
                  <a:lnTo>
                    <a:pt x="185" y="758"/>
                  </a:lnTo>
                  <a:lnTo>
                    <a:pt x="179" y="754"/>
                  </a:lnTo>
                  <a:lnTo>
                    <a:pt x="173" y="750"/>
                  </a:lnTo>
                  <a:lnTo>
                    <a:pt x="163" y="740"/>
                  </a:lnTo>
                  <a:lnTo>
                    <a:pt x="155" y="728"/>
                  </a:lnTo>
                  <a:lnTo>
                    <a:pt x="150" y="716"/>
                  </a:lnTo>
                  <a:lnTo>
                    <a:pt x="148" y="710"/>
                  </a:lnTo>
                  <a:lnTo>
                    <a:pt x="147" y="704"/>
                  </a:lnTo>
                  <a:lnTo>
                    <a:pt x="146" y="698"/>
                  </a:lnTo>
                  <a:lnTo>
                    <a:pt x="146" y="692"/>
                  </a:lnTo>
                  <a:lnTo>
                    <a:pt x="147" y="686"/>
                  </a:lnTo>
                  <a:lnTo>
                    <a:pt x="148" y="680"/>
                  </a:lnTo>
                  <a:lnTo>
                    <a:pt x="150" y="675"/>
                  </a:lnTo>
                  <a:lnTo>
                    <a:pt x="153" y="668"/>
                  </a:lnTo>
                  <a:lnTo>
                    <a:pt x="206" y="579"/>
                  </a:lnTo>
                  <a:lnTo>
                    <a:pt x="209" y="574"/>
                  </a:lnTo>
                  <a:lnTo>
                    <a:pt x="213" y="569"/>
                  </a:lnTo>
                  <a:lnTo>
                    <a:pt x="217" y="565"/>
                  </a:lnTo>
                  <a:lnTo>
                    <a:pt x="222" y="562"/>
                  </a:lnTo>
                  <a:lnTo>
                    <a:pt x="228" y="559"/>
                  </a:lnTo>
                  <a:lnTo>
                    <a:pt x="233" y="556"/>
                  </a:lnTo>
                  <a:lnTo>
                    <a:pt x="239" y="554"/>
                  </a:lnTo>
                  <a:lnTo>
                    <a:pt x="245" y="553"/>
                  </a:lnTo>
                  <a:lnTo>
                    <a:pt x="258" y="552"/>
                  </a:lnTo>
                  <a:lnTo>
                    <a:pt x="272" y="553"/>
                  </a:lnTo>
                  <a:lnTo>
                    <a:pt x="286" y="557"/>
                  </a:lnTo>
                  <a:lnTo>
                    <a:pt x="292" y="560"/>
                  </a:lnTo>
                  <a:lnTo>
                    <a:pt x="299" y="563"/>
                  </a:lnTo>
                  <a:lnTo>
                    <a:pt x="383" y="603"/>
                  </a:lnTo>
                  <a:lnTo>
                    <a:pt x="402" y="579"/>
                  </a:lnTo>
                  <a:lnTo>
                    <a:pt x="420" y="556"/>
                  </a:lnTo>
                  <a:lnTo>
                    <a:pt x="439" y="532"/>
                  </a:lnTo>
                  <a:lnTo>
                    <a:pt x="461" y="509"/>
                  </a:lnTo>
                  <a:lnTo>
                    <a:pt x="481" y="487"/>
                  </a:lnTo>
                  <a:lnTo>
                    <a:pt x="503" y="465"/>
                  </a:lnTo>
                  <a:lnTo>
                    <a:pt x="527" y="444"/>
                  </a:lnTo>
                  <a:lnTo>
                    <a:pt x="550" y="423"/>
                  </a:lnTo>
                  <a:lnTo>
                    <a:pt x="496" y="339"/>
                  </a:lnTo>
                  <a:lnTo>
                    <a:pt x="492" y="334"/>
                  </a:lnTo>
                  <a:lnTo>
                    <a:pt x="487" y="328"/>
                  </a:lnTo>
                  <a:lnTo>
                    <a:pt x="481" y="315"/>
                  </a:lnTo>
                  <a:lnTo>
                    <a:pt x="477" y="303"/>
                  </a:lnTo>
                  <a:lnTo>
                    <a:pt x="476" y="289"/>
                  </a:lnTo>
                  <a:lnTo>
                    <a:pt x="476" y="283"/>
                  </a:lnTo>
                  <a:lnTo>
                    <a:pt x="476" y="276"/>
                  </a:lnTo>
                  <a:lnTo>
                    <a:pt x="478" y="270"/>
                  </a:lnTo>
                  <a:lnTo>
                    <a:pt x="480" y="265"/>
                  </a:lnTo>
                  <a:lnTo>
                    <a:pt x="482" y="259"/>
                  </a:lnTo>
                  <a:lnTo>
                    <a:pt x="485" y="254"/>
                  </a:lnTo>
                  <a:lnTo>
                    <a:pt x="489" y="249"/>
                  </a:lnTo>
                  <a:lnTo>
                    <a:pt x="493" y="245"/>
                  </a:lnTo>
                  <a:lnTo>
                    <a:pt x="571" y="176"/>
                  </a:lnTo>
                  <a:lnTo>
                    <a:pt x="575" y="172"/>
                  </a:lnTo>
                  <a:lnTo>
                    <a:pt x="581" y="169"/>
                  </a:lnTo>
                  <a:lnTo>
                    <a:pt x="587" y="167"/>
                  </a:lnTo>
                  <a:lnTo>
                    <a:pt x="593" y="165"/>
                  </a:lnTo>
                  <a:lnTo>
                    <a:pt x="599" y="162"/>
                  </a:lnTo>
                  <a:lnTo>
                    <a:pt x="605" y="162"/>
                  </a:lnTo>
                  <a:lnTo>
                    <a:pt x="611" y="162"/>
                  </a:lnTo>
                  <a:lnTo>
                    <a:pt x="617" y="162"/>
                  </a:lnTo>
                  <a:lnTo>
                    <a:pt x="630" y="167"/>
                  </a:lnTo>
                  <a:lnTo>
                    <a:pt x="642" y="172"/>
                  </a:lnTo>
                  <a:lnTo>
                    <a:pt x="654" y="180"/>
                  </a:lnTo>
                  <a:lnTo>
                    <a:pt x="660" y="184"/>
                  </a:lnTo>
                  <a:lnTo>
                    <a:pt x="665" y="190"/>
                  </a:lnTo>
                  <a:close/>
                  <a:moveTo>
                    <a:pt x="1034" y="997"/>
                  </a:moveTo>
                  <a:lnTo>
                    <a:pt x="1034" y="997"/>
                  </a:lnTo>
                  <a:lnTo>
                    <a:pt x="1024" y="1006"/>
                  </a:lnTo>
                  <a:lnTo>
                    <a:pt x="1014" y="1015"/>
                  </a:lnTo>
                  <a:lnTo>
                    <a:pt x="1006" y="1024"/>
                  </a:lnTo>
                  <a:lnTo>
                    <a:pt x="997" y="1034"/>
                  </a:lnTo>
                  <a:lnTo>
                    <a:pt x="990" y="1043"/>
                  </a:lnTo>
                  <a:lnTo>
                    <a:pt x="983" y="1055"/>
                  </a:lnTo>
                  <a:lnTo>
                    <a:pt x="976" y="1065"/>
                  </a:lnTo>
                  <a:lnTo>
                    <a:pt x="970" y="1076"/>
                  </a:lnTo>
                  <a:lnTo>
                    <a:pt x="959" y="1098"/>
                  </a:lnTo>
                  <a:lnTo>
                    <a:pt x="951" y="1122"/>
                  </a:lnTo>
                  <a:lnTo>
                    <a:pt x="945" y="1145"/>
                  </a:lnTo>
                  <a:lnTo>
                    <a:pt x="942" y="1169"/>
                  </a:lnTo>
                  <a:lnTo>
                    <a:pt x="940" y="1194"/>
                  </a:lnTo>
                  <a:lnTo>
                    <a:pt x="941" y="1218"/>
                  </a:lnTo>
                  <a:lnTo>
                    <a:pt x="945" y="1242"/>
                  </a:lnTo>
                  <a:lnTo>
                    <a:pt x="951" y="1267"/>
                  </a:lnTo>
                  <a:lnTo>
                    <a:pt x="954" y="1279"/>
                  </a:lnTo>
                  <a:lnTo>
                    <a:pt x="959" y="1290"/>
                  </a:lnTo>
                  <a:lnTo>
                    <a:pt x="965" y="1302"/>
                  </a:lnTo>
                  <a:lnTo>
                    <a:pt x="970" y="1314"/>
                  </a:lnTo>
                  <a:lnTo>
                    <a:pt x="976" y="1325"/>
                  </a:lnTo>
                  <a:lnTo>
                    <a:pt x="983" y="1336"/>
                  </a:lnTo>
                  <a:lnTo>
                    <a:pt x="990" y="1346"/>
                  </a:lnTo>
                  <a:lnTo>
                    <a:pt x="998" y="1356"/>
                  </a:lnTo>
                  <a:lnTo>
                    <a:pt x="1007" y="1366"/>
                  </a:lnTo>
                  <a:lnTo>
                    <a:pt x="1016" y="1376"/>
                  </a:lnTo>
                  <a:lnTo>
                    <a:pt x="1025" y="1385"/>
                  </a:lnTo>
                  <a:lnTo>
                    <a:pt x="1035" y="1393"/>
                  </a:lnTo>
                  <a:lnTo>
                    <a:pt x="1045" y="1401"/>
                  </a:lnTo>
                  <a:lnTo>
                    <a:pt x="1055" y="1408"/>
                  </a:lnTo>
                  <a:lnTo>
                    <a:pt x="1066" y="1414"/>
                  </a:lnTo>
                  <a:lnTo>
                    <a:pt x="1077" y="1420"/>
                  </a:lnTo>
                  <a:lnTo>
                    <a:pt x="1100" y="1431"/>
                  </a:lnTo>
                  <a:lnTo>
                    <a:pt x="1123" y="1440"/>
                  </a:lnTo>
                  <a:lnTo>
                    <a:pt x="1146" y="1446"/>
                  </a:lnTo>
                  <a:lnTo>
                    <a:pt x="1171" y="1449"/>
                  </a:lnTo>
                  <a:lnTo>
                    <a:pt x="1195" y="1450"/>
                  </a:lnTo>
                  <a:lnTo>
                    <a:pt x="1220" y="1449"/>
                  </a:lnTo>
                  <a:lnTo>
                    <a:pt x="1244" y="1446"/>
                  </a:lnTo>
                  <a:lnTo>
                    <a:pt x="1268" y="1440"/>
                  </a:lnTo>
                  <a:lnTo>
                    <a:pt x="1281" y="1436"/>
                  </a:lnTo>
                  <a:lnTo>
                    <a:pt x="1292" y="1431"/>
                  </a:lnTo>
                  <a:lnTo>
                    <a:pt x="1303" y="1426"/>
                  </a:lnTo>
                  <a:lnTo>
                    <a:pt x="1315" y="1421"/>
                  </a:lnTo>
                  <a:lnTo>
                    <a:pt x="1326" y="1414"/>
                  </a:lnTo>
                  <a:lnTo>
                    <a:pt x="1336" y="1408"/>
                  </a:lnTo>
                  <a:lnTo>
                    <a:pt x="1348" y="1400"/>
                  </a:lnTo>
                  <a:lnTo>
                    <a:pt x="1358" y="1392"/>
                  </a:lnTo>
                  <a:lnTo>
                    <a:pt x="1368" y="1384"/>
                  </a:lnTo>
                  <a:lnTo>
                    <a:pt x="1377" y="1375"/>
                  </a:lnTo>
                  <a:lnTo>
                    <a:pt x="1386" y="1365"/>
                  </a:lnTo>
                  <a:lnTo>
                    <a:pt x="1394" y="1355"/>
                  </a:lnTo>
                  <a:lnTo>
                    <a:pt x="1402" y="1345"/>
                  </a:lnTo>
                  <a:lnTo>
                    <a:pt x="1410" y="1335"/>
                  </a:lnTo>
                  <a:lnTo>
                    <a:pt x="1416" y="1325"/>
                  </a:lnTo>
                  <a:lnTo>
                    <a:pt x="1422" y="1314"/>
                  </a:lnTo>
                  <a:lnTo>
                    <a:pt x="1433" y="1291"/>
                  </a:lnTo>
                  <a:lnTo>
                    <a:pt x="1441" y="1268"/>
                  </a:lnTo>
                  <a:lnTo>
                    <a:pt x="1446" y="1245"/>
                  </a:lnTo>
                  <a:lnTo>
                    <a:pt x="1450" y="1220"/>
                  </a:lnTo>
                  <a:lnTo>
                    <a:pt x="1451" y="1196"/>
                  </a:lnTo>
                  <a:lnTo>
                    <a:pt x="1450" y="1171"/>
                  </a:lnTo>
                  <a:lnTo>
                    <a:pt x="1447" y="1147"/>
                  </a:lnTo>
                  <a:lnTo>
                    <a:pt x="1441" y="1123"/>
                  </a:lnTo>
                  <a:lnTo>
                    <a:pt x="1437" y="1110"/>
                  </a:lnTo>
                  <a:lnTo>
                    <a:pt x="1433" y="1099"/>
                  </a:lnTo>
                  <a:lnTo>
                    <a:pt x="1428" y="1087"/>
                  </a:lnTo>
                  <a:lnTo>
                    <a:pt x="1422" y="1076"/>
                  </a:lnTo>
                  <a:lnTo>
                    <a:pt x="1416" y="1065"/>
                  </a:lnTo>
                  <a:lnTo>
                    <a:pt x="1409" y="1054"/>
                  </a:lnTo>
                  <a:lnTo>
                    <a:pt x="1401" y="1043"/>
                  </a:lnTo>
                  <a:lnTo>
                    <a:pt x="1393" y="1033"/>
                  </a:lnTo>
                  <a:lnTo>
                    <a:pt x="1385" y="1023"/>
                  </a:lnTo>
                  <a:lnTo>
                    <a:pt x="1376" y="1014"/>
                  </a:lnTo>
                  <a:lnTo>
                    <a:pt x="1367" y="1005"/>
                  </a:lnTo>
                  <a:lnTo>
                    <a:pt x="1357" y="997"/>
                  </a:lnTo>
                  <a:lnTo>
                    <a:pt x="1347" y="988"/>
                  </a:lnTo>
                  <a:lnTo>
                    <a:pt x="1336" y="981"/>
                  </a:lnTo>
                  <a:lnTo>
                    <a:pt x="1326" y="974"/>
                  </a:lnTo>
                  <a:lnTo>
                    <a:pt x="1315" y="968"/>
                  </a:lnTo>
                  <a:lnTo>
                    <a:pt x="1293" y="958"/>
                  </a:lnTo>
                  <a:lnTo>
                    <a:pt x="1269" y="950"/>
                  </a:lnTo>
                  <a:lnTo>
                    <a:pt x="1245" y="944"/>
                  </a:lnTo>
                  <a:lnTo>
                    <a:pt x="1222" y="941"/>
                  </a:lnTo>
                  <a:lnTo>
                    <a:pt x="1196" y="940"/>
                  </a:lnTo>
                  <a:lnTo>
                    <a:pt x="1172" y="941"/>
                  </a:lnTo>
                  <a:lnTo>
                    <a:pt x="1147" y="944"/>
                  </a:lnTo>
                  <a:lnTo>
                    <a:pt x="1124" y="950"/>
                  </a:lnTo>
                  <a:lnTo>
                    <a:pt x="1112" y="954"/>
                  </a:lnTo>
                  <a:lnTo>
                    <a:pt x="1100" y="958"/>
                  </a:lnTo>
                  <a:lnTo>
                    <a:pt x="1088" y="963"/>
                  </a:lnTo>
                  <a:lnTo>
                    <a:pt x="1077" y="968"/>
                  </a:lnTo>
                  <a:lnTo>
                    <a:pt x="1066" y="974"/>
                  </a:lnTo>
                  <a:lnTo>
                    <a:pt x="1055" y="981"/>
                  </a:lnTo>
                  <a:lnTo>
                    <a:pt x="1045" y="989"/>
                  </a:lnTo>
                  <a:lnTo>
                    <a:pt x="1034" y="997"/>
                  </a:lnTo>
                  <a:close/>
                  <a:moveTo>
                    <a:pt x="1752" y="1586"/>
                  </a:moveTo>
                  <a:lnTo>
                    <a:pt x="1507" y="1386"/>
                  </a:lnTo>
                  <a:lnTo>
                    <a:pt x="1497" y="1404"/>
                  </a:lnTo>
                  <a:lnTo>
                    <a:pt x="1486" y="1421"/>
                  </a:lnTo>
                  <a:lnTo>
                    <a:pt x="1474" y="1437"/>
                  </a:lnTo>
                  <a:lnTo>
                    <a:pt x="1460" y="1450"/>
                  </a:lnTo>
                  <a:lnTo>
                    <a:pt x="1447" y="1462"/>
                  </a:lnTo>
                  <a:lnTo>
                    <a:pt x="1434" y="1472"/>
                  </a:lnTo>
                  <a:lnTo>
                    <a:pt x="1421" y="1481"/>
                  </a:lnTo>
                  <a:lnTo>
                    <a:pt x="1409" y="1489"/>
                  </a:lnTo>
                  <a:lnTo>
                    <a:pt x="1396" y="1496"/>
                  </a:lnTo>
                  <a:lnTo>
                    <a:pt x="1385" y="1502"/>
                  </a:lnTo>
                  <a:lnTo>
                    <a:pt x="1366" y="1510"/>
                  </a:lnTo>
                  <a:lnTo>
                    <a:pt x="1353" y="1515"/>
                  </a:lnTo>
                  <a:lnTo>
                    <a:pt x="1349" y="1516"/>
                  </a:lnTo>
                  <a:lnTo>
                    <a:pt x="1496" y="1796"/>
                  </a:lnTo>
                  <a:lnTo>
                    <a:pt x="1511" y="1790"/>
                  </a:lnTo>
                  <a:lnTo>
                    <a:pt x="1525" y="1785"/>
                  </a:lnTo>
                  <a:lnTo>
                    <a:pt x="1553" y="1772"/>
                  </a:lnTo>
                  <a:lnTo>
                    <a:pt x="1579" y="1757"/>
                  </a:lnTo>
                  <a:lnTo>
                    <a:pt x="1604" y="1740"/>
                  </a:lnTo>
                  <a:lnTo>
                    <a:pt x="1626" y="1723"/>
                  </a:lnTo>
                  <a:lnTo>
                    <a:pt x="1647" y="1706"/>
                  </a:lnTo>
                  <a:lnTo>
                    <a:pt x="1667" y="1688"/>
                  </a:lnTo>
                  <a:lnTo>
                    <a:pt x="1684" y="1671"/>
                  </a:lnTo>
                  <a:lnTo>
                    <a:pt x="1699" y="1654"/>
                  </a:lnTo>
                  <a:lnTo>
                    <a:pt x="1713" y="1639"/>
                  </a:lnTo>
                  <a:lnTo>
                    <a:pt x="1735" y="1611"/>
                  </a:lnTo>
                  <a:lnTo>
                    <a:pt x="1748" y="1593"/>
                  </a:lnTo>
                  <a:lnTo>
                    <a:pt x="1752" y="1586"/>
                  </a:lnTo>
                  <a:close/>
                  <a:moveTo>
                    <a:pt x="1601" y="656"/>
                  </a:moveTo>
                  <a:lnTo>
                    <a:pt x="1400" y="902"/>
                  </a:lnTo>
                  <a:lnTo>
                    <a:pt x="1419" y="912"/>
                  </a:lnTo>
                  <a:lnTo>
                    <a:pt x="1436" y="923"/>
                  </a:lnTo>
                  <a:lnTo>
                    <a:pt x="1450" y="936"/>
                  </a:lnTo>
                  <a:lnTo>
                    <a:pt x="1464" y="948"/>
                  </a:lnTo>
                  <a:lnTo>
                    <a:pt x="1477" y="961"/>
                  </a:lnTo>
                  <a:lnTo>
                    <a:pt x="1487" y="974"/>
                  </a:lnTo>
                  <a:lnTo>
                    <a:pt x="1496" y="987"/>
                  </a:lnTo>
                  <a:lnTo>
                    <a:pt x="1504" y="1001"/>
                  </a:lnTo>
                  <a:lnTo>
                    <a:pt x="1511" y="1013"/>
                  </a:lnTo>
                  <a:lnTo>
                    <a:pt x="1516" y="1024"/>
                  </a:lnTo>
                  <a:lnTo>
                    <a:pt x="1524" y="1043"/>
                  </a:lnTo>
                  <a:lnTo>
                    <a:pt x="1528" y="1056"/>
                  </a:lnTo>
                  <a:lnTo>
                    <a:pt x="1530" y="1061"/>
                  </a:lnTo>
                  <a:lnTo>
                    <a:pt x="1810" y="912"/>
                  </a:lnTo>
                  <a:lnTo>
                    <a:pt x="1805" y="898"/>
                  </a:lnTo>
                  <a:lnTo>
                    <a:pt x="1799" y="884"/>
                  </a:lnTo>
                  <a:lnTo>
                    <a:pt x="1785" y="855"/>
                  </a:lnTo>
                  <a:lnTo>
                    <a:pt x="1771" y="830"/>
                  </a:lnTo>
                  <a:lnTo>
                    <a:pt x="1755" y="806"/>
                  </a:lnTo>
                  <a:lnTo>
                    <a:pt x="1738" y="783"/>
                  </a:lnTo>
                  <a:lnTo>
                    <a:pt x="1720" y="762"/>
                  </a:lnTo>
                  <a:lnTo>
                    <a:pt x="1703" y="743"/>
                  </a:lnTo>
                  <a:lnTo>
                    <a:pt x="1685" y="725"/>
                  </a:lnTo>
                  <a:lnTo>
                    <a:pt x="1669" y="709"/>
                  </a:lnTo>
                  <a:lnTo>
                    <a:pt x="1652" y="696"/>
                  </a:lnTo>
                  <a:lnTo>
                    <a:pt x="1626" y="675"/>
                  </a:lnTo>
                  <a:lnTo>
                    <a:pt x="1608" y="661"/>
                  </a:lnTo>
                  <a:lnTo>
                    <a:pt x="1601" y="656"/>
                  </a:lnTo>
                  <a:close/>
                  <a:moveTo>
                    <a:pt x="794" y="1745"/>
                  </a:moveTo>
                  <a:lnTo>
                    <a:pt x="994" y="1500"/>
                  </a:lnTo>
                  <a:lnTo>
                    <a:pt x="976" y="1489"/>
                  </a:lnTo>
                  <a:lnTo>
                    <a:pt x="959" y="1478"/>
                  </a:lnTo>
                  <a:lnTo>
                    <a:pt x="944" y="1466"/>
                  </a:lnTo>
                  <a:lnTo>
                    <a:pt x="930" y="1453"/>
                  </a:lnTo>
                  <a:lnTo>
                    <a:pt x="919" y="1441"/>
                  </a:lnTo>
                  <a:lnTo>
                    <a:pt x="908" y="1427"/>
                  </a:lnTo>
                  <a:lnTo>
                    <a:pt x="898" y="1414"/>
                  </a:lnTo>
                  <a:lnTo>
                    <a:pt x="890" y="1401"/>
                  </a:lnTo>
                  <a:lnTo>
                    <a:pt x="884" y="1389"/>
                  </a:lnTo>
                  <a:lnTo>
                    <a:pt x="878" y="1378"/>
                  </a:lnTo>
                  <a:lnTo>
                    <a:pt x="870" y="1358"/>
                  </a:lnTo>
                  <a:lnTo>
                    <a:pt x="866" y="1346"/>
                  </a:lnTo>
                  <a:lnTo>
                    <a:pt x="865" y="1341"/>
                  </a:lnTo>
                  <a:lnTo>
                    <a:pt x="585" y="1489"/>
                  </a:lnTo>
                  <a:lnTo>
                    <a:pt x="590" y="1504"/>
                  </a:lnTo>
                  <a:lnTo>
                    <a:pt x="596" y="1518"/>
                  </a:lnTo>
                  <a:lnTo>
                    <a:pt x="609" y="1545"/>
                  </a:lnTo>
                  <a:lnTo>
                    <a:pt x="623" y="1572"/>
                  </a:lnTo>
                  <a:lnTo>
                    <a:pt x="639" y="1596"/>
                  </a:lnTo>
                  <a:lnTo>
                    <a:pt x="657" y="1618"/>
                  </a:lnTo>
                  <a:lnTo>
                    <a:pt x="674" y="1640"/>
                  </a:lnTo>
                  <a:lnTo>
                    <a:pt x="692" y="1659"/>
                  </a:lnTo>
                  <a:lnTo>
                    <a:pt x="710" y="1676"/>
                  </a:lnTo>
                  <a:lnTo>
                    <a:pt x="726" y="1692"/>
                  </a:lnTo>
                  <a:lnTo>
                    <a:pt x="742" y="1706"/>
                  </a:lnTo>
                  <a:lnTo>
                    <a:pt x="768" y="1727"/>
                  </a:lnTo>
                  <a:lnTo>
                    <a:pt x="787" y="1740"/>
                  </a:lnTo>
                  <a:lnTo>
                    <a:pt x="794" y="1745"/>
                  </a:lnTo>
                  <a:close/>
                  <a:moveTo>
                    <a:pt x="666" y="782"/>
                  </a:moveTo>
                  <a:lnTo>
                    <a:pt x="911" y="982"/>
                  </a:lnTo>
                  <a:lnTo>
                    <a:pt x="921" y="964"/>
                  </a:lnTo>
                  <a:lnTo>
                    <a:pt x="932" y="947"/>
                  </a:lnTo>
                  <a:lnTo>
                    <a:pt x="944" y="932"/>
                  </a:lnTo>
                  <a:lnTo>
                    <a:pt x="957" y="918"/>
                  </a:lnTo>
                  <a:lnTo>
                    <a:pt x="971" y="906"/>
                  </a:lnTo>
                  <a:lnTo>
                    <a:pt x="984" y="895"/>
                  </a:lnTo>
                  <a:lnTo>
                    <a:pt x="997" y="886"/>
                  </a:lnTo>
                  <a:lnTo>
                    <a:pt x="1009" y="879"/>
                  </a:lnTo>
                  <a:lnTo>
                    <a:pt x="1021" y="872"/>
                  </a:lnTo>
                  <a:lnTo>
                    <a:pt x="1033" y="866"/>
                  </a:lnTo>
                  <a:lnTo>
                    <a:pt x="1052" y="858"/>
                  </a:lnTo>
                  <a:lnTo>
                    <a:pt x="1065" y="853"/>
                  </a:lnTo>
                  <a:lnTo>
                    <a:pt x="1069" y="852"/>
                  </a:lnTo>
                  <a:lnTo>
                    <a:pt x="921" y="572"/>
                  </a:lnTo>
                  <a:lnTo>
                    <a:pt x="907" y="577"/>
                  </a:lnTo>
                  <a:lnTo>
                    <a:pt x="892" y="583"/>
                  </a:lnTo>
                  <a:lnTo>
                    <a:pt x="865" y="596"/>
                  </a:lnTo>
                  <a:lnTo>
                    <a:pt x="839" y="612"/>
                  </a:lnTo>
                  <a:lnTo>
                    <a:pt x="814" y="628"/>
                  </a:lnTo>
                  <a:lnTo>
                    <a:pt x="792" y="644"/>
                  </a:lnTo>
                  <a:lnTo>
                    <a:pt x="770" y="662"/>
                  </a:lnTo>
                  <a:lnTo>
                    <a:pt x="751" y="680"/>
                  </a:lnTo>
                  <a:lnTo>
                    <a:pt x="734" y="697"/>
                  </a:lnTo>
                  <a:lnTo>
                    <a:pt x="719" y="714"/>
                  </a:lnTo>
                  <a:lnTo>
                    <a:pt x="704" y="729"/>
                  </a:lnTo>
                  <a:lnTo>
                    <a:pt x="683" y="757"/>
                  </a:lnTo>
                  <a:lnTo>
                    <a:pt x="670" y="775"/>
                  </a:lnTo>
                  <a:lnTo>
                    <a:pt x="666" y="782"/>
                  </a:lnTo>
                  <a:close/>
                </a:path>
              </a:pathLst>
            </a:custGeom>
            <a:solidFill>
              <a:srgbClr val="808080"/>
            </a:solidFill>
            <a:ln>
              <a:noFill/>
            </a:ln>
            <a:effectLst/>
          </p:spPr>
          <p:txBody>
            <a:bodyPr/>
            <a:lstStyle/>
            <a:p>
              <a:endParaRPr lang="en-US" dirty="0">
                <a:latin typeface="Aharoni" panose="02010803020104030203" pitchFamily="2" charset="-79"/>
                <a:cs typeface="Aharoni" panose="02010803020104030203" pitchFamily="2" charset="-79"/>
              </a:endParaRPr>
            </a:p>
          </p:txBody>
        </p:sp>
        <p:grpSp>
          <p:nvGrpSpPr>
            <p:cNvPr id="26" name="Group 4"/>
            <p:cNvGrpSpPr/>
            <p:nvPr/>
          </p:nvGrpSpPr>
          <p:grpSpPr>
            <a:xfrm>
              <a:off x="717621" y="4422034"/>
              <a:ext cx="2809220" cy="1462728"/>
              <a:chOff x="169160" y="4733210"/>
              <a:chExt cx="3511525" cy="1828409"/>
            </a:xfrm>
          </p:grpSpPr>
          <p:grpSp>
            <p:nvGrpSpPr>
              <p:cNvPr id="27" name="Group 150"/>
              <p:cNvGrpSpPr/>
              <p:nvPr/>
            </p:nvGrpSpPr>
            <p:grpSpPr>
              <a:xfrm>
                <a:off x="169160" y="4733210"/>
                <a:ext cx="3511525" cy="1828409"/>
                <a:chOff x="169160" y="4733210"/>
                <a:chExt cx="3511525" cy="1828409"/>
              </a:xfrm>
            </p:grpSpPr>
            <p:grpSp>
              <p:nvGrpSpPr>
                <p:cNvPr id="29" name="Group 195"/>
                <p:cNvGrpSpPr/>
                <p:nvPr/>
              </p:nvGrpSpPr>
              <p:grpSpPr>
                <a:xfrm>
                  <a:off x="231504" y="4957761"/>
                  <a:ext cx="998727" cy="945558"/>
                  <a:chOff x="2091765" y="4837332"/>
                  <a:chExt cx="998727" cy="945558"/>
                </a:xfrm>
              </p:grpSpPr>
              <p:sp>
                <p:nvSpPr>
                  <p:cNvPr id="186" name="Flowchart: Alternate Process 185"/>
                  <p:cNvSpPr/>
                  <p:nvPr/>
                </p:nvSpPr>
                <p:spPr>
                  <a:xfrm>
                    <a:off x="2091765" y="5056888"/>
                    <a:ext cx="996457"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grpSp>
                <p:nvGrpSpPr>
                  <p:cNvPr id="30" name="Group 193"/>
                  <p:cNvGrpSpPr/>
                  <p:nvPr/>
                </p:nvGrpSpPr>
                <p:grpSpPr>
                  <a:xfrm>
                    <a:off x="2094035" y="4837332"/>
                    <a:ext cx="996457" cy="918067"/>
                    <a:chOff x="2094035" y="4837332"/>
                    <a:chExt cx="996457" cy="918067"/>
                  </a:xfrm>
                </p:grpSpPr>
                <p:sp>
                  <p:nvSpPr>
                    <p:cNvPr id="187" name="Flowchart: Alternate Process 186"/>
                    <p:cNvSpPr/>
                    <p:nvPr/>
                  </p:nvSpPr>
                  <p:spPr>
                    <a:xfrm>
                      <a:off x="2094035" y="4837332"/>
                      <a:ext cx="996457" cy="364333"/>
                    </a:xfrm>
                    <a:prstGeom prst="flowChartAlternateProcess">
                      <a:avLst/>
                    </a:prstGeom>
                    <a:solidFill>
                      <a:schemeClr val="tx2">
                        <a:lumMod val="75000"/>
                      </a:schemeClr>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0" dirty="0" smtClean="0">
                          <a:latin typeface="Aharoni" panose="02010803020104030203" pitchFamily="2" charset="-79"/>
                          <a:cs typeface="Aharoni" panose="02010803020104030203" pitchFamily="2" charset="-79"/>
                        </a:rPr>
                        <a:t>ENVIRONMENT</a:t>
                      </a:r>
                    </a:p>
                    <a:p>
                      <a:pPr algn="ctr"/>
                      <a:r>
                        <a:rPr lang="en-US" sz="500" b="0" dirty="0" smtClean="0">
                          <a:latin typeface="Aharoni" panose="02010803020104030203" pitchFamily="2" charset="-79"/>
                          <a:cs typeface="Aharoni" panose="02010803020104030203" pitchFamily="2" charset="-79"/>
                        </a:rPr>
                        <a:t>CONFIGURATION</a:t>
                      </a:r>
                      <a:endParaRPr lang="en-US" sz="500" b="0" dirty="0">
                        <a:latin typeface="Aharoni" panose="02010803020104030203" pitchFamily="2" charset="-79"/>
                        <a:cs typeface="Aharoni" panose="02010803020104030203" pitchFamily="2" charset="-79"/>
                      </a:endParaRPr>
                    </a:p>
                  </p:txBody>
                </p:sp>
                <p:grpSp>
                  <p:nvGrpSpPr>
                    <p:cNvPr id="31" name="Group 2071"/>
                    <p:cNvGrpSpPr/>
                    <p:nvPr/>
                  </p:nvGrpSpPr>
                  <p:grpSpPr>
                    <a:xfrm>
                      <a:off x="2190827" y="5338835"/>
                      <a:ext cx="377026" cy="283369"/>
                      <a:chOff x="6637310" y="4229100"/>
                      <a:chExt cx="377026" cy="283369"/>
                    </a:xfrm>
                  </p:grpSpPr>
                  <p:sp>
                    <p:nvSpPr>
                      <p:cNvPr id="190" name="Rounded Rectangle 189"/>
                      <p:cNvSpPr/>
                      <p:nvPr/>
                    </p:nvSpPr>
                    <p:spPr>
                      <a:xfrm>
                        <a:off x="6681788" y="4229100"/>
                        <a:ext cx="283369" cy="283369"/>
                      </a:xfrm>
                      <a:prstGeom prst="roundRect">
                        <a:avLst/>
                      </a:prstGeom>
                      <a:solidFill>
                        <a:schemeClr val="accent3">
                          <a:lumMod val="7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ounded Rectangle 190"/>
                      <p:cNvSpPr/>
                      <p:nvPr/>
                    </p:nvSpPr>
                    <p:spPr>
                      <a:xfrm>
                        <a:off x="6691051" y="4239060"/>
                        <a:ext cx="261938" cy="261938"/>
                      </a:xfrm>
                      <a:prstGeom prst="roundRect">
                        <a:avLst/>
                      </a:prstGeom>
                      <a:gradFill flip="none" rotWithShape="1">
                        <a:gsLst>
                          <a:gs pos="0">
                            <a:schemeClr val="accent2">
                              <a:lumMod val="40000"/>
                              <a:lumOff val="60000"/>
                              <a:shade val="30000"/>
                              <a:satMod val="115000"/>
                            </a:schemeClr>
                          </a:gs>
                          <a:gs pos="62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TextBox 191"/>
                      <p:cNvSpPr txBox="1"/>
                      <p:nvPr/>
                    </p:nvSpPr>
                    <p:spPr>
                      <a:xfrm>
                        <a:off x="6637310" y="4247470"/>
                        <a:ext cx="377026" cy="246221"/>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000" dirty="0" smtClean="0">
                            <a:solidFill>
                              <a:schemeClr val="bg1"/>
                            </a:solidFill>
                          </a:rPr>
                          <a:t>VM</a:t>
                        </a:r>
                        <a:endParaRPr lang="en-US" sz="1000" dirty="0">
                          <a:solidFill>
                            <a:schemeClr val="bg1"/>
                          </a:solidFill>
                        </a:endParaRPr>
                      </a:p>
                    </p:txBody>
                  </p:sp>
                </p:grpSp>
                <p:pic>
                  <p:nvPicPr>
                    <p:cNvPr id="189" name="Picture 188"/>
                    <p:cNvPicPr>
                      <a:picLocks noChangeAspect="1"/>
                    </p:cNvPicPr>
                    <p:nvPr/>
                  </p:nvPicPr>
                  <p:blipFill rotWithShape="1">
                    <a:blip r:embed="rId24" cstate="print">
                      <a:extLst>
                        <a:ext uri="{BEBA8EAE-BF5A-486C-A8C5-ECC9F3942E4B}">
                          <a14:imgProps xmlns:a14="http://schemas.microsoft.com/office/drawing/2010/main">
                            <a14:imgLayer r:embed="rId25">
                              <a14:imgEffect>
                                <a14:brightnessContrast bright="10000"/>
                              </a14:imgEffect>
                            </a14:imgLayer>
                          </a14:imgProps>
                        </a:ext>
                        <a:ext uri="{28A0092B-C50C-407E-A947-70E740481C1C}">
                          <a14:useLocalDpi xmlns:a14="http://schemas.microsoft.com/office/drawing/2010/main"/>
                        </a:ext>
                      </a:extLst>
                    </a:blip>
                    <a:srcRect/>
                    <a:stretch/>
                  </p:blipFill>
                  <p:spPr>
                    <a:xfrm>
                      <a:off x="2625966" y="5263836"/>
                      <a:ext cx="243019" cy="491563"/>
                    </a:xfrm>
                    <a:prstGeom prst="rect">
                      <a:avLst/>
                    </a:prstGeom>
                  </p:spPr>
                </p:pic>
              </p:grpSp>
            </p:grpSp>
            <p:grpSp>
              <p:nvGrpSpPr>
                <p:cNvPr id="96" name="Group 271"/>
                <p:cNvGrpSpPr/>
                <p:nvPr/>
              </p:nvGrpSpPr>
              <p:grpSpPr>
                <a:xfrm>
                  <a:off x="2437606" y="4946548"/>
                  <a:ext cx="993969" cy="923314"/>
                  <a:chOff x="4180475" y="2796325"/>
                  <a:chExt cx="1135764" cy="945558"/>
                </a:xfrm>
              </p:grpSpPr>
              <p:sp>
                <p:nvSpPr>
                  <p:cNvPr id="201" name="Flowchart: Alternate Process 200"/>
                  <p:cNvSpPr/>
                  <p:nvPr/>
                </p:nvSpPr>
                <p:spPr>
                  <a:xfrm>
                    <a:off x="4180475" y="3015881"/>
                    <a:ext cx="1133489"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03" name="Flowchart: Alternate Process 202"/>
                  <p:cNvSpPr/>
                  <p:nvPr/>
                </p:nvSpPr>
                <p:spPr>
                  <a:xfrm>
                    <a:off x="4182750" y="2796325"/>
                    <a:ext cx="1133489" cy="364333"/>
                  </a:xfrm>
                  <a:prstGeom prst="flowChartAlternateProcess">
                    <a:avLst/>
                  </a:prstGeom>
                  <a:solidFill>
                    <a:srgbClr val="0071E2"/>
                  </a:solidFill>
                  <a:ln>
                    <a:solidFill>
                      <a:srgbClr val="0071E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0" dirty="0" smtClean="0">
                        <a:latin typeface="Aharoni" panose="02010803020104030203" pitchFamily="2" charset="-79"/>
                        <a:cs typeface="Aharoni" panose="02010803020104030203" pitchFamily="2" charset="-79"/>
                      </a:rPr>
                      <a:t>SERVICE VIRTUALIZATION</a:t>
                    </a:r>
                    <a:endParaRPr lang="en-US" sz="500" b="0" dirty="0">
                      <a:latin typeface="Aharoni" panose="02010803020104030203" pitchFamily="2" charset="-79"/>
                      <a:cs typeface="Aharoni" panose="02010803020104030203" pitchFamily="2" charset="-79"/>
                    </a:endParaRPr>
                  </a:p>
                </p:txBody>
              </p:sp>
            </p:grpSp>
            <p:grpSp>
              <p:nvGrpSpPr>
                <p:cNvPr id="97" name="Group 271"/>
                <p:cNvGrpSpPr/>
                <p:nvPr/>
              </p:nvGrpSpPr>
              <p:grpSpPr>
                <a:xfrm>
                  <a:off x="1342987" y="4946547"/>
                  <a:ext cx="991343" cy="923315"/>
                  <a:chOff x="4180475" y="2796324"/>
                  <a:chExt cx="1135764" cy="945559"/>
                </a:xfrm>
              </p:grpSpPr>
              <p:sp>
                <p:nvSpPr>
                  <p:cNvPr id="206" name="Flowchart: Alternate Process 205"/>
                  <p:cNvSpPr/>
                  <p:nvPr/>
                </p:nvSpPr>
                <p:spPr>
                  <a:xfrm>
                    <a:off x="4180475" y="3015881"/>
                    <a:ext cx="1133489"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08" name="Flowchart: Alternate Process 207"/>
                  <p:cNvSpPr/>
                  <p:nvPr/>
                </p:nvSpPr>
                <p:spPr>
                  <a:xfrm>
                    <a:off x="4182750" y="2796324"/>
                    <a:ext cx="1133489" cy="364333"/>
                  </a:xfrm>
                  <a:prstGeom prst="flowChartAlternateProcess">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0" dirty="0" smtClean="0">
                        <a:latin typeface="Aharoni" panose="02010803020104030203" pitchFamily="2" charset="-79"/>
                        <a:cs typeface="Aharoni" panose="02010803020104030203" pitchFamily="2" charset="-79"/>
                      </a:rPr>
                      <a:t>TEST DATA DELIVERY</a:t>
                    </a:r>
                    <a:endParaRPr lang="en-US" sz="750" b="0" dirty="0">
                      <a:latin typeface="Aharoni" panose="02010803020104030203" pitchFamily="2" charset="-79"/>
                      <a:cs typeface="Aharoni" panose="02010803020104030203" pitchFamily="2" charset="-79"/>
                    </a:endParaRPr>
                  </a:p>
                </p:txBody>
              </p:sp>
            </p:grpSp>
            <p:pic>
              <p:nvPicPr>
                <p:cNvPr id="143" name="Picture 2" descr="C:\Documents and Settings\r2unja\Local Settings\Temporary Internet Files\Content.IE5\85YLP8MD\9MYg8[1].png"/>
                <p:cNvPicPr>
                  <a:picLocks noChangeAspect="1" noChangeArrowheads="1"/>
                </p:cNvPicPr>
                <p:nvPr/>
              </p:nvPicPr>
              <p:blipFill>
                <a:blip r:embed="rId26" cstate="print">
                  <a:extLst>
                    <a:ext uri="{28A0092B-C50C-407E-A947-70E740481C1C}">
                      <a14:useLocalDpi xmlns:a14="http://schemas.microsoft.com/office/drawing/2010/main"/>
                    </a:ext>
                  </a:extLst>
                </a:blip>
                <a:srcRect/>
                <a:stretch>
                  <a:fillRect/>
                </a:stretch>
              </p:blipFill>
              <p:spPr bwMode="auto">
                <a:xfrm>
                  <a:off x="1570484" y="5344878"/>
                  <a:ext cx="548118" cy="548118"/>
                </a:xfrm>
                <a:prstGeom prst="rect">
                  <a:avLst/>
                </a:prstGeom>
                <a:noFill/>
              </p:spPr>
            </p:pic>
            <p:pic>
              <p:nvPicPr>
                <p:cNvPr id="181" name="Picture 9" descr="http://www.vmware.com/files/images/vmrc/VMware_logo_gry_RGB_72dpi.jpg"/>
                <p:cNvPicPr>
                  <a:picLocks noChangeAspect="1" noChangeArrowheads="1"/>
                </p:cNvPicPr>
                <p:nvPr/>
              </p:nvPicPr>
              <p:blipFill>
                <a:blip r:embed="rId27" cstate="print"/>
                <a:srcRect/>
                <a:stretch>
                  <a:fillRect/>
                </a:stretch>
              </p:blipFill>
              <p:spPr bwMode="auto">
                <a:xfrm>
                  <a:off x="297202" y="5929148"/>
                  <a:ext cx="894499" cy="311632"/>
                </a:xfrm>
                <a:prstGeom prst="rect">
                  <a:avLst/>
                </a:prstGeom>
                <a:noFill/>
              </p:spPr>
            </p:pic>
            <p:pic>
              <p:nvPicPr>
                <p:cNvPr id="182" name="Picture 11" descr="http://puppetlabs.com/wp-content/uploads/2010/12/PL_logo_horizontal_RGB_sm.jpg"/>
                <p:cNvPicPr>
                  <a:picLocks noChangeAspect="1" noChangeArrowheads="1"/>
                </p:cNvPicPr>
                <p:nvPr/>
              </p:nvPicPr>
              <p:blipFill>
                <a:blip r:embed="rId28" cstate="print">
                  <a:extLst>
                    <a:ext uri="{28A0092B-C50C-407E-A947-70E740481C1C}">
                      <a14:useLocalDpi xmlns:a14="http://schemas.microsoft.com/office/drawing/2010/main"/>
                    </a:ext>
                  </a:extLst>
                </a:blip>
                <a:srcRect/>
                <a:stretch>
                  <a:fillRect/>
                </a:stretch>
              </p:blipFill>
              <p:spPr bwMode="auto">
                <a:xfrm>
                  <a:off x="346378" y="6240780"/>
                  <a:ext cx="714034" cy="206050"/>
                </a:xfrm>
                <a:prstGeom prst="rect">
                  <a:avLst/>
                </a:prstGeom>
                <a:noFill/>
              </p:spPr>
            </p:pic>
            <p:pic>
              <p:nvPicPr>
                <p:cNvPr id="183" name="Picture 17" descr="Cloud 1 1">
                  <a:hlinkClick r:id="rId29"/>
                </p:cNvPr>
                <p:cNvPicPr>
                  <a:picLocks noChangeAspect="1" noChangeArrowheads="1"/>
                </p:cNvPicPr>
                <p:nvPr/>
              </p:nvPicPr>
              <p:blipFill>
                <a:blip r:embed="rId30" cstate="print"/>
                <a:srcRect/>
                <a:stretch>
                  <a:fillRect/>
                </a:stretch>
              </p:blipFill>
              <p:spPr bwMode="auto">
                <a:xfrm>
                  <a:off x="2373152" y="5978119"/>
                  <a:ext cx="1150726" cy="168042"/>
                </a:xfrm>
                <a:prstGeom prst="rect">
                  <a:avLst/>
                </a:prstGeom>
                <a:noFill/>
              </p:spPr>
            </p:pic>
            <p:sp>
              <p:nvSpPr>
                <p:cNvPr id="13" name="TextBox 12"/>
                <p:cNvSpPr txBox="1"/>
                <p:nvPr/>
              </p:nvSpPr>
              <p:spPr>
                <a:xfrm>
                  <a:off x="1459456" y="5892722"/>
                  <a:ext cx="765428" cy="307776"/>
                </a:xfrm>
                <a:prstGeom prst="rect">
                  <a:avLst/>
                </a:prstGeom>
                <a:noFill/>
              </p:spPr>
              <p:txBody>
                <a:bodyPr wrap="none" rtlCol="0">
                  <a:spAutoFit/>
                </a:bodyPr>
                <a:lstStyle/>
                <a:p>
                  <a:r>
                    <a:rPr lang="en-US" sz="1000" dirty="0" smtClean="0"/>
                    <a:t>Delphix</a:t>
                  </a:r>
                  <a:endParaRPr lang="en-US" sz="1000" dirty="0"/>
                </a:p>
              </p:txBody>
            </p:sp>
            <p:sp>
              <p:nvSpPr>
                <p:cNvPr id="124" name="Rectangular Callout 123"/>
                <p:cNvSpPr/>
                <p:nvPr/>
              </p:nvSpPr>
              <p:spPr>
                <a:xfrm rot="10800000">
                  <a:off x="169160" y="4733210"/>
                  <a:ext cx="3511525" cy="1828409"/>
                </a:xfrm>
                <a:prstGeom prst="wedgeRectCallout">
                  <a:avLst>
                    <a:gd name="adj1" fmla="val 31897"/>
                    <a:gd name="adj2" fmla="val 888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2"/>
              <p:cNvGrpSpPr/>
              <p:nvPr/>
            </p:nvGrpSpPr>
            <p:grpSpPr>
              <a:xfrm>
                <a:off x="2475059" y="5436411"/>
                <a:ext cx="925566" cy="267140"/>
                <a:chOff x="2475059" y="5436411"/>
                <a:chExt cx="925566" cy="267140"/>
              </a:xfrm>
            </p:grpSpPr>
            <p:sp>
              <p:nvSpPr>
                <p:cNvPr id="144" name="Right Arrow 143"/>
                <p:cNvSpPr/>
                <p:nvPr/>
              </p:nvSpPr>
              <p:spPr>
                <a:xfrm>
                  <a:off x="2698336" y="5533929"/>
                  <a:ext cx="72146" cy="143019"/>
                </a:xfrm>
                <a:prstGeom prst="rightArrow">
                  <a:avLst/>
                </a:prstGeom>
                <a:gradFill flip="none" rotWithShape="1">
                  <a:gsLst>
                    <a:gs pos="0">
                      <a:srgbClr val="0064AF"/>
                    </a:gs>
                    <a:gs pos="100000">
                      <a:srgbClr val="00B0CA"/>
                    </a:gs>
                  </a:gsLst>
                  <a:lin ang="189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5" name="Picture 214" descr="Application-service-education.png"/>
                <p:cNvPicPr>
                  <a:picLocks noChangeAspect="1"/>
                </p:cNvPicPr>
                <p:nvPr/>
              </p:nvPicPr>
              <p:blipFill>
                <a:blip r:embed="rId31" cstate="print">
                  <a:extLst>
                    <a:ext uri="{28A0092B-C50C-407E-A947-70E740481C1C}">
                      <a14:useLocalDpi xmlns:a14="http://schemas.microsoft.com/office/drawing/2010/main"/>
                    </a:ext>
                  </a:extLst>
                </a:blip>
                <a:stretch>
                  <a:fillRect/>
                </a:stretch>
              </p:blipFill>
              <p:spPr>
                <a:xfrm>
                  <a:off x="3155978" y="5444307"/>
                  <a:ext cx="244647" cy="259244"/>
                </a:xfrm>
                <a:prstGeom prst="rect">
                  <a:avLst/>
                </a:prstGeom>
              </p:spPr>
            </p:pic>
            <p:pic>
              <p:nvPicPr>
                <p:cNvPr id="216" name="Picture 215" descr="migrate-services.png"/>
                <p:cNvPicPr>
                  <a:picLocks noChangeAspect="1"/>
                </p:cNvPicPr>
                <p:nvPr/>
              </p:nvPicPr>
              <p:blipFill>
                <a:blip r:embed="rId32" cstate="print">
                  <a:extLst>
                    <a:ext uri="{28A0092B-C50C-407E-A947-70E740481C1C}">
                      <a14:useLocalDpi xmlns:a14="http://schemas.microsoft.com/office/drawing/2010/main"/>
                    </a:ext>
                  </a:extLst>
                </a:blip>
                <a:stretch>
                  <a:fillRect/>
                </a:stretch>
              </p:blipFill>
              <p:spPr>
                <a:xfrm>
                  <a:off x="2475059" y="5436411"/>
                  <a:ext cx="209983" cy="267139"/>
                </a:xfrm>
                <a:prstGeom prst="rect">
                  <a:avLst/>
                </a:prstGeom>
              </p:spPr>
            </p:pic>
            <p:pic>
              <p:nvPicPr>
                <p:cNvPr id="217" name="Picture 216" descr="Proven Methodology-services.png"/>
                <p:cNvPicPr>
                  <a:picLocks noChangeAspect="1"/>
                </p:cNvPicPr>
                <p:nvPr/>
              </p:nvPicPr>
              <p:blipFill>
                <a:blip r:embed="rId33" cstate="print">
                  <a:extLst>
                    <a:ext uri="{28A0092B-C50C-407E-A947-70E740481C1C}">
                      <a14:useLocalDpi xmlns:a14="http://schemas.microsoft.com/office/drawing/2010/main"/>
                    </a:ext>
                  </a:extLst>
                </a:blip>
                <a:stretch>
                  <a:fillRect/>
                </a:stretch>
              </p:blipFill>
              <p:spPr>
                <a:xfrm>
                  <a:off x="2762771" y="5457283"/>
                  <a:ext cx="289354" cy="246268"/>
                </a:xfrm>
                <a:prstGeom prst="rect">
                  <a:avLst/>
                </a:prstGeom>
              </p:spPr>
            </p:pic>
            <p:sp>
              <p:nvSpPr>
                <p:cNvPr id="218" name="Right Arrow 217"/>
                <p:cNvSpPr/>
                <p:nvPr/>
              </p:nvSpPr>
              <p:spPr>
                <a:xfrm>
                  <a:off x="3077994" y="5533929"/>
                  <a:ext cx="72146" cy="143019"/>
                </a:xfrm>
                <a:prstGeom prst="rightArrow">
                  <a:avLst/>
                </a:prstGeom>
                <a:gradFill flip="none" rotWithShape="1">
                  <a:gsLst>
                    <a:gs pos="0">
                      <a:srgbClr val="0064AF"/>
                    </a:gs>
                    <a:gs pos="100000">
                      <a:srgbClr val="00B0CA"/>
                    </a:gs>
                  </a:gsLst>
                  <a:lin ang="189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9" name="Rectangle 18"/>
            <p:cNvSpPr/>
            <p:nvPr/>
          </p:nvSpPr>
          <p:spPr>
            <a:xfrm>
              <a:off x="6705600" y="4876800"/>
              <a:ext cx="1905000" cy="1246495"/>
            </a:xfrm>
            <a:prstGeom prst="rect">
              <a:avLst/>
            </a:prstGeom>
          </p:spPr>
          <p:txBody>
            <a:bodyPr wrap="square">
              <a:spAutoFit/>
            </a:bodyPr>
            <a:lstStyle/>
            <a:p>
              <a:pPr marL="114300" indent="-114300">
                <a:buSzPct val="175000"/>
                <a:buFont typeface="Wingdings" panose="05000000000000000000" pitchFamily="2" charset="2"/>
                <a:buChar char="ü"/>
              </a:pPr>
              <a:r>
                <a:rPr lang="en-US" sz="700" b="0" dirty="0" smtClean="0">
                  <a:solidFill>
                    <a:srgbClr val="00B050"/>
                  </a:solidFill>
                  <a:latin typeface="Calibri" panose="020F0502020204030204" pitchFamily="34" charset="0"/>
                </a:rPr>
                <a:t> </a:t>
              </a:r>
              <a:r>
                <a:rPr lang="en-US" sz="800" b="0" dirty="0" smtClean="0">
                  <a:latin typeface="Calibri" panose="020F0502020204030204" pitchFamily="34" charset="0"/>
                </a:rPr>
                <a:t>90</a:t>
              </a:r>
              <a:r>
                <a:rPr lang="en-US" sz="800" b="0" dirty="0">
                  <a:latin typeface="Calibri" panose="020F0502020204030204" pitchFamily="34" charset="0"/>
                </a:rPr>
                <a:t>% </a:t>
              </a:r>
              <a:r>
                <a:rPr lang="en-US" sz="800" b="0" dirty="0" smtClean="0">
                  <a:latin typeface="Calibri" panose="020F0502020204030204" pitchFamily="34" charset="0"/>
                </a:rPr>
                <a:t>labor reduction for testing</a:t>
              </a:r>
              <a:r>
                <a:rPr lang="en-US" sz="800" dirty="0">
                  <a:latin typeface="Calibri" panose="020F0502020204030204" pitchFamily="34" charset="0"/>
                </a:rPr>
                <a:t> </a:t>
              </a:r>
              <a:r>
                <a:rPr lang="en-US" sz="800" b="0" dirty="0" smtClean="0">
                  <a:latin typeface="Calibri" panose="020F0502020204030204" pitchFamily="34" charset="0"/>
                </a:rPr>
                <a:t>of </a:t>
              </a:r>
              <a:r>
                <a:rPr lang="en-US" sz="800" b="0" dirty="0">
                  <a:latin typeface="Calibri" panose="020F0502020204030204" pitchFamily="34" charset="0"/>
                </a:rPr>
                <a:t>large unit, </a:t>
              </a:r>
              <a:r>
                <a:rPr lang="en-US" sz="800" b="0" dirty="0" smtClean="0">
                  <a:latin typeface="Calibri" panose="020F0502020204030204" pitchFamily="34" charset="0"/>
                </a:rPr>
                <a:t>component, integration, progression and regression suites</a:t>
              </a:r>
            </a:p>
            <a:p>
              <a:pPr marL="114300">
                <a:buSzPct val="150000"/>
              </a:pPr>
              <a:endParaRPr lang="en-US" sz="600" b="0" dirty="0" smtClean="0">
                <a:latin typeface="Calibri" panose="020F0502020204030204" pitchFamily="34" charset="0"/>
              </a:endParaRPr>
            </a:p>
            <a:p>
              <a:pPr marL="114300" indent="-114300">
                <a:buSzPct val="175000"/>
                <a:buFont typeface="Wingdings" panose="05000000000000000000" pitchFamily="2" charset="2"/>
                <a:buChar char="ü"/>
              </a:pPr>
              <a:r>
                <a:rPr lang="en-US" sz="700" b="0" dirty="0" smtClean="0">
                  <a:solidFill>
                    <a:srgbClr val="00B050"/>
                  </a:solidFill>
                  <a:latin typeface="Calibri" panose="020F0502020204030204" pitchFamily="34" charset="0"/>
                </a:rPr>
                <a:t> </a:t>
              </a:r>
              <a:r>
                <a:rPr lang="en-US" sz="800" b="0" dirty="0" smtClean="0">
                  <a:latin typeface="Calibri" panose="020F0502020204030204" pitchFamily="34" charset="0"/>
                </a:rPr>
                <a:t>Early identification, tracking and remediation of code defects</a:t>
              </a:r>
              <a:endParaRPr lang="en-US" sz="800" b="0" dirty="0">
                <a:latin typeface="Calibri" panose="020F0502020204030204" pitchFamily="34" charset="0"/>
              </a:endParaRPr>
            </a:p>
            <a:p>
              <a:pPr marL="114300">
                <a:buSzPct val="150000"/>
              </a:pPr>
              <a:endParaRPr lang="en-US" sz="600" b="0" dirty="0">
                <a:latin typeface="Calibri" panose="020F0502020204030204" pitchFamily="34" charset="0"/>
              </a:endParaRPr>
            </a:p>
            <a:p>
              <a:pPr marL="114300" indent="-114300">
                <a:buSzPct val="175000"/>
                <a:buFont typeface="Wingdings" panose="05000000000000000000" pitchFamily="2" charset="2"/>
                <a:buChar char="ü"/>
              </a:pPr>
              <a:r>
                <a:rPr lang="en-US" sz="700" b="0" dirty="0">
                  <a:solidFill>
                    <a:srgbClr val="00B050"/>
                  </a:solidFill>
                  <a:latin typeface="Calibri" panose="020F0502020204030204" pitchFamily="34" charset="0"/>
                </a:rPr>
                <a:t> </a:t>
              </a:r>
              <a:r>
                <a:rPr lang="en-US" sz="800" b="0" dirty="0" smtClean="0">
                  <a:latin typeface="Calibri" panose="020F0502020204030204" pitchFamily="34" charset="0"/>
                </a:rPr>
                <a:t>Significantly </a:t>
              </a:r>
              <a:r>
                <a:rPr lang="en-US" sz="800" b="0" dirty="0">
                  <a:latin typeface="Calibri" panose="020F0502020204030204" pitchFamily="34" charset="0"/>
                </a:rPr>
                <a:t>faster </a:t>
              </a:r>
              <a:r>
                <a:rPr lang="en-US" sz="800" b="0" dirty="0" smtClean="0">
                  <a:latin typeface="Calibri" panose="020F0502020204030204" pitchFamily="34" charset="0"/>
                </a:rPr>
                <a:t>provisioning of development &amp; test environments</a:t>
              </a:r>
              <a:endParaRPr lang="en-US" sz="800" b="0" dirty="0">
                <a:latin typeface="Calibri" panose="020F0502020204030204" pitchFamily="34" charset="0"/>
              </a:endParaRPr>
            </a:p>
            <a:p>
              <a:pPr>
                <a:buSzPct val="175000"/>
              </a:pPr>
              <a:endParaRPr lang="en-US" sz="700" b="0" dirty="0">
                <a:latin typeface="Calibri" panose="020F0502020204030204" pitchFamily="34" charset="0"/>
              </a:endParaRPr>
            </a:p>
          </p:txBody>
        </p:sp>
        <p:pic>
          <p:nvPicPr>
            <p:cNvPr id="22" name="Picture 21"/>
            <p:cNvPicPr>
              <a:picLocks noChangeAspect="1"/>
            </p:cNvPicPr>
            <p:nvPr/>
          </p:nvPicPr>
          <p:blipFill rotWithShape="1">
            <a:blip r:embed="rId34" cstate="print">
              <a:extLst>
                <a:ext uri="{28A0092B-C50C-407E-A947-70E740481C1C}">
                  <a14:useLocalDpi xmlns:a14="http://schemas.microsoft.com/office/drawing/2010/main"/>
                </a:ext>
              </a:extLst>
            </a:blip>
            <a:srcRect/>
            <a:stretch/>
          </p:blipFill>
          <p:spPr>
            <a:xfrm rot="19800000">
              <a:off x="979713" y="2419262"/>
              <a:ext cx="233704" cy="235004"/>
            </a:xfrm>
            <a:prstGeom prst="rect">
              <a:avLst/>
            </a:prstGeom>
            <a:ln w="3175">
              <a:noFill/>
            </a:ln>
          </p:spPr>
        </p:pic>
        <p:pic>
          <p:nvPicPr>
            <p:cNvPr id="285" name="Picture 2" descr="http://png-3.vector.me/files/images/4/4/444762/chafer_bug_thumb"/>
            <p:cNvPicPr>
              <a:picLocks noChangeAspect="1" noChangeArrowheads="1"/>
            </p:cNvPicPr>
            <p:nvPr/>
          </p:nvPicPr>
          <p:blipFill>
            <a:blip r:embed="rId35" cstate="print">
              <a:extLst>
                <a:ext uri="{28A0092B-C50C-407E-A947-70E740481C1C}">
                  <a14:useLocalDpi xmlns:a14="http://schemas.microsoft.com/office/drawing/2010/main"/>
                </a:ext>
              </a:extLst>
            </a:blip>
            <a:srcRect/>
            <a:stretch>
              <a:fillRect/>
            </a:stretch>
          </p:blipFill>
          <p:spPr bwMode="auto">
            <a:xfrm rot="1800000">
              <a:off x="1725808" y="2423856"/>
              <a:ext cx="276894" cy="31604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9" name="Group 2058"/>
            <p:cNvGrpSpPr/>
            <p:nvPr/>
          </p:nvGrpSpPr>
          <p:grpSpPr>
            <a:xfrm>
              <a:off x="3211107" y="3442861"/>
              <a:ext cx="1629412" cy="591732"/>
              <a:chOff x="3337973" y="3493412"/>
              <a:chExt cx="1883014" cy="750735"/>
            </a:xfrm>
          </p:grpSpPr>
          <p:grpSp>
            <p:nvGrpSpPr>
              <p:cNvPr id="100" name="Group 2057"/>
              <p:cNvGrpSpPr/>
              <p:nvPr/>
            </p:nvGrpSpPr>
            <p:grpSpPr>
              <a:xfrm>
                <a:off x="3465512" y="3683060"/>
                <a:ext cx="1484433" cy="429750"/>
                <a:chOff x="3465512" y="3683060"/>
                <a:chExt cx="1484433" cy="429750"/>
              </a:xfrm>
            </p:grpSpPr>
            <p:sp>
              <p:nvSpPr>
                <p:cNvPr id="341" name="Curved Right Arrow 340"/>
                <p:cNvSpPr/>
                <p:nvPr/>
              </p:nvSpPr>
              <p:spPr>
                <a:xfrm flipH="1">
                  <a:off x="3851302" y="3801613"/>
                  <a:ext cx="73134" cy="266519"/>
                </a:xfrm>
                <a:prstGeom prst="curvedRightArrow">
                  <a:avLst>
                    <a:gd name="adj1" fmla="val 14615"/>
                    <a:gd name="adj2" fmla="val 79968"/>
                    <a:gd name="adj3" fmla="val 4453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2" name="Curved Right Arrow 341"/>
                <p:cNvSpPr/>
                <p:nvPr/>
              </p:nvSpPr>
              <p:spPr>
                <a:xfrm rot="6412638" flipH="1">
                  <a:off x="3665814" y="3942257"/>
                  <a:ext cx="73134" cy="266519"/>
                </a:xfrm>
                <a:prstGeom prst="curvedRightArrow">
                  <a:avLst>
                    <a:gd name="adj1" fmla="val 14615"/>
                    <a:gd name="adj2" fmla="val 79968"/>
                    <a:gd name="adj3" fmla="val 445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3" name="Curved Right Arrow 342"/>
                <p:cNvSpPr/>
                <p:nvPr/>
              </p:nvSpPr>
              <p:spPr>
                <a:xfrm rot="13668073" flipH="1">
                  <a:off x="3633913" y="3554936"/>
                  <a:ext cx="131747" cy="468550"/>
                </a:xfrm>
                <a:prstGeom prst="curvedRightArrow">
                  <a:avLst>
                    <a:gd name="adj1" fmla="val 0"/>
                    <a:gd name="adj2" fmla="val 43855"/>
                    <a:gd name="adj3" fmla="val 4453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4" name="Curved Right Arrow 343"/>
                <p:cNvSpPr/>
                <p:nvPr/>
              </p:nvSpPr>
              <p:spPr>
                <a:xfrm rot="16810740" flipH="1">
                  <a:off x="3656175" y="3584488"/>
                  <a:ext cx="84784" cy="281928"/>
                </a:xfrm>
                <a:prstGeom prst="curvedRightArrow">
                  <a:avLst>
                    <a:gd name="adj1" fmla="val 4062"/>
                    <a:gd name="adj2" fmla="val 80310"/>
                    <a:gd name="adj3" fmla="val 291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2" name="Curved Right Arrow 331"/>
                <p:cNvSpPr/>
                <p:nvPr/>
              </p:nvSpPr>
              <p:spPr>
                <a:xfrm flipH="1">
                  <a:off x="4360748" y="3802339"/>
                  <a:ext cx="73134" cy="266519"/>
                </a:xfrm>
                <a:prstGeom prst="curvedRightArrow">
                  <a:avLst>
                    <a:gd name="adj1" fmla="val 14615"/>
                    <a:gd name="adj2" fmla="val 79968"/>
                    <a:gd name="adj3" fmla="val 4453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3" name="Curved Right Arrow 332"/>
                <p:cNvSpPr/>
                <p:nvPr/>
              </p:nvSpPr>
              <p:spPr>
                <a:xfrm rot="6412638" flipH="1">
                  <a:off x="4175260" y="3942983"/>
                  <a:ext cx="73134" cy="266519"/>
                </a:xfrm>
                <a:prstGeom prst="curvedRightArrow">
                  <a:avLst>
                    <a:gd name="adj1" fmla="val 14615"/>
                    <a:gd name="adj2" fmla="val 79968"/>
                    <a:gd name="adj3" fmla="val 445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4" name="Curved Right Arrow 333"/>
                <p:cNvSpPr/>
                <p:nvPr/>
              </p:nvSpPr>
              <p:spPr>
                <a:xfrm rot="13668073" flipH="1">
                  <a:off x="4143359" y="3548537"/>
                  <a:ext cx="131747" cy="468550"/>
                </a:xfrm>
                <a:prstGeom prst="curvedRightArrow">
                  <a:avLst>
                    <a:gd name="adj1" fmla="val 0"/>
                    <a:gd name="adj2" fmla="val 43855"/>
                    <a:gd name="adj3" fmla="val 4453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5" name="Curved Right Arrow 334"/>
                <p:cNvSpPr/>
                <p:nvPr/>
              </p:nvSpPr>
              <p:spPr>
                <a:xfrm rot="16810740" flipH="1">
                  <a:off x="4165621" y="3585214"/>
                  <a:ext cx="84784" cy="281928"/>
                </a:xfrm>
                <a:prstGeom prst="curvedRightArrow">
                  <a:avLst>
                    <a:gd name="adj1" fmla="val 4062"/>
                    <a:gd name="adj2" fmla="val 80310"/>
                    <a:gd name="adj3" fmla="val 291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3" name="Curved Right Arrow 322"/>
                <p:cNvSpPr/>
                <p:nvPr/>
              </p:nvSpPr>
              <p:spPr>
                <a:xfrm flipH="1">
                  <a:off x="4867185" y="3802339"/>
                  <a:ext cx="73134" cy="266519"/>
                </a:xfrm>
                <a:prstGeom prst="curvedRightArrow">
                  <a:avLst>
                    <a:gd name="adj1" fmla="val 14615"/>
                    <a:gd name="adj2" fmla="val 79968"/>
                    <a:gd name="adj3" fmla="val 4453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4" name="Curved Right Arrow 323"/>
                <p:cNvSpPr/>
                <p:nvPr/>
              </p:nvSpPr>
              <p:spPr>
                <a:xfrm rot="6412638" flipH="1">
                  <a:off x="4681697" y="3942983"/>
                  <a:ext cx="73134" cy="266519"/>
                </a:xfrm>
                <a:prstGeom prst="curvedRightArrow">
                  <a:avLst>
                    <a:gd name="adj1" fmla="val 14615"/>
                    <a:gd name="adj2" fmla="val 79968"/>
                    <a:gd name="adj3" fmla="val 445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5" name="Curved Right Arrow 324"/>
                <p:cNvSpPr/>
                <p:nvPr/>
              </p:nvSpPr>
              <p:spPr>
                <a:xfrm rot="13668073" flipH="1">
                  <a:off x="4649796" y="3548537"/>
                  <a:ext cx="131747" cy="468550"/>
                </a:xfrm>
                <a:prstGeom prst="curvedRightArrow">
                  <a:avLst>
                    <a:gd name="adj1" fmla="val 0"/>
                    <a:gd name="adj2" fmla="val 43855"/>
                    <a:gd name="adj3" fmla="val 4453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6" name="Curved Right Arrow 325"/>
                <p:cNvSpPr/>
                <p:nvPr/>
              </p:nvSpPr>
              <p:spPr>
                <a:xfrm rot="16810740" flipH="1">
                  <a:off x="4672058" y="3585214"/>
                  <a:ext cx="84784" cy="281928"/>
                </a:xfrm>
                <a:prstGeom prst="curvedRightArrow">
                  <a:avLst>
                    <a:gd name="adj1" fmla="val 4062"/>
                    <a:gd name="adj2" fmla="val 80310"/>
                    <a:gd name="adj3" fmla="val 291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1" name="Group 2056"/>
              <p:cNvGrpSpPr/>
              <p:nvPr/>
            </p:nvGrpSpPr>
            <p:grpSpPr>
              <a:xfrm>
                <a:off x="3337973" y="3493412"/>
                <a:ext cx="1883014" cy="750735"/>
                <a:chOff x="3337973" y="3493412"/>
                <a:chExt cx="1883014" cy="750735"/>
              </a:xfrm>
            </p:grpSpPr>
            <p:sp>
              <p:nvSpPr>
                <p:cNvPr id="349" name="TextBox 348"/>
                <p:cNvSpPr txBox="1"/>
                <p:nvPr/>
              </p:nvSpPr>
              <p:spPr>
                <a:xfrm rot="18900000">
                  <a:off x="3533337" y="3824745"/>
                  <a:ext cx="438278" cy="156191"/>
                </a:xfrm>
                <a:prstGeom prst="rect">
                  <a:avLst/>
                </a:prstGeom>
                <a:noFill/>
              </p:spPr>
              <p:txBody>
                <a:bodyPr wrap="square" rtlCol="0">
                  <a:spAutoFit/>
                </a:bodyPr>
                <a:lstStyle/>
                <a:p>
                  <a:r>
                    <a:rPr lang="en-US" sz="400" dirty="0" smtClean="0">
                      <a:solidFill>
                        <a:schemeClr val="bg1"/>
                      </a:solidFill>
                    </a:rPr>
                    <a:t>Sprint #1</a:t>
                  </a:r>
                  <a:endParaRPr lang="en-US" sz="400" dirty="0">
                    <a:solidFill>
                      <a:schemeClr val="bg1"/>
                    </a:solidFill>
                  </a:endParaRPr>
                </a:p>
              </p:txBody>
            </p:sp>
            <p:sp>
              <p:nvSpPr>
                <p:cNvPr id="340" name="TextBox 339"/>
                <p:cNvSpPr txBox="1"/>
                <p:nvPr/>
              </p:nvSpPr>
              <p:spPr>
                <a:xfrm rot="18900000">
                  <a:off x="4042236" y="3824149"/>
                  <a:ext cx="442018" cy="156191"/>
                </a:xfrm>
                <a:prstGeom prst="rect">
                  <a:avLst/>
                </a:prstGeom>
                <a:noFill/>
              </p:spPr>
              <p:txBody>
                <a:bodyPr wrap="square" rtlCol="0">
                  <a:spAutoFit/>
                </a:bodyPr>
                <a:lstStyle/>
                <a:p>
                  <a:r>
                    <a:rPr lang="en-US" sz="400" dirty="0" smtClean="0">
                      <a:solidFill>
                        <a:schemeClr val="bg1"/>
                      </a:solidFill>
                    </a:rPr>
                    <a:t>Sprint #2</a:t>
                  </a:r>
                  <a:endParaRPr lang="en-US" sz="400" dirty="0">
                    <a:solidFill>
                      <a:schemeClr val="bg1"/>
                    </a:solidFill>
                  </a:endParaRPr>
                </a:p>
              </p:txBody>
            </p:sp>
            <p:grpSp>
              <p:nvGrpSpPr>
                <p:cNvPr id="102" name="Group 2054"/>
                <p:cNvGrpSpPr/>
                <p:nvPr/>
              </p:nvGrpSpPr>
              <p:grpSpPr>
                <a:xfrm>
                  <a:off x="3337973" y="3493412"/>
                  <a:ext cx="1883014" cy="750735"/>
                  <a:chOff x="3337973" y="3493412"/>
                  <a:chExt cx="1883014" cy="750735"/>
                </a:xfrm>
              </p:grpSpPr>
              <p:sp>
                <p:nvSpPr>
                  <p:cNvPr id="345" name="TextBox 344"/>
                  <p:cNvSpPr txBox="1"/>
                  <p:nvPr/>
                </p:nvSpPr>
                <p:spPr>
                  <a:xfrm rot="18900000">
                    <a:off x="3497564" y="3493412"/>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990033"/>
                        </a:solidFill>
                      </a:rPr>
                      <a:t>Discover</a:t>
                    </a:r>
                    <a:endParaRPr lang="en-US" sz="350" b="0" dirty="0">
                      <a:solidFill>
                        <a:srgbClr val="990033"/>
                      </a:solidFill>
                    </a:endParaRPr>
                  </a:p>
                </p:txBody>
              </p:sp>
              <p:sp>
                <p:nvSpPr>
                  <p:cNvPr id="346" name="TextBox 345"/>
                  <p:cNvSpPr txBox="1"/>
                  <p:nvPr/>
                </p:nvSpPr>
                <p:spPr>
                  <a:xfrm rot="18900000">
                    <a:off x="3337973" y="3740625"/>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chemeClr val="accent6">
                            <a:lumMod val="75000"/>
                            <a:lumOff val="25000"/>
                          </a:schemeClr>
                        </a:solidFill>
                      </a:rPr>
                      <a:t>Test</a:t>
                    </a:r>
                    <a:endParaRPr lang="en-US" sz="350" b="0" dirty="0">
                      <a:solidFill>
                        <a:schemeClr val="accent6">
                          <a:lumMod val="75000"/>
                          <a:lumOff val="25000"/>
                        </a:schemeClr>
                      </a:solidFill>
                    </a:endParaRPr>
                  </a:p>
                </p:txBody>
              </p:sp>
              <p:sp>
                <p:nvSpPr>
                  <p:cNvPr id="347" name="TextBox 346"/>
                  <p:cNvSpPr txBox="1"/>
                  <p:nvPr/>
                </p:nvSpPr>
                <p:spPr>
                  <a:xfrm rot="18900000">
                    <a:off x="3429737" y="4097227"/>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008000"/>
                        </a:solidFill>
                      </a:rPr>
                      <a:t>Develop</a:t>
                    </a:r>
                    <a:endParaRPr lang="en-US" sz="350" b="0" dirty="0">
                      <a:solidFill>
                        <a:srgbClr val="008000"/>
                      </a:solidFill>
                    </a:endParaRPr>
                  </a:p>
                </p:txBody>
              </p:sp>
              <p:sp>
                <p:nvSpPr>
                  <p:cNvPr id="348" name="TextBox 347"/>
                  <p:cNvSpPr txBox="1"/>
                  <p:nvPr/>
                </p:nvSpPr>
                <p:spPr>
                  <a:xfrm rot="18900000">
                    <a:off x="3803098" y="3662519"/>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FF9933"/>
                        </a:solidFill>
                      </a:rPr>
                      <a:t>Design</a:t>
                    </a:r>
                    <a:endParaRPr lang="en-US" sz="350" b="0" dirty="0">
                      <a:solidFill>
                        <a:srgbClr val="FF9933"/>
                      </a:solidFill>
                    </a:endParaRPr>
                  </a:p>
                </p:txBody>
              </p:sp>
              <p:sp>
                <p:nvSpPr>
                  <p:cNvPr id="336" name="TextBox 335"/>
                  <p:cNvSpPr txBox="1"/>
                  <p:nvPr/>
                </p:nvSpPr>
                <p:spPr>
                  <a:xfrm rot="18900000">
                    <a:off x="4007010" y="3494138"/>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990033"/>
                        </a:solidFill>
                      </a:rPr>
                      <a:t>Discover</a:t>
                    </a:r>
                    <a:endParaRPr lang="en-US" sz="350" b="0" dirty="0">
                      <a:solidFill>
                        <a:srgbClr val="990033"/>
                      </a:solidFill>
                    </a:endParaRPr>
                  </a:p>
                </p:txBody>
              </p:sp>
              <p:sp>
                <p:nvSpPr>
                  <p:cNvPr id="337" name="TextBox 336"/>
                  <p:cNvSpPr txBox="1"/>
                  <p:nvPr/>
                </p:nvSpPr>
                <p:spPr>
                  <a:xfrm rot="18900000">
                    <a:off x="3847419" y="3741351"/>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chemeClr val="accent6">
                            <a:lumMod val="75000"/>
                            <a:lumOff val="25000"/>
                          </a:schemeClr>
                        </a:solidFill>
                      </a:rPr>
                      <a:t>Test</a:t>
                    </a:r>
                    <a:endParaRPr lang="en-US" sz="350" b="0" dirty="0">
                      <a:solidFill>
                        <a:schemeClr val="accent6">
                          <a:lumMod val="75000"/>
                          <a:lumOff val="25000"/>
                        </a:schemeClr>
                      </a:solidFill>
                    </a:endParaRPr>
                  </a:p>
                </p:txBody>
              </p:sp>
              <p:sp>
                <p:nvSpPr>
                  <p:cNvPr id="338" name="TextBox 337"/>
                  <p:cNvSpPr txBox="1"/>
                  <p:nvPr/>
                </p:nvSpPr>
                <p:spPr>
                  <a:xfrm rot="18900000">
                    <a:off x="3939183" y="4097953"/>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008000"/>
                        </a:solidFill>
                      </a:rPr>
                      <a:t>Develop</a:t>
                    </a:r>
                    <a:endParaRPr lang="en-US" sz="350" b="0" dirty="0">
                      <a:solidFill>
                        <a:srgbClr val="008000"/>
                      </a:solidFill>
                    </a:endParaRPr>
                  </a:p>
                </p:txBody>
              </p:sp>
              <p:sp>
                <p:nvSpPr>
                  <p:cNvPr id="339" name="TextBox 338"/>
                  <p:cNvSpPr txBox="1"/>
                  <p:nvPr/>
                </p:nvSpPr>
                <p:spPr>
                  <a:xfrm rot="18900000">
                    <a:off x="4312544" y="3663245"/>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FF9933"/>
                        </a:solidFill>
                      </a:rPr>
                      <a:t>Design</a:t>
                    </a:r>
                    <a:endParaRPr lang="en-US" sz="350" b="0" dirty="0">
                      <a:solidFill>
                        <a:srgbClr val="FF9933"/>
                      </a:solidFill>
                    </a:endParaRPr>
                  </a:p>
                </p:txBody>
              </p:sp>
              <p:sp>
                <p:nvSpPr>
                  <p:cNvPr id="327" name="TextBox 326"/>
                  <p:cNvSpPr txBox="1"/>
                  <p:nvPr/>
                </p:nvSpPr>
                <p:spPr>
                  <a:xfrm rot="18900000">
                    <a:off x="4513447" y="3494138"/>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990033"/>
                        </a:solidFill>
                      </a:rPr>
                      <a:t>Discover</a:t>
                    </a:r>
                    <a:endParaRPr lang="en-US" sz="350" b="0" dirty="0">
                      <a:solidFill>
                        <a:srgbClr val="990033"/>
                      </a:solidFill>
                    </a:endParaRPr>
                  </a:p>
                </p:txBody>
              </p:sp>
              <p:sp>
                <p:nvSpPr>
                  <p:cNvPr id="328" name="TextBox 327"/>
                  <p:cNvSpPr txBox="1"/>
                  <p:nvPr/>
                </p:nvSpPr>
                <p:spPr>
                  <a:xfrm rot="18900000">
                    <a:off x="4353856" y="3741351"/>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chemeClr val="accent6">
                            <a:lumMod val="75000"/>
                            <a:lumOff val="25000"/>
                          </a:schemeClr>
                        </a:solidFill>
                      </a:rPr>
                      <a:t>Test</a:t>
                    </a:r>
                    <a:endParaRPr lang="en-US" sz="350" b="0" dirty="0">
                      <a:solidFill>
                        <a:schemeClr val="accent6">
                          <a:lumMod val="75000"/>
                          <a:lumOff val="25000"/>
                        </a:schemeClr>
                      </a:solidFill>
                    </a:endParaRPr>
                  </a:p>
                </p:txBody>
              </p:sp>
              <p:sp>
                <p:nvSpPr>
                  <p:cNvPr id="329" name="TextBox 328"/>
                  <p:cNvSpPr txBox="1"/>
                  <p:nvPr/>
                </p:nvSpPr>
                <p:spPr>
                  <a:xfrm rot="18900000">
                    <a:off x="4445620" y="4097953"/>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008000"/>
                        </a:solidFill>
                      </a:rPr>
                      <a:t>Develop</a:t>
                    </a:r>
                    <a:endParaRPr lang="en-US" sz="350" b="0" dirty="0">
                      <a:solidFill>
                        <a:srgbClr val="008000"/>
                      </a:solidFill>
                    </a:endParaRPr>
                  </a:p>
                </p:txBody>
              </p:sp>
              <p:sp>
                <p:nvSpPr>
                  <p:cNvPr id="330" name="TextBox 329"/>
                  <p:cNvSpPr txBox="1"/>
                  <p:nvPr/>
                </p:nvSpPr>
                <p:spPr>
                  <a:xfrm rot="18900000">
                    <a:off x="4818981" y="3663245"/>
                    <a:ext cx="402006" cy="146194"/>
                  </a:xfrm>
                  <a:prstGeom prst="rect">
                    <a:avLst/>
                  </a:prstGeom>
                  <a:noFill/>
                  <a:effectLst>
                    <a:outerShdw blurRad="63500" dist="25400" sx="102000" sy="102000" algn="ctr" rotWithShape="0">
                      <a:schemeClr val="bg1">
                        <a:alpha val="40000"/>
                      </a:schemeClr>
                    </a:outerShdw>
                  </a:effectLst>
                </p:spPr>
                <p:txBody>
                  <a:bodyPr wrap="square" rtlCol="0">
                    <a:spAutoFit/>
                  </a:bodyPr>
                  <a:lstStyle/>
                  <a:p>
                    <a:r>
                      <a:rPr lang="en-US" sz="350" b="0" dirty="0" smtClean="0">
                        <a:solidFill>
                          <a:srgbClr val="FF9933"/>
                        </a:solidFill>
                      </a:rPr>
                      <a:t>Design</a:t>
                    </a:r>
                    <a:endParaRPr lang="en-US" sz="350" b="0" dirty="0">
                      <a:solidFill>
                        <a:srgbClr val="FF9933"/>
                      </a:solidFill>
                    </a:endParaRPr>
                  </a:p>
                </p:txBody>
              </p:sp>
            </p:grpSp>
            <p:sp>
              <p:nvSpPr>
                <p:cNvPr id="331" name="TextBox 330"/>
                <p:cNvSpPr txBox="1"/>
                <p:nvPr/>
              </p:nvSpPr>
              <p:spPr>
                <a:xfrm rot="18900000">
                  <a:off x="4550992" y="3829746"/>
                  <a:ext cx="426186" cy="156191"/>
                </a:xfrm>
                <a:prstGeom prst="rect">
                  <a:avLst/>
                </a:prstGeom>
                <a:noFill/>
              </p:spPr>
              <p:txBody>
                <a:bodyPr wrap="square" rtlCol="0">
                  <a:spAutoFit/>
                </a:bodyPr>
                <a:lstStyle/>
                <a:p>
                  <a:r>
                    <a:rPr lang="en-US" sz="400" dirty="0" smtClean="0">
                      <a:solidFill>
                        <a:schemeClr val="bg1"/>
                      </a:solidFill>
                    </a:rPr>
                    <a:t>Sprint #3</a:t>
                  </a:r>
                  <a:endParaRPr lang="en-US" sz="400" dirty="0">
                    <a:solidFill>
                      <a:schemeClr val="bg1"/>
                    </a:solidFill>
                  </a:endParaRPr>
                </a:p>
              </p:txBody>
            </p:sp>
          </p:grpSp>
        </p:grpSp>
        <p:grpSp>
          <p:nvGrpSpPr>
            <p:cNvPr id="110" name="Group 2067"/>
            <p:cNvGrpSpPr/>
            <p:nvPr/>
          </p:nvGrpSpPr>
          <p:grpSpPr>
            <a:xfrm>
              <a:off x="4152006" y="4431211"/>
              <a:ext cx="1885449" cy="1462728"/>
              <a:chOff x="4462141" y="4744681"/>
              <a:chExt cx="2356811" cy="1828409"/>
            </a:xfrm>
          </p:grpSpPr>
          <p:grpSp>
            <p:nvGrpSpPr>
              <p:cNvPr id="111" name="Group 155"/>
              <p:cNvGrpSpPr/>
              <p:nvPr/>
            </p:nvGrpSpPr>
            <p:grpSpPr>
              <a:xfrm>
                <a:off x="4462141" y="4744681"/>
                <a:ext cx="2356811" cy="1828409"/>
                <a:chOff x="4459760" y="4744681"/>
                <a:chExt cx="2356811" cy="1828409"/>
              </a:xfrm>
            </p:grpSpPr>
            <p:grpSp>
              <p:nvGrpSpPr>
                <p:cNvPr id="112" name="Group 253"/>
                <p:cNvGrpSpPr/>
                <p:nvPr/>
              </p:nvGrpSpPr>
              <p:grpSpPr>
                <a:xfrm>
                  <a:off x="4573053" y="4897297"/>
                  <a:ext cx="1348952" cy="945558"/>
                  <a:chOff x="6755677" y="4448762"/>
                  <a:chExt cx="1129139" cy="945558"/>
                </a:xfrm>
              </p:grpSpPr>
              <p:sp>
                <p:nvSpPr>
                  <p:cNvPr id="283" name="Rectangle 282"/>
                  <p:cNvSpPr/>
                  <p:nvPr/>
                </p:nvSpPr>
                <p:spPr>
                  <a:xfrm>
                    <a:off x="7367291" y="5169474"/>
                    <a:ext cx="517525" cy="115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Flowchart: Alternate Process 250"/>
                  <p:cNvSpPr/>
                  <p:nvPr/>
                </p:nvSpPr>
                <p:spPr>
                  <a:xfrm>
                    <a:off x="6755677" y="4668318"/>
                    <a:ext cx="823329"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pic>
                <p:nvPicPr>
                  <p:cNvPr id="252" name="Picture 251"/>
                  <p:cNvPicPr>
                    <a:picLocks noChangeAspect="1"/>
                  </p:cNvPicPr>
                  <p:nvPr/>
                </p:nvPicPr>
                <p:blipFill rotWithShape="1">
                  <a:blip r:embed="rId36" cstate="print">
                    <a:extLst>
                      <a:ext uri="{28A0092B-C50C-407E-A947-70E740481C1C}">
                        <a14:useLocalDpi xmlns:a14="http://schemas.microsoft.com/office/drawing/2010/main"/>
                      </a:ext>
                    </a:extLst>
                  </a:blip>
                  <a:srcRect l="12667" t="2508" r="11333" b="19470"/>
                  <a:stretch/>
                </p:blipFill>
                <p:spPr>
                  <a:xfrm>
                    <a:off x="6914903" y="4861059"/>
                    <a:ext cx="511609" cy="532441"/>
                  </a:xfrm>
                  <a:prstGeom prst="rect">
                    <a:avLst/>
                  </a:prstGeom>
                </p:spPr>
              </p:pic>
              <p:sp>
                <p:nvSpPr>
                  <p:cNvPr id="253" name="Flowchart: Alternate Process 252"/>
                  <p:cNvSpPr/>
                  <p:nvPr/>
                </p:nvSpPr>
                <p:spPr>
                  <a:xfrm>
                    <a:off x="6763267" y="4448762"/>
                    <a:ext cx="823329" cy="364333"/>
                  </a:xfrm>
                  <a:prstGeom prst="flowChartAlternateProcess">
                    <a:avLst/>
                  </a:prstGeom>
                  <a:solidFill>
                    <a:schemeClr val="accent3">
                      <a:lumMod val="50000"/>
                    </a:schemeClr>
                  </a:solidFill>
                  <a:ln>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0" dirty="0" smtClean="0">
                        <a:latin typeface="Aharoni" panose="02010803020104030203" pitchFamily="2" charset="-79"/>
                        <a:cs typeface="Aharoni" panose="02010803020104030203" pitchFamily="2" charset="-79"/>
                      </a:rPr>
                      <a:t>TEST AUTOMATION</a:t>
                    </a:r>
                    <a:endParaRPr lang="en-US" sz="600" b="0" dirty="0">
                      <a:latin typeface="Aharoni" panose="02010803020104030203" pitchFamily="2" charset="-79"/>
                      <a:cs typeface="Aharoni" panose="02010803020104030203" pitchFamily="2" charset="-79"/>
                    </a:endParaRPr>
                  </a:p>
                </p:txBody>
              </p:sp>
            </p:grpSp>
            <p:grpSp>
              <p:nvGrpSpPr>
                <p:cNvPr id="113" name="Group 271"/>
                <p:cNvGrpSpPr/>
                <p:nvPr/>
              </p:nvGrpSpPr>
              <p:grpSpPr>
                <a:xfrm>
                  <a:off x="5658132" y="4908246"/>
                  <a:ext cx="989357" cy="923315"/>
                  <a:chOff x="4180475" y="2796324"/>
                  <a:chExt cx="1135764" cy="945559"/>
                </a:xfrm>
              </p:grpSpPr>
              <p:sp>
                <p:nvSpPr>
                  <p:cNvPr id="265" name="Flowchart: Alternate Process 264"/>
                  <p:cNvSpPr/>
                  <p:nvPr/>
                </p:nvSpPr>
                <p:spPr>
                  <a:xfrm>
                    <a:off x="4180475" y="3015881"/>
                    <a:ext cx="1133489" cy="726002"/>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66" name="Flowchart: Alternate Process 265"/>
                  <p:cNvSpPr/>
                  <p:nvPr/>
                </p:nvSpPr>
                <p:spPr>
                  <a:xfrm>
                    <a:off x="4182750" y="2796324"/>
                    <a:ext cx="1133489" cy="364333"/>
                  </a:xfrm>
                  <a:prstGeom prst="flowChartAlternateProcess">
                    <a:avLst/>
                  </a:prstGeom>
                  <a:solidFill>
                    <a:schemeClr val="tx2">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0" dirty="0" smtClean="0">
                        <a:solidFill>
                          <a:schemeClr val="tx1"/>
                        </a:solidFill>
                        <a:latin typeface="Aharoni" panose="02010803020104030203" pitchFamily="2" charset="-79"/>
                        <a:cs typeface="Aharoni" panose="02010803020104030203" pitchFamily="2" charset="-79"/>
                      </a:rPr>
                      <a:t>AUTOMATED DATA VALIDATION</a:t>
                    </a:r>
                    <a:endParaRPr lang="en-US" sz="600" b="0" dirty="0">
                      <a:solidFill>
                        <a:schemeClr val="tx1"/>
                      </a:solidFill>
                      <a:latin typeface="Aharoni" panose="02010803020104030203" pitchFamily="2" charset="-79"/>
                      <a:cs typeface="Aharoni" panose="02010803020104030203" pitchFamily="2" charset="-79"/>
                    </a:endParaRPr>
                  </a:p>
                </p:txBody>
              </p:sp>
            </p:grpSp>
            <p:pic>
              <p:nvPicPr>
                <p:cNvPr id="180" name="Picture 25" descr="Automated mobile testing with Cucumber &amp; Appium"/>
                <p:cNvPicPr>
                  <a:picLocks noChangeAspect="1" noChangeArrowheads="1"/>
                </p:cNvPicPr>
                <p:nvPr/>
              </p:nvPicPr>
              <p:blipFill>
                <a:blip r:embed="rId37" cstate="print"/>
                <a:srcRect/>
                <a:stretch>
                  <a:fillRect/>
                </a:stretch>
              </p:blipFill>
              <p:spPr bwMode="auto">
                <a:xfrm>
                  <a:off x="4703421" y="6020652"/>
                  <a:ext cx="827465" cy="353052"/>
                </a:xfrm>
                <a:prstGeom prst="rect">
                  <a:avLst/>
                </a:prstGeom>
                <a:noFill/>
              </p:spPr>
            </p:pic>
            <p:grpSp>
              <p:nvGrpSpPr>
                <p:cNvPr id="114" name="Group 183"/>
                <p:cNvGrpSpPr/>
                <p:nvPr/>
              </p:nvGrpSpPr>
              <p:grpSpPr>
                <a:xfrm>
                  <a:off x="4703421" y="5894404"/>
                  <a:ext cx="892068" cy="226310"/>
                  <a:chOff x="4773325" y="4974833"/>
                  <a:chExt cx="892068" cy="226310"/>
                </a:xfrm>
              </p:grpSpPr>
              <p:pic>
                <p:nvPicPr>
                  <p:cNvPr id="185" name="Picture 21" descr="Selenium Logo"/>
                  <p:cNvPicPr>
                    <a:picLocks noChangeAspect="1" noChangeArrowheads="1"/>
                  </p:cNvPicPr>
                  <p:nvPr/>
                </p:nvPicPr>
                <p:blipFill>
                  <a:blip r:embed="rId38" cstate="print"/>
                  <a:srcRect/>
                  <a:stretch>
                    <a:fillRect/>
                  </a:stretch>
                </p:blipFill>
                <p:spPr bwMode="auto">
                  <a:xfrm>
                    <a:off x="4773325" y="4974833"/>
                    <a:ext cx="250066" cy="226310"/>
                  </a:xfrm>
                  <a:prstGeom prst="rect">
                    <a:avLst/>
                  </a:prstGeom>
                  <a:noFill/>
                </p:spPr>
              </p:pic>
              <p:sp>
                <p:nvSpPr>
                  <p:cNvPr id="193" name="TextBox 192"/>
                  <p:cNvSpPr txBox="1"/>
                  <p:nvPr/>
                </p:nvSpPr>
                <p:spPr>
                  <a:xfrm>
                    <a:off x="4946927" y="4985699"/>
                    <a:ext cx="718466" cy="200055"/>
                  </a:xfrm>
                  <a:prstGeom prst="rect">
                    <a:avLst/>
                  </a:prstGeom>
                  <a:noFill/>
                </p:spPr>
                <p:txBody>
                  <a:bodyPr wrap="none" rtlCol="0">
                    <a:spAutoFit/>
                  </a:bodyPr>
                  <a:lstStyle/>
                  <a:p>
                    <a:r>
                      <a:rPr lang="en-US" sz="700" dirty="0" smtClean="0"/>
                      <a:t>SeleniumHQ</a:t>
                    </a:r>
                    <a:endParaRPr lang="en-US" sz="700" dirty="0"/>
                  </a:p>
                </p:txBody>
              </p:sp>
            </p:grpSp>
            <p:sp>
              <p:nvSpPr>
                <p:cNvPr id="135" name="Rectangular Callout 134"/>
                <p:cNvSpPr/>
                <p:nvPr/>
              </p:nvSpPr>
              <p:spPr>
                <a:xfrm rot="10800000">
                  <a:off x="4459760" y="4744681"/>
                  <a:ext cx="2356811" cy="1828409"/>
                </a:xfrm>
                <a:prstGeom prst="wedgeRectCallout">
                  <a:avLst>
                    <a:gd name="adj1" fmla="val -76"/>
                    <a:gd name="adj2" fmla="val 892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0" name="Picture 349"/>
              <p:cNvPicPr>
                <a:picLocks noChangeAspect="1"/>
              </p:cNvPicPr>
              <p:nvPr/>
            </p:nvPicPr>
            <p:blipFill>
              <a:blip r:embed="rId39" cstate="print">
                <a:extLst>
                  <a:ext uri="{28A0092B-C50C-407E-A947-70E740481C1C}">
                    <a14:useLocalDpi xmlns:a14="http://schemas.microsoft.com/office/drawing/2010/main"/>
                  </a:ext>
                </a:extLst>
              </a:blip>
              <a:stretch>
                <a:fillRect/>
              </a:stretch>
            </p:blipFill>
            <p:spPr>
              <a:xfrm>
                <a:off x="5904493" y="5329148"/>
                <a:ext cx="508216" cy="493811"/>
              </a:xfrm>
              <a:prstGeom prst="rect">
                <a:avLst/>
              </a:prstGeom>
            </p:spPr>
          </p:pic>
          <p:grpSp>
            <p:nvGrpSpPr>
              <p:cNvPr id="115" name="Group 2066"/>
              <p:cNvGrpSpPr/>
              <p:nvPr/>
            </p:nvGrpSpPr>
            <p:grpSpPr>
              <a:xfrm>
                <a:off x="5742893" y="5884149"/>
                <a:ext cx="909104" cy="276999"/>
                <a:chOff x="10234789" y="4299227"/>
                <a:chExt cx="973566" cy="296640"/>
              </a:xfrm>
            </p:grpSpPr>
            <p:pic>
              <p:nvPicPr>
                <p:cNvPr id="352" name="Picture 351"/>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a:xfrm>
                  <a:off x="10238619" y="4322421"/>
                  <a:ext cx="237530" cy="244697"/>
                </a:xfrm>
                <a:prstGeom prst="rect">
                  <a:avLst/>
                </a:prstGeom>
              </p:spPr>
            </p:pic>
            <p:sp>
              <p:nvSpPr>
                <p:cNvPr id="353" name="TextBox 352"/>
                <p:cNvSpPr txBox="1"/>
                <p:nvPr/>
              </p:nvSpPr>
              <p:spPr>
                <a:xfrm>
                  <a:off x="10448008" y="4299227"/>
                  <a:ext cx="760347" cy="296640"/>
                </a:xfrm>
                <a:prstGeom prst="rect">
                  <a:avLst/>
                </a:prstGeom>
                <a:noFill/>
              </p:spPr>
              <p:txBody>
                <a:bodyPr wrap="square" rtlCol="0">
                  <a:spAutoFit/>
                </a:bodyPr>
                <a:lstStyle/>
                <a:p>
                  <a:r>
                    <a:rPr lang="en-US" sz="600" dirty="0" smtClean="0">
                      <a:solidFill>
                        <a:schemeClr val="accent2">
                          <a:lumMod val="75000"/>
                        </a:schemeClr>
                      </a:solidFill>
                    </a:rPr>
                    <a:t>Data Testing</a:t>
                  </a:r>
                </a:p>
                <a:p>
                  <a:r>
                    <a:rPr lang="en-US" sz="600" dirty="0" smtClean="0">
                      <a:solidFill>
                        <a:schemeClr val="accent2">
                          <a:lumMod val="75000"/>
                        </a:schemeClr>
                      </a:solidFill>
                    </a:rPr>
                    <a:t>Framework</a:t>
                  </a:r>
                  <a:endParaRPr lang="en-US" sz="600" dirty="0">
                    <a:solidFill>
                      <a:schemeClr val="accent2">
                        <a:lumMod val="75000"/>
                      </a:schemeClr>
                    </a:solidFill>
                  </a:endParaRPr>
                </a:p>
              </p:txBody>
            </p:sp>
            <p:sp>
              <p:nvSpPr>
                <p:cNvPr id="354" name="Rectangle 353"/>
                <p:cNvSpPr/>
                <p:nvPr/>
              </p:nvSpPr>
              <p:spPr>
                <a:xfrm>
                  <a:off x="10234789" y="4322504"/>
                  <a:ext cx="878152" cy="24461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grpSp>
        </p:grpSp>
        <p:grpSp>
          <p:nvGrpSpPr>
            <p:cNvPr id="119" name="Group 5"/>
            <p:cNvGrpSpPr/>
            <p:nvPr/>
          </p:nvGrpSpPr>
          <p:grpSpPr>
            <a:xfrm>
              <a:off x="737759" y="1206746"/>
              <a:ext cx="891746" cy="905315"/>
              <a:chOff x="194333" y="714102"/>
              <a:chExt cx="1114682" cy="1131644"/>
            </a:xfrm>
          </p:grpSpPr>
          <p:grpSp>
            <p:nvGrpSpPr>
              <p:cNvPr id="120" name="Group 19"/>
              <p:cNvGrpSpPr/>
              <p:nvPr/>
            </p:nvGrpSpPr>
            <p:grpSpPr>
              <a:xfrm>
                <a:off x="194333" y="714102"/>
                <a:ext cx="1114682" cy="1131644"/>
                <a:chOff x="194333" y="714102"/>
                <a:chExt cx="1114682" cy="1131644"/>
              </a:xfrm>
            </p:grpSpPr>
            <p:grpSp>
              <p:nvGrpSpPr>
                <p:cNvPr id="122" name="Group 30"/>
                <p:cNvGrpSpPr/>
                <p:nvPr/>
              </p:nvGrpSpPr>
              <p:grpSpPr>
                <a:xfrm>
                  <a:off x="194333" y="714102"/>
                  <a:ext cx="1114682" cy="1131644"/>
                  <a:chOff x="194333" y="716483"/>
                  <a:chExt cx="1114682" cy="1131644"/>
                </a:xfrm>
              </p:grpSpPr>
              <p:sp>
                <p:nvSpPr>
                  <p:cNvPr id="249" name="Flowchart: Alternate Process 248"/>
                  <p:cNvSpPr/>
                  <p:nvPr/>
                </p:nvSpPr>
                <p:spPr>
                  <a:xfrm>
                    <a:off x="246409" y="1156078"/>
                    <a:ext cx="979863" cy="617199"/>
                  </a:xfrm>
                  <a:prstGeom prst="flowChartAlternateProcess">
                    <a:avLst/>
                  </a:prstGeom>
                  <a:solidFill>
                    <a:schemeClr val="bg1"/>
                  </a:solidFill>
                  <a:ln w="12700">
                    <a:solidFill>
                      <a:schemeClr val="accent4">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0" dirty="0">
                      <a:latin typeface="Aharoni" panose="02010803020104030203" pitchFamily="2" charset="-79"/>
                      <a:cs typeface="Aharoni" panose="02010803020104030203" pitchFamily="2" charset="-79"/>
                    </a:endParaRPr>
                  </a:p>
                </p:txBody>
              </p:sp>
              <p:sp>
                <p:nvSpPr>
                  <p:cNvPr id="276" name="Rectangular Callout 275"/>
                  <p:cNvSpPr/>
                  <p:nvPr/>
                </p:nvSpPr>
                <p:spPr>
                  <a:xfrm>
                    <a:off x="194333" y="716483"/>
                    <a:ext cx="1114682" cy="1131644"/>
                  </a:xfrm>
                  <a:prstGeom prst="wedgeRectCallout">
                    <a:avLst>
                      <a:gd name="adj1" fmla="val -509"/>
                      <a:gd name="adj2" fmla="val 735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41" cstate="print">
                    <a:extLst>
                      <a:ext uri="{28A0092B-C50C-407E-A947-70E740481C1C}">
                        <a14:useLocalDpi xmlns:a14="http://schemas.microsoft.com/office/drawing/2010/main"/>
                      </a:ext>
                    </a:extLst>
                  </a:blip>
                  <a:stretch>
                    <a:fillRect/>
                  </a:stretch>
                </p:blipFill>
                <p:spPr>
                  <a:xfrm>
                    <a:off x="259088" y="1430712"/>
                    <a:ext cx="325318" cy="325318"/>
                  </a:xfrm>
                  <a:prstGeom prst="rect">
                    <a:avLst/>
                  </a:prstGeom>
                </p:spPr>
              </p:pic>
              <p:pic>
                <p:nvPicPr>
                  <p:cNvPr id="25" name="Picture 24"/>
                  <p:cNvPicPr>
                    <a:picLocks noChangeAspect="1"/>
                  </p:cNvPicPr>
                  <p:nvPr/>
                </p:nvPicPr>
                <p:blipFill>
                  <a:blip r:embed="rId42" cstate="print">
                    <a:extLst>
                      <a:ext uri="{28A0092B-C50C-407E-A947-70E740481C1C}">
                        <a14:useLocalDpi xmlns:a14="http://schemas.microsoft.com/office/drawing/2010/main"/>
                      </a:ext>
                    </a:extLst>
                  </a:blip>
                  <a:stretch>
                    <a:fillRect/>
                  </a:stretch>
                </p:blipFill>
                <p:spPr>
                  <a:xfrm>
                    <a:off x="219393" y="909802"/>
                    <a:ext cx="820578" cy="178051"/>
                  </a:xfrm>
                  <a:prstGeom prst="rect">
                    <a:avLst/>
                  </a:prstGeom>
                </p:spPr>
              </p:pic>
              <p:pic>
                <p:nvPicPr>
                  <p:cNvPr id="28" name="Picture 27"/>
                  <p:cNvPicPr>
                    <a:picLocks noChangeAspect="1"/>
                  </p:cNvPicPr>
                  <p:nvPr/>
                </p:nvPicPr>
                <p:blipFill rotWithShape="1">
                  <a:blip r:embed="rId43" cstate="print">
                    <a:extLst>
                      <a:ext uri="{28A0092B-C50C-407E-A947-70E740481C1C}">
                        <a14:useLocalDpi xmlns:a14="http://schemas.microsoft.com/office/drawing/2010/main"/>
                      </a:ext>
                    </a:extLst>
                  </a:blip>
                  <a:srcRect/>
                  <a:stretch/>
                </p:blipFill>
                <p:spPr>
                  <a:xfrm>
                    <a:off x="588185" y="1421318"/>
                    <a:ext cx="340980" cy="343980"/>
                  </a:xfrm>
                  <a:prstGeom prst="rect">
                    <a:avLst/>
                  </a:prstGeom>
                </p:spPr>
              </p:pic>
              <p:sp>
                <p:nvSpPr>
                  <p:cNvPr id="246" name="Flowchart: Alternate Process 245"/>
                  <p:cNvSpPr/>
                  <p:nvPr/>
                </p:nvSpPr>
                <p:spPr>
                  <a:xfrm>
                    <a:off x="250085" y="1030302"/>
                    <a:ext cx="977695" cy="273249"/>
                  </a:xfrm>
                  <a:prstGeom prst="flowChartAlternateProcess">
                    <a:avLst/>
                  </a:prstGeom>
                  <a:solidFill>
                    <a:srgbClr val="666633"/>
                  </a:solidFill>
                  <a:ln>
                    <a:solidFill>
                      <a:srgbClr val="666633"/>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0" dirty="0" smtClean="0">
                        <a:solidFill>
                          <a:schemeClr val="bg1"/>
                        </a:solidFill>
                        <a:latin typeface="Aharoni" panose="02010803020104030203" pitchFamily="2" charset="-79"/>
                        <a:cs typeface="Aharoni" panose="02010803020104030203" pitchFamily="2" charset="-79"/>
                      </a:rPr>
                      <a:t>AUTOMATED TRACEABILITY</a:t>
                    </a:r>
                    <a:endParaRPr lang="en-US" sz="600" b="0" dirty="0">
                      <a:solidFill>
                        <a:schemeClr val="bg1"/>
                      </a:solidFill>
                      <a:latin typeface="Aharoni" panose="02010803020104030203" pitchFamily="2" charset="-79"/>
                      <a:cs typeface="Aharoni" panose="02010803020104030203" pitchFamily="2" charset="-79"/>
                    </a:endParaRPr>
                  </a:p>
                </p:txBody>
              </p:sp>
            </p:grpSp>
            <p:pic>
              <p:nvPicPr>
                <p:cNvPr id="227" name="Picture 226"/>
                <p:cNvPicPr>
                  <a:picLocks noChangeAspect="1"/>
                </p:cNvPicPr>
                <p:nvPr/>
              </p:nvPicPr>
              <p:blipFill>
                <a:blip r:embed="rId44" cstate="print"/>
                <a:stretch>
                  <a:fillRect/>
                </a:stretch>
              </p:blipFill>
              <p:spPr>
                <a:xfrm>
                  <a:off x="224117" y="750606"/>
                  <a:ext cx="699492" cy="217374"/>
                </a:xfrm>
                <a:prstGeom prst="rect">
                  <a:avLst/>
                </a:prstGeom>
              </p:spPr>
            </p:pic>
          </p:grpSp>
          <p:pic>
            <p:nvPicPr>
              <p:cNvPr id="4" name="Picture 3"/>
              <p:cNvPicPr>
                <a:picLocks noChangeAspect="1"/>
              </p:cNvPicPr>
              <p:nvPr/>
            </p:nvPicPr>
            <p:blipFill rotWithShape="1">
              <a:blip r:embed="rId45" cstate="print"/>
              <a:srcRect l="3276" t="53708" r="7763" b="4859"/>
              <a:stretch/>
            </p:blipFill>
            <p:spPr>
              <a:xfrm>
                <a:off x="899919" y="774440"/>
                <a:ext cx="379971" cy="114245"/>
              </a:xfrm>
              <a:prstGeom prst="rect">
                <a:avLst/>
              </a:prstGeom>
              <a:ln w="6350">
                <a:solidFill>
                  <a:srgbClr val="FF0000"/>
                </a:solidFill>
              </a:ln>
            </p:spPr>
          </p:pic>
          <p:pic>
            <p:nvPicPr>
              <p:cNvPr id="197" name="Picture 196"/>
              <p:cNvPicPr>
                <a:picLocks noChangeAspect="1"/>
              </p:cNvPicPr>
              <p:nvPr/>
            </p:nvPicPr>
            <p:blipFill rotWithShape="1">
              <a:blip r:embed="rId46" cstate="print"/>
              <a:srcRect l="40075" t="8643" r="25478" b="48363"/>
              <a:stretch/>
            </p:blipFill>
            <p:spPr>
              <a:xfrm>
                <a:off x="962952" y="1492863"/>
                <a:ext cx="242134" cy="195103"/>
              </a:xfrm>
              <a:prstGeom prst="rect">
                <a:avLst/>
              </a:prstGeom>
              <a:ln>
                <a:solidFill>
                  <a:srgbClr val="FF0000"/>
                </a:solidFill>
              </a:ln>
            </p:spPr>
          </p:pic>
        </p:grpSp>
        <p:sp>
          <p:nvSpPr>
            <p:cNvPr id="198" name="Rectangle 197"/>
            <p:cNvSpPr/>
            <p:nvPr/>
          </p:nvSpPr>
          <p:spPr>
            <a:xfrm>
              <a:off x="6820113" y="1143000"/>
              <a:ext cx="1071115" cy="221599"/>
            </a:xfrm>
            <a:prstGeom prst="rect">
              <a:avLst/>
            </a:prstGeom>
          </p:spPr>
          <p:txBody>
            <a:bodyPr wrap="none">
              <a:spAutoFit/>
            </a:bodyPr>
            <a:lstStyle/>
            <a:p>
              <a:r>
                <a:rPr lang="en-US" sz="1200" b="1" dirty="0">
                  <a:solidFill>
                    <a:schemeClr val="bg1"/>
                  </a:solidFill>
                  <a:latin typeface="Calibri" panose="020F0502020204030204" pitchFamily="34" charset="0"/>
                </a:rPr>
                <a:t>DevOps</a:t>
              </a:r>
              <a:r>
                <a:rPr lang="en-US" sz="1000" b="1" dirty="0">
                  <a:solidFill>
                    <a:schemeClr val="bg1"/>
                  </a:solidFill>
                  <a:latin typeface="Calibri" panose="020F0502020204030204" pitchFamily="34" charset="0"/>
                </a:rPr>
                <a:t> Value Chain</a:t>
              </a:r>
            </a:p>
          </p:txBody>
        </p:sp>
        <p:sp>
          <p:nvSpPr>
            <p:cNvPr id="199" name="Rectangle 198"/>
            <p:cNvSpPr/>
            <p:nvPr/>
          </p:nvSpPr>
          <p:spPr>
            <a:xfrm>
              <a:off x="2107578" y="1156804"/>
              <a:ext cx="5718661" cy="369332"/>
            </a:xfrm>
            <a:prstGeom prst="rect">
              <a:avLst/>
            </a:prstGeom>
            <a:ln w="28575">
              <a:noFill/>
            </a:ln>
          </p:spPr>
          <p:txBody>
            <a:bodyPr wrap="square">
              <a:spAutoFit/>
            </a:bodyPr>
            <a:lstStyle/>
            <a:p>
              <a:pPr algn="ctr"/>
              <a:r>
                <a:rPr lang="en-US" sz="1200" b="1" i="1" dirty="0">
                  <a:latin typeface="Calibri" panose="020F0502020204030204" pitchFamily="34" charset="0"/>
                  <a:cs typeface="Aharoni" panose="02010803020104030203" pitchFamily="2" charset="-79"/>
                </a:rPr>
                <a:t>“Transform technology at Fannie Mae for repeatable and scalable software development services that improve quality, reduce costs, and increase time to market</a:t>
              </a:r>
              <a:r>
                <a:rPr lang="en-US" sz="1200" b="1" i="1" dirty="0" smtClean="0">
                  <a:latin typeface="Calibri" panose="020F0502020204030204" pitchFamily="34" charset="0"/>
                  <a:cs typeface="Aharoni" panose="02010803020104030203" pitchFamily="2" charset="-79"/>
                </a:rPr>
                <a:t>”</a:t>
              </a:r>
              <a:endParaRPr lang="en-US" sz="1200" b="1" i="1" dirty="0">
                <a:latin typeface="Calibri" panose="020F0502020204030204" pitchFamily="34" charset="0"/>
                <a:cs typeface="Aharoni" panose="02010803020104030203" pitchFamily="2" charset="-79"/>
              </a:endParaRPr>
            </a:p>
          </p:txBody>
        </p:sp>
      </p:grpSp>
      <p:sp>
        <p:nvSpPr>
          <p:cNvPr id="226" name="Title 225"/>
          <p:cNvSpPr>
            <a:spLocks noGrp="1"/>
          </p:cNvSpPr>
          <p:nvPr>
            <p:ph type="title"/>
          </p:nvPr>
        </p:nvSpPr>
        <p:spPr/>
        <p:txBody>
          <a:bodyPr/>
          <a:lstStyle/>
          <a:p>
            <a:r>
              <a:rPr lang="en-US" dirty="0" smtClean="0"/>
              <a:t>Introduction to DevOps</a:t>
            </a:r>
            <a:br>
              <a:rPr lang="en-US" dirty="0" smtClean="0"/>
            </a:br>
            <a:r>
              <a:rPr lang="en-US" sz="1800" dirty="0" smtClean="0">
                <a:solidFill>
                  <a:srgbClr val="949494"/>
                </a:solidFill>
              </a:rPr>
              <a:t>Fannie Mae’s DevOps Value Chain</a:t>
            </a:r>
            <a:endParaRPr lang="en-US" sz="1800" dirty="0">
              <a:solidFill>
                <a:srgbClr val="949494"/>
              </a:solidFill>
            </a:endParaRPr>
          </a:p>
        </p:txBody>
      </p:sp>
    </p:spTree>
    <p:extLst>
      <p:ext uri="{BB962C8B-B14F-4D97-AF65-F5344CB8AC3E}">
        <p14:creationId xmlns:p14="http://schemas.microsoft.com/office/powerpoint/2010/main" val="7686296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Artifact </a:t>
            </a:r>
            <a:r>
              <a:rPr lang="en-US" dirty="0" smtClean="0"/>
              <a:t>Repositories</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Tree>
    <p:extLst>
      <p:ext uri="{BB962C8B-B14F-4D97-AF65-F5344CB8AC3E}">
        <p14:creationId xmlns:p14="http://schemas.microsoft.com/office/powerpoint/2010/main" val="15255871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Artifact Repositories</a:t>
            </a:r>
            <a:br>
              <a:rPr lang="en-US" dirty="0"/>
            </a:br>
            <a:r>
              <a:rPr lang="en-US" dirty="0"/>
              <a:t>Value and Acceptance Criteria</a:t>
            </a:r>
          </a:p>
        </p:txBody>
      </p:sp>
      <p:sp>
        <p:nvSpPr>
          <p:cNvPr id="3" name="Content Placeholder 2"/>
          <p:cNvSpPr>
            <a:spLocks noGrp="1"/>
          </p:cNvSpPr>
          <p:nvPr>
            <p:ph idx="1"/>
          </p:nvPr>
        </p:nvSpPr>
        <p:spPr/>
        <p:txBody>
          <a:bodyPr/>
          <a:lstStyle/>
          <a:p>
            <a:r>
              <a:rPr lang="en-US" sz="1800" b="1" dirty="0"/>
              <a:t>Value Statement:</a:t>
            </a:r>
          </a:p>
          <a:p>
            <a:r>
              <a:rPr lang="en-US" sz="1800" i="1" dirty="0"/>
              <a:t>As</a:t>
            </a:r>
            <a:r>
              <a:rPr lang="en-US" sz="1800" dirty="0"/>
              <a:t> a </a:t>
            </a:r>
            <a:r>
              <a:rPr lang="en-US" sz="1800" dirty="0" smtClean="0"/>
              <a:t>delivery team member</a:t>
            </a:r>
            <a:endParaRPr lang="en-US" sz="1800" dirty="0"/>
          </a:p>
          <a:p>
            <a:r>
              <a:rPr lang="en-US" sz="1800" i="1" dirty="0"/>
              <a:t>I want </a:t>
            </a:r>
            <a:r>
              <a:rPr lang="en-US" sz="1800" dirty="0"/>
              <a:t>to </a:t>
            </a:r>
            <a:r>
              <a:rPr lang="en-US" sz="1800" dirty="0" smtClean="0"/>
              <a:t>store build packages</a:t>
            </a:r>
            <a:endParaRPr lang="en-US" sz="1800" dirty="0"/>
          </a:p>
          <a:p>
            <a:r>
              <a:rPr lang="en-US" sz="1800" i="1" dirty="0"/>
              <a:t>So that </a:t>
            </a:r>
            <a:r>
              <a:rPr lang="en-US" sz="1800" dirty="0"/>
              <a:t>I can </a:t>
            </a:r>
            <a:r>
              <a:rPr lang="en-US" sz="1800" dirty="0" smtClean="0"/>
              <a:t>deploy them into environments</a:t>
            </a:r>
            <a:endParaRPr lang="en-US" sz="1800" dirty="0"/>
          </a:p>
          <a:p>
            <a:endParaRPr lang="en-US" sz="1800" dirty="0"/>
          </a:p>
          <a:p>
            <a:r>
              <a:rPr lang="en-US" sz="1800" b="1" dirty="0"/>
              <a:t>Acceptance Criteria (Gherkin):</a:t>
            </a:r>
          </a:p>
          <a:p>
            <a:r>
              <a:rPr lang="en-US" sz="1800" i="1" dirty="0"/>
              <a:t>Given</a:t>
            </a:r>
            <a:r>
              <a:rPr lang="en-US" sz="1800" dirty="0"/>
              <a:t> a </a:t>
            </a:r>
            <a:r>
              <a:rPr lang="en-US" sz="1800" dirty="0" smtClean="0"/>
              <a:t>successful build</a:t>
            </a:r>
            <a:endParaRPr lang="en-US" sz="1800" dirty="0"/>
          </a:p>
          <a:p>
            <a:r>
              <a:rPr lang="en-US" sz="1800" i="1" dirty="0"/>
              <a:t>When</a:t>
            </a:r>
            <a:r>
              <a:rPr lang="en-US" sz="1800" dirty="0"/>
              <a:t> </a:t>
            </a:r>
            <a:r>
              <a:rPr lang="en-US" sz="1800" dirty="0" smtClean="0"/>
              <a:t>I published the artifact to nexus</a:t>
            </a:r>
            <a:endParaRPr lang="en-US" sz="1800" dirty="0"/>
          </a:p>
          <a:p>
            <a:r>
              <a:rPr lang="en-US" sz="1800" i="1" dirty="0"/>
              <a:t>Then</a:t>
            </a:r>
            <a:r>
              <a:rPr lang="en-US" sz="1800" dirty="0"/>
              <a:t> </a:t>
            </a:r>
            <a:r>
              <a:rPr lang="en-US" sz="1800" dirty="0" smtClean="0"/>
              <a:t>automated deploy scripts can access to install in the target environment</a:t>
            </a:r>
          </a:p>
          <a:p>
            <a:endParaRPr lang="en-US" sz="1800" dirty="0" smtClean="0"/>
          </a:p>
          <a:p>
            <a:r>
              <a:rPr lang="en-US" sz="1800" i="1" dirty="0"/>
              <a:t>Given</a:t>
            </a:r>
            <a:r>
              <a:rPr lang="en-US" sz="1800" dirty="0"/>
              <a:t> a successful build</a:t>
            </a:r>
          </a:p>
          <a:p>
            <a:r>
              <a:rPr lang="en-US" sz="1800" i="1" dirty="0"/>
              <a:t>When</a:t>
            </a:r>
            <a:r>
              <a:rPr lang="en-US" sz="1800" dirty="0"/>
              <a:t> I published the artifact to nexus</a:t>
            </a:r>
          </a:p>
          <a:p>
            <a:r>
              <a:rPr lang="en-US" sz="1800" i="1" dirty="0"/>
              <a:t>Then</a:t>
            </a:r>
            <a:r>
              <a:rPr lang="en-US" sz="1800" dirty="0"/>
              <a:t> </a:t>
            </a:r>
            <a:r>
              <a:rPr lang="en-US" sz="1800" dirty="0" smtClean="0"/>
              <a:t>other teams can access the artifact to use in their applications.</a:t>
            </a: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2859157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Artifact Repositories</a:t>
            </a:r>
            <a:r>
              <a:rPr lang="en-US" dirty="0" smtClean="0"/>
              <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t>Reliable and consistent access to remote artifacts</a:t>
            </a:r>
          </a:p>
          <a:p>
            <a:pPr marL="285750" indent="-285750">
              <a:buFont typeface="Arial" panose="020B0604020202020204" pitchFamily="34" charset="0"/>
              <a:buChar char="•"/>
            </a:pPr>
            <a:r>
              <a:rPr lang="en-US" sz="1800" dirty="0" smtClean="0"/>
              <a:t>Build once deploy many</a:t>
            </a:r>
          </a:p>
          <a:p>
            <a:pPr marL="285750" indent="-285750">
              <a:buFont typeface="Arial" panose="020B0604020202020204" pitchFamily="34" charset="0"/>
              <a:buChar char="•"/>
            </a:pPr>
            <a:r>
              <a:rPr lang="en-US" sz="1800" dirty="0" smtClean="0"/>
              <a:t>Reproducibility</a:t>
            </a:r>
            <a:r>
              <a:rPr lang="en-US" sz="1800" dirty="0"/>
              <a:t> </a:t>
            </a:r>
            <a:endParaRPr lang="en-US" sz="1800" dirty="0" smtClean="0"/>
          </a:p>
          <a:p>
            <a:pPr marL="285750" indent="-285750">
              <a:buFont typeface="Arial" panose="020B0604020202020204" pitchFamily="34" charset="0"/>
              <a:buChar char="•"/>
            </a:pPr>
            <a:r>
              <a:rPr lang="en-US" sz="1800" dirty="0" smtClean="0"/>
              <a:t>Traceability</a:t>
            </a:r>
          </a:p>
          <a:p>
            <a:pPr marL="285750" indent="-285750">
              <a:buFont typeface="Arial" panose="020B0604020202020204" pitchFamily="34" charset="0"/>
              <a:buChar char="•"/>
            </a:pPr>
            <a:r>
              <a:rPr lang="en-US" sz="1800" dirty="0" smtClean="0"/>
              <a:t>Hides the complexity of building the artifact</a:t>
            </a:r>
          </a:p>
          <a:p>
            <a:pPr marL="285750" indent="-285750">
              <a:buFont typeface="Arial" panose="020B0604020202020204" pitchFamily="34" charset="0"/>
              <a:buChar char="•"/>
            </a:pPr>
            <a:endParaRPr lang="en-US" dirty="0" smtClean="0"/>
          </a:p>
          <a:p>
            <a:r>
              <a:rPr lang="en-US" sz="1400" dirty="0" smtClean="0">
                <a:hlinkClick r:id="rId3"/>
              </a:rPr>
              <a:t>https</a:t>
            </a:r>
            <a:r>
              <a:rPr lang="en-US" sz="1400" dirty="0">
                <a:hlinkClick r:id="rId3"/>
              </a:rPr>
              <a:t>://youtu.be/aa4YBDUDWy0</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2046912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Artifact Repositories</a:t>
            </a:r>
            <a:r>
              <a:rPr lang="en-US" dirty="0" smtClean="0"/>
              <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t>A library of reusable software </a:t>
            </a:r>
            <a:r>
              <a:rPr lang="en-US" sz="1800" dirty="0" smtClean="0"/>
              <a:t>components</a:t>
            </a:r>
          </a:p>
          <a:p>
            <a:pPr marL="285750" indent="-285750">
              <a:buFont typeface="Arial" panose="020B0604020202020204" pitchFamily="34" charset="0"/>
              <a:buChar char="•"/>
            </a:pPr>
            <a:r>
              <a:rPr lang="en-US" sz="1800" dirty="0"/>
              <a:t>A</a:t>
            </a:r>
            <a:r>
              <a:rPr lang="en-US" sz="1800" dirty="0" smtClean="0"/>
              <a:t> </a:t>
            </a:r>
            <a:r>
              <a:rPr lang="en-US" sz="1800" dirty="0"/>
              <a:t>collection of binary software artifacts and metadata stored in a defined directory structure which is used by clients such Maven, Mercury, or Ivy to retrieve binaries during a build process.</a:t>
            </a:r>
          </a:p>
          <a:p>
            <a:pPr marL="285750" indent="-285750">
              <a:buFont typeface="Arial" panose="020B0604020202020204" pitchFamily="34" charset="0"/>
              <a:buChar char="•"/>
            </a:pPr>
            <a:r>
              <a:rPr lang="en-US" sz="1800" dirty="0"/>
              <a:t>Artifact have addresses - Group, Artifact, Version</a:t>
            </a:r>
          </a:p>
          <a:p>
            <a:pPr marL="285750" indent="-285750">
              <a:buFont typeface="Arial" panose="020B0604020202020204" pitchFamily="34" charset="0"/>
              <a:buChar char="•"/>
            </a:pPr>
            <a:r>
              <a:rPr lang="en-US" sz="1800" dirty="0" smtClean="0"/>
              <a:t>For </a:t>
            </a:r>
            <a:r>
              <a:rPr lang="en-US" sz="1800" dirty="0"/>
              <a:t>example: junit-4.11.jar is defined as a dependency in most projects object models(pom.xml) to support unit testing of java applications.</a:t>
            </a:r>
          </a:p>
          <a:p>
            <a:pPr marL="285750" indent="-285750">
              <a:buFont typeface="Arial" panose="020B0604020202020204" pitchFamily="34" charset="0"/>
              <a:buChar char="•"/>
            </a:pPr>
            <a:endParaRPr lang="en-US" sz="1800"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3651952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 Repositories</a:t>
            </a:r>
            <a:endParaRPr lang="en-US" sz="1800" dirty="0">
              <a:solidFill>
                <a:srgbClr val="949494"/>
              </a:solidFill>
            </a:endParaRPr>
          </a:p>
        </p:txBody>
      </p:sp>
      <p:sp>
        <p:nvSpPr>
          <p:cNvPr id="3" name="Content Placeholder 2"/>
          <p:cNvSpPr>
            <a:spLocks noGrp="1"/>
          </p:cNvSpPr>
          <p:nvPr>
            <p:ph idx="1"/>
          </p:nvPr>
        </p:nvSpPr>
        <p:spPr/>
        <p:txBody>
          <a:bodyPr/>
          <a:lstStyle/>
          <a:p>
            <a:r>
              <a:rPr lang="en-US" altLang="en-US" sz="2800" b="1" dirty="0" smtClean="0"/>
              <a:t>An application artifact repository forms the backbone of a “build once</a:t>
            </a:r>
            <a:r>
              <a:rPr lang="en-US" altLang="en-US" sz="2800" b="1" dirty="0"/>
              <a:t> </a:t>
            </a:r>
            <a:r>
              <a:rPr lang="en-US" altLang="en-US" sz="2800" b="1" dirty="0" smtClean="0"/>
              <a:t>and deploy everywhere” strategy.</a:t>
            </a:r>
          </a:p>
          <a:p>
            <a:endParaRPr lang="en-US" altLang="en-US" dirty="0"/>
          </a:p>
          <a:p>
            <a:pPr lvl="1">
              <a:buClr>
                <a:srgbClr val="0067B1"/>
              </a:buClr>
            </a:pPr>
            <a:r>
              <a:rPr lang="en-US" altLang="en-US" sz="1800" dirty="0" smtClean="0"/>
              <a:t>Fannie Mae utilizes Nexus, which follows the Maven model.</a:t>
            </a:r>
          </a:p>
          <a:p>
            <a:pPr lvl="1">
              <a:buClr>
                <a:srgbClr val="0067B1"/>
              </a:buClr>
            </a:pPr>
            <a:r>
              <a:rPr lang="en-US" altLang="en-US" sz="1800" dirty="0" smtClean="0"/>
              <a:t>Nexus supports the configuration of custom repositories that can track public repositories, like Maven Central.</a:t>
            </a:r>
            <a:endParaRPr lang="en-US" altLang="en-US" sz="1800" dirty="0"/>
          </a:p>
          <a:p>
            <a:pPr lvl="1">
              <a:buClr>
                <a:srgbClr val="0067B1"/>
              </a:buClr>
            </a:pPr>
            <a:r>
              <a:rPr lang="en-US" altLang="en-US" sz="1800" dirty="0" smtClean="0"/>
              <a:t>Examples of other types of repositories</a:t>
            </a:r>
          </a:p>
          <a:p>
            <a:pPr lvl="2">
              <a:buClr>
                <a:srgbClr val="0067B1"/>
              </a:buClr>
            </a:pPr>
            <a:r>
              <a:rPr lang="en-US" altLang="en-US" sz="1800" b="1" dirty="0" smtClean="0"/>
              <a:t>Snapshots</a:t>
            </a:r>
            <a:r>
              <a:rPr lang="en-US" altLang="en-US" sz="1800" dirty="0" smtClean="0"/>
              <a:t> – as the name suggests, this type of repository is used to store artifact versions from a specific point of time</a:t>
            </a:r>
            <a:endParaRPr lang="en-US" altLang="en-US" sz="1800" b="1" dirty="0" smtClean="0"/>
          </a:p>
          <a:p>
            <a:pPr lvl="2">
              <a:buClr>
                <a:srgbClr val="0067B1"/>
              </a:buClr>
            </a:pPr>
            <a:r>
              <a:rPr lang="en-US" altLang="en-US" sz="1800" b="1" dirty="0" smtClean="0"/>
              <a:t>Releases</a:t>
            </a:r>
            <a:r>
              <a:rPr lang="en-US" altLang="en-US" sz="1800" dirty="0" smtClean="0"/>
              <a:t> – Semantically, all production-ready artifacts should go here</a:t>
            </a:r>
            <a:endParaRPr lang="en-US" altLang="en-US" sz="1800" b="1"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59672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 Repository</a:t>
            </a:r>
            <a:br>
              <a:rPr lang="en-US" dirty="0" smtClean="0"/>
            </a:br>
            <a:r>
              <a:rPr lang="en-US" dirty="0" smtClean="0">
                <a:solidFill>
                  <a:schemeClr val="tx1"/>
                </a:solidFill>
              </a:rPr>
              <a:t>Strong</a:t>
            </a:r>
            <a:r>
              <a:rPr lang="en-US" baseline="0" dirty="0" smtClean="0">
                <a:solidFill>
                  <a:schemeClr val="tx1"/>
                </a:solidFill>
              </a:rPr>
              <a:t> </a:t>
            </a:r>
            <a:r>
              <a:rPr lang="en-US" sz="1800" dirty="0" smtClean="0">
                <a:solidFill>
                  <a:schemeClr val="tx1"/>
                </a:solidFill>
              </a:rPr>
              <a:t>Versioning</a:t>
            </a:r>
            <a:endParaRPr lang="en-US" sz="1800" dirty="0">
              <a:solidFill>
                <a:schemeClr val="tx1"/>
              </a:solidFill>
            </a:endParaRPr>
          </a:p>
        </p:txBody>
      </p:sp>
      <p:sp>
        <p:nvSpPr>
          <p:cNvPr id="3" name="Content Placeholder 2"/>
          <p:cNvSpPr>
            <a:spLocks noGrp="1"/>
          </p:cNvSpPr>
          <p:nvPr>
            <p:ph idx="1"/>
          </p:nvPr>
        </p:nvSpPr>
        <p:spPr/>
        <p:txBody>
          <a:bodyPr/>
          <a:lstStyle/>
          <a:p>
            <a:r>
              <a:rPr lang="en-US" altLang="en-US" sz="2800" b="1" dirty="0" smtClean="0"/>
              <a:t>Versioning is an important element of a good configuration management strategy.</a:t>
            </a:r>
          </a:p>
          <a:p>
            <a:endParaRPr lang="en-US" altLang="en-US" dirty="0"/>
          </a:p>
          <a:p>
            <a:pPr lvl="1">
              <a:buClr>
                <a:srgbClr val="0067B1"/>
              </a:buClr>
            </a:pPr>
            <a:r>
              <a:rPr lang="en-US" altLang="en-US" sz="1800" dirty="0" smtClean="0"/>
              <a:t>Semantic versioning:</a:t>
            </a:r>
          </a:p>
          <a:p>
            <a:pPr lvl="2">
              <a:buClr>
                <a:srgbClr val="0067B1"/>
              </a:buClr>
            </a:pPr>
            <a:r>
              <a:rPr lang="en-US" altLang="en-US" sz="1800" b="1" dirty="0" smtClean="0"/>
              <a:t>Given</a:t>
            </a:r>
            <a:r>
              <a:rPr lang="en-US" altLang="en-US" sz="1800" dirty="0" smtClean="0"/>
              <a:t> a version number </a:t>
            </a:r>
            <a:r>
              <a:rPr lang="en-US" altLang="en-US" sz="1800" i="1" dirty="0" smtClean="0"/>
              <a:t>MAJOR.MINOR.PATCH.BUILD</a:t>
            </a:r>
          </a:p>
          <a:p>
            <a:pPr lvl="2">
              <a:buClr>
                <a:srgbClr val="0067B1"/>
              </a:buClr>
            </a:pPr>
            <a:r>
              <a:rPr lang="en-US" altLang="en-US" sz="1800" b="1" dirty="0" smtClean="0"/>
              <a:t>Then</a:t>
            </a:r>
            <a:r>
              <a:rPr lang="en-US" altLang="en-US" sz="1800" dirty="0" smtClean="0"/>
              <a:t> increment the</a:t>
            </a:r>
          </a:p>
          <a:p>
            <a:pPr lvl="3">
              <a:buClr>
                <a:srgbClr val="0067B1"/>
              </a:buClr>
            </a:pPr>
            <a:r>
              <a:rPr lang="en-US" altLang="en-US" sz="1800" i="1" dirty="0" smtClean="0"/>
              <a:t>MAJOR</a:t>
            </a:r>
            <a:r>
              <a:rPr lang="en-US" altLang="en-US" sz="1800" dirty="0" smtClean="0"/>
              <a:t> version when making incompatible API changes,</a:t>
            </a:r>
          </a:p>
          <a:p>
            <a:pPr lvl="3">
              <a:buClr>
                <a:srgbClr val="0067B1"/>
              </a:buClr>
            </a:pPr>
            <a:r>
              <a:rPr lang="en-US" altLang="en-US" sz="1800" i="1" dirty="0" smtClean="0"/>
              <a:t>MINOR</a:t>
            </a:r>
            <a:r>
              <a:rPr lang="en-US" altLang="en-US" sz="1800" dirty="0" smtClean="0"/>
              <a:t> version whe</a:t>
            </a:r>
            <a:r>
              <a:rPr lang="en-US" altLang="en-US" sz="1800" dirty="0"/>
              <a:t>n</a:t>
            </a:r>
            <a:r>
              <a:rPr lang="en-US" altLang="en-US" sz="1800" dirty="0" smtClean="0"/>
              <a:t> adding functionality in a backwards-compatible manner, and</a:t>
            </a:r>
          </a:p>
          <a:p>
            <a:pPr lvl="3">
              <a:buClr>
                <a:srgbClr val="0067B1"/>
              </a:buClr>
            </a:pPr>
            <a:r>
              <a:rPr lang="en-US" altLang="en-US" sz="1800" i="1" dirty="0" smtClean="0"/>
              <a:t>PATCH/micro</a:t>
            </a:r>
            <a:r>
              <a:rPr lang="en-US" altLang="en-US" sz="1800" dirty="0" smtClean="0"/>
              <a:t> version when you make backwards-compatible bug fixes</a:t>
            </a:r>
          </a:p>
          <a:p>
            <a:pPr lvl="3">
              <a:buClr>
                <a:srgbClr val="0067B1"/>
              </a:buClr>
            </a:pPr>
            <a:r>
              <a:rPr lang="en-US" sz="1800" dirty="0"/>
              <a:t>qualifier — The qualifier is usually used to indicate a build identity, for example a time stamp. Different qualifiers do not signal any backward compatibility issues</a:t>
            </a:r>
            <a:r>
              <a:rPr lang="en-US" sz="1800" dirty="0" smtClean="0"/>
              <a:t>.</a:t>
            </a:r>
            <a:endParaRPr lang="en-US" altLang="en-US" sz="1800" dirty="0" smtClean="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770452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Artifact Repositories</a:t>
            </a:r>
            <a:br>
              <a:rPr lang="en-US" dirty="0" smtClean="0">
                <a:solidFill>
                  <a:schemeClr val="tx1"/>
                </a:solidFill>
              </a:rPr>
            </a:br>
            <a:r>
              <a:rPr lang="en-US" sz="1800" dirty="0" smtClean="0">
                <a:solidFill>
                  <a:schemeClr val="tx1"/>
                </a:solidFill>
              </a:rPr>
              <a:t>Dependency Management</a:t>
            </a:r>
            <a:endParaRPr lang="en-US" sz="1800" dirty="0">
              <a:solidFill>
                <a:schemeClr val="tx1"/>
              </a:solidFill>
            </a:endParaRPr>
          </a:p>
        </p:txBody>
      </p:sp>
      <p:sp>
        <p:nvSpPr>
          <p:cNvPr id="3" name="Content Placeholder 2"/>
          <p:cNvSpPr>
            <a:spLocks noGrp="1"/>
          </p:cNvSpPr>
          <p:nvPr>
            <p:ph idx="1"/>
          </p:nvPr>
        </p:nvSpPr>
        <p:spPr/>
        <p:txBody>
          <a:bodyPr/>
          <a:lstStyle/>
          <a:p>
            <a:r>
              <a:rPr lang="en-US" altLang="en-US" sz="1800" b="1" dirty="0" smtClean="0"/>
              <a:t>Overview</a:t>
            </a:r>
          </a:p>
          <a:p>
            <a:pPr lvl="1">
              <a:buClr>
                <a:srgbClr val="0067B1"/>
              </a:buClr>
            </a:pPr>
            <a:r>
              <a:rPr lang="en-US" altLang="en-US" sz="1800" dirty="0"/>
              <a:t>A robust dependency management tool makes it easier to audit an application from a security standpoint while removing the overhead of hosting the dependencies.</a:t>
            </a:r>
          </a:p>
          <a:p>
            <a:pPr lvl="2">
              <a:buClr>
                <a:srgbClr val="0067B1"/>
              </a:buClr>
            </a:pPr>
            <a:r>
              <a:rPr lang="en-US" altLang="en-US" sz="1800" dirty="0" smtClean="0"/>
              <a:t>Dependencies on external libraries should be explicitly specified.</a:t>
            </a:r>
          </a:p>
          <a:p>
            <a:pPr lvl="2">
              <a:buClr>
                <a:srgbClr val="0067B1"/>
              </a:buClr>
            </a:pPr>
            <a:r>
              <a:rPr lang="en-US" altLang="en-US" sz="1800" dirty="0"/>
              <a:t>Internal Fannie Mae libraries should use Nexus as an artifact repository with a well-defined versioning scheme (semantic versioning)</a:t>
            </a:r>
            <a:r>
              <a:rPr lang="en-US" altLang="en-US" sz="1800" dirty="0" smtClean="0"/>
              <a:t>.</a:t>
            </a:r>
          </a:p>
          <a:p>
            <a:pPr>
              <a:buClr>
                <a:srgbClr val="0067B1"/>
              </a:buClr>
            </a:pPr>
            <a:endParaRPr lang="en-US" altLang="en-US" sz="1800" dirty="0" smtClean="0"/>
          </a:p>
          <a:p>
            <a:pPr>
              <a:buClr>
                <a:srgbClr val="0067B1"/>
              </a:buClr>
            </a:pPr>
            <a:r>
              <a:rPr lang="en-US" altLang="en-US" sz="1800" b="1" dirty="0" smtClean="0"/>
              <a:t>Maven as a Dependency Management Tool</a:t>
            </a:r>
            <a:endParaRPr lang="en-US" altLang="en-US" sz="1800" b="1" dirty="0"/>
          </a:p>
          <a:p>
            <a:pPr lvl="1">
              <a:buClr>
                <a:srgbClr val="0067B1"/>
              </a:buClr>
            </a:pPr>
            <a:r>
              <a:rPr lang="en-US" altLang="en-US" sz="1800" dirty="0" smtClean="0"/>
              <a:t>Maven provides a declarative format for dependency management.</a:t>
            </a:r>
          </a:p>
          <a:p>
            <a:pPr lvl="1">
              <a:buClr>
                <a:srgbClr val="0067B1"/>
              </a:buClr>
            </a:pPr>
            <a:r>
              <a:rPr lang="en-US" altLang="en-US" sz="1800" dirty="0" smtClean="0"/>
              <a:t>Maven deals more with “what” rather than “how/where” (Ex: Ant).</a:t>
            </a:r>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053903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Artifact </a:t>
            </a:r>
            <a:r>
              <a:rPr lang="en-US" dirty="0" smtClean="0"/>
              <a:t>Repositories - Nexus</a:t>
            </a:r>
            <a:r>
              <a:rPr lang="en-US" dirty="0"/>
              <a:t/>
            </a:r>
            <a:br>
              <a:rPr lang="en-US" dirty="0"/>
            </a:br>
            <a:r>
              <a:rPr lang="en-US" dirty="0" smtClean="0"/>
              <a:t>How</a:t>
            </a:r>
            <a:br>
              <a:rPr lang="en-US" dirty="0" smtClean="0"/>
            </a:br>
            <a:r>
              <a:rPr lang="en-US" dirty="0" smtClean="0"/>
              <a:t>Hands on Lab</a:t>
            </a:r>
            <a:endParaRPr lang="en-US" dirty="0"/>
          </a:p>
        </p:txBody>
      </p:sp>
      <p:sp>
        <p:nvSpPr>
          <p:cNvPr id="3" name="Content Placeholder 2"/>
          <p:cNvSpPr>
            <a:spLocks noGrp="1"/>
          </p:cNvSpPr>
          <p:nvPr>
            <p:ph idx="1"/>
          </p:nvPr>
        </p:nvSpPr>
        <p:spPr/>
        <p:txBody>
          <a:bodyPr/>
          <a:lstStyle/>
          <a:p>
            <a:pPr lvl="0"/>
            <a:r>
              <a:rPr lang="en-US" altLang="en-US" sz="1800" dirty="0">
                <a:solidFill>
                  <a:srgbClr val="282828"/>
                </a:solidFill>
              </a:rPr>
              <a:t>Please follow the directions for the exercise.</a:t>
            </a:r>
          </a:p>
          <a:p>
            <a:pPr indent="-257175">
              <a:buClr>
                <a:srgbClr val="0067B1"/>
              </a:buClr>
            </a:pPr>
            <a:endParaRPr lang="en-US" altLang="en-US" sz="1800" dirty="0"/>
          </a:p>
          <a:p>
            <a:pPr lvl="1" indent="-342900">
              <a:buClr>
                <a:srgbClr val="0067B1"/>
              </a:buClr>
              <a:buFont typeface="+mj-lt"/>
              <a:buAutoNum type="arabicPeriod"/>
            </a:pPr>
            <a:r>
              <a:rPr lang="en-US" altLang="en-US" sz="1800" dirty="0" smtClean="0"/>
              <a:t>Setting up for the lab</a:t>
            </a:r>
          </a:p>
          <a:p>
            <a:r>
              <a:rPr lang="en-US" sz="1800" dirty="0"/>
              <a:t>Publish artifact to nexus</a:t>
            </a:r>
          </a:p>
          <a:p>
            <a:r>
              <a:rPr lang="en-US" sz="1800" dirty="0"/>
              <a:t>	configure setting.xml to support publishing</a:t>
            </a:r>
          </a:p>
          <a:p>
            <a:r>
              <a:rPr lang="en-US" sz="1800" dirty="0"/>
              <a:t>	validate permissions to publish</a:t>
            </a:r>
          </a:p>
          <a:p>
            <a:r>
              <a:rPr lang="en-US" sz="1800" dirty="0" err="1"/>
              <a:t>Mvn</a:t>
            </a:r>
            <a:r>
              <a:rPr lang="en-US" sz="1800" dirty="0"/>
              <a:t> deploy</a:t>
            </a:r>
          </a:p>
          <a:p>
            <a:r>
              <a:rPr lang="en-US" sz="1800" dirty="0"/>
              <a:t>Enhance your Jenkins Commit job to publish your artifact to nexus</a:t>
            </a:r>
          </a:p>
          <a:p>
            <a:endParaRPr lang="en-US" sz="1800" dirty="0"/>
          </a:p>
          <a:p>
            <a:r>
              <a:rPr lang="en-US" sz="1800" dirty="0"/>
              <a:t>Visit developers expressway to check on clean downloads</a:t>
            </a:r>
          </a:p>
          <a:p>
            <a:pPr marL="0" lvl="1" indent="0">
              <a:buClr>
                <a:srgbClr val="0067B1"/>
              </a:buClr>
              <a:buNone/>
            </a:pPr>
            <a:endParaRPr lang="en-US" altLang="en-US" sz="1800" dirty="0"/>
          </a:p>
          <a:p>
            <a:pPr lvl="1" indent="-342900">
              <a:buClr>
                <a:srgbClr val="0067B1"/>
              </a:buClr>
              <a:buFont typeface="+mj-lt"/>
              <a:buAutoNum type="arabicPeriod"/>
            </a:pPr>
            <a:r>
              <a:rPr lang="en-US" altLang="en-US" sz="1800" dirty="0" smtClean="0"/>
              <a:t>Validation</a:t>
            </a:r>
            <a:endParaRPr lang="en-US" altLang="en-US" sz="1800" dirty="0"/>
          </a:p>
          <a:p>
            <a:pPr marL="0" lvl="1" indent="0">
              <a:buNone/>
            </a:pPr>
            <a:r>
              <a:rPr lang="en-US" altLang="en-US" sz="1800" dirty="0" smtClean="0"/>
              <a:t>Any </a:t>
            </a:r>
            <a:r>
              <a:rPr lang="en-US" altLang="en-US" sz="1800" dirty="0"/>
              <a:t>questions or issues? Let us know!</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30499769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Artifact Repositories</a:t>
            </a:r>
            <a:br>
              <a:rPr lang="en-US" dirty="0"/>
            </a:br>
            <a:r>
              <a:rPr lang="en-US" dirty="0" smtClean="0"/>
              <a:t>Next</a:t>
            </a:r>
            <a:endParaRPr lang="en-US" dirty="0"/>
          </a:p>
        </p:txBody>
      </p:sp>
      <p:sp>
        <p:nvSpPr>
          <p:cNvPr id="3" name="Content Placeholder 2"/>
          <p:cNvSpPr>
            <a:spLocks noGrp="1"/>
          </p:cNvSpPr>
          <p:nvPr>
            <p:ph idx="1"/>
          </p:nvPr>
        </p:nvSpPr>
        <p:spPr/>
        <p:txBody>
          <a:bodyPr/>
          <a:lstStyle/>
          <a:p>
            <a:r>
              <a:rPr lang="en-US" sz="1800" dirty="0"/>
              <a:t>What do you choose to do with this knowledge and experience?</a:t>
            </a:r>
          </a:p>
          <a:p>
            <a:endParaRPr lang="en-US" sz="1800" dirty="0"/>
          </a:p>
          <a:p>
            <a:r>
              <a:rPr lang="en-US" sz="1800" dirty="0"/>
              <a:t>Will you or your team implement next week/iterations?</a:t>
            </a:r>
          </a:p>
          <a:p>
            <a:r>
              <a:rPr lang="en-US" sz="1800" dirty="0"/>
              <a:t>Who will you teach it to?</a:t>
            </a:r>
          </a:p>
          <a:p>
            <a:r>
              <a:rPr lang="en-US" sz="1800" dirty="0"/>
              <a:t>Attend a meetup?</a:t>
            </a:r>
          </a:p>
          <a:p>
            <a:r>
              <a:rPr lang="en-US" sz="1800" dirty="0"/>
              <a:t>Post what you know on your blog?</a:t>
            </a:r>
            <a:endParaRPr lang="en-US" sz="1800" dirty="0">
              <a:hlinkClick r:id="rId2"/>
            </a:endParaRPr>
          </a:p>
          <a:p>
            <a:endParaRPr lang="en-US" sz="1800" dirty="0"/>
          </a:p>
          <a:p>
            <a:r>
              <a:rPr lang="en-US" sz="1800" dirty="0"/>
              <a:t>References</a:t>
            </a:r>
            <a:r>
              <a:rPr lang="en-US" sz="1800" dirty="0" smtClean="0"/>
              <a:t>:</a:t>
            </a:r>
          </a:p>
          <a:p>
            <a:r>
              <a:rPr lang="en-US" sz="1800" dirty="0">
                <a:hlinkClick r:id="rId3"/>
              </a:rPr>
              <a:t>http://blog.sonatype.com/2009/04/what-is-a-repository/</a:t>
            </a:r>
            <a:endParaRPr lang="en-US" sz="1800" dirty="0"/>
          </a:p>
          <a:p>
            <a:r>
              <a:rPr lang="en-US" altLang="en-US" sz="1800" dirty="0" smtClean="0">
                <a:hlinkClick r:id="rId4"/>
              </a:rPr>
              <a:t>http</a:t>
            </a:r>
            <a:r>
              <a:rPr lang="en-US" altLang="en-US" sz="1800" dirty="0">
                <a:hlinkClick r:id="rId4"/>
              </a:rPr>
              <a:t>://semver.org/</a:t>
            </a:r>
            <a:endParaRPr lang="en-US" altLang="en-US" sz="1800"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981571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a:t>
            </a:r>
            <a:br>
              <a:rPr lang="en-US" dirty="0" smtClean="0"/>
            </a:br>
            <a:r>
              <a:rPr lang="en-US" dirty="0" smtClean="0"/>
              <a:t>Why</a:t>
            </a:r>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
        <p:nvSpPr>
          <p:cNvPr id="7" name="Content Placeholder 6"/>
          <p:cNvSpPr>
            <a:spLocks noGrp="1"/>
          </p:cNvSpPr>
          <p:nvPr>
            <p:ph idx="1"/>
          </p:nvPr>
        </p:nvSpPr>
        <p:spPr/>
        <p:txBody>
          <a:bodyPr/>
          <a:lstStyle/>
          <a:p>
            <a:pPr marL="285750" indent="-285750">
              <a:buFont typeface="Arial" panose="020B0604020202020204" pitchFamily="34" charset="0"/>
              <a:buChar char="•"/>
            </a:pPr>
            <a:r>
              <a:rPr lang="en-US" sz="1800" dirty="0" smtClean="0"/>
              <a:t>Improving </a:t>
            </a:r>
            <a:r>
              <a:rPr lang="en-US" sz="1800" dirty="0"/>
              <a:t>quality is everyone’s job. High-performing organizations spend 22 percent less time on unplanned work and rework. </a:t>
            </a:r>
          </a:p>
          <a:p>
            <a:pPr marL="285750" indent="-285750">
              <a:buFont typeface="Arial" panose="020B0604020202020204" pitchFamily="34" charset="0"/>
              <a:buChar char="•"/>
            </a:pPr>
            <a:r>
              <a:rPr lang="en-US" sz="1800" dirty="0" smtClean="0"/>
              <a:t>High </a:t>
            </a:r>
            <a:r>
              <a:rPr lang="en-US" sz="1800" dirty="0"/>
              <a:t>performers spend 50 percent less time remediating security issues than low performers. </a:t>
            </a:r>
          </a:p>
          <a:p>
            <a:pPr marL="285750" indent="-285750">
              <a:buFont typeface="Arial" panose="020B0604020202020204" pitchFamily="34" charset="0"/>
              <a:buChar char="•"/>
            </a:pPr>
            <a:r>
              <a:rPr lang="en-US" sz="1800" dirty="0" smtClean="0"/>
              <a:t>Employees </a:t>
            </a:r>
            <a:r>
              <a:rPr lang="en-US" sz="1800" dirty="0"/>
              <a:t>in high-performing organizations were 2.2 times more likely to recommend their organization to a friend as a great place to </a:t>
            </a:r>
            <a:r>
              <a:rPr lang="en-US" sz="1800" dirty="0" smtClean="0"/>
              <a:t>work.</a:t>
            </a:r>
          </a:p>
          <a:p>
            <a:pPr marL="285750" indent="-285750">
              <a:buFont typeface="Arial" panose="020B0604020202020204" pitchFamily="34" charset="0"/>
              <a:buChar char="•"/>
            </a:pPr>
            <a:r>
              <a:rPr lang="en-US" sz="1800" dirty="0" smtClean="0"/>
              <a:t>High </a:t>
            </a:r>
            <a:r>
              <a:rPr lang="en-US" sz="1800" dirty="0"/>
              <a:t>performers deploy 200 times more frequently than low performers, with 2,555 times faster lead times. </a:t>
            </a:r>
          </a:p>
          <a:p>
            <a:pPr marL="285750" indent="-285750">
              <a:buFont typeface="Arial" panose="020B0604020202020204" pitchFamily="34" charset="0"/>
              <a:buChar char="•"/>
            </a:pPr>
            <a:r>
              <a:rPr lang="en-US" sz="1800" dirty="0" smtClean="0"/>
              <a:t>Undertaking </a:t>
            </a:r>
            <a:r>
              <a:rPr lang="en-US" sz="1800" dirty="0"/>
              <a:t>a technology transformation initiative can produce sizeable cost savings for any organization</a:t>
            </a:r>
            <a:r>
              <a:rPr lang="en-US" sz="1800" dirty="0" smtClean="0"/>
              <a:t>.</a:t>
            </a:r>
            <a:endParaRPr lang="en-US" sz="1800" dirty="0"/>
          </a:p>
          <a:p>
            <a:pPr marL="285750" indent="-285750">
              <a:buFont typeface="Arial" panose="020B0604020202020204" pitchFamily="34" charset="0"/>
              <a:buChar char="•"/>
            </a:pPr>
            <a:r>
              <a:rPr lang="en-US" sz="1800" dirty="0" smtClean="0"/>
              <a:t>Taking </a:t>
            </a:r>
            <a:r>
              <a:rPr lang="en-US" sz="1800" dirty="0"/>
              <a:t>an experimental approach to product development can improve your IT and organizational performance</a:t>
            </a:r>
            <a:r>
              <a:rPr lang="en-US" sz="1800" dirty="0" smtClean="0"/>
              <a:t>.</a:t>
            </a:r>
            <a:endParaRPr lang="en-US" dirty="0"/>
          </a:p>
        </p:txBody>
      </p:sp>
    </p:spTree>
    <p:extLst>
      <p:ext uri="{BB962C8B-B14F-4D97-AF65-F5344CB8AC3E}">
        <p14:creationId xmlns:p14="http://schemas.microsoft.com/office/powerpoint/2010/main" val="33131019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Database </a:t>
            </a:r>
            <a:r>
              <a:rPr lang="en-US" sz="2000" dirty="0">
                <a:solidFill>
                  <a:schemeClr val="tx1"/>
                </a:solidFill>
              </a:rPr>
              <a:t>Migrations</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2064930" y="4038600"/>
            <a:ext cx="685800" cy="5349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09877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Database Migrations</a:t>
            </a:r>
            <a:endParaRPr lang="en-US" dirty="0"/>
          </a:p>
        </p:txBody>
      </p:sp>
      <p:sp>
        <p:nvSpPr>
          <p:cNvPr id="3" name="Content Placeholder 2"/>
          <p:cNvSpPr>
            <a:spLocks noGrp="1"/>
          </p:cNvSpPr>
          <p:nvPr>
            <p:ph idx="1"/>
          </p:nvPr>
        </p:nvSpPr>
        <p:spPr/>
        <p:txBody>
          <a:bodyPr/>
          <a:lstStyle/>
          <a:p>
            <a:r>
              <a:rPr lang="en-US" sz="1400" b="1" dirty="0"/>
              <a:t>Value Statement:</a:t>
            </a:r>
          </a:p>
          <a:p>
            <a:r>
              <a:rPr lang="en-US" sz="1400" i="1" dirty="0"/>
              <a:t>As</a:t>
            </a:r>
            <a:r>
              <a:rPr lang="en-US" sz="1400" dirty="0"/>
              <a:t> a student</a:t>
            </a:r>
          </a:p>
          <a:p>
            <a:r>
              <a:rPr lang="en-US" sz="1400" i="1" dirty="0"/>
              <a:t>I want </a:t>
            </a:r>
            <a:r>
              <a:rPr lang="en-US" sz="1400" dirty="0"/>
              <a:t>to </a:t>
            </a:r>
            <a:r>
              <a:rPr lang="en-US" sz="1400" dirty="0" smtClean="0"/>
              <a:t>get feedback on my code</a:t>
            </a:r>
            <a:endParaRPr lang="en-US" sz="1400" dirty="0"/>
          </a:p>
          <a:p>
            <a:r>
              <a:rPr lang="en-US" sz="1400" i="1" dirty="0"/>
              <a:t>So that </a:t>
            </a:r>
            <a:r>
              <a:rPr lang="en-US" sz="1400" dirty="0"/>
              <a:t>I can improve the quality of the software</a:t>
            </a:r>
          </a:p>
          <a:p>
            <a:endParaRPr lang="en-US" sz="1400" dirty="0"/>
          </a:p>
          <a:p>
            <a:r>
              <a:rPr lang="en-US" sz="1400" b="1" dirty="0"/>
              <a:t>Acceptance Criteria (Gherkin):</a:t>
            </a:r>
          </a:p>
          <a:p>
            <a:r>
              <a:rPr lang="en-US" sz="1400" i="1" dirty="0"/>
              <a:t>Given</a:t>
            </a:r>
            <a:r>
              <a:rPr lang="en-US" sz="1400" dirty="0"/>
              <a:t> a </a:t>
            </a:r>
            <a:r>
              <a:rPr lang="en-US" sz="1400" dirty="0" smtClean="0"/>
              <a:t>???</a:t>
            </a:r>
            <a:endParaRPr lang="en-US" sz="1400" dirty="0"/>
          </a:p>
          <a:p>
            <a:r>
              <a:rPr lang="en-US" sz="1400" i="1" dirty="0"/>
              <a:t>When</a:t>
            </a:r>
            <a:r>
              <a:rPr lang="en-US" sz="1400" dirty="0"/>
              <a:t> I </a:t>
            </a:r>
            <a:r>
              <a:rPr lang="en-US" sz="1400" dirty="0" smtClean="0"/>
              <a:t>???</a:t>
            </a:r>
            <a:endParaRPr lang="en-US" sz="1400" dirty="0"/>
          </a:p>
          <a:p>
            <a:r>
              <a:rPr lang="en-US" sz="1400" i="1" dirty="0"/>
              <a:t>Then</a:t>
            </a:r>
            <a:r>
              <a:rPr lang="en-US" sz="1400" dirty="0"/>
              <a:t> </a:t>
            </a:r>
            <a:r>
              <a:rPr lang="en-US" sz="1400" dirty="0" smtClean="0"/>
              <a:t>???</a:t>
            </a:r>
            <a:endParaRPr lang="en-US" sz="1400" dirty="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9505095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Database Migrations</a:t>
            </a:r>
            <a:r>
              <a:rPr lang="en-US" dirty="0" smtClean="0"/>
              <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smtClean="0"/>
              <a:t>Define state of a database </a:t>
            </a:r>
            <a:endParaRPr lang="en-US" sz="1800" dirty="0"/>
          </a:p>
          <a:p>
            <a:pPr marL="285750" indent="-285750">
              <a:buFont typeface="Arial" panose="020B0604020202020204" pitchFamily="34" charset="0"/>
              <a:buChar char="•"/>
            </a:pPr>
            <a:r>
              <a:rPr lang="en-US" sz="1800" dirty="0" smtClean="0"/>
              <a:t>State of migration script execution</a:t>
            </a:r>
            <a:endParaRPr lang="en-US" sz="1800" dirty="0"/>
          </a:p>
          <a:p>
            <a:pPr marL="285750" indent="-285750">
              <a:buFont typeface="Arial" panose="020B0604020202020204" pitchFamily="34" charset="0"/>
              <a:buChar char="•"/>
            </a:pPr>
            <a:r>
              <a:rPr lang="en-US" sz="1800" dirty="0" smtClean="0"/>
              <a:t>Set up </a:t>
            </a:r>
            <a:r>
              <a:rPr lang="en-US" sz="1800" dirty="0"/>
              <a:t>a new database </a:t>
            </a:r>
            <a:r>
              <a:rPr lang="en-US" sz="1800" dirty="0" smtClean="0"/>
              <a:t>instance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99967113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Database Migrations</a:t>
            </a:r>
            <a:r>
              <a:rPr lang="en-US" dirty="0" smtClean="0"/>
              <a:t/>
            </a:r>
            <a:br>
              <a:rPr lang="en-US" dirty="0" smtClean="0"/>
            </a:br>
            <a:r>
              <a:rPr lang="en-US" dirty="0" smtClean="0"/>
              <a:t>What</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A tool that keeps migration scripts and the database in sync</a:t>
            </a:r>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335221119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1800" dirty="0" smtClean="0">
                <a:solidFill>
                  <a:srgbClr val="949494"/>
                </a:solidFill>
              </a:rPr>
              <a:t>Database Migration</a:t>
            </a:r>
            <a:endParaRPr lang="en-US" sz="1800" dirty="0">
              <a:solidFill>
                <a:srgbClr val="949494"/>
              </a:solidFill>
            </a:endParaRPr>
          </a:p>
        </p:txBody>
      </p:sp>
      <p:sp>
        <p:nvSpPr>
          <p:cNvPr id="3" name="Content Placeholder 2"/>
          <p:cNvSpPr>
            <a:spLocks noGrp="1"/>
          </p:cNvSpPr>
          <p:nvPr>
            <p:ph idx="1"/>
          </p:nvPr>
        </p:nvSpPr>
        <p:spPr/>
        <p:txBody>
          <a:bodyPr/>
          <a:lstStyle/>
          <a:p>
            <a:r>
              <a:rPr lang="en-US" altLang="en-US" sz="2800" b="1" dirty="0" smtClean="0"/>
              <a:t>Database migration can help to regain control of databases across environments.</a:t>
            </a:r>
            <a:endParaRPr lang="en-US" altLang="en-US" sz="2800" dirty="0" smtClean="0"/>
          </a:p>
          <a:p>
            <a:pPr>
              <a:buClr>
                <a:srgbClr val="0067B1"/>
              </a:buClr>
            </a:pPr>
            <a:endParaRPr lang="en-US" altLang="en-US" dirty="0" smtClean="0"/>
          </a:p>
          <a:p>
            <a:pPr>
              <a:buClr>
                <a:srgbClr val="0067B1"/>
              </a:buClr>
            </a:pPr>
            <a:r>
              <a:rPr lang="en-US" altLang="en-US" dirty="0" smtClean="0"/>
              <a:t>Many projects still rely on manually applied SQL scripts.</a:t>
            </a:r>
          </a:p>
          <a:p>
            <a:pPr lvl="1">
              <a:buClr>
                <a:srgbClr val="0067B1"/>
              </a:buClr>
            </a:pPr>
            <a:r>
              <a:rPr lang="en-US" altLang="en-US" dirty="0"/>
              <a:t>As a result many questions </a:t>
            </a:r>
            <a:r>
              <a:rPr lang="en-US" altLang="en-US" dirty="0" smtClean="0"/>
              <a:t>often arise:</a:t>
            </a:r>
            <a:endParaRPr lang="en-US" altLang="en-US" dirty="0"/>
          </a:p>
          <a:p>
            <a:pPr lvl="2">
              <a:buClr>
                <a:srgbClr val="0067B1"/>
              </a:buClr>
            </a:pPr>
            <a:r>
              <a:rPr lang="en-US" altLang="en-US" dirty="0" smtClean="0"/>
              <a:t>What state is the database on this machine?</a:t>
            </a:r>
          </a:p>
          <a:p>
            <a:pPr lvl="2">
              <a:buClr>
                <a:srgbClr val="0067B1"/>
              </a:buClr>
            </a:pPr>
            <a:r>
              <a:rPr lang="en-US" altLang="en-US" dirty="0" smtClean="0"/>
              <a:t>Has the script already been applied or not?</a:t>
            </a:r>
          </a:p>
          <a:p>
            <a:pPr lvl="2">
              <a:buClr>
                <a:srgbClr val="0067B1"/>
              </a:buClr>
            </a:pPr>
            <a:r>
              <a:rPr lang="en-US" altLang="en-US" dirty="0" smtClean="0"/>
              <a:t>Has a “quick fix” in production been applied to lower environments?</a:t>
            </a:r>
          </a:p>
          <a:p>
            <a:pPr lvl="2">
              <a:buClr>
                <a:srgbClr val="0067B1"/>
              </a:buClr>
            </a:pPr>
            <a:r>
              <a:rPr lang="en-US" altLang="en-US" dirty="0" smtClean="0"/>
              <a:t>How can a team set up a new database instance?</a:t>
            </a:r>
            <a:endParaRPr lang="en-US" altLang="en-US" dirty="0"/>
          </a:p>
          <a:p>
            <a:pPr marL="0" lvl="1" indent="0">
              <a:buClr>
                <a:srgbClr val="0067B1"/>
              </a:buClr>
              <a:buNone/>
            </a:pPr>
            <a:endParaRPr lang="en-US" altLang="en-US" dirty="0"/>
          </a:p>
          <a:p>
            <a:pPr indent="-257175">
              <a:buClr>
                <a:srgbClr val="0067B1"/>
              </a:buClr>
            </a:pPr>
            <a:r>
              <a:rPr lang="en-US" altLang="en-US" dirty="0" smtClean="0"/>
              <a:t>Database migrations are a great way to control this.</a:t>
            </a:r>
          </a:p>
          <a:p>
            <a:pPr lvl="1">
              <a:buClr>
                <a:srgbClr val="0067B1"/>
              </a:buClr>
            </a:pPr>
            <a:r>
              <a:rPr lang="en-US" altLang="en-US" dirty="0" smtClean="0"/>
              <a:t>They allow a team to:</a:t>
            </a:r>
            <a:endParaRPr lang="en-US" altLang="en-US" dirty="0"/>
          </a:p>
          <a:p>
            <a:pPr lvl="2">
              <a:buClr>
                <a:srgbClr val="0067B1"/>
              </a:buClr>
            </a:pPr>
            <a:r>
              <a:rPr lang="en-US" altLang="en-US" dirty="0" smtClean="0"/>
              <a:t>Recreate a database from scratch</a:t>
            </a:r>
          </a:p>
          <a:p>
            <a:pPr lvl="2">
              <a:buClr>
                <a:srgbClr val="0067B1"/>
              </a:buClr>
            </a:pPr>
            <a:r>
              <a:rPr lang="en-US" altLang="en-US" dirty="0" smtClean="0"/>
              <a:t>Make the state of the database clear at all times</a:t>
            </a:r>
          </a:p>
          <a:p>
            <a:pPr lvl="2">
              <a:buClr>
                <a:srgbClr val="0067B1"/>
              </a:buClr>
            </a:pPr>
            <a:r>
              <a:rPr lang="en-US" altLang="en-US" dirty="0" smtClean="0"/>
              <a:t>Migrate in a deterministic way from a current version of the database to a newer version.</a:t>
            </a:r>
            <a:endParaRPr lang="en-US" alt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212955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Database </a:t>
            </a:r>
            <a:r>
              <a:rPr lang="en-US" dirty="0" smtClean="0">
                <a:solidFill>
                  <a:schemeClr val="tx1"/>
                </a:solidFill>
              </a:rPr>
              <a:t>Migrations - Flyway</a:t>
            </a:r>
            <a:r>
              <a:rPr lang="en-US" dirty="0"/>
              <a:t/>
            </a:r>
            <a:br>
              <a:rPr lang="en-US" dirty="0"/>
            </a:br>
            <a:r>
              <a:rPr lang="en-US" dirty="0" smtClean="0"/>
              <a:t>How</a:t>
            </a:r>
            <a:br>
              <a:rPr lang="en-US" dirty="0" smtClean="0"/>
            </a:br>
            <a:r>
              <a:rPr lang="en-US" dirty="0" smtClean="0"/>
              <a:t>Hands on Lab</a:t>
            </a:r>
            <a:endParaRPr lang="en-US" dirty="0"/>
          </a:p>
        </p:txBody>
      </p:sp>
      <p:sp>
        <p:nvSpPr>
          <p:cNvPr id="3" name="Content Placeholder 2"/>
          <p:cNvSpPr>
            <a:spLocks noGrp="1"/>
          </p:cNvSpPr>
          <p:nvPr>
            <p:ph idx="1"/>
          </p:nvPr>
        </p:nvSpPr>
        <p:spPr/>
        <p:txBody>
          <a:bodyPr/>
          <a:lstStyle/>
          <a:p>
            <a:pPr lvl="0"/>
            <a:r>
              <a:rPr lang="en-US" altLang="en-US" sz="1800" dirty="0">
                <a:solidFill>
                  <a:srgbClr val="282828"/>
                </a:solidFill>
              </a:rPr>
              <a:t>Please follow the directions for the exercise.</a:t>
            </a:r>
          </a:p>
          <a:p>
            <a:pPr indent="-257175">
              <a:buClr>
                <a:srgbClr val="0067B1"/>
              </a:buClr>
            </a:pPr>
            <a:endParaRPr lang="en-US" altLang="en-US" sz="1800" dirty="0"/>
          </a:p>
          <a:p>
            <a:pPr lvl="1" indent="-342900">
              <a:buClr>
                <a:srgbClr val="0067B1"/>
              </a:buClr>
              <a:buFont typeface="+mj-lt"/>
              <a:buAutoNum type="arabicPeriod"/>
            </a:pPr>
            <a:r>
              <a:rPr lang="en-US" altLang="en-US" sz="1800" dirty="0" smtClean="0"/>
              <a:t>Setting up for the lab</a:t>
            </a:r>
          </a:p>
          <a:p>
            <a:pPr lvl="1" indent="-342900">
              <a:buClr>
                <a:srgbClr val="0067B1"/>
              </a:buClr>
              <a:buFont typeface="+mj-lt"/>
              <a:buAutoNum type="arabicPeriod"/>
            </a:pPr>
            <a:r>
              <a:rPr lang="en-US" altLang="en-US" sz="1800" dirty="0" smtClean="0"/>
              <a:t>Navigate </a:t>
            </a:r>
            <a:r>
              <a:rPr lang="en-US" altLang="en-US" sz="1800" dirty="0"/>
              <a:t>to </a:t>
            </a:r>
            <a:r>
              <a:rPr lang="en-US" altLang="en-US" sz="1800" dirty="0" err="1"/>
              <a:t>SonarQube</a:t>
            </a:r>
            <a:r>
              <a:rPr lang="en-US" altLang="en-US" sz="1800" dirty="0"/>
              <a:t>: </a:t>
            </a:r>
            <a:r>
              <a:rPr lang="en-US" altLang="en-US" sz="1800" dirty="0">
                <a:hlinkClick r:id="rId2"/>
              </a:rPr>
              <a:t>http://dlsysadm-db03:9000/dashboard/index?did=10004</a:t>
            </a:r>
            <a:endParaRPr lang="en-US" altLang="en-US" sz="1800" dirty="0"/>
          </a:p>
          <a:p>
            <a:pPr lvl="1" indent="-342900">
              <a:buClr>
                <a:srgbClr val="0067B1"/>
              </a:buClr>
              <a:buFont typeface="+mj-lt"/>
              <a:buAutoNum type="arabicPeriod"/>
            </a:pPr>
            <a:r>
              <a:rPr lang="en-US" altLang="en-US" sz="1800" dirty="0"/>
              <a:t>Create a code review based on your previous </a:t>
            </a:r>
            <a:r>
              <a:rPr lang="en-US" altLang="en-US" sz="1800" dirty="0" smtClean="0"/>
              <a:t>commit</a:t>
            </a:r>
            <a:endParaRPr lang="en-US" altLang="en-US" sz="1800" dirty="0"/>
          </a:p>
          <a:p>
            <a:pPr lvl="1" indent="-342900">
              <a:buClr>
                <a:srgbClr val="0067B1"/>
              </a:buClr>
              <a:buFont typeface="+mj-lt"/>
              <a:buAutoNum type="arabicPeriod"/>
            </a:pPr>
            <a:r>
              <a:rPr lang="en-US" altLang="en-US" sz="1800" dirty="0" smtClean="0"/>
              <a:t>Validation</a:t>
            </a:r>
            <a:endParaRPr lang="en-US" altLang="en-US" sz="1800" dirty="0"/>
          </a:p>
          <a:p>
            <a:pPr marL="0" lvl="1" indent="0">
              <a:buNone/>
            </a:pPr>
            <a:endParaRPr lang="en-US" altLang="en-US" sz="1800" dirty="0"/>
          </a:p>
          <a:p>
            <a:pPr marL="0" lvl="1" indent="0">
              <a:buNone/>
            </a:pPr>
            <a:r>
              <a:rPr lang="en-US" altLang="en-US" sz="1800" dirty="0"/>
              <a:t>Any questions or issues? Let us know!</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9045998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Database Migrations</a:t>
            </a:r>
            <a:r>
              <a:rPr lang="en-US" dirty="0"/>
              <a:t/>
            </a:r>
            <a:br>
              <a:rPr lang="en-US" dirty="0"/>
            </a:br>
            <a:r>
              <a:rPr lang="en-US" dirty="0" smtClean="0"/>
              <a:t>Next</a:t>
            </a:r>
            <a:endParaRPr lang="en-US" dirty="0"/>
          </a:p>
        </p:txBody>
      </p:sp>
      <p:sp>
        <p:nvSpPr>
          <p:cNvPr id="3" name="Content Placeholder 2"/>
          <p:cNvSpPr>
            <a:spLocks noGrp="1"/>
          </p:cNvSpPr>
          <p:nvPr>
            <p:ph idx="1"/>
          </p:nvPr>
        </p:nvSpPr>
        <p:spPr/>
        <p:txBody>
          <a:bodyPr/>
          <a:lstStyle/>
          <a:p>
            <a:r>
              <a:rPr lang="en-US" sz="1800" dirty="0"/>
              <a:t>What do you choose to do with this knowledge and experience?</a:t>
            </a:r>
          </a:p>
          <a:p>
            <a:endParaRPr lang="en-US" sz="1800" dirty="0"/>
          </a:p>
          <a:p>
            <a:r>
              <a:rPr lang="en-US" sz="1800" dirty="0"/>
              <a:t>Will you or your team implement next week/iterations?</a:t>
            </a:r>
          </a:p>
          <a:p>
            <a:r>
              <a:rPr lang="en-US" sz="1800" dirty="0"/>
              <a:t>Who will you teach it to?</a:t>
            </a:r>
          </a:p>
          <a:p>
            <a:r>
              <a:rPr lang="en-US" sz="1800" dirty="0"/>
              <a:t>Attend a meetup?</a:t>
            </a:r>
          </a:p>
          <a:p>
            <a:r>
              <a:rPr lang="en-US" sz="1800" dirty="0"/>
              <a:t>Post what you know on your blog?</a:t>
            </a:r>
            <a:endParaRPr lang="en-US" sz="1800" dirty="0">
              <a:hlinkClick r:id="rId2"/>
            </a:endParaRPr>
          </a:p>
          <a:p>
            <a:endParaRPr lang="en-US" sz="1800" dirty="0"/>
          </a:p>
          <a:p>
            <a:r>
              <a:rPr lang="en-US" sz="1800" dirty="0"/>
              <a:t>References:</a:t>
            </a:r>
            <a:endParaRPr lang="en-US" sz="1800" dirty="0">
              <a:hlinkClick r:id="rId2"/>
            </a:endParaRPr>
          </a:p>
          <a:p>
            <a:r>
              <a:rPr lang="en-US" dirty="0">
                <a:hlinkClick r:id="rId3"/>
              </a:rPr>
              <a:t>https://flywaydb.org</a:t>
            </a:r>
            <a:r>
              <a:rPr lang="en-US" dirty="0" smtClean="0">
                <a:hlinkClick r:id="rId3"/>
              </a:rPr>
              <a:t>/</a:t>
            </a:r>
            <a:endParaRPr lang="en-US" dirty="0" smtClean="0"/>
          </a:p>
          <a:p>
            <a:r>
              <a:rPr lang="en-US" dirty="0" smtClean="0">
                <a:hlinkClick r:id="rId4"/>
              </a:rPr>
              <a:t>Flyway</a:t>
            </a:r>
            <a:r>
              <a:rPr lang="en-US" dirty="0" smtClean="0"/>
              <a:t> – tutorial</a:t>
            </a:r>
          </a:p>
          <a:p>
            <a:r>
              <a:rPr lang="en-US" dirty="0"/>
              <a:t>Flyway: The agile database migration framework for </a:t>
            </a:r>
            <a:r>
              <a:rPr lang="en-US" dirty="0" smtClean="0"/>
              <a:t>Java - </a:t>
            </a:r>
            <a:r>
              <a:rPr lang="en-US" dirty="0" smtClean="0">
                <a:hlinkClick r:id="rId5"/>
              </a:rPr>
              <a:t>video</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40383135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Automated </a:t>
            </a:r>
            <a:r>
              <a:rPr lang="en-US" sz="2000" dirty="0">
                <a:solidFill>
                  <a:schemeClr val="tx1"/>
                </a:solidFill>
              </a:rPr>
              <a:t>Deployments</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593" y="3960876"/>
            <a:ext cx="2990850" cy="1524000"/>
          </a:xfrm>
          <a:prstGeom prst="rect">
            <a:avLst/>
          </a:prstGeom>
        </p:spPr>
      </p:pic>
      <p:sp>
        <p:nvSpPr>
          <p:cNvPr id="5" name="Oval 4"/>
          <p:cNvSpPr/>
          <p:nvPr/>
        </p:nvSpPr>
        <p:spPr>
          <a:xfrm>
            <a:off x="2064930" y="4038600"/>
            <a:ext cx="685800" cy="53492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4803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Automated Deployments</a:t>
            </a:r>
            <a:endParaRPr lang="en-US" dirty="0"/>
          </a:p>
        </p:txBody>
      </p:sp>
      <p:sp>
        <p:nvSpPr>
          <p:cNvPr id="3" name="Content Placeholder 2"/>
          <p:cNvSpPr>
            <a:spLocks noGrp="1"/>
          </p:cNvSpPr>
          <p:nvPr>
            <p:ph idx="1"/>
          </p:nvPr>
        </p:nvSpPr>
        <p:spPr/>
        <p:txBody>
          <a:bodyPr/>
          <a:lstStyle/>
          <a:p>
            <a:r>
              <a:rPr lang="en-US" sz="1800" b="1" dirty="0"/>
              <a:t>Value Statement:</a:t>
            </a:r>
          </a:p>
          <a:p>
            <a:r>
              <a:rPr lang="en-US" sz="1800" i="1" dirty="0"/>
              <a:t>As</a:t>
            </a:r>
            <a:r>
              <a:rPr lang="en-US" sz="1800" dirty="0"/>
              <a:t> a </a:t>
            </a:r>
            <a:r>
              <a:rPr lang="en-US" sz="1800" dirty="0" smtClean="0"/>
              <a:t>delivery team member</a:t>
            </a:r>
            <a:endParaRPr lang="en-US" sz="1800" dirty="0"/>
          </a:p>
          <a:p>
            <a:r>
              <a:rPr lang="en-US" sz="1800" i="1" dirty="0"/>
              <a:t>I want </a:t>
            </a:r>
            <a:r>
              <a:rPr lang="en-US" sz="1800" dirty="0"/>
              <a:t>to </a:t>
            </a:r>
            <a:r>
              <a:rPr lang="en-US" sz="1800" dirty="0" smtClean="0"/>
              <a:t>automatically deploy applications</a:t>
            </a:r>
            <a:endParaRPr lang="en-US" sz="1800" dirty="0"/>
          </a:p>
          <a:p>
            <a:r>
              <a:rPr lang="en-US" sz="1800" i="1" dirty="0"/>
              <a:t>So that </a:t>
            </a:r>
            <a:r>
              <a:rPr lang="en-US" sz="1800" dirty="0"/>
              <a:t>I can improve the quality of the software</a:t>
            </a:r>
          </a:p>
          <a:p>
            <a:endParaRPr lang="en-US" sz="1800" dirty="0"/>
          </a:p>
          <a:p>
            <a:r>
              <a:rPr lang="en-US" sz="1800" b="1" dirty="0"/>
              <a:t>Acceptance Criteria (Gherkin):</a:t>
            </a:r>
          </a:p>
          <a:p>
            <a:r>
              <a:rPr lang="en-US" sz="1800" i="1" dirty="0"/>
              <a:t>Given</a:t>
            </a:r>
            <a:r>
              <a:rPr lang="en-US" sz="1800" dirty="0"/>
              <a:t> a </a:t>
            </a:r>
            <a:r>
              <a:rPr lang="en-US" sz="1800" dirty="0" smtClean="0"/>
              <a:t>???</a:t>
            </a:r>
            <a:endParaRPr lang="en-US" sz="1800" dirty="0"/>
          </a:p>
          <a:p>
            <a:r>
              <a:rPr lang="en-US" sz="1800" i="1" dirty="0"/>
              <a:t>When</a:t>
            </a:r>
            <a:r>
              <a:rPr lang="en-US" sz="1800" dirty="0"/>
              <a:t> I </a:t>
            </a:r>
            <a:r>
              <a:rPr lang="en-US" sz="1800" dirty="0" smtClean="0"/>
              <a:t>???</a:t>
            </a:r>
            <a:endParaRPr lang="en-US" sz="1800" dirty="0"/>
          </a:p>
          <a:p>
            <a:r>
              <a:rPr lang="en-US" sz="1800" i="1" dirty="0"/>
              <a:t>Then</a:t>
            </a:r>
            <a:r>
              <a:rPr lang="en-US" sz="1800" dirty="0"/>
              <a:t> </a:t>
            </a:r>
            <a:r>
              <a:rPr lang="en-US" sz="1800" dirty="0" smtClean="0"/>
              <a:t>???</a:t>
            </a:r>
            <a:endParaRPr lang="en-US" sz="1800" dirty="0"/>
          </a:p>
          <a:p>
            <a:endParaRPr lang="en-US" dirty="0" smtClean="0"/>
          </a:p>
          <a:p>
            <a:r>
              <a:rPr lang="en-US" sz="1800" i="1" dirty="0"/>
              <a:t>Given</a:t>
            </a:r>
            <a:r>
              <a:rPr lang="en-US" sz="1800" dirty="0"/>
              <a:t> a ???</a:t>
            </a:r>
          </a:p>
          <a:p>
            <a:r>
              <a:rPr lang="en-US" sz="1800" i="1" dirty="0"/>
              <a:t>When</a:t>
            </a:r>
            <a:r>
              <a:rPr lang="en-US" sz="1800" dirty="0"/>
              <a:t> I ???</a:t>
            </a:r>
          </a:p>
          <a:p>
            <a:r>
              <a:rPr lang="en-US" sz="1800" i="1" dirty="0"/>
              <a:t>Then</a:t>
            </a:r>
            <a:r>
              <a:rPr lang="en-US" sz="1800" dirty="0"/>
              <a:t> ???</a:t>
            </a:r>
          </a:p>
          <a:p>
            <a:endParaRPr lang="en-US"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104441219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Automated Deployments</a:t>
            </a:r>
            <a:r>
              <a:rPr lang="en-US" dirty="0" smtClean="0"/>
              <a:t/>
            </a:r>
            <a:br>
              <a:rPr lang="en-US" dirty="0" smtClean="0"/>
            </a:br>
            <a:r>
              <a:rPr lang="en-US" dirty="0" smtClean="0"/>
              <a:t>Why</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b="1" dirty="0"/>
              <a:t>Deployments become much less error-prone and much more </a:t>
            </a:r>
            <a:r>
              <a:rPr lang="en-US" sz="1800" b="1" dirty="0" smtClean="0"/>
              <a:t>repeatable</a:t>
            </a:r>
          </a:p>
          <a:p>
            <a:pPr marL="285750" indent="-285750">
              <a:buFont typeface="Arial" panose="020B0604020202020204" pitchFamily="34" charset="0"/>
              <a:buChar char="•"/>
            </a:pPr>
            <a:r>
              <a:rPr lang="en-US" sz="1800" b="1" dirty="0"/>
              <a:t>Anyone in the team can deploy </a:t>
            </a:r>
            <a:r>
              <a:rPr lang="en-US" sz="1800" b="1" dirty="0" smtClean="0"/>
              <a:t>software</a:t>
            </a:r>
          </a:p>
          <a:p>
            <a:pPr marL="285750" indent="-285750">
              <a:buFont typeface="Arial" panose="020B0604020202020204" pitchFamily="34" charset="0"/>
              <a:buChar char="•"/>
            </a:pPr>
            <a:r>
              <a:rPr lang="en-US" sz="1800" b="1" dirty="0"/>
              <a:t>Engineers spend their time developing </a:t>
            </a:r>
            <a:r>
              <a:rPr lang="en-US" sz="1800" b="1" dirty="0" smtClean="0"/>
              <a:t>software</a:t>
            </a:r>
          </a:p>
          <a:p>
            <a:pPr marL="285750" indent="-285750">
              <a:buFont typeface="Arial" panose="020B0604020202020204" pitchFamily="34" charset="0"/>
              <a:buChar char="•"/>
            </a:pPr>
            <a:r>
              <a:rPr lang="en-US" sz="1800" b="1" dirty="0"/>
              <a:t>Deploying to somewhere new is not a </a:t>
            </a:r>
            <a:r>
              <a:rPr lang="en-US" sz="1800" b="1" dirty="0" smtClean="0"/>
              <a:t>headache</a:t>
            </a:r>
          </a:p>
          <a:p>
            <a:pPr marL="285750" indent="-285750">
              <a:buFont typeface="Arial" panose="020B0604020202020204" pitchFamily="34" charset="0"/>
              <a:buChar char="•"/>
            </a:pPr>
            <a:r>
              <a:rPr lang="en-US" sz="1800" b="1" dirty="0"/>
              <a:t>You can release more frequently</a:t>
            </a:r>
            <a:endParaRPr lang="en-US" sz="1800" dirty="0"/>
          </a:p>
        </p:txBody>
      </p:sp>
      <p:sp>
        <p:nvSpPr>
          <p:cNvPr id="4" name="Footer Placeholder 3"/>
          <p:cNvSpPr>
            <a:spLocks noGrp="1"/>
          </p:cNvSpPr>
          <p:nvPr>
            <p:ph type="ftr" sz="quarter" idx="11"/>
          </p:nvPr>
        </p:nvSpPr>
        <p:spPr/>
        <p:txBody>
          <a:bodyPr/>
          <a:lstStyle/>
          <a:p>
            <a:pPr eaLnBrk="1" hangingPunct="1"/>
            <a:r>
              <a:rPr lang="en-US" smtClean="0">
                <a:solidFill>
                  <a:prstClr val="black">
                    <a:lumMod val="50000"/>
                    <a:lumOff val="50000"/>
                  </a:prstClr>
                </a:solidFill>
                <a:ea typeface="+mn-ea"/>
              </a:rPr>
              <a:t>DevOps for Teams</a:t>
            </a:r>
            <a:endParaRPr lang="en-US" dirty="0">
              <a:solidFill>
                <a:prstClr val="black">
                  <a:lumMod val="50000"/>
                  <a:lumOff val="50000"/>
                </a:prstClr>
              </a:solidFill>
              <a:ea typeface="+mn-ea"/>
            </a:endParaRPr>
          </a:p>
        </p:txBody>
      </p:sp>
    </p:spTree>
    <p:extLst>
      <p:ext uri="{BB962C8B-B14F-4D97-AF65-F5344CB8AC3E}">
        <p14:creationId xmlns:p14="http://schemas.microsoft.com/office/powerpoint/2010/main" val="699613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annie Mae Theme">
      <a:dk1>
        <a:sysClr val="windowText" lastClr="000000"/>
      </a:dk1>
      <a:lt1>
        <a:sysClr val="window" lastClr="FFFFFF"/>
      </a:lt1>
      <a:dk2>
        <a:srgbClr val="000F2B"/>
      </a:dk2>
      <a:lt2>
        <a:srgbClr val="D9D7DC"/>
      </a:lt2>
      <a:accent1>
        <a:srgbClr val="99660F"/>
      </a:accent1>
      <a:accent2>
        <a:srgbClr val="C55147"/>
      </a:accent2>
      <a:accent3>
        <a:srgbClr val="216C2B"/>
      </a:accent3>
      <a:accent4>
        <a:srgbClr val="574A71"/>
      </a:accent4>
      <a:accent5>
        <a:srgbClr val="007697"/>
      </a:accent5>
      <a:accent6>
        <a:srgbClr val="C0540F"/>
      </a:accent6>
      <a:hlink>
        <a:srgbClr val="0563C1"/>
      </a:hlink>
      <a:folHlink>
        <a:srgbClr val="954F72"/>
      </a:folHlink>
    </a:clrScheme>
    <a:fontScheme name="Fannie Mae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screen_and_printed_internal" id="{DD91068B-26CE-478F-BC0A-1BA2EA2BC1A3}" vid="{5C280044-74A8-45D9-89AC-B3EABA7A831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333333"/>
      </a:dk1>
      <a:lt1>
        <a:srgbClr val="FFFFFF"/>
      </a:lt1>
      <a:dk2>
        <a:srgbClr val="CC6600"/>
      </a:dk2>
      <a:lt2>
        <a:srgbClr val="7A6C3A"/>
      </a:lt2>
      <a:accent1>
        <a:srgbClr val="0067B1"/>
      </a:accent1>
      <a:accent2>
        <a:srgbClr val="003366"/>
      </a:accent2>
      <a:accent3>
        <a:srgbClr val="FFFFFF"/>
      </a:accent3>
      <a:accent4>
        <a:srgbClr val="2A2A2A"/>
      </a:accent4>
      <a:accent5>
        <a:srgbClr val="AAB8D5"/>
      </a:accent5>
      <a:accent6>
        <a:srgbClr val="002D5C"/>
      </a:accent6>
      <a:hlink>
        <a:srgbClr val="B2BD9D"/>
      </a:hlink>
      <a:folHlink>
        <a:srgbClr val="F5B93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6CD3D4CD6F814E8CC75D1322014095" ma:contentTypeVersion="1" ma:contentTypeDescription="Create a new document." ma:contentTypeScope="" ma:versionID="78fd4dd76b2cab0d99c069b636bbd207">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3C6E2E2-6034-4C3A-B3A2-C39E2F429E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338B8C-1761-4F34-8E73-E7A3F5686A6E}">
  <ds:schemaRefs>
    <ds:schemaRef ds:uri="http://schemas.microsoft.com/office/2006/metadata/longProperties"/>
  </ds:schemaRefs>
</ds:datastoreItem>
</file>

<file path=customXml/itemProps3.xml><?xml version="1.0" encoding="utf-8"?>
<ds:datastoreItem xmlns:ds="http://schemas.openxmlformats.org/officeDocument/2006/customXml" ds:itemID="{E3AA7B49-3E99-4F2B-8E4D-194AA9A8E559}">
  <ds:schemaRefs>
    <ds:schemaRef ds:uri="http://schemas.microsoft.com/sharepoint/v3/contenttype/forms"/>
  </ds:schemaRefs>
</ds:datastoreItem>
</file>

<file path=customXml/itemProps4.xml><?xml version="1.0" encoding="utf-8"?>
<ds:datastoreItem xmlns:ds="http://schemas.openxmlformats.org/officeDocument/2006/customXml" ds:itemID="{F35AC253-03AD-4BA3-B965-34ADBFAED5EC}">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39728</TotalTime>
  <Words>7772</Words>
  <Application>Microsoft Office PowerPoint</Application>
  <PresentationFormat>On-screen Show (4:3)</PresentationFormat>
  <Paragraphs>1603</Paragraphs>
  <Slides>155</Slides>
  <Notes>69</Notes>
  <HiddenSlides>0</HiddenSlides>
  <MMClips>2</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155</vt:i4>
      </vt:variant>
    </vt:vector>
  </HeadingPairs>
  <TitlesOfParts>
    <vt:vector size="166" baseType="lpstr">
      <vt:lpstr>ＭＳ Ｐゴシック</vt:lpstr>
      <vt:lpstr>Aharoni</vt:lpstr>
      <vt:lpstr>Arial</vt:lpstr>
      <vt:lpstr>Bauhaus 93</vt:lpstr>
      <vt:lpstr>Calibri</vt:lpstr>
      <vt:lpstr>Cambria</vt:lpstr>
      <vt:lpstr>Courier</vt:lpstr>
      <vt:lpstr>Georgia</vt:lpstr>
      <vt:lpstr>Myriad Pro Light</vt:lpstr>
      <vt:lpstr>Wingdings</vt:lpstr>
      <vt:lpstr>Office Theme</vt:lpstr>
      <vt:lpstr>DevOps For Teams</vt:lpstr>
      <vt:lpstr>Purpose</vt:lpstr>
      <vt:lpstr>Content</vt:lpstr>
      <vt:lpstr> Overview</vt:lpstr>
      <vt:lpstr>Workshop Daily Schedule &amp; Cadence</vt:lpstr>
      <vt:lpstr>DevOps For Teams</vt:lpstr>
      <vt:lpstr>What is DevOps</vt:lpstr>
      <vt:lpstr>What is DevOps</vt:lpstr>
      <vt:lpstr>What is DevOps? Why</vt:lpstr>
      <vt:lpstr>What is DevOps?</vt:lpstr>
      <vt:lpstr>What is DevOps?</vt:lpstr>
      <vt:lpstr>What is DevOps? Principles</vt:lpstr>
      <vt:lpstr>What is DevOps? Goals</vt:lpstr>
      <vt:lpstr>What is DevOps? What DevOps is NOT</vt:lpstr>
      <vt:lpstr>What is DevOps? Evolutions to DevOps</vt:lpstr>
      <vt:lpstr>What is DevOps?</vt:lpstr>
      <vt:lpstr>What is DevOps? Themes</vt:lpstr>
      <vt:lpstr>Fannie Mae’s DevOps Tool Chain</vt:lpstr>
      <vt:lpstr>What is DevOps? DevOps Maturity</vt:lpstr>
      <vt:lpstr>Culture</vt:lpstr>
      <vt:lpstr>Culture Why</vt:lpstr>
      <vt:lpstr>Culture</vt:lpstr>
      <vt:lpstr>Culture What</vt:lpstr>
      <vt:lpstr>Culture</vt:lpstr>
      <vt:lpstr>Culture Next</vt:lpstr>
      <vt:lpstr>Delivery Pipeline</vt:lpstr>
      <vt:lpstr>WIRE Demonstration</vt:lpstr>
      <vt:lpstr>Discussion Your Team &amp; DevOps</vt:lpstr>
      <vt:lpstr>Version Control Systems</vt:lpstr>
      <vt:lpstr>Version Control Systems</vt:lpstr>
      <vt:lpstr>Version Control Systems Why</vt:lpstr>
      <vt:lpstr>Version Control Systems</vt:lpstr>
      <vt:lpstr>Version Control Systems What</vt:lpstr>
      <vt:lpstr>Version Control Systems</vt:lpstr>
      <vt:lpstr>Version Control Systems How Hands-On Lab </vt:lpstr>
      <vt:lpstr>Version Control Systems Next</vt:lpstr>
      <vt:lpstr>Automated Builds</vt:lpstr>
      <vt:lpstr>Automated Builds</vt:lpstr>
      <vt:lpstr>Automated Builds Why</vt:lpstr>
      <vt:lpstr>Automated Builds What</vt:lpstr>
      <vt:lpstr>Automated Builds</vt:lpstr>
      <vt:lpstr>Automated Builds How Hands on Lab</vt:lpstr>
      <vt:lpstr>Automated Builds Next</vt:lpstr>
      <vt:lpstr>Continuous Integration</vt:lpstr>
      <vt:lpstr>Continuous Integration</vt:lpstr>
      <vt:lpstr>Continuous Integration</vt:lpstr>
      <vt:lpstr>Continuous Integration Why</vt:lpstr>
      <vt:lpstr>Continuous Integration</vt:lpstr>
      <vt:lpstr>Continuous Integration What</vt:lpstr>
      <vt:lpstr>Continuous Integration How Hand on Lab – Jenkins commit job</vt:lpstr>
      <vt:lpstr>Continuous Integration Next </vt:lpstr>
      <vt:lpstr>Automated Acceptance Testing</vt:lpstr>
      <vt:lpstr>Automated Acceptance Testing</vt:lpstr>
      <vt:lpstr>Automated Acceptance Testing Why</vt:lpstr>
      <vt:lpstr>Automated Acceptance Testing What</vt:lpstr>
      <vt:lpstr>Automated Acceptance Testing</vt:lpstr>
      <vt:lpstr>Automated Acceptance Testing</vt:lpstr>
      <vt:lpstr>Automated Acceptance Testing - cucumber How</vt:lpstr>
      <vt:lpstr>Automated Acceptance Testing Next</vt:lpstr>
      <vt:lpstr>Unit Testing</vt:lpstr>
      <vt:lpstr>Unit Testing</vt:lpstr>
      <vt:lpstr>Unit Testing Why</vt:lpstr>
      <vt:lpstr>Unit Testing What</vt:lpstr>
      <vt:lpstr>Unit Testing How</vt:lpstr>
      <vt:lpstr>Unit Testing Mocking</vt:lpstr>
      <vt:lpstr>Unit Testing - Junit How Hand on Lab</vt:lpstr>
      <vt:lpstr>Unit Testing Next</vt:lpstr>
      <vt:lpstr>Static Analysis</vt:lpstr>
      <vt:lpstr>Static Analysis</vt:lpstr>
      <vt:lpstr>Static Analysis Why</vt:lpstr>
      <vt:lpstr>Static Analysis What</vt:lpstr>
      <vt:lpstr>DevOps For Teams CQA Tooling in Context of Agile</vt:lpstr>
      <vt:lpstr>Static Analysis How Hands on Lab</vt:lpstr>
      <vt:lpstr>Static Analysis Next</vt:lpstr>
      <vt:lpstr>Day 1 – Retrospective</vt:lpstr>
      <vt:lpstr>Day 1 – Q&amp;A</vt:lpstr>
      <vt:lpstr>DevOps Training Workshop – Day 2</vt:lpstr>
      <vt:lpstr>PowerPoint Presentation</vt:lpstr>
      <vt:lpstr> Overview</vt:lpstr>
      <vt:lpstr>Introduction to DevOps Fannie Mae’s DevOps Value Chain</vt:lpstr>
      <vt:lpstr>Artifact Repositories</vt:lpstr>
      <vt:lpstr>Artifact Repositories Value and Acceptance Criteria</vt:lpstr>
      <vt:lpstr>Artifact Repositories Why</vt:lpstr>
      <vt:lpstr>Artifact Repositories What</vt:lpstr>
      <vt:lpstr>Artifact Repositories</vt:lpstr>
      <vt:lpstr>Artifact Repository Strong Versioning</vt:lpstr>
      <vt:lpstr>Artifact Repositories Dependency Management</vt:lpstr>
      <vt:lpstr>Artifact Repositories - Nexus How Hands on Lab</vt:lpstr>
      <vt:lpstr>Artifact Repositories Next</vt:lpstr>
      <vt:lpstr>Database Migrations</vt:lpstr>
      <vt:lpstr>Database Migrations</vt:lpstr>
      <vt:lpstr>Database Migrations Why</vt:lpstr>
      <vt:lpstr>Database Migrations What</vt:lpstr>
      <vt:lpstr> Database Migration</vt:lpstr>
      <vt:lpstr>Database Migrations - Flyway How Hands on Lab</vt:lpstr>
      <vt:lpstr>Database Migrations Next</vt:lpstr>
      <vt:lpstr>Automated Deployments</vt:lpstr>
      <vt:lpstr>Automated Deployments</vt:lpstr>
      <vt:lpstr>Automated Deployments Why</vt:lpstr>
      <vt:lpstr>Automated Deployments What</vt:lpstr>
      <vt:lpstr>Automated Deployments – iCART </vt:lpstr>
      <vt:lpstr>Automated Deployments – iCART Hands-On Lab</vt:lpstr>
      <vt:lpstr>Automated Deployments Next</vt:lpstr>
      <vt:lpstr>Continuous Documentation</vt:lpstr>
      <vt:lpstr>Continuous Documentation</vt:lpstr>
      <vt:lpstr>Continuous Documentation Why</vt:lpstr>
      <vt:lpstr>Continuous Documentation </vt:lpstr>
      <vt:lpstr>Continuous Documentation What</vt:lpstr>
      <vt:lpstr>Continuous Documentation How Hands on Lab</vt:lpstr>
      <vt:lpstr>Continuous Documentation Next</vt:lpstr>
      <vt:lpstr>Maven – Build Lifecycle </vt:lpstr>
      <vt:lpstr>Maven – Directory layout</vt:lpstr>
      <vt:lpstr>Maven – Project Object Model (POM)</vt:lpstr>
      <vt:lpstr> Feature Isolation</vt:lpstr>
      <vt:lpstr>Discussion Application Readiness Survey Testing</vt:lpstr>
      <vt:lpstr>Hands-On Exercise Configure an integrated testing and deployment framework</vt:lpstr>
      <vt:lpstr>Hands-On Exercise Configure an integrated testing and deployment framework</vt:lpstr>
      <vt:lpstr>Day 2 – Retrospective</vt:lpstr>
      <vt:lpstr>Day 2 – Q&amp;A</vt:lpstr>
      <vt:lpstr>Capacity Testing</vt:lpstr>
      <vt:lpstr>Capacity Testing</vt:lpstr>
      <vt:lpstr>Capacity Testing Why</vt:lpstr>
      <vt:lpstr>Capacity Testing What</vt:lpstr>
      <vt:lpstr>Capacity Testing How Hands on Lab</vt:lpstr>
      <vt:lpstr>Capacity Testing Next</vt:lpstr>
      <vt:lpstr>Security</vt:lpstr>
      <vt:lpstr>Security</vt:lpstr>
      <vt:lpstr>Security Why</vt:lpstr>
      <vt:lpstr>Security What</vt:lpstr>
      <vt:lpstr>Security How Hands on Lab</vt:lpstr>
      <vt:lpstr>Security Next</vt:lpstr>
      <vt:lpstr> Overview</vt:lpstr>
      <vt:lpstr>Measurement</vt:lpstr>
      <vt:lpstr>Day 3 – Retrospective</vt:lpstr>
      <vt:lpstr>Monitoring and Measurements</vt:lpstr>
      <vt:lpstr>Monitoring and Measurements</vt:lpstr>
      <vt:lpstr>Monitoring and Measurements Why</vt:lpstr>
      <vt:lpstr>Monitoring and Measurements What</vt:lpstr>
      <vt:lpstr>Automated Deployments How Hands on Lab</vt:lpstr>
      <vt:lpstr>Automated Deployments Next</vt:lpstr>
      <vt:lpstr>Governance</vt:lpstr>
      <vt:lpstr>Governance</vt:lpstr>
      <vt:lpstr>Governance Why</vt:lpstr>
      <vt:lpstr>Governance What</vt:lpstr>
      <vt:lpstr>Governance How Hands on Lab</vt:lpstr>
      <vt:lpstr>Governance Next</vt:lpstr>
      <vt:lpstr>Infrastructure as Code</vt:lpstr>
      <vt:lpstr>Infrastructure as Code</vt:lpstr>
      <vt:lpstr>Infrastructure as Code Why</vt:lpstr>
      <vt:lpstr>Infrastructure as Code What</vt:lpstr>
      <vt:lpstr>Infrastructure as Code How Hands on Lab</vt:lpstr>
      <vt:lpstr>Infrastructure as Code Next</vt:lpstr>
      <vt:lpstr>Day 3 – Retrospective</vt:lpstr>
      <vt:lpstr>Day 3 – Q&amp;A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Teams</dc:title>
  <dc:creator>Philip Ruff</dc:creator>
  <cp:lastModifiedBy>Ruff, Philip x (Contractor)</cp:lastModifiedBy>
  <cp:revision>771</cp:revision>
  <cp:lastPrinted>2016-10-28T19:00:36Z</cp:lastPrinted>
  <dcterms:created xsi:type="dcterms:W3CDTF">2015-08-21T12:46:45Z</dcterms:created>
  <dcterms:modified xsi:type="dcterms:W3CDTF">2016-11-03T15:21:04Z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ype of Document">
    <vt:lpwstr>PowerPoint</vt:lpwstr>
  </property>
  <property fmtid="{D5CDD505-2E9C-101B-9397-08002B2CF9AE}" pid="3" name="Group">
    <vt:lpwstr>Internal templates</vt:lpwstr>
  </property>
  <property fmtid="{D5CDD505-2E9C-101B-9397-08002B2CF9AE}" pid="4" name="ContentType">
    <vt:lpwstr>Document</vt:lpwstr>
  </property>
  <property fmtid="{D5CDD505-2E9C-101B-9397-08002B2CF9AE}" pid="5" name="xd_Signature">
    <vt:lpwstr/>
  </property>
  <property fmtid="{D5CDD505-2E9C-101B-9397-08002B2CF9AE}" pid="6" name="TemplateUrl">
    <vt:lpwstr/>
  </property>
  <property fmtid="{D5CDD505-2E9C-101B-9397-08002B2CF9AE}" pid="7" name="xd_ProgID">
    <vt:lpwstr/>
  </property>
  <property fmtid="{D5CDD505-2E9C-101B-9397-08002B2CF9AE}" pid="8" name="Order">
    <vt:lpwstr>8600.00000000000</vt:lpwstr>
  </property>
  <property fmtid="{D5CDD505-2E9C-101B-9397-08002B2CF9AE}" pid="9" name="_dlc_Exempt">
    <vt:lpwstr/>
  </property>
  <property fmtid="{D5CDD505-2E9C-101B-9397-08002B2CF9AE}" pid="10" name="_dlc_DocId">
    <vt:lpwstr>NNMKA46QU54D-107-86</vt:lpwstr>
  </property>
  <property fmtid="{D5CDD505-2E9C-101B-9397-08002B2CF9AE}" pid="11" name="_dlc_DocIdItemGuid">
    <vt:lpwstr>700619db-67b8-455c-abd2-d10bf817ddca</vt:lpwstr>
  </property>
  <property fmtid="{D5CDD505-2E9C-101B-9397-08002B2CF9AE}" pid="12" name="_dlc_DocIdUrl">
    <vt:lpwstr>http://fmhomesite-d/Divisions/coms/BrandCenter/_layouts/15/DocIdRedir.aspx?ID=NNMKA46QU54D-107-86, NNMKA46QU54D-107-86</vt:lpwstr>
  </property>
  <property fmtid="{D5CDD505-2E9C-101B-9397-08002B2CF9AE}" pid="13" name="ContentTypeId">
    <vt:lpwstr>0x010100396CD3D4CD6F814E8CC75D1322014095</vt:lpwstr>
  </property>
</Properties>
</file>