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974" y="283"/>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2/27/2025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0031E-9AEE-843C-7EE8-438F3594D5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5E36EC-3CF2-7424-5988-3D2C7D992CDB}"/>
              </a:ext>
            </a:extLst>
          </p:cNvPr>
          <p:cNvSpPr txBox="1"/>
          <p:nvPr/>
        </p:nvSpPr>
        <p:spPr>
          <a:xfrm>
            <a:off x="1259840" y="497840"/>
            <a:ext cx="972312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Case8</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68F3E6-4D42-F31F-DCCE-6773B34E2731}"/>
              </a:ext>
            </a:extLst>
          </p:cNvPr>
          <p:cNvSpPr txBox="1"/>
          <p:nvPr/>
        </p:nvSpPr>
        <p:spPr>
          <a:xfrm>
            <a:off x="101600" y="1676400"/>
            <a:ext cx="11856720" cy="480131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SPEED </a:t>
            </a:r>
            <a:r>
              <a:rPr lang="en-US" sz="3200" dirty="0" err="1">
                <a:latin typeface="Times New Roman" panose="02020603050405020304" pitchFamily="18" charset="0"/>
                <a:cs typeface="Times New Roman" panose="02020603050405020304" pitchFamily="18" charset="0"/>
              </a:rPr>
              <a:t>programme</a:t>
            </a:r>
            <a:r>
              <a:rPr lang="en-US" sz="3200" dirty="0">
                <a:latin typeface="Times New Roman" panose="02020603050405020304" pitchFamily="18" charset="0"/>
                <a:cs typeface="Times New Roman" panose="02020603050405020304" pitchFamily="18" charset="0"/>
              </a:rPr>
              <a:t> offers nine-month placements to UK university students who have finished the second year of their degree course. The students are potential entrepreneurs who establish a self-employed placement as an alternative to the conventional industrial placements. SPEED is aimed at assisting students from the project partner universities who possess a viable business idea to take the first steps towards operating a genuine business. The goal is to offer students a learning experience that seeks to eventually turn business concepts into successful ventures.</a:t>
            </a:r>
          </a:p>
          <a:p>
            <a:endParaRPr lang="en-IN" dirty="0"/>
          </a:p>
        </p:txBody>
      </p:sp>
    </p:spTree>
    <p:extLst>
      <p:ext uri="{BB962C8B-B14F-4D97-AF65-F5344CB8AC3E}">
        <p14:creationId xmlns:p14="http://schemas.microsoft.com/office/powerpoint/2010/main" val="4965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F541-67DE-34A4-D337-B94F49F6A9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7D5C6D7-BE6D-DBCC-FD81-20CD2E54234B}"/>
              </a:ext>
            </a:extLst>
          </p:cNvPr>
          <p:cNvSpPr txBox="1"/>
          <p:nvPr/>
        </p:nvSpPr>
        <p:spPr>
          <a:xfrm>
            <a:off x="2082800" y="325120"/>
            <a:ext cx="81788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Case-9</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D94F9A8-F06E-F754-87A9-B57F9A3732D5}"/>
              </a:ext>
            </a:extLst>
          </p:cNvPr>
          <p:cNvSpPr txBox="1"/>
          <p:nvPr/>
        </p:nvSpPr>
        <p:spPr>
          <a:xfrm>
            <a:off x="101600" y="1513840"/>
            <a:ext cx="11938000" cy="553997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Institute of Digital Innovation (IDI) is a digital excellence facilitating institute within </a:t>
            </a:r>
            <a:r>
              <a:rPr lang="en-US" sz="2800" dirty="0" err="1">
                <a:latin typeface="Times New Roman" panose="02020603050405020304" pitchFamily="18" charset="0"/>
                <a:cs typeface="Times New Roman" panose="02020603050405020304" pitchFamily="18" charset="0"/>
              </a:rPr>
              <a:t>DigitalCity</a:t>
            </a:r>
            <a:r>
              <a:rPr lang="en-US" sz="2800" dirty="0">
                <a:latin typeface="Times New Roman" panose="02020603050405020304" pitchFamily="18" charset="0"/>
                <a:cs typeface="Times New Roman" panose="02020603050405020304" pitchFamily="18" charset="0"/>
              </a:rPr>
              <a:t>, Middlesbrough. It forms one of the two major building blocks of the </a:t>
            </a:r>
            <a:r>
              <a:rPr lang="en-US" sz="2800" dirty="0" err="1">
                <a:latin typeface="Times New Roman" panose="02020603050405020304" pitchFamily="18" charset="0"/>
                <a:cs typeface="Times New Roman" panose="02020603050405020304" pitchFamily="18" charset="0"/>
              </a:rPr>
              <a:t>DigitalCity</a:t>
            </a:r>
            <a:r>
              <a:rPr lang="en-US" sz="2800" dirty="0">
                <a:latin typeface="Times New Roman" panose="02020603050405020304" pitchFamily="18" charset="0"/>
                <a:cs typeface="Times New Roman" panose="02020603050405020304" pitchFamily="18" charset="0"/>
              </a:rPr>
              <a:t> project in Teesside, North East England. The other block is </a:t>
            </a:r>
            <a:r>
              <a:rPr lang="en-US" sz="2800" dirty="0" err="1">
                <a:latin typeface="Times New Roman" panose="02020603050405020304" pitchFamily="18" charset="0"/>
                <a:cs typeface="Times New Roman" panose="02020603050405020304" pitchFamily="18" charset="0"/>
              </a:rPr>
              <a:t>DigitalCity</a:t>
            </a:r>
            <a:r>
              <a:rPr lang="en-US" sz="2800" dirty="0">
                <a:latin typeface="Times New Roman" panose="02020603050405020304" pitchFamily="18" charset="0"/>
                <a:cs typeface="Times New Roman" panose="02020603050405020304" pitchFamily="18" charset="0"/>
              </a:rPr>
              <a:t> Business.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IDI is situated within the €14m purpose-built Phoenix Building at Teesside University, Middlesbrough. The IDI has been designed as a </a:t>
            </a:r>
            <a:r>
              <a:rPr lang="en-US" sz="2800" dirty="0" err="1">
                <a:latin typeface="Times New Roman" panose="02020603050405020304" pitchFamily="18" charset="0"/>
                <a:cs typeface="Times New Roman" panose="02020603050405020304" pitchFamily="18" charset="0"/>
              </a:rPr>
              <a:t>centre</a:t>
            </a:r>
            <a:r>
              <a:rPr lang="en-US" sz="2800" dirty="0">
                <a:latin typeface="Times New Roman" panose="02020603050405020304" pitchFamily="18" charset="0"/>
                <a:cs typeface="Times New Roman" panose="02020603050405020304" pitchFamily="18" charset="0"/>
              </a:rPr>
              <a:t> of excellence to facilitate graduates and academics from Teesside and the broader North East of England to set up companies through the offering of specialist facilities, mentoring support, skills training and access to finance. IDI has four main activities; fellowships, industrial engagement, digital inclusion and cluster promotion.</a:t>
            </a:r>
          </a:p>
          <a:p>
            <a:endParaRPr lang="en-IN" dirty="0"/>
          </a:p>
        </p:txBody>
      </p:sp>
    </p:spTree>
    <p:extLst>
      <p:ext uri="{BB962C8B-B14F-4D97-AF65-F5344CB8AC3E}">
        <p14:creationId xmlns:p14="http://schemas.microsoft.com/office/powerpoint/2010/main" val="47360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D82E2-5645-3071-F7E3-76972EF2E8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5A83EF4-C3DF-5173-2E9E-140BEBD7EDD7}"/>
              </a:ext>
            </a:extLst>
          </p:cNvPr>
          <p:cNvSpPr txBox="1"/>
          <p:nvPr/>
        </p:nvSpPr>
        <p:spPr>
          <a:xfrm>
            <a:off x="2082800" y="325120"/>
            <a:ext cx="81788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Case-10</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6E7729-44A5-8B78-D632-3E0C6E49167C}"/>
              </a:ext>
            </a:extLst>
          </p:cNvPr>
          <p:cNvSpPr txBox="1"/>
          <p:nvPr/>
        </p:nvSpPr>
        <p:spPr>
          <a:xfrm>
            <a:off x="152400" y="1290320"/>
            <a:ext cx="11755120" cy="4801314"/>
          </a:xfrm>
          <a:prstGeom prst="rect">
            <a:avLst/>
          </a:prstGeom>
          <a:noFill/>
        </p:spPr>
        <p:txBody>
          <a:bodyPr wrap="square" rtlCol="0">
            <a:spAutoFit/>
          </a:bodyPr>
          <a:lstStyle/>
          <a:p>
            <a:r>
              <a:rPr lang="en-US" sz="3600" dirty="0" err="1">
                <a:latin typeface="Times New Roman" panose="02020603050405020304" pitchFamily="18" charset="0"/>
                <a:cs typeface="Times New Roman" panose="02020603050405020304" pitchFamily="18" charset="0"/>
              </a:rPr>
              <a:t>Acua</a:t>
            </a:r>
            <a:r>
              <a:rPr lang="en-US" sz="3600" dirty="0">
                <a:latin typeface="Times New Roman" panose="02020603050405020304" pitchFamily="18" charset="0"/>
                <a:cs typeface="Times New Roman" panose="02020603050405020304" pitchFamily="18" charset="0"/>
              </a:rPr>
              <a:t> Limited is a corporate trading company of Coventry University that operates with </a:t>
            </a:r>
            <a:r>
              <a:rPr lang="en-US" sz="3600" dirty="0" err="1">
                <a:latin typeface="Times New Roman" panose="02020603050405020304" pitchFamily="18" charset="0"/>
                <a:cs typeface="Times New Roman" panose="02020603050405020304" pitchFamily="18" charset="0"/>
              </a:rPr>
              <a:t>organisations</a:t>
            </a:r>
            <a:r>
              <a:rPr lang="en-US" sz="3600" dirty="0">
                <a:latin typeface="Times New Roman" panose="02020603050405020304" pitchFamily="18" charset="0"/>
                <a:cs typeface="Times New Roman" panose="02020603050405020304" pitchFamily="18" charset="0"/>
              </a:rPr>
              <a:t> to integrate higher level skills and qualifications into development </a:t>
            </a:r>
            <a:r>
              <a:rPr lang="en-US" sz="3600" dirty="0" err="1">
                <a:latin typeface="Times New Roman" panose="02020603050405020304" pitchFamily="18" charset="0"/>
                <a:cs typeface="Times New Roman" panose="02020603050405020304" pitchFamily="18" charset="0"/>
              </a:rPr>
              <a:t>programmes</a:t>
            </a:r>
            <a:r>
              <a:rPr lang="en-US" sz="3600" dirty="0">
                <a:latin typeface="Times New Roman" panose="02020603050405020304" pitchFamily="18" charset="0"/>
                <a:cs typeface="Times New Roman" panose="02020603050405020304" pitchFamily="18" charset="0"/>
              </a:rPr>
              <a:t>. They have </a:t>
            </a:r>
            <a:r>
              <a:rPr lang="en-US" sz="3600" dirty="0" err="1">
                <a:latin typeface="Times New Roman" panose="02020603050405020304" pitchFamily="18" charset="0"/>
                <a:cs typeface="Times New Roman" panose="02020603050405020304" pitchFamily="18" charset="0"/>
              </a:rPr>
              <a:t>programmes</a:t>
            </a:r>
            <a:r>
              <a:rPr lang="en-US" sz="3600" dirty="0">
                <a:latin typeface="Times New Roman" panose="02020603050405020304" pitchFamily="18" charset="0"/>
                <a:cs typeface="Times New Roman" panose="02020603050405020304" pitchFamily="18" charset="0"/>
              </a:rPr>
              <a:t> that are accredited by Coventry University and can progress to a full degree. Business coaches are placed by </a:t>
            </a:r>
            <a:r>
              <a:rPr lang="en-US" sz="3600" dirty="0" err="1">
                <a:latin typeface="Times New Roman" panose="02020603050405020304" pitchFamily="18" charset="0"/>
                <a:cs typeface="Times New Roman" panose="02020603050405020304" pitchFamily="18" charset="0"/>
              </a:rPr>
              <a:t>Acua</a:t>
            </a:r>
            <a:r>
              <a:rPr lang="en-US" sz="3600" dirty="0">
                <a:latin typeface="Times New Roman" panose="02020603050405020304" pitchFamily="18" charset="0"/>
                <a:cs typeface="Times New Roman" panose="02020603050405020304" pitchFamily="18" charset="0"/>
              </a:rPr>
              <a:t> Limited in client </a:t>
            </a:r>
            <a:r>
              <a:rPr lang="en-US" sz="3600" dirty="0" err="1">
                <a:latin typeface="Times New Roman" panose="02020603050405020304" pitchFamily="18" charset="0"/>
                <a:cs typeface="Times New Roman" panose="02020603050405020304" pitchFamily="18" charset="0"/>
              </a:rPr>
              <a:t>organisations</a:t>
            </a:r>
            <a:r>
              <a:rPr lang="en-US" sz="3600" dirty="0">
                <a:latin typeface="Times New Roman" panose="02020603050405020304" pitchFamily="18" charset="0"/>
                <a:cs typeface="Times New Roman" panose="02020603050405020304" pitchFamily="18" charset="0"/>
              </a:rPr>
              <a:t>, where there is an exclusive people development resource based on academic expertise that underpins the learning.</a:t>
            </a:r>
          </a:p>
          <a:p>
            <a:endParaRPr lang="en-IN" dirty="0"/>
          </a:p>
        </p:txBody>
      </p:sp>
    </p:spTree>
    <p:extLst>
      <p:ext uri="{BB962C8B-B14F-4D97-AF65-F5344CB8AC3E}">
        <p14:creationId xmlns:p14="http://schemas.microsoft.com/office/powerpoint/2010/main" val="402269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42FBE-4F7C-64DC-D527-B86AC77704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A833BA-8303-E58F-6AF1-9D93929EB625}"/>
              </a:ext>
            </a:extLst>
          </p:cNvPr>
          <p:cNvSpPr txBox="1"/>
          <p:nvPr/>
        </p:nvSpPr>
        <p:spPr>
          <a:xfrm>
            <a:off x="335280" y="508000"/>
            <a:ext cx="11490960" cy="2215991"/>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Introduction</a:t>
            </a:r>
            <a:r>
              <a:rPr lang="en-US" dirty="0"/>
              <a:t> </a:t>
            </a:r>
          </a:p>
          <a:p>
            <a:pPr algn="ctr"/>
            <a:endParaRPr lang="en-US" dirty="0"/>
          </a:p>
          <a:p>
            <a:pPr algn="ctr"/>
            <a:endParaRPr lang="en-US" dirty="0"/>
          </a:p>
          <a:p>
            <a:pPr algn="ctr"/>
            <a:endParaRPr lang="en-US" dirty="0"/>
          </a:p>
          <a:p>
            <a:pPr algn="ctr"/>
            <a:endParaRPr lang="en-US" dirty="0"/>
          </a:p>
          <a:p>
            <a:pPr algn="ctr"/>
            <a:endParaRPr lang="en-IN" dirty="0"/>
          </a:p>
        </p:txBody>
      </p:sp>
      <p:sp>
        <p:nvSpPr>
          <p:cNvPr id="3" name="TextBox 2">
            <a:extLst>
              <a:ext uri="{FF2B5EF4-FFF2-40B4-BE49-F238E27FC236}">
                <a16:creationId xmlns:a16="http://schemas.microsoft.com/office/drawing/2014/main" id="{1A847394-3CC8-239E-9550-9E0414FE0F1F}"/>
              </a:ext>
            </a:extLst>
          </p:cNvPr>
          <p:cNvSpPr txBox="1"/>
          <p:nvPr/>
        </p:nvSpPr>
        <p:spPr>
          <a:xfrm>
            <a:off x="172720" y="1513840"/>
            <a:ext cx="11775440" cy="4955203"/>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report forms part of a study on higher education institution-public and private organization cooperation in Europe, ordered by DG Education and Culture. It contains 30 European cases of good practice in University-Business Cooperation (UBC). The cases have been studied and chosen to demonstrate the wide range of examples in UBC in a European setting, across the width of the European Union (EU) and economic community and members of the European Economic Area (EEA). The cases are applicable to university management and knowledge transfer professionals, all government levels charged with economic development and for business wishing to enhance innovation through UBC.</a:t>
            </a:r>
          </a:p>
          <a:p>
            <a:endParaRPr lang="en-US" dirty="0"/>
          </a:p>
          <a:p>
            <a:endParaRPr lang="en-IN" dirty="0"/>
          </a:p>
        </p:txBody>
      </p:sp>
    </p:spTree>
    <p:extLst>
      <p:ext uri="{BB962C8B-B14F-4D97-AF65-F5344CB8AC3E}">
        <p14:creationId xmlns:p14="http://schemas.microsoft.com/office/powerpoint/2010/main" val="112462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92EF-EF4F-45EF-7F1F-CE4CAC009E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6A8E87-6C58-7ECC-729E-9D39C667E3E8}"/>
              </a:ext>
            </a:extLst>
          </p:cNvPr>
          <p:cNvSpPr txBox="1"/>
          <p:nvPr/>
        </p:nvSpPr>
        <p:spPr>
          <a:xfrm>
            <a:off x="1503680" y="365760"/>
            <a:ext cx="927608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Case1</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7ACB49-6A8E-867E-E69D-F5448F6F5058}"/>
              </a:ext>
            </a:extLst>
          </p:cNvPr>
          <p:cNvSpPr txBox="1"/>
          <p:nvPr/>
        </p:nvSpPr>
        <p:spPr>
          <a:xfrm>
            <a:off x="203200" y="1564640"/>
            <a:ext cx="11755120" cy="5262979"/>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This report is a case study of Aalborg University's entrepreneurship in Denmark, highlighting their Supporting Entrepreneurship </a:t>
            </a:r>
            <a:r>
              <a:rPr lang="en-US" sz="2100" dirty="0" err="1">
                <a:latin typeface="Times New Roman" panose="02020603050405020304" pitchFamily="18" charset="0"/>
                <a:cs typeface="Times New Roman" panose="02020603050405020304" pitchFamily="18" charset="0"/>
              </a:rPr>
              <a:t>programme</a:t>
            </a:r>
            <a:r>
              <a:rPr lang="en-US" sz="2100" dirty="0">
                <a:latin typeface="Times New Roman" panose="02020603050405020304" pitchFamily="18" charset="0"/>
                <a:cs typeface="Times New Roman" panose="02020603050405020304" pitchFamily="18" charset="0"/>
              </a:rPr>
              <a:t> at Aalborg University (SEA).</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The SEA </a:t>
            </a:r>
            <a:r>
              <a:rPr lang="en-US" sz="2100" dirty="0" err="1">
                <a:latin typeface="Times New Roman" panose="02020603050405020304" pitchFamily="18" charset="0"/>
                <a:cs typeface="Times New Roman" panose="02020603050405020304" pitchFamily="18" charset="0"/>
              </a:rPr>
              <a:t>programme</a:t>
            </a:r>
            <a:r>
              <a:rPr lang="en-US" sz="2100" dirty="0">
                <a:latin typeface="Times New Roman" panose="02020603050405020304" pitchFamily="18" charset="0"/>
                <a:cs typeface="Times New Roman" panose="02020603050405020304" pitchFamily="18" charset="0"/>
              </a:rPr>
              <a:t> gets students ready for entrepreneurial careers through training, mentoring and coaching, and infrastructural guidance. The SEA </a:t>
            </a:r>
            <a:r>
              <a:rPr lang="en-US" sz="2100" dirty="0" err="1">
                <a:latin typeface="Times New Roman" panose="02020603050405020304" pitchFamily="18" charset="0"/>
                <a:cs typeface="Times New Roman" panose="02020603050405020304" pitchFamily="18" charset="0"/>
              </a:rPr>
              <a:t>programme</a:t>
            </a:r>
            <a:r>
              <a:rPr lang="en-US" sz="2100" dirty="0">
                <a:latin typeface="Times New Roman" panose="02020603050405020304" pitchFamily="18" charset="0"/>
                <a:cs typeface="Times New Roman" panose="02020603050405020304" pitchFamily="18" charset="0"/>
              </a:rPr>
              <a:t> also assists other members of the academic staff and people in the region to establish firms.</a:t>
            </a:r>
          </a:p>
          <a:p>
            <a:r>
              <a:rPr lang="en-US" sz="2100" dirty="0">
                <a:latin typeface="Times New Roman" panose="02020603050405020304" pitchFamily="18" charset="0"/>
                <a:cs typeface="Times New Roman" panose="02020603050405020304" pitchFamily="18" charset="0"/>
              </a:rPr>
              <a:t>The report describes background, objectives and goals, implementation, monitoring and evaluation, and effects of the SEA </a:t>
            </a:r>
            <a:r>
              <a:rPr lang="en-US" sz="2100" dirty="0" err="1">
                <a:latin typeface="Times New Roman" panose="02020603050405020304" pitchFamily="18" charset="0"/>
                <a:cs typeface="Times New Roman" panose="02020603050405020304" pitchFamily="18" charset="0"/>
              </a:rPr>
              <a:t>programme</a:t>
            </a:r>
            <a:r>
              <a:rPr lang="en-US" sz="2100" dirty="0">
                <a:latin typeface="Times New Roman" panose="02020603050405020304" pitchFamily="18" charset="0"/>
                <a:cs typeface="Times New Roman" panose="02020603050405020304" pitchFamily="18" charset="0"/>
              </a:rPr>
              <a:t>. It also describes some of the particular initiatives and activities of the </a:t>
            </a:r>
            <a:r>
              <a:rPr lang="en-US" sz="2100" dirty="0" err="1">
                <a:latin typeface="Times New Roman" panose="02020603050405020304" pitchFamily="18" charset="0"/>
                <a:cs typeface="Times New Roman" panose="02020603050405020304" pitchFamily="18" charset="0"/>
              </a:rPr>
              <a:t>programme</a:t>
            </a:r>
            <a:r>
              <a:rPr lang="en-US" sz="2100" dirty="0">
                <a:latin typeface="Times New Roman" panose="02020603050405020304" pitchFamily="18" charset="0"/>
                <a:cs typeface="Times New Roman" panose="02020603050405020304" pitchFamily="18" charset="0"/>
              </a:rPr>
              <a:t>, including the knowledge exchange office, patent and </a:t>
            </a:r>
            <a:r>
              <a:rPr lang="en-US" sz="2100" dirty="0" err="1">
                <a:latin typeface="Times New Roman" panose="02020603050405020304" pitchFamily="18" charset="0"/>
                <a:cs typeface="Times New Roman" panose="02020603050405020304" pitchFamily="18" charset="0"/>
              </a:rPr>
              <a:t>commercialisation</a:t>
            </a:r>
            <a:r>
              <a:rPr lang="en-US" sz="2100" dirty="0">
                <a:latin typeface="Times New Roman" panose="02020603050405020304" pitchFamily="18" charset="0"/>
                <a:cs typeface="Times New Roman" panose="02020603050405020304" pitchFamily="18" charset="0"/>
              </a:rPr>
              <a:t> office, and SEA entrepreneurship office.</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The document also includes information on the financing of the SEA </a:t>
            </a:r>
            <a:r>
              <a:rPr lang="en-US" sz="2100" dirty="0" err="1">
                <a:latin typeface="Times New Roman" panose="02020603050405020304" pitchFamily="18" charset="0"/>
                <a:cs typeface="Times New Roman" panose="02020603050405020304" pitchFamily="18" charset="0"/>
              </a:rPr>
              <a:t>programme</a:t>
            </a:r>
            <a:r>
              <a:rPr lang="en-US" sz="2100" dirty="0">
                <a:latin typeface="Times New Roman" panose="02020603050405020304" pitchFamily="18" charset="0"/>
                <a:cs typeface="Times New Roman" panose="02020603050405020304" pitchFamily="18" charset="0"/>
              </a:rPr>
              <a:t>, which is €2m per year, and the different resources that are accessible to entrepreneurs through the </a:t>
            </a:r>
            <a:r>
              <a:rPr lang="en-US" sz="2100" dirty="0" err="1">
                <a:latin typeface="Times New Roman" panose="02020603050405020304" pitchFamily="18" charset="0"/>
                <a:cs typeface="Times New Roman" panose="02020603050405020304" pitchFamily="18" charset="0"/>
              </a:rPr>
              <a:t>programme</a:t>
            </a:r>
            <a:r>
              <a:rPr lang="en-US" sz="2100" dirty="0">
                <a:latin typeface="Times New Roman" panose="02020603050405020304" pitchFamily="18" charset="0"/>
                <a:cs typeface="Times New Roman" panose="02020603050405020304" pitchFamily="18" charset="0"/>
              </a:rPr>
              <a:t>, including training, consultancy, and networks.</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Lastly, the document includes some public contact details for the SEA </a:t>
            </a:r>
            <a:r>
              <a:rPr lang="en-US" sz="2100" dirty="0" err="1">
                <a:latin typeface="Times New Roman" panose="02020603050405020304" pitchFamily="18" charset="0"/>
                <a:cs typeface="Times New Roman" panose="02020603050405020304" pitchFamily="18" charset="0"/>
              </a:rPr>
              <a:t>programme</a:t>
            </a:r>
            <a:r>
              <a:rPr lang="en-US" dirty="0"/>
              <a:t>.</a:t>
            </a:r>
            <a:endParaRPr lang="en-IN" dirty="0"/>
          </a:p>
        </p:txBody>
      </p:sp>
    </p:spTree>
    <p:extLst>
      <p:ext uri="{BB962C8B-B14F-4D97-AF65-F5344CB8AC3E}">
        <p14:creationId xmlns:p14="http://schemas.microsoft.com/office/powerpoint/2010/main" val="263094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789EA-E5C5-C0CE-EDC3-8CA5A1358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BA010A9-D7A1-9AB2-261B-EEE93AD1886C}"/>
              </a:ext>
            </a:extLst>
          </p:cNvPr>
          <p:cNvSpPr txBox="1"/>
          <p:nvPr/>
        </p:nvSpPr>
        <p:spPr>
          <a:xfrm>
            <a:off x="2672080" y="264160"/>
            <a:ext cx="754888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Case2</a:t>
            </a:r>
            <a:endParaRPr lang="en-IN" sz="4400" dirty="0"/>
          </a:p>
        </p:txBody>
      </p:sp>
      <p:sp>
        <p:nvSpPr>
          <p:cNvPr id="3" name="TextBox 2">
            <a:extLst>
              <a:ext uri="{FF2B5EF4-FFF2-40B4-BE49-F238E27FC236}">
                <a16:creationId xmlns:a16="http://schemas.microsoft.com/office/drawing/2014/main" id="{9030349E-71EF-3419-C976-3B7B869E483D}"/>
              </a:ext>
            </a:extLst>
          </p:cNvPr>
          <p:cNvSpPr txBox="1"/>
          <p:nvPr/>
        </p:nvSpPr>
        <p:spPr>
          <a:xfrm>
            <a:off x="111760" y="1330960"/>
            <a:ext cx="11897360" cy="4247317"/>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paper is a case study of the University of Tartu's Master of Entrepreneurship and Technology (ETM) </a:t>
            </a:r>
            <a:r>
              <a:rPr lang="en-US" sz="3600" dirty="0" err="1">
                <a:latin typeface="Times New Roman" panose="02020603050405020304" pitchFamily="18" charset="0"/>
                <a:cs typeface="Times New Roman" panose="02020603050405020304" pitchFamily="18" charset="0"/>
              </a:rPr>
              <a:t>programme</a:t>
            </a:r>
            <a:r>
              <a:rPr lang="en-US" sz="3600" dirty="0">
                <a:latin typeface="Times New Roman" panose="02020603050405020304" pitchFamily="18" charset="0"/>
                <a:cs typeface="Times New Roman" panose="02020603050405020304" pitchFamily="18" charset="0"/>
              </a:rPr>
              <a:t> in Estonia. The ETM </a:t>
            </a:r>
            <a:r>
              <a:rPr lang="en-US" sz="3600" dirty="0" err="1">
                <a:latin typeface="Times New Roman" panose="02020603050405020304" pitchFamily="18" charset="0"/>
                <a:cs typeface="Times New Roman" panose="02020603050405020304" pitchFamily="18" charset="0"/>
              </a:rPr>
              <a:t>programme</a:t>
            </a:r>
            <a:r>
              <a:rPr lang="en-US" sz="3600" dirty="0">
                <a:latin typeface="Times New Roman" panose="02020603050405020304" pitchFamily="18" charset="0"/>
                <a:cs typeface="Times New Roman" panose="02020603050405020304" pitchFamily="18" charset="0"/>
              </a:rPr>
              <a:t> is a two-year, dual-language MBA </a:t>
            </a:r>
            <a:r>
              <a:rPr lang="en-US" sz="3600" dirty="0" err="1">
                <a:latin typeface="Times New Roman" panose="02020603050405020304" pitchFamily="18" charset="0"/>
                <a:cs typeface="Times New Roman" panose="02020603050405020304" pitchFamily="18" charset="0"/>
              </a:rPr>
              <a:t>programme</a:t>
            </a:r>
            <a:r>
              <a:rPr lang="en-US" sz="3600" dirty="0">
                <a:latin typeface="Times New Roman" panose="02020603050405020304" pitchFamily="18" charset="0"/>
                <a:cs typeface="Times New Roman" panose="02020603050405020304" pitchFamily="18" charset="0"/>
              </a:rPr>
              <a:t> tailored to enable students to pursue careers in entrepreneurship and technology management. The </a:t>
            </a:r>
            <a:r>
              <a:rPr lang="en-US" sz="3600" dirty="0" err="1">
                <a:latin typeface="Times New Roman" panose="02020603050405020304" pitchFamily="18" charset="0"/>
                <a:cs typeface="Times New Roman" panose="02020603050405020304" pitchFamily="18" charset="0"/>
              </a:rPr>
              <a:t>programme</a:t>
            </a:r>
            <a:r>
              <a:rPr lang="en-US" sz="3600" dirty="0">
                <a:latin typeface="Times New Roman" panose="02020603050405020304" pitchFamily="18" charset="0"/>
                <a:cs typeface="Times New Roman" panose="02020603050405020304" pitchFamily="18" charset="0"/>
              </a:rPr>
              <a:t> is accessible to students of all backgrounds and is most popular among students from SMEs and the public sector.</a:t>
            </a:r>
          </a:p>
          <a:p>
            <a:endParaRPr lang="en-IN" dirty="0"/>
          </a:p>
        </p:txBody>
      </p:sp>
    </p:spTree>
    <p:extLst>
      <p:ext uri="{BB962C8B-B14F-4D97-AF65-F5344CB8AC3E}">
        <p14:creationId xmlns:p14="http://schemas.microsoft.com/office/powerpoint/2010/main" val="140991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E91EF-D6F2-4382-D83E-919001007B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A0D392-4DE2-6F4D-700F-6603B5DD1F28}"/>
              </a:ext>
            </a:extLst>
          </p:cNvPr>
          <p:cNvSpPr txBox="1"/>
          <p:nvPr/>
        </p:nvSpPr>
        <p:spPr>
          <a:xfrm>
            <a:off x="1412240" y="487680"/>
            <a:ext cx="1035304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Case3</a:t>
            </a:r>
            <a:endParaRPr lang="en-IN" sz="4400" dirty="0"/>
          </a:p>
        </p:txBody>
      </p:sp>
      <p:sp>
        <p:nvSpPr>
          <p:cNvPr id="3" name="TextBox 2">
            <a:extLst>
              <a:ext uri="{FF2B5EF4-FFF2-40B4-BE49-F238E27FC236}">
                <a16:creationId xmlns:a16="http://schemas.microsoft.com/office/drawing/2014/main" id="{4814D862-4BC7-7A87-A4EE-411DE09F8AAE}"/>
              </a:ext>
            </a:extLst>
          </p:cNvPr>
          <p:cNvSpPr txBox="1"/>
          <p:nvPr/>
        </p:nvSpPr>
        <p:spPr>
          <a:xfrm>
            <a:off x="193040" y="1666240"/>
            <a:ext cx="11887200" cy="452431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This paper outlines the </a:t>
            </a:r>
            <a:r>
              <a:rPr lang="en-US" sz="3200" dirty="0" err="1">
                <a:latin typeface="Times New Roman" panose="02020603050405020304" pitchFamily="18" charset="0"/>
                <a:cs typeface="Times New Roman" panose="02020603050405020304" pitchFamily="18" charset="0"/>
              </a:rPr>
              <a:t>Demola</a:t>
            </a:r>
            <a:r>
              <a:rPr lang="en-US" sz="3200" dirty="0">
                <a:latin typeface="Times New Roman" panose="02020603050405020304" pitchFamily="18" charset="0"/>
                <a:cs typeface="Times New Roman" panose="02020603050405020304" pitchFamily="18" charset="0"/>
              </a:rPr>
              <a:t> Platform in Finland, an open innovation platform for developing next generation products and services. The platform is supported by the Creative Tampere </a:t>
            </a:r>
            <a:r>
              <a:rPr lang="en-US" sz="3200" dirty="0" err="1">
                <a:latin typeface="Times New Roman" panose="02020603050405020304" pitchFamily="18" charset="0"/>
                <a:cs typeface="Times New Roman" panose="02020603050405020304" pitchFamily="18" charset="0"/>
              </a:rPr>
              <a:t>Programme</a:t>
            </a:r>
            <a:r>
              <a:rPr lang="en-US" sz="3200" dirty="0">
                <a:latin typeface="Times New Roman" panose="02020603050405020304" pitchFamily="18" charset="0"/>
                <a:cs typeface="Times New Roman" panose="02020603050405020304" pitchFamily="18" charset="0"/>
              </a:rPr>
              <a:t> and offers students and businesses a multidisciplinary and collaborative innovation space. The platform also belongs to the New Factory concept, which makes sure that results and products produced in </a:t>
            </a:r>
            <a:r>
              <a:rPr lang="en-US" sz="3200" dirty="0" err="1">
                <a:latin typeface="Times New Roman" panose="02020603050405020304" pitchFamily="18" charset="0"/>
                <a:cs typeface="Times New Roman" panose="02020603050405020304" pitchFamily="18" charset="0"/>
              </a:rPr>
              <a:t>Demola</a:t>
            </a:r>
            <a:r>
              <a:rPr lang="en-US" sz="3200" dirty="0">
                <a:latin typeface="Times New Roman" panose="02020603050405020304" pitchFamily="18" charset="0"/>
                <a:cs typeface="Times New Roman" panose="02020603050405020304" pitchFamily="18" charset="0"/>
              </a:rPr>
              <a:t> will have a way for further continuation and development into business-generating concepts. The project was awarded the 2010 Regional Innovation Award of the Assembly of European Regions.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4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52127-3BFA-F1D5-B09A-3821D0141F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8D13E9-5C1F-7AAB-C28C-802B74E31093}"/>
              </a:ext>
            </a:extLst>
          </p:cNvPr>
          <p:cNvSpPr txBox="1"/>
          <p:nvPr/>
        </p:nvSpPr>
        <p:spPr>
          <a:xfrm>
            <a:off x="1056640" y="508000"/>
            <a:ext cx="961136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Case4</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79DF37-5A11-3B43-B7E3-8AC53684CB36}"/>
              </a:ext>
            </a:extLst>
          </p:cNvPr>
          <p:cNvSpPr txBox="1"/>
          <p:nvPr/>
        </p:nvSpPr>
        <p:spPr>
          <a:xfrm>
            <a:off x="162560" y="1564640"/>
            <a:ext cx="11775440" cy="507831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report is a case study of the Roadmap for Employment Academic Partnerships (REAP) project in Ireland. The project is an initiative of eight higher education institutions (HEIs) in Ireland, and it is supported by the Irish Strategic Innovation Fund. The project seeks to create a model for employer-HEI partnership to determine and meet the learning needs of the workplace. The initiative also seeks to create a platform to consolidate and harmonize additional initiatives and provide an appropriate, inclusive framework in order to encourage interaction with the workplace.</a:t>
            </a:r>
          </a:p>
          <a:p>
            <a:endParaRPr lang="en-US" dirty="0"/>
          </a:p>
          <a:p>
            <a:endParaRPr lang="en-IN" dirty="0"/>
          </a:p>
        </p:txBody>
      </p:sp>
    </p:spTree>
    <p:extLst>
      <p:ext uri="{BB962C8B-B14F-4D97-AF65-F5344CB8AC3E}">
        <p14:creationId xmlns:p14="http://schemas.microsoft.com/office/powerpoint/2010/main" val="24805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AE8E6-EF32-8EF5-8109-2CABDE624C8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E07E15-1C7B-FAB4-40BF-F2BC4627F5EF}"/>
              </a:ext>
            </a:extLst>
          </p:cNvPr>
          <p:cNvSpPr txBox="1"/>
          <p:nvPr/>
        </p:nvSpPr>
        <p:spPr>
          <a:xfrm>
            <a:off x="1158240" y="406400"/>
            <a:ext cx="937768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Case5</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69BFFF-4763-DBE0-A2EB-5B90E3BB7CF1}"/>
              </a:ext>
            </a:extLst>
          </p:cNvPr>
          <p:cNvSpPr txBox="1"/>
          <p:nvPr/>
        </p:nvSpPr>
        <p:spPr>
          <a:xfrm>
            <a:off x="121920" y="1524000"/>
            <a:ext cx="11795760" cy="467820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University of Latvia (UL) is an East European leading research university dedicated to student and academic mobility. With their engagement in the Baltic States region, as well as their outreach in Europe with the INENTER project, they have established a solid structural foundation and functional framework upon which to construct additional elements of a system of student and academic mobility support. UL is also a member of numerous Baltic area projects, including the Baltic Sea Region University Network (BSRUN), and also the European projects, through which their academic staff are able to build good networks for idea sharing, </a:t>
            </a:r>
            <a:r>
              <a:rPr lang="en-US" sz="2800" dirty="0" err="1">
                <a:latin typeface="Times New Roman" panose="02020603050405020304" pitchFamily="18" charset="0"/>
                <a:cs typeface="Times New Roman" panose="02020603050405020304" pitchFamily="18" charset="0"/>
              </a:rPr>
              <a:t>co-ordinating</a:t>
            </a:r>
            <a:r>
              <a:rPr lang="en-US" sz="2800" dirty="0">
                <a:latin typeface="Times New Roman" panose="02020603050405020304" pitchFamily="18" charset="0"/>
                <a:cs typeface="Times New Roman" panose="02020603050405020304" pitchFamily="18" charset="0"/>
              </a:rPr>
              <a:t> placements, and giving management abilities.</a:t>
            </a:r>
          </a:p>
          <a:p>
            <a:endParaRPr lang="en-IN" dirty="0"/>
          </a:p>
        </p:txBody>
      </p:sp>
    </p:spTree>
    <p:extLst>
      <p:ext uri="{BB962C8B-B14F-4D97-AF65-F5344CB8AC3E}">
        <p14:creationId xmlns:p14="http://schemas.microsoft.com/office/powerpoint/2010/main" val="158979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D64F4-6D5F-29D6-55BB-E87180120D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E50B38-6153-23B9-1258-028B94A79413}"/>
              </a:ext>
            </a:extLst>
          </p:cNvPr>
          <p:cNvSpPr txBox="1"/>
          <p:nvPr/>
        </p:nvSpPr>
        <p:spPr>
          <a:xfrm>
            <a:off x="650240" y="264160"/>
            <a:ext cx="1035304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Case6</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514619-9626-8307-9529-5041D0F74FC7}"/>
              </a:ext>
            </a:extLst>
          </p:cNvPr>
          <p:cNvSpPr txBox="1"/>
          <p:nvPr/>
        </p:nvSpPr>
        <p:spPr>
          <a:xfrm>
            <a:off x="193040" y="1259840"/>
            <a:ext cx="11795760" cy="4247317"/>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Chalmers School of Entrepreneurship (CSE) is a two-year master's program that emphasizes the formation of entrepreneurs and the establishment of new technology-based ventures. It was founded in 1997 and has since then taught more than 200 students who have gone on to form more than 27 companies. The program is very competitive, with only a limited number of applicants being accepted.</a:t>
            </a:r>
          </a:p>
          <a:p>
            <a:endParaRPr lang="en-IN" dirty="0"/>
          </a:p>
        </p:txBody>
      </p:sp>
    </p:spTree>
    <p:extLst>
      <p:ext uri="{BB962C8B-B14F-4D97-AF65-F5344CB8AC3E}">
        <p14:creationId xmlns:p14="http://schemas.microsoft.com/office/powerpoint/2010/main" val="223584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FDE4D-6099-CA8A-0572-0084D750022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399DB2-9671-170C-5C29-DAD6FC17B14C}"/>
              </a:ext>
            </a:extLst>
          </p:cNvPr>
          <p:cNvSpPr txBox="1"/>
          <p:nvPr/>
        </p:nvSpPr>
        <p:spPr>
          <a:xfrm>
            <a:off x="1778000" y="406400"/>
            <a:ext cx="910336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Case7</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71C07B7-6D22-3F23-6B66-A9D6A64C125F}"/>
              </a:ext>
            </a:extLst>
          </p:cNvPr>
          <p:cNvSpPr txBox="1"/>
          <p:nvPr/>
        </p:nvSpPr>
        <p:spPr>
          <a:xfrm>
            <a:off x="162560" y="1473200"/>
            <a:ext cx="11927840"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case study is  of Centre for Innovation and Entrepreneurship (CIE) and SMIL at Linköping University, Sweden. CIE is an organization based at a university that offers entrepreneurial courses and activities to students, researchers, and staff. SMIL is an association of some 150 knowledge-intensive companies in the Linköping area, a significant number of which were started by students or researchers from the University of Linköping.</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report outlines the history of the CIE and SMIL, their objectives and goals, their financing, their implementation, their monitoring and evaluation, their sustainability, their impact, and their transferability. It also includes some public contact information for the CIE and SMIL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646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456</TotalTime>
  <Words>1144</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D</dc:creator>
  <cp:lastModifiedBy>Pratik D</cp:lastModifiedBy>
  <cp:revision>1</cp:revision>
  <dcterms:created xsi:type="dcterms:W3CDTF">2025-02-27T07:22:47Z</dcterms:created>
  <dcterms:modified xsi:type="dcterms:W3CDTF">2025-02-27T14:59:19Z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