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75" r:id="rId11"/>
    <p:sldId id="262" r:id="rId12"/>
    <p:sldId id="263" r:id="rId13"/>
    <p:sldId id="264" r:id="rId14"/>
    <p:sldId id="265" r:id="rId15"/>
    <p:sldId id="267" r:id="rId16"/>
    <p:sldId id="270" r:id="rId17"/>
    <p:sldId id="276" r:id="rId18"/>
    <p:sldId id="268" r:id="rId19"/>
    <p:sldId id="269"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1" d="100"/>
          <a:sy n="71" d="100"/>
        </p:scale>
        <p:origin x="1138" y="283"/>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3/6/2025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3/6/2025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94F31-D12A-5FB2-EBBC-CB068D5F0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1A998-107A-8BB0-B50D-9853DF0AC3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4E3A98-1D6A-5432-2914-CDBA0F8FBF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D111C9-B6EB-3733-77AE-942F547C51EE}"/>
              </a:ext>
            </a:extLst>
          </p:cNvPr>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720706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844E5-8CE8-1676-C726-CF32B029D2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6813F3-929C-25D1-BCB0-87B48BF965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2CAA3E-3E57-D860-761B-F003D0FFA3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455863-8AE1-911B-480D-C228C0BB5DE6}"/>
              </a:ext>
            </a:extLst>
          </p:cNvPr>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3941420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22389-CE84-F5AC-9461-15131A6FA2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09750-D8AF-A7A7-AE48-37C640C7E6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5263A-224A-A025-81B9-0171D3E738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B4E07D-EE0B-2FB7-C07F-91905E6992E6}"/>
              </a:ext>
            </a:extLst>
          </p:cNvPr>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4055365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0C28-8345-4A8C-11EC-C815B7A6EC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FF205-35F5-DD19-692F-C001B1141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89B6C5-136A-98DA-5AD0-A545AD31E1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4F5630-2E1F-8821-3EC3-C87E0D35BD4A}"/>
              </a:ext>
            </a:extLst>
          </p:cNvPr>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291253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A3310-4E01-96E9-42D0-509EAF54FD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849D9-EC88-2F2E-1D98-B3084EE777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78BCCE-17CE-2964-2676-99D1488ED2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17175E-9F91-AC51-7B31-74D4932CD088}"/>
              </a:ext>
            </a:extLst>
          </p:cNvPr>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3206323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11082-053F-190D-A12F-29A65B4F65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3BE440-44FA-8F60-B062-3EA1615432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F5F9DC-72BD-787A-797F-BFFB6A70AC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731D86-2504-7F81-A61E-7CF94CA4717D}"/>
              </a:ext>
            </a:extLst>
          </p:cNvPr>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223958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0AE56-A024-20B7-2E89-553E023A87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205E6-1416-BE63-E11A-CA3D77701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E70EE8-0234-3667-3CED-1F187B36B2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A08E3B-D19C-0B3F-324B-189DAFB6F278}"/>
              </a:ext>
            </a:extLst>
          </p:cNvPr>
          <p:cNvSpPr>
            <a:spLocks noGrp="1"/>
          </p:cNvSpPr>
          <p:nvPr>
            <p:ph type="sldNum" sz="quarter" idx="5"/>
          </p:nvPr>
        </p:nvSpPr>
        <p:spPr/>
        <p:txBody>
          <a:bodyPr/>
          <a:lstStyle/>
          <a:p>
            <a:fld id="{5B8B270D-091D-4ED2-8C85-0898DD7D9F21}" type="slidenum">
              <a:rPr lang="en-US" smtClean="0"/>
              <a:t>16</a:t>
            </a:fld>
            <a:endParaRPr lang="en-US" dirty="0"/>
          </a:p>
        </p:txBody>
      </p:sp>
    </p:spTree>
    <p:extLst>
      <p:ext uri="{BB962C8B-B14F-4D97-AF65-F5344CB8AC3E}">
        <p14:creationId xmlns:p14="http://schemas.microsoft.com/office/powerpoint/2010/main" val="173199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69AC8-692A-047E-2438-B62FB0F568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853ECD-BB6B-C5CE-9B5D-37D9CCCE3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E4C5D2-0A77-C73E-9E6C-A6D71004B5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654A0E-CE30-7FA9-29D1-01670C3347D1}"/>
              </a:ext>
            </a:extLst>
          </p:cNvPr>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420538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3258-1890-4922-E1D4-6583E3120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D2B123-8727-06F7-1AA4-A8AEC16473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00FBB-7098-9A32-34F9-13C2D685D4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E62C02-8E56-5D8A-C53B-61387B1B7818}"/>
              </a:ext>
            </a:extLst>
          </p:cNvPr>
          <p:cNvSpPr>
            <a:spLocks noGrp="1"/>
          </p:cNvSpPr>
          <p:nvPr>
            <p:ph type="sldNum" sz="quarter" idx="5"/>
          </p:nvPr>
        </p:nvSpPr>
        <p:spPr/>
        <p:txBody>
          <a:bodyPr/>
          <a:lstStyle/>
          <a:p>
            <a:fld id="{5B8B270D-091D-4ED2-8C85-0898DD7D9F21}" type="slidenum">
              <a:rPr lang="en-US" smtClean="0"/>
              <a:t>18</a:t>
            </a:fld>
            <a:endParaRPr lang="en-US" dirty="0"/>
          </a:p>
        </p:txBody>
      </p:sp>
    </p:spTree>
    <p:extLst>
      <p:ext uri="{BB962C8B-B14F-4D97-AF65-F5344CB8AC3E}">
        <p14:creationId xmlns:p14="http://schemas.microsoft.com/office/powerpoint/2010/main" val="25184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5D149-E0D2-8777-D06F-133C79D37F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F7C3E-7EFB-3E7C-A482-6717075C47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9476A8-C50B-40D0-1F38-D758647B5B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412938-40CC-862E-244B-83CD73E65C4E}"/>
              </a:ext>
            </a:extLst>
          </p:cNvPr>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270243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7083E-71ED-C51C-B9FD-3AE26CEED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C88178-2001-CB7D-501D-34AD74F7E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131D2F-E3E0-801C-0326-041592D87D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BA27E2-F144-1D72-3042-82486259B28B}"/>
              </a:ext>
            </a:extLst>
          </p:cNvPr>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150332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C783-AD2D-B5B0-A6D5-D4F1317B5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CCCC30-70B7-4AFC-821A-E9ADDB1D07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878371-126C-FD62-4913-C2F005FFAD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3BEA6B-666D-EFB4-3718-55BB95466AA0}"/>
              </a:ext>
            </a:extLst>
          </p:cNvPr>
          <p:cNvSpPr>
            <a:spLocks noGrp="1"/>
          </p:cNvSpPr>
          <p:nvPr>
            <p:ph type="sldNum" sz="quarter" idx="5"/>
          </p:nvPr>
        </p:nvSpPr>
        <p:spPr/>
        <p:txBody>
          <a:bodyPr/>
          <a:lstStyle/>
          <a:p>
            <a:fld id="{5B8B270D-091D-4ED2-8C85-0898DD7D9F21}" type="slidenum">
              <a:rPr lang="en-US" smtClean="0"/>
              <a:t>20</a:t>
            </a:fld>
            <a:endParaRPr lang="en-US" dirty="0"/>
          </a:p>
        </p:txBody>
      </p:sp>
    </p:spTree>
    <p:extLst>
      <p:ext uri="{BB962C8B-B14F-4D97-AF65-F5344CB8AC3E}">
        <p14:creationId xmlns:p14="http://schemas.microsoft.com/office/powerpoint/2010/main" val="3193104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5D76A-220D-C926-D35E-2E26C03B48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15A315-3A78-F10E-6480-E057709A5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303E3-9C7D-4542-C7E7-2249FC9F9D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0ABDA6-ABE8-2FC4-73C5-8447DEA96D13}"/>
              </a:ext>
            </a:extLst>
          </p:cNvPr>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194681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7254D-6149-8CA9-58D2-6C20B939AD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57BB29-25F5-4DB0-25BA-575E1D73F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EC4E2F-7D0C-5C9B-71E4-346F0B5E1F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C4FA-74D8-9D6A-743F-B96DB98F7536}"/>
              </a:ext>
            </a:extLst>
          </p:cNvPr>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78016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D25AD-360A-22BF-51CC-576F10104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094F0-BBD0-FAD9-7B3A-088C8D39A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F11A3-7ED1-A792-A219-9734FD0F2D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751F82-1434-85F1-EE2A-0C18E8A06A94}"/>
              </a:ext>
            </a:extLst>
          </p:cNvPr>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91783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CE164-2799-48BB-1961-202B97E7F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9C94E7-E18C-540C-6CCA-53BAA7B4D6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6B281-A625-BA90-47FB-704CDBD6E1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594E67-EF10-8D4E-4722-6F809FC40FEE}"/>
              </a:ext>
            </a:extLst>
          </p:cNvPr>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407778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540CB-DA30-21A4-CD5F-08B2F0C11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48F951-A5AC-1908-84DD-20347463FD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6E7C2E-A412-FA57-0E69-914EA1984F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0324BA-9ABB-10FB-4DEC-867F64D561FF}"/>
              </a:ext>
            </a:extLst>
          </p:cNvPr>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239927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F9F48-5771-4994-1C93-4EFFA270AC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FB7AEA-F787-6B94-B189-6815189349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978062-851F-7A39-42C8-C44FCB35DF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812A13-FC2E-04B9-5E9D-85C0A161369B}"/>
              </a:ext>
            </a:extLst>
          </p:cNvPr>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495430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1F28-1546-A968-F9A6-DC0FA3DCA0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949AE0-F4F7-F426-022F-ABA71C7132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C2ED30-F42C-3D25-CEF7-A339AB29BE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819A18-32E4-E420-5070-3B18C19FEFD1}"/>
              </a:ext>
            </a:extLst>
          </p:cNvPr>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20168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3/6/2025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72" r:id="rId12"/>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822C6-202B-0BE6-3438-0AF3A3B5E8D5}"/>
              </a:ext>
            </a:extLst>
          </p:cNvPr>
          <p:cNvSpPr txBox="1"/>
          <p:nvPr/>
        </p:nvSpPr>
        <p:spPr>
          <a:xfrm>
            <a:off x="1979407" y="1559859"/>
            <a:ext cx="8584602" cy="1754326"/>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Exploring Customer Behavior Through Database Analysis </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C458CB1-96AD-0BA7-F6E9-27E003478B1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8D03A8-3D8E-B8A3-E58B-550CF35E1EDF}"/>
              </a:ext>
            </a:extLst>
          </p:cNvPr>
          <p:cNvSpPr txBox="1"/>
          <p:nvPr/>
        </p:nvSpPr>
        <p:spPr>
          <a:xfrm>
            <a:off x="161365" y="129092"/>
            <a:ext cx="11844169" cy="747897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Hypothesis Testing: Formulating and testing hypotheses about the data to validate assumptions and draw conclusions.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Trend Analysis: Analyzing data over time to identify trends, seasonal patterns, and changes in customer behavior.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Predictive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Machine Learning: Using algorithms like regression, decision trees, and neural networks to build predictive models. These models can forecast future outcomes, such as customer churn or product demand.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Statistical Modeling: Applying statistical methods to analyze data and make predictions.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Prescriptive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Optimization Techniques: Using techniques like linear programming and simulation to identify the best course of action. This can help optimize pricing, inventory, or marketing strategies.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93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73A8C4E-5145-5773-16D8-A024B749CC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1ADDFC-176D-B867-285E-1D4A296BB9A8}"/>
              </a:ext>
            </a:extLst>
          </p:cNvPr>
          <p:cNvSpPr txBox="1"/>
          <p:nvPr/>
        </p:nvSpPr>
        <p:spPr>
          <a:xfrm>
            <a:off x="279699" y="225911"/>
            <a:ext cx="11725835" cy="710963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Recommendation Systems: Building systems that recommend products or services to customers based on their preferences and past behavior.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Specific Methodologies Applied in Your Queries: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Aggregation: Using aggregate functions like SUM(), COUNT(), and AVG() to summarize data.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Filtering: Using WHERE clauses to filter data based on specific criteria.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Grouping: Using GROUP BY to group data by different categories.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Joining: Using JOIN clauses to combine data from multiple tables.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Ranking: Using window functions like RANK() to rank data within groups.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Subqueries: Using nested queries to perform intermediate calculations.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64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0652BE4-F1A5-365C-77E1-0D5A1962D2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03AD88-6A60-64D4-22C2-7609D4E18C5D}"/>
              </a:ext>
            </a:extLst>
          </p:cNvPr>
          <p:cNvSpPr txBox="1"/>
          <p:nvPr/>
        </p:nvSpPr>
        <p:spPr>
          <a:xfrm>
            <a:off x="107576" y="268941"/>
            <a:ext cx="11887200" cy="710963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Customer Segmentation: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Demographic Segmentation: Analyze customer data based on demographics like age, location, gender, etc. This can help identify trends and preferences within specific demographic groups.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Behavioral Segmentation: Group customers based on their purchase behavior, such as frequency of orders, average order value, and preferred products. This can help tailor marketing efforts and personalize recommendations.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Value-Based Segmentation: Segment customers based on their estimated lifetime value or profitability. This allows you to focus on retaining high-value customers and developing strategies to increase the value of others.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Product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Sales Analysis: Analyze sales data to understand which products are performing well and which are underperforming. This can inform decisions on pricing, promotions, and menu adjustments.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5634A56-3C20-25BF-A7AB-7E81985E22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9FA6E7-4890-ADC1-D1CC-D3F44CE68C02}"/>
              </a:ext>
            </a:extLst>
          </p:cNvPr>
          <p:cNvSpPr txBox="1"/>
          <p:nvPr/>
        </p:nvSpPr>
        <p:spPr>
          <a:xfrm>
            <a:off x="290456" y="161365"/>
            <a:ext cx="11091135" cy="674030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Popularity Analysis: Identify the most popular products overall and within different customer segments. This can help optimize menu placement and marketing efforts.</a:t>
            </a:r>
          </a:p>
          <a:p>
            <a:r>
              <a:rPr lang="en-US" sz="2400" dirty="0">
                <a:latin typeface="Times New Roman" panose="02020603050405020304" pitchFamily="18" charset="0"/>
                <a:cs typeface="Times New Roman" panose="02020603050405020304" pitchFamily="18" charset="0"/>
              </a:rPr>
              <a:t>Basket Analysis: Analyze which products are frequently purchased together. This can help create effective product bundles and cross-selling opportunities.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Popularity Analysis: Identify the most popular products overall and within different customer segments. This can help optimize menu placement and marketing efforts.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Basket Analysis: Analyze which products are frequently purchased together. This can help create effective product bundles and cross-selling opportunities.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A/B Testing:</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Experimentation: Conduct A/B tests to compare different versions of marketing campaigns, website designs, or product offerings. This helps identify the most effective strategies.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55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EEB2AE9-294E-EE72-D25D-86F86C3487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2C6F74-6EB7-8C23-D5B2-A7F994CB7F6D}"/>
              </a:ext>
            </a:extLst>
          </p:cNvPr>
          <p:cNvSpPr txBox="1"/>
          <p:nvPr/>
        </p:nvSpPr>
        <p:spPr>
          <a:xfrm>
            <a:off x="193638" y="279699"/>
            <a:ext cx="11801138"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Choosing the Right Approach:</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best approach will depend on your specific goals and the data available. You may need to combine multiple approaches to gain a comprehensive understanding of customer behavior and optimize your business strategies.</a:t>
            </a:r>
          </a:p>
          <a:p>
            <a:endParaRPr lang="en-IN" sz="2400" dirty="0"/>
          </a:p>
        </p:txBody>
      </p:sp>
    </p:spTree>
    <p:extLst>
      <p:ext uri="{BB962C8B-B14F-4D97-AF65-F5344CB8AC3E}">
        <p14:creationId xmlns:p14="http://schemas.microsoft.com/office/powerpoint/2010/main" val="393177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E7B4E27-59B6-42AA-5832-3FFC284DC5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DE914C5-2A48-EFA7-67D9-0CBED485E452}"/>
              </a:ext>
            </a:extLst>
          </p:cNvPr>
          <p:cNvSpPr txBox="1"/>
          <p:nvPr/>
        </p:nvSpPr>
        <p:spPr>
          <a:xfrm>
            <a:off x="215153" y="322729"/>
            <a:ext cx="11768866" cy="6370975"/>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Insights</a:t>
            </a:r>
          </a:p>
          <a:p>
            <a:endParaRPr lang="en-US" dirty="0"/>
          </a:p>
          <a:p>
            <a:endParaRPr lang="en-US" dirty="0"/>
          </a:p>
          <a:p>
            <a:endParaRPr lang="en-US" dirty="0"/>
          </a:p>
          <a:p>
            <a:r>
              <a:rPr lang="en-US" sz="2400" dirty="0">
                <a:latin typeface="Times New Roman" panose="02020603050405020304" pitchFamily="18" charset="0"/>
                <a:cs typeface="Times New Roman" panose="02020603050405020304" pitchFamily="18" charset="0"/>
              </a:rPr>
              <a:t>Possible Insights: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Product Performance: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Identify best-selling and underperforming products.</a:t>
            </a:r>
          </a:p>
          <a:p>
            <a:r>
              <a:rPr lang="en-US" sz="2400" dirty="0">
                <a:latin typeface="Times New Roman" panose="02020603050405020304" pitchFamily="18" charset="0"/>
                <a:cs typeface="Times New Roman" panose="02020603050405020304" pitchFamily="18" charset="0"/>
              </a:rPr>
              <a:t>Discover which products generate the most revenue.</a:t>
            </a:r>
          </a:p>
          <a:p>
            <a:r>
              <a:rPr lang="en-US" sz="2400" dirty="0">
                <a:latin typeface="Times New Roman" panose="02020603050405020304" pitchFamily="18" charset="0"/>
                <a:cs typeface="Times New Roman" panose="02020603050405020304" pitchFamily="18" charset="0"/>
              </a:rPr>
              <a:t>Understand product popularity among different customer segments (e.g., gold members vs. non-gold).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Customer Behavior: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Understand customer purchase frequency and average order value.</a:t>
            </a:r>
          </a:p>
          <a:p>
            <a:endParaRPr lang="en-IN" dirty="0"/>
          </a:p>
        </p:txBody>
      </p:sp>
    </p:spTree>
    <p:extLst>
      <p:ext uri="{BB962C8B-B14F-4D97-AF65-F5344CB8AC3E}">
        <p14:creationId xmlns:p14="http://schemas.microsoft.com/office/powerpoint/2010/main" val="296185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898B9FE-49A0-A3BF-FF3A-2A43FE15DA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EEAC0E-013B-0D04-DCED-CAA98A7C1AC9}"/>
              </a:ext>
            </a:extLst>
          </p:cNvPr>
          <p:cNvSpPr txBox="1"/>
          <p:nvPr/>
        </p:nvSpPr>
        <p:spPr>
          <a:xfrm>
            <a:off x="494852" y="344245"/>
            <a:ext cx="11209468" cy="63094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Identify loyal customers and their preferred products.</a:t>
            </a:r>
          </a:p>
          <a:p>
            <a:r>
              <a:rPr lang="en-US" sz="2400" dirty="0">
                <a:latin typeface="Times New Roman" panose="02020603050405020304" pitchFamily="18" charset="0"/>
                <a:cs typeface="Times New Roman" panose="02020603050405020304" pitchFamily="18" charset="0"/>
              </a:rPr>
              <a:t>Discover patterns in customer order history (e.g., first orders, most frequent purchases).</a:t>
            </a:r>
          </a:p>
          <a:p>
            <a:r>
              <a:rPr lang="en-US" sz="2400" dirty="0">
                <a:latin typeface="Times New Roman" panose="02020603050405020304" pitchFamily="18" charset="0"/>
                <a:cs typeface="Times New Roman" panose="02020603050405020304" pitchFamily="18" charset="0"/>
              </a:rPr>
              <a:t>Segment customers based on their behavior and preferences.</a:t>
            </a:r>
          </a:p>
          <a:p>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Gold Membership Program: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Evaluate the effectiveness of the gold membership program in driving customer engagement and revenue.</a:t>
            </a:r>
          </a:p>
          <a:p>
            <a:r>
              <a:rPr lang="en-US" sz="2400" dirty="0">
                <a:latin typeface="Times New Roman" panose="02020603050405020304" pitchFamily="18" charset="0"/>
                <a:cs typeface="Times New Roman" panose="02020603050405020304" pitchFamily="18" charset="0"/>
              </a:rPr>
              <a:t>Understand the behavior and preferences of gold members compared to non-gold members.</a:t>
            </a:r>
          </a:p>
          <a:p>
            <a:r>
              <a:rPr lang="en-US" sz="2400" dirty="0">
                <a:latin typeface="Times New Roman" panose="02020603050405020304" pitchFamily="18" charset="0"/>
                <a:cs typeface="Times New Roman" panose="02020603050405020304" pitchFamily="18" charset="0"/>
              </a:rPr>
              <a:t>Identify opportunities to improve the gold program and its benefits.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Sales Trends: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Analyze sales patterns over time to identify growth trends, seasonal variations, and potential areas for improvement.</a:t>
            </a:r>
          </a:p>
          <a:p>
            <a:r>
              <a:rPr lang="en-US" sz="2400" dirty="0">
                <a:latin typeface="Times New Roman" panose="02020603050405020304" pitchFamily="18" charset="0"/>
                <a:cs typeface="Times New Roman" panose="02020603050405020304" pitchFamily="18" charset="0"/>
              </a:rPr>
              <a:t>Understand how sales revenue has changed over the years.</a:t>
            </a:r>
          </a:p>
        </p:txBody>
      </p:sp>
    </p:spTree>
    <p:extLst>
      <p:ext uri="{BB962C8B-B14F-4D97-AF65-F5344CB8AC3E}">
        <p14:creationId xmlns:p14="http://schemas.microsoft.com/office/powerpoint/2010/main" val="238356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B96919F-206A-5A94-7CA5-154FBF1F5E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C72E911-5EE5-2EF3-D121-FFF801FF2109}"/>
              </a:ext>
            </a:extLst>
          </p:cNvPr>
          <p:cNvSpPr txBox="1"/>
          <p:nvPr/>
        </p:nvSpPr>
        <p:spPr>
          <a:xfrm>
            <a:off x="129092" y="333487"/>
            <a:ext cx="12062908" cy="443198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Customer Lifetime Value: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Estimate the lifetime value of different customer segments.</a:t>
            </a:r>
          </a:p>
          <a:p>
            <a:r>
              <a:rPr lang="en-US" sz="2400" dirty="0">
                <a:latin typeface="Times New Roman" panose="02020603050405020304" pitchFamily="18" charset="0"/>
                <a:cs typeface="Times New Roman" panose="02020603050405020304" pitchFamily="18" charset="0"/>
              </a:rPr>
              <a:t>Identify high-value customers and develop strategies to retain them.</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gain these insights, you'll need to:</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Execute the SQL queries against your Customer Behavior database.</a:t>
            </a:r>
          </a:p>
          <a:p>
            <a:r>
              <a:rPr lang="en-US" sz="2400" dirty="0">
                <a:latin typeface="Times New Roman" panose="02020603050405020304" pitchFamily="18" charset="0"/>
                <a:cs typeface="Times New Roman" panose="02020603050405020304" pitchFamily="18" charset="0"/>
              </a:rPr>
              <a:t>Analyze the results to identify trends, patterns, and anomalies.</a:t>
            </a:r>
          </a:p>
          <a:p>
            <a:r>
              <a:rPr lang="en-US" sz="2400" dirty="0">
                <a:latin typeface="Times New Roman" panose="02020603050405020304" pitchFamily="18" charset="0"/>
                <a:cs typeface="Times New Roman" panose="02020603050405020304" pitchFamily="18" charset="0"/>
              </a:rPr>
              <a:t>Interpret the findings in the context of your business goals.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8035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2EA4D2C-9368-7622-CA62-63ACB837AB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47C372-A601-45F4-1DD8-A1ED6A9A9B9E}"/>
              </a:ext>
            </a:extLst>
          </p:cNvPr>
          <p:cNvSpPr txBox="1"/>
          <p:nvPr/>
        </p:nvSpPr>
        <p:spPr>
          <a:xfrm>
            <a:off x="204395" y="268941"/>
            <a:ext cx="11844170" cy="5940088"/>
          </a:xfrm>
          <a:prstGeom prst="rect">
            <a:avLst/>
          </a:prstGeom>
          <a:noFill/>
        </p:spPr>
        <p:txBody>
          <a:bodyPr wrap="square" rtlCol="0">
            <a:spAutoFit/>
          </a:bodyPr>
          <a:lstStyle/>
          <a:p>
            <a:endParaRPr lang="en-US" dirty="0"/>
          </a:p>
          <a:p>
            <a:pPr algn="ctr"/>
            <a:r>
              <a:rPr lang="en-US" sz="4400" dirty="0">
                <a:latin typeface="Times New Roman" panose="02020603050405020304" pitchFamily="18" charset="0"/>
                <a:cs typeface="Times New Roman" panose="02020603050405020304" pitchFamily="18" charset="0"/>
              </a:rPr>
              <a:t>Conclusions</a:t>
            </a:r>
          </a:p>
          <a:p>
            <a:endParaRPr lang="en-US" dirty="0"/>
          </a:p>
          <a:p>
            <a:endParaRPr lang="en-US" dirty="0"/>
          </a:p>
          <a:p>
            <a:endParaRPr lang="en-US" dirty="0"/>
          </a:p>
          <a:p>
            <a:r>
              <a:rPr lang="en-US" sz="2400" dirty="0">
                <a:latin typeface="Times New Roman" panose="02020603050405020304" pitchFamily="18" charset="0"/>
                <a:cs typeface="Times New Roman" panose="02020603050405020304" pitchFamily="18" charset="0"/>
              </a:rPr>
              <a:t>Possible Conclusions: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Product Performance: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Certain products are significantly more popular and generate more revenue than others.</a:t>
            </a:r>
          </a:p>
          <a:p>
            <a:r>
              <a:rPr lang="en-US" sz="2400" dirty="0">
                <a:latin typeface="Times New Roman" panose="02020603050405020304" pitchFamily="18" charset="0"/>
                <a:cs typeface="Times New Roman" panose="02020603050405020304" pitchFamily="18" charset="0"/>
              </a:rPr>
              <a:t>Product preferences may vary across different customer segments (e.g., gold members may favor premium dishes).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Some products may be underperforming and require review (e.g., price adjustment, recipe improvement, or removal from the menu).</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30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1931F00-D7E2-9C61-ABF9-533A0444CE4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7C8497-5EAE-2C1F-E80E-42449F73131B}"/>
              </a:ext>
            </a:extLst>
          </p:cNvPr>
          <p:cNvSpPr txBox="1"/>
          <p:nvPr/>
        </p:nvSpPr>
        <p:spPr>
          <a:xfrm>
            <a:off x="322729" y="301214"/>
            <a:ext cx="11424622"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Customer Behavior: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is a segment of loyal customers who order frequently and contribute significantly to revenue.</a:t>
            </a:r>
          </a:p>
          <a:p>
            <a:r>
              <a:rPr lang="en-US" sz="2400" dirty="0">
                <a:latin typeface="Times New Roman" panose="02020603050405020304" pitchFamily="18" charset="0"/>
                <a:cs typeface="Times New Roman" panose="02020603050405020304" pitchFamily="18" charset="0"/>
              </a:rPr>
              <a:t>Customer preferences and purchase patterns can be identified, allowing for targeted marketing and personalized recommendations.</a:t>
            </a:r>
          </a:p>
          <a:p>
            <a:r>
              <a:rPr lang="en-US" sz="2400" dirty="0">
                <a:latin typeface="Times New Roman" panose="02020603050405020304" pitchFamily="18" charset="0"/>
                <a:cs typeface="Times New Roman" panose="02020603050405020304" pitchFamily="18" charset="0"/>
              </a:rPr>
              <a:t>Understanding the customer journey (e.g., first order, most frequent purchases) can reveal opportunities to improve the customer experience.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old Membership Program: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gold membership program is (or is not) effective in driving customer engagement and increasing revenue.</a:t>
            </a:r>
          </a:p>
          <a:p>
            <a:r>
              <a:rPr lang="en-US" sz="2400" dirty="0">
                <a:latin typeface="Times New Roman" panose="02020603050405020304" pitchFamily="18" charset="0"/>
                <a:cs typeface="Times New Roman" panose="02020603050405020304" pitchFamily="18" charset="0"/>
              </a:rPr>
              <a:t>Gold members exhibit distinct behavior and preferences compared to non-gold members.</a:t>
            </a:r>
          </a:p>
          <a:p>
            <a:r>
              <a:rPr lang="en-US" sz="2400" dirty="0">
                <a:latin typeface="Times New Roman" panose="02020603050405020304" pitchFamily="18" charset="0"/>
                <a:cs typeface="Times New Roman" panose="02020603050405020304" pitchFamily="18" charset="0"/>
              </a:rPr>
              <a:t>There is room for improvement in the gold program's benefits or marketing to enhance its value proposition.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98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4E77D5-3F19-FF72-327A-8B27D6E3B9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AB87277-DAA0-6893-8A2B-28D21EB6CD79}"/>
              </a:ext>
            </a:extLst>
          </p:cNvPr>
          <p:cNvSpPr txBox="1"/>
          <p:nvPr/>
        </p:nvSpPr>
        <p:spPr>
          <a:xfrm>
            <a:off x="1398494" y="505609"/>
            <a:ext cx="90149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AF637F24-C64B-01B4-0DE7-A9023F15989D}"/>
              </a:ext>
            </a:extLst>
          </p:cNvPr>
          <p:cNvSpPr txBox="1"/>
          <p:nvPr/>
        </p:nvSpPr>
        <p:spPr>
          <a:xfrm>
            <a:off x="193638" y="1376979"/>
            <a:ext cx="11801138"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 a data analyst, one of the most intriguing aspects of my job is uncovering insights about customer behavior through database analysis. Recently, I had the opportunity to work on a Case Study that involved analyzing multiple tables in a database to gain a better understanding of customer behavior for a popular online retailer.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database consisted of five tables: Sales, Product, </a:t>
            </a:r>
            <a:r>
              <a:rPr lang="en-US" sz="2000" dirty="0" err="1">
                <a:latin typeface="Times New Roman" panose="02020603050405020304" pitchFamily="18" charset="0"/>
                <a:cs typeface="Times New Roman" panose="02020603050405020304" pitchFamily="18" charset="0"/>
              </a:rPr>
              <a:t>Goldusers_Signup</a:t>
            </a:r>
            <a:r>
              <a:rPr lang="en-US" sz="2000" dirty="0">
                <a:latin typeface="Times New Roman" panose="02020603050405020304" pitchFamily="18" charset="0"/>
                <a:cs typeface="Times New Roman" panose="02020603050405020304" pitchFamily="18" charset="0"/>
              </a:rPr>
              <a:t>, Users, and </a:t>
            </a:r>
            <a:r>
              <a:rPr lang="en-US" sz="2000" dirty="0" err="1">
                <a:latin typeface="Times New Roman" panose="02020603050405020304" pitchFamily="18" charset="0"/>
                <a:cs typeface="Times New Roman" panose="02020603050405020304" pitchFamily="18" charset="0"/>
              </a:rPr>
              <a:t>User_name</a:t>
            </a:r>
            <a:r>
              <a:rPr lang="en-US" sz="2000" dirty="0">
                <a:latin typeface="Times New Roman" panose="02020603050405020304" pitchFamily="18" charset="0"/>
                <a:cs typeface="Times New Roman" panose="02020603050405020304" pitchFamily="18" charset="0"/>
              </a:rPr>
              <a:t>. Each table contained unique information about the customers and products sold on the website. The Sales table provided details about each Sale, including the date of the sale, the product sold, the price, and the user who made the purchase. By analyzing this table, we were able to identify the top-selling products and the most active users on the website. The product table contained information about each product sold on the website, including the product ID, Product Name and price of a Product.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goldusers_signup</a:t>
            </a:r>
            <a:r>
              <a:rPr lang="en-US" sz="2000" dirty="0">
                <a:latin typeface="Times New Roman" panose="02020603050405020304" pitchFamily="18" charset="0"/>
                <a:cs typeface="Times New Roman" panose="02020603050405020304" pitchFamily="18" charset="0"/>
              </a:rPr>
              <a:t> table contained data about customers who signed up for the website’s premium membership program. We were able to use this table to identify the demographics of customers who were most likely to sign up for the program and which benefits of the program were the most appealing to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935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7958BCC-B3F5-0E37-D83E-B5F1F89617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E49E547-1E70-CF77-AB09-E0E3E389C41D}"/>
              </a:ext>
            </a:extLst>
          </p:cNvPr>
          <p:cNvSpPr txBox="1"/>
          <p:nvPr/>
        </p:nvSpPr>
        <p:spPr>
          <a:xfrm>
            <a:off x="290456" y="322729"/>
            <a:ext cx="11585986" cy="664797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Sales Trends: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Sales may exhibit seasonal patterns or trends that can inform inventory management and marketing campaigns.</a:t>
            </a:r>
          </a:p>
          <a:p>
            <a:r>
              <a:rPr lang="en-US" sz="2400" dirty="0">
                <a:latin typeface="Times New Roman" panose="02020603050405020304" pitchFamily="18" charset="0"/>
                <a:cs typeface="Times New Roman" panose="02020603050405020304" pitchFamily="18" charset="0"/>
              </a:rPr>
              <a:t>The business has experienced growth (or decline) in sales revenue over the years.</a:t>
            </a:r>
          </a:p>
          <a:p>
            <a:r>
              <a:rPr lang="en-US" sz="2400" dirty="0">
                <a:latin typeface="Times New Roman" panose="02020603050405020304" pitchFamily="18" charset="0"/>
                <a:cs typeface="Times New Roman" panose="02020603050405020304" pitchFamily="18" charset="0"/>
              </a:rPr>
              <a:t>Specific factors (e.g., promotions, new product launches) may have influenced sales patterns.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Customer Lifetime Value: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High-value customer segments can be identified and targeted with retention strategies.</a:t>
            </a:r>
          </a:p>
          <a:p>
            <a:r>
              <a:rPr lang="en-US" sz="2400" dirty="0">
                <a:latin typeface="Times New Roman" panose="02020603050405020304" pitchFamily="18" charset="0"/>
                <a:cs typeface="Times New Roman" panose="02020603050405020304" pitchFamily="18" charset="0"/>
              </a:rPr>
              <a:t>Understanding customer lifetime value can inform marketing investments and customer acquisition costs.</a:t>
            </a:r>
          </a:p>
          <a:p>
            <a:r>
              <a:rPr lang="en-US" sz="2400" dirty="0">
                <a:latin typeface="Times New Roman" panose="02020603050405020304" pitchFamily="18" charset="0"/>
                <a:cs typeface="Times New Roman" panose="02020603050405020304" pitchFamily="18" charset="0"/>
              </a:rPr>
              <a:t>To draw these conclusions, you'll need to:</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Execute the SQL queries against your Customer Behavior database.</a:t>
            </a:r>
          </a:p>
          <a:p>
            <a:r>
              <a:rPr lang="en-US" sz="2400" dirty="0">
                <a:latin typeface="Times New Roman" panose="02020603050405020304" pitchFamily="18" charset="0"/>
                <a:cs typeface="Times New Roman" panose="02020603050405020304" pitchFamily="18" charset="0"/>
              </a:rPr>
              <a:t>Analyze the results to identify trends, patterns, and anomalies.</a:t>
            </a:r>
          </a:p>
          <a:p>
            <a:r>
              <a:rPr lang="en-US" sz="2400" dirty="0">
                <a:latin typeface="Times New Roman" panose="02020603050405020304" pitchFamily="18" charset="0"/>
                <a:cs typeface="Times New Roman" panose="02020603050405020304" pitchFamily="18" charset="0"/>
              </a:rPr>
              <a:t>Interpret the findings in the context of your business goals and industry trends.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771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9E16C6F-1F07-79A5-7267-5AEB7FDA03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5AA602-178A-A5AE-18A1-1030B1DD0822}"/>
              </a:ext>
            </a:extLst>
          </p:cNvPr>
          <p:cNvSpPr txBox="1"/>
          <p:nvPr/>
        </p:nvSpPr>
        <p:spPr>
          <a:xfrm>
            <a:off x="1011219" y="322729"/>
            <a:ext cx="9638852"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Key Findings </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15F75E-46B1-0803-F57C-DB94FEB2F864}"/>
              </a:ext>
            </a:extLst>
          </p:cNvPr>
          <p:cNvSpPr txBox="1"/>
          <p:nvPr/>
        </p:nvSpPr>
        <p:spPr>
          <a:xfrm>
            <a:off x="107576" y="1387736"/>
            <a:ext cx="11940989"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Popular Products: Identify the most popular products overall and for specific customer segments (e.g., gold members). This information can inform inventory management and marketing efforts.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Gold Membership Impact: Analyze the impact of the gold membership program on customer behavior. Are gold members more frequent buyers? Do they spend more? What are their preferred products?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Customer Segmentation: Identify different customer segments based on purchase behavior (e.g., high-value customers, frequent buyers, occasional buyers). This can help tailor marketing and promotions.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Sales Trends: Analyze sales trends over time (yearly) to identify growth patterns, seasonal variations, and potential areas for improvement.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Customer Lifetime Value: By analyzing the total spending and order history of customers, you can estimate customer lifetime value and identify high-potential customers.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Product Performance: Evaluate the performance of individual products in terms of revenue generated and popularity. This can guide decisions on pricing, promotions, and menu adjustments.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04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B1F92AD-76A5-DF75-8661-9B73DF1470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B6FD35-0B19-61F6-36AB-6F26571C6B6C}"/>
              </a:ext>
            </a:extLst>
          </p:cNvPr>
          <p:cNvSpPr txBox="1"/>
          <p:nvPr/>
        </p:nvSpPr>
        <p:spPr>
          <a:xfrm>
            <a:off x="1280160" y="484094"/>
            <a:ext cx="971415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Actionable</a:t>
            </a:r>
          </a:p>
        </p:txBody>
      </p:sp>
      <p:sp>
        <p:nvSpPr>
          <p:cNvPr id="3" name="TextBox 2">
            <a:extLst>
              <a:ext uri="{FF2B5EF4-FFF2-40B4-BE49-F238E27FC236}">
                <a16:creationId xmlns:a16="http://schemas.microsoft.com/office/drawing/2014/main" id="{AE6229E8-7A00-24D4-F853-6224EABB81D0}"/>
              </a:ext>
            </a:extLst>
          </p:cNvPr>
          <p:cNvSpPr txBox="1"/>
          <p:nvPr/>
        </p:nvSpPr>
        <p:spPr>
          <a:xfrm>
            <a:off x="193638" y="1495313"/>
            <a:ext cx="11865684"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1.Product &amp; Menu Optimization: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Promote Popular Items: Identify the most popular items overall and for different customer segments (e.g., gold members). Use this information to create targeted promotions, bundle deals, or highlight these items on your platform.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Optimize Menu Placement: Consider the placement of popular items on your menu or app. Make sure they are easy to find and visually appealing.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Analyze Low-Performing Items: Identify items with low sales or popularity. Consider revising recipes, adjusting pricing, or removing them from the menu if they are consistently underperforming.</a:t>
            </a:r>
          </a:p>
        </p:txBody>
      </p:sp>
    </p:spTree>
    <p:extLst>
      <p:ext uri="{BB962C8B-B14F-4D97-AF65-F5344CB8AC3E}">
        <p14:creationId xmlns:p14="http://schemas.microsoft.com/office/powerpoint/2010/main" val="412688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E465231-B311-6794-9427-CBDAB13B68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F6E7D5-0D38-0325-94CB-BA1298FC54EC}"/>
              </a:ext>
            </a:extLst>
          </p:cNvPr>
          <p:cNvSpPr txBox="1"/>
          <p:nvPr/>
        </p:nvSpPr>
        <p:spPr>
          <a:xfrm>
            <a:off x="337074" y="474345"/>
            <a:ext cx="11779623"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New Items Based on Preferences: Analyze customer preferences and purchase patterns to identify potential gaps in your menu. Introduce new items that align with customer tastes and preferences.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2.Gold Membership Program: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Targeted Promotions for Gold Members: Offer exclusive discounts or promotions to gold members on their preferred products or categories.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Incentivize Gold Signups: If the analysis shows that gold members are more valuable (higher spending, more frequent orders), promote the benefits of the gold program to encourage more signups.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Tiered Membership Programs: Consider introducing different tiers of membership with varying benefits to cater to different customer segments.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48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B19CCD5-2033-0BEA-7177-5EBB1BBAD2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A341E1-B432-D48F-CBE5-75A6EDC86D40}"/>
              </a:ext>
            </a:extLst>
          </p:cNvPr>
          <p:cNvSpPr txBox="1"/>
          <p:nvPr/>
        </p:nvSpPr>
        <p:spPr>
          <a:xfrm>
            <a:off x="225911" y="215153"/>
            <a:ext cx="11596743"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Personalized Recommendations for Gold Members: Use data on gold member preferences to provide personalized product recommendations and offers.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3.Customer Relationship Management: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Reward Loyal Customers: Identify high-value and frequent customers and offer them loyalty rewards, exclusive benefits, or early access to new products.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Re-engage Inactive Customers: Analyze customer purchase history to identify inactive customers. Target them with personalized offers or promotions to win them back.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Customer Segmentation: Segment customers based on their purchase behavior and tailor marketing messages and promotions accordingly.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Improve Customer Experience: Analyze customer feedback and reviews to identify areas for improvement in the online ordering process, delivery, or customer service.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89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4D8B17F-B88C-04C6-0E4A-4B746607809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AF51BA7-0A64-310E-76D9-E48DA7AD4F03}"/>
              </a:ext>
            </a:extLst>
          </p:cNvPr>
          <p:cNvSpPr txBox="1"/>
          <p:nvPr/>
        </p:nvSpPr>
        <p:spPr>
          <a:xfrm>
            <a:off x="225911" y="247426"/>
            <a:ext cx="11446136" cy="406265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4.Sales and Marketing: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Seasonal Promotions: Analyze sales trends over time to identify seasonal variations. Plan targeted promotions and campaigns around peak seasons or holidays.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Optimize Marketing Spend: Use data on customer preferences and behavior to optimize marketing spend and target the right customer segments with the right messages.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Track Campaign Effectiveness: Track the effectiveness of marketing campaigns by analyzing customer response and purchase behavior.</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474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B3115B7-EF0A-1EEB-BD49-627B3A3931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348744-B42B-B8C4-1113-3BD49DF5E7B1}"/>
              </a:ext>
            </a:extLst>
          </p:cNvPr>
          <p:cNvSpPr txBox="1"/>
          <p:nvPr/>
        </p:nvSpPr>
        <p:spPr>
          <a:xfrm>
            <a:off x="2022438" y="462579"/>
            <a:ext cx="7164593"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Methodologies</a:t>
            </a:r>
          </a:p>
        </p:txBody>
      </p:sp>
      <p:sp>
        <p:nvSpPr>
          <p:cNvPr id="3" name="TextBox 2">
            <a:extLst>
              <a:ext uri="{FF2B5EF4-FFF2-40B4-BE49-F238E27FC236}">
                <a16:creationId xmlns:a16="http://schemas.microsoft.com/office/drawing/2014/main" id="{60D791A1-FDFE-831B-365D-20B4AC583368}"/>
              </a:ext>
            </a:extLst>
          </p:cNvPr>
          <p:cNvSpPr txBox="1"/>
          <p:nvPr/>
        </p:nvSpPr>
        <p:spPr>
          <a:xfrm>
            <a:off x="96819" y="1011219"/>
            <a:ext cx="11897957" cy="5262979"/>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Data Acquisition and Preparation: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Collection: Gathering data from various sources, such as the Sales, Product, Username, Users, and </a:t>
            </a:r>
            <a:r>
              <a:rPr lang="en-US" sz="2400" dirty="0" err="1">
                <a:latin typeface="Times New Roman" panose="02020603050405020304" pitchFamily="18" charset="0"/>
                <a:cs typeface="Times New Roman" panose="02020603050405020304" pitchFamily="18" charset="0"/>
              </a:rPr>
              <a:t>Golduser</a:t>
            </a:r>
            <a:r>
              <a:rPr lang="en-US" sz="2400" dirty="0">
                <a:latin typeface="Times New Roman" panose="02020603050405020304" pitchFamily="18" charset="0"/>
                <a:cs typeface="Times New Roman" panose="02020603050405020304" pitchFamily="18" charset="0"/>
              </a:rPr>
              <a:t> tables in your database. This may involve extracting data from different systems or databases.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Cleaning: Ensuring data quality by identifying and correcting errors, inconsistencies, and missing values. This step is crucial for accurate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Transformation: Transforming data into a suitable format for analysis. This may involve aggregating data, creating new variables, or converting data types.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47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CC381E4-F302-E602-DA2F-7FAF0FE134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9EEED2-C852-EE8F-46FA-32D368166ADB}"/>
              </a:ext>
            </a:extLst>
          </p:cNvPr>
          <p:cNvSpPr txBox="1"/>
          <p:nvPr/>
        </p:nvSpPr>
        <p:spPr>
          <a:xfrm>
            <a:off x="215153" y="193638"/>
            <a:ext cx="11822654"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Descriptive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Summary Statistics: Calculating basic statistics like mean, median, mode, and standard deviation to understand the distribution and central tendencies of the data.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Visualization: Creating charts and graphs to visualize data patterns and trends. This can help identify outliers, correlations, and other insights.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Reporting: Summarizing key findings and insights in a clear and concise manner, often using tables, charts, and dashboards.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Exploratory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Mining: Using techniques like clustering, classification, and association rule mining to discover hidden patterns and relationships in the data.</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00602"/>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218</TotalTime>
  <Words>2135</Words>
  <Application>Microsoft Office PowerPoint</Application>
  <PresentationFormat>Widescreen</PresentationFormat>
  <Paragraphs>227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Goudy Old Style</vt:lpstr>
      <vt:lpstr>Times New Roman</vt:lpstr>
      <vt:lpstr>Wingdings</vt:lpstr>
      <vt:lpstr>FrostyVTI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D</dc:creator>
  <cp:lastModifiedBy>Pratik D</cp:lastModifiedBy>
  <cp:revision>1</cp:revision>
  <dcterms:created xsi:type="dcterms:W3CDTF">2025-03-06T09:44:27Z</dcterms:created>
  <dcterms:modified xsi:type="dcterms:W3CDTF">2025-03-06T13:22:48Z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