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7" r:id="rId5"/>
    <p:sldId id="258" r:id="rId6"/>
    <p:sldId id="259" r:id="rId7"/>
    <p:sldId id="261" r:id="rId8"/>
    <p:sldId id="260" r:id="rId9"/>
    <p:sldId id="262" r:id="rId10"/>
    <p:sldId id="263" r:id="rId11"/>
    <p:sldId id="264" r:id="rId12"/>
    <p:sldId id="266"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A3CA83-5FED-4A7B-B126-639591AD3307}" v="1" dt="2025-03-04T13:17:42.171"/>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5" d="100"/>
          <a:sy n="75" d="100"/>
        </p:scale>
        <p:origin x="974" y="283"/>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 D" userId="c5edb51f720dbecc" providerId="LiveId" clId="{17A3CA83-5FED-4A7B-B126-639591AD3307}"/>
    <pc:docChg chg="undo custSel addSld modSld">
      <pc:chgData name="Pratik D" userId="c5edb51f720dbecc" providerId="LiveId" clId="{17A3CA83-5FED-4A7B-B126-639591AD3307}" dt="2025-03-04T14:53:48.615" v="492" actId="2085"/>
      <pc:docMkLst>
        <pc:docMk/>
      </pc:docMkLst>
      <pc:sldChg chg="modSp mod">
        <pc:chgData name="Pratik D" userId="c5edb51f720dbecc" providerId="LiveId" clId="{17A3CA83-5FED-4A7B-B126-639591AD3307}" dt="2025-03-04T14:53:48.615" v="492" actId="2085"/>
        <pc:sldMkLst>
          <pc:docMk/>
          <pc:sldMk cId="2259482986" sldId="261"/>
        </pc:sldMkLst>
        <pc:spChg chg="mod">
          <ac:chgData name="Pratik D" userId="c5edb51f720dbecc" providerId="LiveId" clId="{17A3CA83-5FED-4A7B-B126-639591AD3307}" dt="2025-03-04T14:53:48.615" v="492" actId="2085"/>
          <ac:spMkLst>
            <pc:docMk/>
            <pc:sldMk cId="2259482986" sldId="261"/>
            <ac:spMk id="2" creationId="{5DD9F214-9636-CF47-67A7-27D6C9EF3E66}"/>
          </ac:spMkLst>
        </pc:spChg>
      </pc:sldChg>
      <pc:sldChg chg="modSp mod">
        <pc:chgData name="Pratik D" userId="c5edb51f720dbecc" providerId="LiveId" clId="{17A3CA83-5FED-4A7B-B126-639591AD3307}" dt="2025-03-04T14:53:37.061" v="491" actId="2085"/>
        <pc:sldMkLst>
          <pc:docMk/>
          <pc:sldMk cId="599651790" sldId="262"/>
        </pc:sldMkLst>
        <pc:spChg chg="mod">
          <ac:chgData name="Pratik D" userId="c5edb51f720dbecc" providerId="LiveId" clId="{17A3CA83-5FED-4A7B-B126-639591AD3307}" dt="2025-03-04T14:53:37.061" v="491" actId="2085"/>
          <ac:spMkLst>
            <pc:docMk/>
            <pc:sldMk cId="599651790" sldId="262"/>
            <ac:spMk id="2" creationId="{9E643E13-379D-F234-B620-37EBA182B8DB}"/>
          </ac:spMkLst>
        </pc:spChg>
      </pc:sldChg>
      <pc:sldChg chg="addSp modSp mod">
        <pc:chgData name="Pratik D" userId="c5edb51f720dbecc" providerId="LiveId" clId="{17A3CA83-5FED-4A7B-B126-639591AD3307}" dt="2025-03-04T14:53:10.709" v="489" actId="2085"/>
        <pc:sldMkLst>
          <pc:docMk/>
          <pc:sldMk cId="3411619779" sldId="265"/>
        </pc:sldMkLst>
        <pc:spChg chg="add mod">
          <ac:chgData name="Pratik D" userId="c5edb51f720dbecc" providerId="LiveId" clId="{17A3CA83-5FED-4A7B-B126-639591AD3307}" dt="2025-03-04T14:53:10.709" v="489" actId="2085"/>
          <ac:spMkLst>
            <pc:docMk/>
            <pc:sldMk cId="3411619779" sldId="265"/>
            <ac:spMk id="2" creationId="{FED5C7DB-62EE-8D80-848A-C2DF52241318}"/>
          </ac:spMkLst>
        </pc:spChg>
      </pc:sldChg>
      <pc:sldChg chg="addSp delSp modSp mod">
        <pc:chgData name="Pratik D" userId="c5edb51f720dbecc" providerId="LiveId" clId="{17A3CA83-5FED-4A7B-B126-639591AD3307}" dt="2025-03-04T14:53:20.317" v="490" actId="2085"/>
        <pc:sldMkLst>
          <pc:docMk/>
          <pc:sldMk cId="573191846" sldId="266"/>
        </pc:sldMkLst>
        <pc:spChg chg="add del mod">
          <ac:chgData name="Pratik D" userId="c5edb51f720dbecc" providerId="LiveId" clId="{17A3CA83-5FED-4A7B-B126-639591AD3307}" dt="2025-03-04T13:17:31.057" v="4" actId="21"/>
          <ac:spMkLst>
            <pc:docMk/>
            <pc:sldMk cId="573191846" sldId="266"/>
            <ac:spMk id="3" creationId="{4F810065-C45B-3161-4C16-48B6D33DC16F}"/>
          </ac:spMkLst>
        </pc:spChg>
        <pc:spChg chg="add mod">
          <ac:chgData name="Pratik D" userId="c5edb51f720dbecc" providerId="LiveId" clId="{17A3CA83-5FED-4A7B-B126-639591AD3307}" dt="2025-03-04T13:18:16.606" v="10" actId="2085"/>
          <ac:spMkLst>
            <pc:docMk/>
            <pc:sldMk cId="573191846" sldId="266"/>
            <ac:spMk id="4" creationId="{F6B1E858-8A38-0AEF-15EC-168832154B1E}"/>
          </ac:spMkLst>
        </pc:spChg>
        <pc:spChg chg="add mod">
          <ac:chgData name="Pratik D" userId="c5edb51f720dbecc" providerId="LiveId" clId="{17A3CA83-5FED-4A7B-B126-639591AD3307}" dt="2025-03-04T14:53:20.317" v="490" actId="2085"/>
          <ac:spMkLst>
            <pc:docMk/>
            <pc:sldMk cId="573191846" sldId="266"/>
            <ac:spMk id="5" creationId="{72993B50-BF62-6027-C97D-7CECBD36AF1A}"/>
          </ac:spMkLst>
        </pc:spChg>
      </pc:sldChg>
      <pc:sldChg chg="addSp modSp mod">
        <pc:chgData name="Pratik D" userId="c5edb51f720dbecc" providerId="LiveId" clId="{17A3CA83-5FED-4A7B-B126-639591AD3307}" dt="2025-03-04T14:52:54.918" v="488" actId="2085"/>
        <pc:sldMkLst>
          <pc:docMk/>
          <pc:sldMk cId="2667745251" sldId="267"/>
        </pc:sldMkLst>
        <pc:spChg chg="add mod">
          <ac:chgData name="Pratik D" userId="c5edb51f720dbecc" providerId="LiveId" clId="{17A3CA83-5FED-4A7B-B126-639591AD3307}" dt="2025-03-04T14:52:54.918" v="488" actId="2085"/>
          <ac:spMkLst>
            <pc:docMk/>
            <pc:sldMk cId="2667745251" sldId="267"/>
            <ac:spMk id="2" creationId="{CFE93330-288C-F106-4CEF-1C03280F343B}"/>
          </ac:spMkLst>
        </pc:spChg>
      </pc:sldChg>
      <pc:sldChg chg="addSp modSp mod">
        <pc:chgData name="Pratik D" userId="c5edb51f720dbecc" providerId="LiveId" clId="{17A3CA83-5FED-4A7B-B126-639591AD3307}" dt="2025-03-04T14:52:45.049" v="487" actId="2085"/>
        <pc:sldMkLst>
          <pc:docMk/>
          <pc:sldMk cId="211808848" sldId="268"/>
        </pc:sldMkLst>
        <pc:spChg chg="add mod">
          <ac:chgData name="Pratik D" userId="c5edb51f720dbecc" providerId="LiveId" clId="{17A3CA83-5FED-4A7B-B126-639591AD3307}" dt="2025-03-04T14:52:45.049" v="487" actId="2085"/>
          <ac:spMkLst>
            <pc:docMk/>
            <pc:sldMk cId="211808848" sldId="268"/>
            <ac:spMk id="2" creationId="{D3AFBE41-9BC9-23D6-7021-EF3D60F6D12F}"/>
          </ac:spMkLst>
        </pc:spChg>
      </pc:sldChg>
      <pc:sldChg chg="modSp add mod">
        <pc:chgData name="Pratik D" userId="c5edb51f720dbecc" providerId="LiveId" clId="{17A3CA83-5FED-4A7B-B126-639591AD3307}" dt="2025-03-04T14:52:28.402" v="486" actId="2085"/>
        <pc:sldMkLst>
          <pc:docMk/>
          <pc:sldMk cId="2231351487" sldId="269"/>
        </pc:sldMkLst>
        <pc:spChg chg="mod">
          <ac:chgData name="Pratik D" userId="c5edb51f720dbecc" providerId="LiveId" clId="{17A3CA83-5FED-4A7B-B126-639591AD3307}" dt="2025-03-04T14:52:28.402" v="486" actId="2085"/>
          <ac:spMkLst>
            <pc:docMk/>
            <pc:sldMk cId="2231351487" sldId="269"/>
            <ac:spMk id="2" creationId="{7BD291D4-4CEA-735A-B155-491E493103DC}"/>
          </ac:spMkLst>
        </pc:spChg>
      </pc:sldChg>
      <pc:sldChg chg="modSp add mod">
        <pc:chgData name="Pratik D" userId="c5edb51f720dbecc" providerId="LiveId" clId="{17A3CA83-5FED-4A7B-B126-639591AD3307}" dt="2025-03-04T14:52:20.094" v="485" actId="2085"/>
        <pc:sldMkLst>
          <pc:docMk/>
          <pc:sldMk cId="691522307" sldId="270"/>
        </pc:sldMkLst>
        <pc:spChg chg="mod">
          <ac:chgData name="Pratik D" userId="c5edb51f720dbecc" providerId="LiveId" clId="{17A3CA83-5FED-4A7B-B126-639591AD3307}" dt="2025-03-04T14:52:20.094" v="485" actId="2085"/>
          <ac:spMkLst>
            <pc:docMk/>
            <pc:sldMk cId="691522307" sldId="270"/>
            <ac:spMk id="2" creationId="{C34D8656-BC5E-F115-FEA0-1460FA407599}"/>
          </ac:spMkLst>
        </pc:spChg>
      </pc:sldChg>
      <pc:sldChg chg="modSp add mod">
        <pc:chgData name="Pratik D" userId="c5edb51f720dbecc" providerId="LiveId" clId="{17A3CA83-5FED-4A7B-B126-639591AD3307}" dt="2025-03-04T14:51:55.164" v="484" actId="2085"/>
        <pc:sldMkLst>
          <pc:docMk/>
          <pc:sldMk cId="3449711732" sldId="271"/>
        </pc:sldMkLst>
        <pc:spChg chg="mod">
          <ac:chgData name="Pratik D" userId="c5edb51f720dbecc" providerId="LiveId" clId="{17A3CA83-5FED-4A7B-B126-639591AD3307}" dt="2025-03-04T14:51:55.164" v="484" actId="2085"/>
          <ac:spMkLst>
            <pc:docMk/>
            <pc:sldMk cId="3449711732" sldId="271"/>
            <ac:spMk id="2" creationId="{7A697BD8-CA4A-B817-99C0-8B84B5796688}"/>
          </ac:spMkLst>
        </pc:spChg>
      </pc:sldChg>
      <pc:sldChg chg="addSp modSp add mod">
        <pc:chgData name="Pratik D" userId="c5edb51f720dbecc" providerId="LiveId" clId="{17A3CA83-5FED-4A7B-B126-639591AD3307}" dt="2025-03-04T14:51:28.866" v="483" actId="2085"/>
        <pc:sldMkLst>
          <pc:docMk/>
          <pc:sldMk cId="3386661253" sldId="272"/>
        </pc:sldMkLst>
        <pc:spChg chg="mod">
          <ac:chgData name="Pratik D" userId="c5edb51f720dbecc" providerId="LiveId" clId="{17A3CA83-5FED-4A7B-B126-639591AD3307}" dt="2025-03-04T14:51:28.866" v="483" actId="2085"/>
          <ac:spMkLst>
            <pc:docMk/>
            <pc:sldMk cId="3386661253" sldId="272"/>
            <ac:spMk id="2" creationId="{E198730C-3E3D-166C-B3BC-03A3FE825C90}"/>
          </ac:spMkLst>
        </pc:spChg>
        <pc:spChg chg="add mod">
          <ac:chgData name="Pratik D" userId="c5edb51f720dbecc" providerId="LiveId" clId="{17A3CA83-5FED-4A7B-B126-639591AD3307}" dt="2025-03-04T13:41:48.882" v="179" actId="2085"/>
          <ac:spMkLst>
            <pc:docMk/>
            <pc:sldMk cId="3386661253" sldId="272"/>
            <ac:spMk id="3" creationId="{0056550B-E535-2B3E-63A8-49ED7C41DB03}"/>
          </ac:spMkLst>
        </pc:spChg>
      </pc:sldChg>
      <pc:sldChg chg="modSp add mod">
        <pc:chgData name="Pratik D" userId="c5edb51f720dbecc" providerId="LiveId" clId="{17A3CA83-5FED-4A7B-B126-639591AD3307}" dt="2025-03-04T14:51:19.042" v="482" actId="2085"/>
        <pc:sldMkLst>
          <pc:docMk/>
          <pc:sldMk cId="3306428723" sldId="273"/>
        </pc:sldMkLst>
        <pc:spChg chg="mod">
          <ac:chgData name="Pratik D" userId="c5edb51f720dbecc" providerId="LiveId" clId="{17A3CA83-5FED-4A7B-B126-639591AD3307}" dt="2025-03-04T14:51:19.042" v="482" actId="2085"/>
          <ac:spMkLst>
            <pc:docMk/>
            <pc:sldMk cId="3306428723" sldId="273"/>
            <ac:spMk id="2" creationId="{88CD3AF7-DD4B-0CD0-9A4F-663844A466D4}"/>
          </ac:spMkLst>
        </pc:spChg>
      </pc:sldChg>
      <pc:sldChg chg="modSp add mod">
        <pc:chgData name="Pratik D" userId="c5edb51f720dbecc" providerId="LiveId" clId="{17A3CA83-5FED-4A7B-B126-639591AD3307}" dt="2025-03-04T14:50:55.998" v="481" actId="2085"/>
        <pc:sldMkLst>
          <pc:docMk/>
          <pc:sldMk cId="521093106" sldId="274"/>
        </pc:sldMkLst>
        <pc:spChg chg="mod">
          <ac:chgData name="Pratik D" userId="c5edb51f720dbecc" providerId="LiveId" clId="{17A3CA83-5FED-4A7B-B126-639591AD3307}" dt="2025-03-04T14:50:55.998" v="481" actId="2085"/>
          <ac:spMkLst>
            <pc:docMk/>
            <pc:sldMk cId="521093106" sldId="274"/>
            <ac:spMk id="2" creationId="{03A0AB9D-812C-0CEC-7A5F-E9E4C395E5B4}"/>
          </ac:spMkLst>
        </pc:spChg>
      </pc:sldChg>
      <pc:sldChg chg="modSp add mod">
        <pc:chgData name="Pratik D" userId="c5edb51f720dbecc" providerId="LiveId" clId="{17A3CA83-5FED-4A7B-B126-639591AD3307}" dt="2025-03-04T14:50:46.955" v="480" actId="2085"/>
        <pc:sldMkLst>
          <pc:docMk/>
          <pc:sldMk cId="3806199398" sldId="275"/>
        </pc:sldMkLst>
        <pc:spChg chg="mod">
          <ac:chgData name="Pratik D" userId="c5edb51f720dbecc" providerId="LiveId" clId="{17A3CA83-5FED-4A7B-B126-639591AD3307}" dt="2025-03-04T14:50:46.955" v="480" actId="2085"/>
          <ac:spMkLst>
            <pc:docMk/>
            <pc:sldMk cId="3806199398" sldId="275"/>
            <ac:spMk id="2" creationId="{8AC5FF58-2C69-CDA8-EA37-47621D11DE87}"/>
          </ac:spMkLst>
        </pc:spChg>
      </pc:sldChg>
      <pc:sldChg chg="modSp add mod">
        <pc:chgData name="Pratik D" userId="c5edb51f720dbecc" providerId="LiveId" clId="{17A3CA83-5FED-4A7B-B126-639591AD3307}" dt="2025-03-04T14:50:30.187" v="479" actId="2085"/>
        <pc:sldMkLst>
          <pc:docMk/>
          <pc:sldMk cId="1277826186" sldId="276"/>
        </pc:sldMkLst>
        <pc:spChg chg="mod">
          <ac:chgData name="Pratik D" userId="c5edb51f720dbecc" providerId="LiveId" clId="{17A3CA83-5FED-4A7B-B126-639591AD3307}" dt="2025-03-04T14:50:30.187" v="479" actId="2085"/>
          <ac:spMkLst>
            <pc:docMk/>
            <pc:sldMk cId="1277826186" sldId="276"/>
            <ac:spMk id="2" creationId="{9F7F7A5F-056C-6E2F-1905-B0A593E2C180}"/>
          </ac:spMkLst>
        </pc:spChg>
      </pc:sldChg>
      <pc:sldChg chg="modSp add mod">
        <pc:chgData name="Pratik D" userId="c5edb51f720dbecc" providerId="LiveId" clId="{17A3CA83-5FED-4A7B-B126-639591AD3307}" dt="2025-03-04T14:50:13.621" v="478" actId="2085"/>
        <pc:sldMkLst>
          <pc:docMk/>
          <pc:sldMk cId="777996050" sldId="277"/>
        </pc:sldMkLst>
        <pc:spChg chg="mod">
          <ac:chgData name="Pratik D" userId="c5edb51f720dbecc" providerId="LiveId" clId="{17A3CA83-5FED-4A7B-B126-639591AD3307}" dt="2025-03-04T14:50:13.621" v="478" actId="2085"/>
          <ac:spMkLst>
            <pc:docMk/>
            <pc:sldMk cId="777996050" sldId="277"/>
            <ac:spMk id="2" creationId="{CDA6DBDA-32D9-4B1F-B32C-19825B804FBB}"/>
          </ac:spMkLst>
        </pc:spChg>
      </pc:sldChg>
      <pc:sldChg chg="modSp add mod">
        <pc:chgData name="Pratik D" userId="c5edb51f720dbecc" providerId="LiveId" clId="{17A3CA83-5FED-4A7B-B126-639591AD3307}" dt="2025-03-04T14:49:53.769" v="477" actId="2085"/>
        <pc:sldMkLst>
          <pc:docMk/>
          <pc:sldMk cId="694750167" sldId="278"/>
        </pc:sldMkLst>
        <pc:spChg chg="mod">
          <ac:chgData name="Pratik D" userId="c5edb51f720dbecc" providerId="LiveId" clId="{17A3CA83-5FED-4A7B-B126-639591AD3307}" dt="2025-03-04T14:49:53.769" v="477" actId="2085"/>
          <ac:spMkLst>
            <pc:docMk/>
            <pc:sldMk cId="694750167" sldId="278"/>
            <ac:spMk id="2" creationId="{27DAD538-5827-C66F-6140-0CFF159F656D}"/>
          </ac:spMkLst>
        </pc:spChg>
      </pc:sldChg>
      <pc:sldChg chg="addSp modSp add mod">
        <pc:chgData name="Pratik D" userId="c5edb51f720dbecc" providerId="LiveId" clId="{17A3CA83-5FED-4A7B-B126-639591AD3307}" dt="2025-03-04T14:49:40.485" v="476" actId="2085"/>
        <pc:sldMkLst>
          <pc:docMk/>
          <pc:sldMk cId="3559171146" sldId="279"/>
        </pc:sldMkLst>
        <pc:spChg chg="mod">
          <ac:chgData name="Pratik D" userId="c5edb51f720dbecc" providerId="LiveId" clId="{17A3CA83-5FED-4A7B-B126-639591AD3307}" dt="2025-03-04T14:49:40.485" v="476" actId="2085"/>
          <ac:spMkLst>
            <pc:docMk/>
            <pc:sldMk cId="3559171146" sldId="279"/>
            <ac:spMk id="2" creationId="{4074352C-38A7-62A6-E7D4-F1099FAB0612}"/>
          </ac:spMkLst>
        </pc:spChg>
        <pc:spChg chg="add mod">
          <ac:chgData name="Pratik D" userId="c5edb51f720dbecc" providerId="LiveId" clId="{17A3CA83-5FED-4A7B-B126-639591AD3307}" dt="2025-03-04T14:18:13.967" v="309" actId="2085"/>
          <ac:spMkLst>
            <pc:docMk/>
            <pc:sldMk cId="3559171146" sldId="279"/>
            <ac:spMk id="3" creationId="{8681D9E4-1B74-D758-1F2B-1B7CFA18EA51}"/>
          </ac:spMkLst>
        </pc:spChg>
      </pc:sldChg>
      <pc:sldChg chg="addSp modSp add mod">
        <pc:chgData name="Pratik D" userId="c5edb51f720dbecc" providerId="LiveId" clId="{17A3CA83-5FED-4A7B-B126-639591AD3307}" dt="2025-03-04T14:49:14.494" v="474" actId="2085"/>
        <pc:sldMkLst>
          <pc:docMk/>
          <pc:sldMk cId="2071936062" sldId="280"/>
        </pc:sldMkLst>
        <pc:spChg chg="mod">
          <ac:chgData name="Pratik D" userId="c5edb51f720dbecc" providerId="LiveId" clId="{17A3CA83-5FED-4A7B-B126-639591AD3307}" dt="2025-03-04T14:49:14.494" v="474" actId="2085"/>
          <ac:spMkLst>
            <pc:docMk/>
            <pc:sldMk cId="2071936062" sldId="280"/>
            <ac:spMk id="2" creationId="{25C5F6DC-C7B3-AFD5-9337-C7041D2CEA1D}"/>
          </ac:spMkLst>
        </pc:spChg>
        <pc:spChg chg="add">
          <ac:chgData name="Pratik D" userId="c5edb51f720dbecc" providerId="LiveId" clId="{17A3CA83-5FED-4A7B-B126-639591AD3307}" dt="2025-03-04T14:21:07.363" v="316"/>
          <ac:spMkLst>
            <pc:docMk/>
            <pc:sldMk cId="2071936062" sldId="280"/>
            <ac:spMk id="3" creationId="{DC715F99-16C6-9110-4889-9F28D832E9C6}"/>
          </ac:spMkLst>
        </pc:spChg>
        <pc:spChg chg="add">
          <ac:chgData name="Pratik D" userId="c5edb51f720dbecc" providerId="LiveId" clId="{17A3CA83-5FED-4A7B-B126-639591AD3307}" dt="2025-03-04T14:26:30.418" v="329"/>
          <ac:spMkLst>
            <pc:docMk/>
            <pc:sldMk cId="2071936062" sldId="280"/>
            <ac:spMk id="4" creationId="{9C333072-C2F9-327C-2F68-292B30EC8958}"/>
          </ac:spMkLst>
        </pc:spChg>
      </pc:sldChg>
      <pc:sldChg chg="modSp add mod">
        <pc:chgData name="Pratik D" userId="c5edb51f720dbecc" providerId="LiveId" clId="{17A3CA83-5FED-4A7B-B126-639591AD3307}" dt="2025-03-04T14:49:27.144" v="475" actId="2085"/>
        <pc:sldMkLst>
          <pc:docMk/>
          <pc:sldMk cId="1006814294" sldId="281"/>
        </pc:sldMkLst>
        <pc:spChg chg="mod">
          <ac:chgData name="Pratik D" userId="c5edb51f720dbecc" providerId="LiveId" clId="{17A3CA83-5FED-4A7B-B126-639591AD3307}" dt="2025-03-04T14:49:27.144" v="475" actId="2085"/>
          <ac:spMkLst>
            <pc:docMk/>
            <pc:sldMk cId="1006814294" sldId="281"/>
            <ac:spMk id="2" creationId="{94AAF999-2699-B530-126B-5D8BC61861B1}"/>
          </ac:spMkLst>
        </pc:spChg>
      </pc:sldChg>
      <pc:sldChg chg="addSp modSp add mod">
        <pc:chgData name="Pratik D" userId="c5edb51f720dbecc" providerId="LiveId" clId="{17A3CA83-5FED-4A7B-B126-639591AD3307}" dt="2025-03-04T14:46:59.924" v="473" actId="2711"/>
        <pc:sldMkLst>
          <pc:docMk/>
          <pc:sldMk cId="124532848" sldId="282"/>
        </pc:sldMkLst>
        <pc:spChg chg="mod">
          <ac:chgData name="Pratik D" userId="c5edb51f720dbecc" providerId="LiveId" clId="{17A3CA83-5FED-4A7B-B126-639591AD3307}" dt="2025-03-04T14:46:59.924" v="473" actId="2711"/>
          <ac:spMkLst>
            <pc:docMk/>
            <pc:sldMk cId="124532848" sldId="282"/>
            <ac:spMk id="2" creationId="{305FB9AB-14F3-B894-8DE0-F665F86C9050}"/>
          </ac:spMkLst>
        </pc:spChg>
        <pc:spChg chg="add mod">
          <ac:chgData name="Pratik D" userId="c5edb51f720dbecc" providerId="LiveId" clId="{17A3CA83-5FED-4A7B-B126-639591AD3307}" dt="2025-03-04T14:46:19.317" v="470" actId="2085"/>
          <ac:spMkLst>
            <pc:docMk/>
            <pc:sldMk cId="124532848" sldId="282"/>
            <ac:spMk id="3" creationId="{0EF2FF30-D82B-CD96-0884-4D9140AEB2B2}"/>
          </ac:spMkLst>
        </pc:spChg>
        <pc:spChg chg="add">
          <ac:chgData name="Pratik D" userId="c5edb51f720dbecc" providerId="LiveId" clId="{17A3CA83-5FED-4A7B-B126-639591AD3307}" dt="2025-03-04T14:39:01.560" v="379"/>
          <ac:spMkLst>
            <pc:docMk/>
            <pc:sldMk cId="124532848" sldId="282"/>
            <ac:spMk id="4" creationId="{065417D0-0FE3-47D3-BAA3-D4B273D030C9}"/>
          </ac:spMkLst>
        </pc:spChg>
      </pc:sldChg>
      <pc:sldChg chg="modSp add mod">
        <pc:chgData name="Pratik D" userId="c5edb51f720dbecc" providerId="LiveId" clId="{17A3CA83-5FED-4A7B-B126-639591AD3307}" dt="2025-03-04T14:45:28.145" v="467" actId="2711"/>
        <pc:sldMkLst>
          <pc:docMk/>
          <pc:sldMk cId="3015205491" sldId="283"/>
        </pc:sldMkLst>
        <pc:spChg chg="mod">
          <ac:chgData name="Pratik D" userId="c5edb51f720dbecc" providerId="LiveId" clId="{17A3CA83-5FED-4A7B-B126-639591AD3307}" dt="2025-03-04T14:45:28.145" v="467" actId="2711"/>
          <ac:spMkLst>
            <pc:docMk/>
            <pc:sldMk cId="3015205491" sldId="283"/>
            <ac:spMk id="2" creationId="{F38E8C91-C985-6364-D877-4B909E86158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3/4/2025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3/4/2025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3/4/2025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3/4/2025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3/4/2025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3/4/2025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3/4/2025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3/4/2025</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3/4/2025</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3/4/2025</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3/4/2025</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3/4/2025</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3/4/2025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4400" dirty="0">
                <a:latin typeface="Amasis MT Pro Medium" panose="020F0502020204030204" pitchFamily="18" charset="0"/>
                <a:ea typeface="ADLaM Display" panose="020F0502020204030204" pitchFamily="2" charset="0"/>
                <a:cs typeface="ADLaM Display" panose="020F0502020204030204" pitchFamily="2" charset="0"/>
              </a:rPr>
              <a:t>HR DATABASE MANAGEMENT SYSTEM</a:t>
            </a:r>
            <a:endParaRPr lang="en-US" sz="4400" dirty="0">
              <a:latin typeface="Amasis MT Pro Medium" panose="020F0502020204030204" pitchFamily="18"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FED6A-4A2C-CFFF-5313-A4BCEBA41BD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D5C7DB-62EE-8D80-848A-C2DF52241318}"/>
              </a:ext>
            </a:extLst>
          </p:cNvPr>
          <p:cNvSpPr txBox="1"/>
          <p:nvPr/>
        </p:nvSpPr>
        <p:spPr>
          <a:xfrm>
            <a:off x="405780" y="1090188"/>
            <a:ext cx="11665296" cy="4893647"/>
          </a:xfrm>
          <a:prstGeom prst="rect">
            <a:avLst/>
          </a:prstGeom>
          <a:noFill/>
          <a:ln>
            <a:no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Logical Design:</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Create an Entity-Relationship Diagram (ERD) to visually represent the database structure. Tools like draw.io, Lucid chart, or MySQL Workbench can be used.</a:t>
            </a:r>
          </a:p>
          <a:p>
            <a:r>
              <a:rPr lang="en-US" sz="2400" dirty="0">
                <a:latin typeface="Times New Roman" panose="02020603050405020304" pitchFamily="18" charset="0"/>
                <a:cs typeface="Times New Roman" panose="02020603050405020304" pitchFamily="18" charset="0"/>
              </a:rPr>
              <a:t>Normalize the database to reduce data redundancy and improve data consistency.</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Physical Design: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Choose a database management system (DBMS) like SQL Server, MySQL, PostgreSQL, etc.</a:t>
            </a:r>
          </a:p>
          <a:p>
            <a:r>
              <a:rPr lang="en-US" sz="2400" dirty="0">
                <a:latin typeface="Times New Roman" panose="02020603050405020304" pitchFamily="18" charset="0"/>
                <a:cs typeface="Times New Roman" panose="02020603050405020304" pitchFamily="18" charset="0"/>
              </a:rPr>
              <a:t>Write the SQL Data Definition Language (DDL) statements to create the database and tables, as provided in the script.</a:t>
            </a:r>
          </a:p>
          <a:p>
            <a:r>
              <a:rPr lang="en-US" sz="2400" dirty="0">
                <a:latin typeface="Times New Roman" panose="02020603050405020304" pitchFamily="18" charset="0"/>
                <a:cs typeface="Times New Roman" panose="02020603050405020304" pitchFamily="18" charset="0"/>
              </a:rPr>
              <a:t>Ensure that appropriate data types, constraints (primary keys, foreign keys, NOT NULL), and indexes are defined.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61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DB3C6-2645-618C-2986-0CBB6884F2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E93330-288C-F106-4CEF-1C03280F343B}"/>
              </a:ext>
            </a:extLst>
          </p:cNvPr>
          <p:cNvSpPr txBox="1"/>
          <p:nvPr/>
        </p:nvSpPr>
        <p:spPr>
          <a:xfrm>
            <a:off x="477788" y="-238470"/>
            <a:ext cx="11521280" cy="7478970"/>
          </a:xfrm>
          <a:prstGeom prst="rect">
            <a:avLst/>
          </a:prstGeom>
          <a:noFill/>
          <a:ln>
            <a:noFill/>
          </a:ln>
        </p:spPr>
        <p:txBody>
          <a:bodyPr wrap="square" rtlCol="0" anchor="ctr" anchorCtr="1">
            <a:spAutoFit/>
          </a:bodyPr>
          <a:lstStyle/>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Implementation: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Execute the DDL scripts in the chosen DBMS to create the database structure.</a:t>
            </a:r>
          </a:p>
          <a:p>
            <a:r>
              <a:rPr lang="en-US" sz="2400" dirty="0">
                <a:latin typeface="Times New Roman" panose="02020603050405020304" pitchFamily="18" charset="0"/>
                <a:cs typeface="Times New Roman" panose="02020603050405020304" pitchFamily="18" charset="0"/>
              </a:rPr>
              <a:t>Verify the creation of tables and constraints.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Preparation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Organize the data to be inserted into a format that aligns with the table structures.</a:t>
            </a:r>
          </a:p>
          <a:p>
            <a:r>
              <a:rPr lang="en-US" sz="2400" dirty="0">
                <a:latin typeface="Times New Roman" panose="02020603050405020304" pitchFamily="18" charset="0"/>
                <a:cs typeface="Times New Roman" panose="02020603050405020304" pitchFamily="18" charset="0"/>
              </a:rPr>
              <a:t>Ensure data accuracy and consistency.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SQL INSERT Statements: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 the provided INSERT INTO statements to populate the tables.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Execute these statements in the DBMS sequentially, respecting foreign key dependencies.</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74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7026A-FA52-5A34-7E8B-D8035678964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3AFBE41-9BC9-23D6-7021-EF3D60F6D12F}"/>
              </a:ext>
            </a:extLst>
          </p:cNvPr>
          <p:cNvSpPr txBox="1"/>
          <p:nvPr/>
        </p:nvSpPr>
        <p:spPr>
          <a:xfrm>
            <a:off x="405780" y="94855"/>
            <a:ext cx="11593288" cy="6740307"/>
          </a:xfrm>
          <a:prstGeom prst="rect">
            <a:avLst/>
          </a:prstGeom>
          <a:noFill/>
          <a:ln>
            <a:no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Bulk Import (if applicable):</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large datasets, consider using bulk import tools provided by the DBMS (e.g., BULK INSERT in SQL Server, LOAD DATA INFILE in MySQL).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method is generally faster than individual INSERT statements.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Verification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After insertion, use SELECT queries to verify that the data has been inserted correctly.</a:t>
            </a:r>
          </a:p>
          <a:p>
            <a:r>
              <a:rPr lang="en-US" sz="2400" dirty="0">
                <a:latin typeface="Times New Roman" panose="02020603050405020304" pitchFamily="18" charset="0"/>
                <a:cs typeface="Times New Roman" panose="02020603050405020304" pitchFamily="18" charset="0"/>
              </a:rPr>
              <a:t>Check for any data integrity issues.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Query Execution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Understanding Query Requirements: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Carefully analyze each query requirement to understand the desired results.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Break down complex queries into smaller, manageable parts.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0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5C996-99D0-72C4-86F5-A8C5A7EBE31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D291D4-4CEA-735A-B155-491E493103DC}"/>
              </a:ext>
            </a:extLst>
          </p:cNvPr>
          <p:cNvSpPr txBox="1"/>
          <p:nvPr/>
        </p:nvSpPr>
        <p:spPr>
          <a:xfrm>
            <a:off x="405780" y="464188"/>
            <a:ext cx="11593288" cy="6001643"/>
          </a:xfrm>
          <a:prstGeom prst="rect">
            <a:avLst/>
          </a:prstGeom>
          <a:noFill/>
          <a:ln>
            <a:no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Query Writing:</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Write the SQL queries based on the requirements, using appropriate clauses (SELECT, FROM, WHERE, ORDER BY, DISTINCT, TOP, LIKE, BETWEEN, IN, etc.).</a:t>
            </a:r>
          </a:p>
          <a:p>
            <a:r>
              <a:rPr lang="en-US" sz="2400" dirty="0">
                <a:latin typeface="Times New Roman" panose="02020603050405020304" pitchFamily="18" charset="0"/>
                <a:cs typeface="Times New Roman" panose="02020603050405020304" pitchFamily="18" charset="0"/>
              </a:rPr>
              <a:t>Use subqueries and joins when necessary.</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Query Execution and Optimization:</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Execute the queries in the DBMS.</a:t>
            </a:r>
          </a:p>
          <a:p>
            <a:r>
              <a:rPr lang="en-US" sz="2400" dirty="0">
                <a:latin typeface="Times New Roman" panose="02020603050405020304" pitchFamily="18" charset="0"/>
                <a:cs typeface="Times New Roman" panose="02020603050405020304" pitchFamily="18" charset="0"/>
              </a:rPr>
              <a:t>Analyze the query execution plan to identify potential performance bottlenecks.</a:t>
            </a:r>
          </a:p>
          <a:p>
            <a:r>
              <a:rPr lang="en-US" sz="2400" dirty="0">
                <a:latin typeface="Times New Roman" panose="02020603050405020304" pitchFamily="18" charset="0"/>
                <a:cs typeface="Times New Roman" panose="02020603050405020304" pitchFamily="18" charset="0"/>
              </a:rPr>
              <a:t>Optimize queries by adding indexes, rewriting queries, or adjusting database settings.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Result Verification:</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Verify that the query results match the expected outcomes.</a:t>
            </a:r>
          </a:p>
          <a:p>
            <a:r>
              <a:rPr lang="en-US" sz="2400" dirty="0">
                <a:latin typeface="Times New Roman" panose="02020603050405020304" pitchFamily="18" charset="0"/>
                <a:cs typeface="Times New Roman" panose="02020603050405020304" pitchFamily="18" charset="0"/>
              </a:rPr>
              <a:t>Test queries with different data inputs to ensure robustness.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351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1EE43-A747-F540-D882-156A0ABFBC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4D8656-BC5E-F115-FEA0-1460FA407599}"/>
              </a:ext>
            </a:extLst>
          </p:cNvPr>
          <p:cNvSpPr txBox="1"/>
          <p:nvPr/>
        </p:nvSpPr>
        <p:spPr>
          <a:xfrm>
            <a:off x="405780" y="279521"/>
            <a:ext cx="11593288" cy="6370975"/>
          </a:xfrm>
          <a:prstGeom prst="rect">
            <a:avLst/>
          </a:prstGeom>
          <a:noFill/>
          <a:ln>
            <a:no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Incremental Development: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Develop and test the database structure and data insertion in stages.</a:t>
            </a:r>
          </a:p>
          <a:p>
            <a:r>
              <a:rPr lang="en-US" sz="2400" dirty="0">
                <a:latin typeface="Times New Roman" panose="02020603050405020304" pitchFamily="18" charset="0"/>
                <a:cs typeface="Times New Roman" panose="02020603050405020304" pitchFamily="18" charset="0"/>
              </a:rPr>
              <a:t>This approach allows for early detection and correction of errors.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Version Control: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 version control systems (e.g., Git) to manage database scripts and query files.</a:t>
            </a:r>
          </a:p>
          <a:p>
            <a:r>
              <a:rPr lang="en-US" sz="2400" dirty="0">
                <a:latin typeface="Times New Roman" panose="02020603050405020304" pitchFamily="18" charset="0"/>
                <a:cs typeface="Times New Roman" panose="02020603050405020304" pitchFamily="18" charset="0"/>
              </a:rPr>
              <a:t>This helps track changes and facilitates collaboration.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Documentation:</a:t>
            </a:r>
          </a:p>
          <a:p>
            <a:r>
              <a:rPr lang="en-US" sz="2400" dirty="0">
                <a:latin typeface="Times New Roman" panose="02020603050405020304" pitchFamily="18" charset="0"/>
                <a:cs typeface="Times New Roman" panose="02020603050405020304" pitchFamily="18" charset="0"/>
              </a:rPr>
              <a:t>Document the database design, data insertion process, and query execution steps.</a:t>
            </a:r>
          </a:p>
          <a:p>
            <a:r>
              <a:rPr lang="en-US" sz="2400" dirty="0">
                <a:latin typeface="Times New Roman" panose="02020603050405020304" pitchFamily="18" charset="0"/>
                <a:cs typeface="Times New Roman" panose="02020603050405020304" pitchFamily="18" charset="0"/>
              </a:rPr>
              <a:t>This makes it easier to maintain and troubleshoot the database.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Testing:</a:t>
            </a:r>
          </a:p>
          <a:p>
            <a:r>
              <a:rPr lang="en-US" sz="2400" dirty="0">
                <a:latin typeface="Times New Roman" panose="02020603050405020304" pitchFamily="18" charset="0"/>
                <a:cs typeface="Times New Roman" panose="02020603050405020304" pitchFamily="18" charset="0"/>
              </a:rPr>
              <a:t>Thoroughly test the database and queries to ensure data integrity and accuracy.</a:t>
            </a:r>
          </a:p>
          <a:p>
            <a:r>
              <a:rPr lang="en-US" sz="2400" dirty="0">
                <a:latin typeface="Times New Roman" panose="02020603050405020304" pitchFamily="18" charset="0"/>
                <a:cs typeface="Times New Roman" panose="02020603050405020304" pitchFamily="18" charset="0"/>
              </a:rPr>
              <a:t>Use test data to simulate various scenarios.</a:t>
            </a:r>
          </a:p>
        </p:txBody>
      </p:sp>
    </p:spTree>
    <p:extLst>
      <p:ext uri="{BB962C8B-B14F-4D97-AF65-F5344CB8AC3E}">
        <p14:creationId xmlns:p14="http://schemas.microsoft.com/office/powerpoint/2010/main" val="691522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81783-A1EC-8861-943A-A7DB115A73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A697BD8-CA4A-B817-99C0-8B84B5796688}"/>
              </a:ext>
            </a:extLst>
          </p:cNvPr>
          <p:cNvSpPr txBox="1"/>
          <p:nvPr/>
        </p:nvSpPr>
        <p:spPr>
          <a:xfrm>
            <a:off x="405780" y="1018186"/>
            <a:ext cx="11593288" cy="4893647"/>
          </a:xfrm>
          <a:prstGeom prst="rect">
            <a:avLst/>
          </a:prstGeom>
          <a:noFill/>
          <a:ln>
            <a:no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Performance Tuning:</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Monitor database performance and optimize queries as needed.</a:t>
            </a:r>
          </a:p>
          <a:p>
            <a:r>
              <a:rPr lang="en-US" sz="2400" dirty="0">
                <a:latin typeface="Times New Roman" panose="02020603050405020304" pitchFamily="18" charset="0"/>
                <a:cs typeface="Times New Roman" panose="02020603050405020304" pitchFamily="18" charset="0"/>
              </a:rPr>
              <a:t>Regularly review and update database indexes.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Validation:</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implement data validation checks when inserting or updating data to insure data integrity.</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Code Readability:</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Format SQL code for readability and maintainability. Use consistent naming conventions and indentation.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711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BC678-91ED-AA28-2EFF-06B180BB3B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98730C-3E3D-166C-B3BC-03A3FE825C90}"/>
              </a:ext>
            </a:extLst>
          </p:cNvPr>
          <p:cNvSpPr txBox="1"/>
          <p:nvPr/>
        </p:nvSpPr>
        <p:spPr>
          <a:xfrm>
            <a:off x="405780" y="-274476"/>
            <a:ext cx="11593288" cy="7478970"/>
          </a:xfrm>
          <a:prstGeom prst="rect">
            <a:avLst/>
          </a:prstGeom>
          <a:noFill/>
          <a:ln>
            <a:noFill/>
          </a:ln>
        </p:spPr>
        <p:txBody>
          <a:bodyPr wrap="square" rtlCol="0" anchor="ctr" anchorCtr="1">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Break down the approaches to create the HR management database, its tables, populate them with data, and execute the provided SQL queries.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Sequential Execution: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Execute the CREATE DATABASE HR management; statement first to establish the database environment.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Then, execute each CREATE TABLE statement in the order they appear. This is vital because of foreign key dependencies. For example, regions must exist before countries, and countries before locations.</a:t>
            </a:r>
          </a:p>
          <a:p>
            <a:r>
              <a:rPr lang="en-US" sz="2400" dirty="0">
                <a:latin typeface="Times New Roman" panose="02020603050405020304" pitchFamily="18" charset="0"/>
                <a:cs typeface="Times New Roman" panose="02020603050405020304" pitchFamily="18" charset="0"/>
              </a:rPr>
              <a:t>This step ensures that all tables and their constraints are created correctly.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56550B-E535-2B3E-63A8-49ED7C41DB03}"/>
              </a:ext>
            </a:extLst>
          </p:cNvPr>
          <p:cNvSpPr txBox="1"/>
          <p:nvPr/>
        </p:nvSpPr>
        <p:spPr>
          <a:xfrm>
            <a:off x="2349996" y="487996"/>
            <a:ext cx="6768752" cy="769441"/>
          </a:xfrm>
          <a:prstGeom prst="rect">
            <a:avLst/>
          </a:prstGeom>
          <a:noFill/>
          <a:ln>
            <a:noFill/>
          </a:ln>
        </p:spPr>
        <p:txBody>
          <a:bodyPr wrap="square" rtlCol="0" anchor="ctr" anchorCtr="1">
            <a:spAutoFit/>
          </a:bodyPr>
          <a:lstStyle/>
          <a:p>
            <a:pPr algn="ctr"/>
            <a:r>
              <a:rPr lang="en-IN" sz="4400" dirty="0">
                <a:latin typeface="Times New Roman" panose="02020603050405020304" pitchFamily="18" charset="0"/>
                <a:cs typeface="Times New Roman" panose="02020603050405020304" pitchFamily="18" charset="0"/>
              </a:rPr>
              <a:t>Approaches</a:t>
            </a:r>
            <a:r>
              <a:rPr lang="en-IN" dirty="0"/>
              <a:t> </a:t>
            </a:r>
          </a:p>
        </p:txBody>
      </p:sp>
    </p:spTree>
    <p:extLst>
      <p:ext uri="{BB962C8B-B14F-4D97-AF65-F5344CB8AC3E}">
        <p14:creationId xmlns:p14="http://schemas.microsoft.com/office/powerpoint/2010/main" val="3386661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F9E80-4D37-066F-F230-6C0FCF215A7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8CD3AF7-DD4B-0CD0-9A4F-663844A466D4}"/>
              </a:ext>
            </a:extLst>
          </p:cNvPr>
          <p:cNvSpPr txBox="1"/>
          <p:nvPr/>
        </p:nvSpPr>
        <p:spPr>
          <a:xfrm>
            <a:off x="405780" y="1202852"/>
            <a:ext cx="11593288" cy="4524315"/>
          </a:xfrm>
          <a:prstGeom prst="rect">
            <a:avLst/>
          </a:prstGeom>
          <a:noFill/>
          <a:ln>
            <a:no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Verification:</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After execution, use the SQL client's object explorer or system catalog queries to verify that all tables and their constraints (primary keys, foreign keys) have been created as intended.</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Scripting</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Save all the CREATE TABLE statements in a single SQL script file (.</a:t>
            </a:r>
            <a:r>
              <a:rPr lang="en-US" sz="2400" dirty="0" err="1">
                <a:latin typeface="Times New Roman" panose="02020603050405020304" pitchFamily="18" charset="0"/>
                <a:cs typeface="Times New Roman" panose="02020603050405020304" pitchFamily="18" charset="0"/>
              </a:rPr>
              <a:t>sql</a:t>
            </a:r>
            <a:r>
              <a:rPr lang="en-US" sz="2400" dirty="0">
                <a:latin typeface="Times New Roman" panose="02020603050405020304" pitchFamily="18" charset="0"/>
                <a:cs typeface="Times New Roman" panose="02020603050405020304" pitchFamily="18" charset="0"/>
              </a:rPr>
              <a:t>). This allows for easy execution and version control.</a:t>
            </a:r>
          </a:p>
          <a:p>
            <a:r>
              <a:rPr lang="en-US" sz="2400" dirty="0">
                <a:latin typeface="Times New Roman" panose="02020603050405020304" pitchFamily="18" charset="0"/>
                <a:cs typeface="Times New Roman" panose="02020603050405020304" pitchFamily="18" charset="0"/>
              </a:rPr>
              <a:t>Using a SQL client (like SSMS for SQL Server), connect to your SQL server instance and execute the script.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428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8E9F9-D5EA-FE4C-1B1B-972130F1006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3A0AB9D-812C-0CEC-7A5F-E9E4C395E5B4}"/>
              </a:ext>
            </a:extLst>
          </p:cNvPr>
          <p:cNvSpPr txBox="1"/>
          <p:nvPr/>
        </p:nvSpPr>
        <p:spPr>
          <a:xfrm>
            <a:off x="405780" y="464188"/>
            <a:ext cx="11593288" cy="6001643"/>
          </a:xfrm>
          <a:prstGeom prst="rect">
            <a:avLst/>
          </a:prstGeom>
          <a:noFill/>
          <a:ln>
            <a:noFill/>
          </a:ln>
        </p:spPr>
        <p:txBody>
          <a:bodyPr wrap="square" rtlCol="0" anchor="ctr" anchorCtr="1">
            <a:spAutoFit/>
          </a:bodyPr>
          <a:lstStyle/>
          <a:p>
            <a:r>
              <a:rPr lang="en-US" sz="24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Data Insertion (DML)</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Ordered Insertion:</a:t>
            </a:r>
          </a:p>
          <a:p>
            <a:r>
              <a:rPr lang="en-US" sz="2400" dirty="0">
                <a:latin typeface="Times New Roman" panose="02020603050405020304" pitchFamily="18" charset="0"/>
                <a:cs typeface="Times New Roman" panose="02020603050405020304" pitchFamily="18" charset="0"/>
              </a:rPr>
              <a:t>Insert data into the tables in an order that respects foreign key constraints. Start with parent tables (like regions) and then proceed to child tables (like countries, locations, employees).</a:t>
            </a:r>
          </a:p>
          <a:p>
            <a:r>
              <a:rPr lang="en-US" sz="2400" dirty="0">
                <a:latin typeface="Times New Roman" panose="02020603050405020304" pitchFamily="18" charset="0"/>
                <a:cs typeface="Times New Roman" panose="02020603050405020304" pitchFamily="18" charset="0"/>
              </a:rPr>
              <a:t>This avoids foreign key constraint violations during insertion.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Scripting:</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Similar to table creation, save all the INSERT INTO statements in a separate SQL script file.</a:t>
            </a:r>
          </a:p>
          <a:p>
            <a:r>
              <a:rPr lang="en-US" sz="2400" dirty="0">
                <a:latin typeface="Times New Roman" panose="02020603050405020304" pitchFamily="18" charset="0"/>
                <a:cs typeface="Times New Roman" panose="02020603050405020304" pitchFamily="18" charset="0"/>
              </a:rPr>
              <a:t>Execute this script after the table creation script.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Transactional Integrity (Optional):</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larger datasets or critical applications, consider using transactions. This ensures that either all insertions succeed, or none do.</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093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1CC87-E691-8E3C-AC51-02A050DDA73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C5FF58-2C69-CDA8-EA37-47621D11DE87}"/>
              </a:ext>
            </a:extLst>
          </p:cNvPr>
          <p:cNvSpPr txBox="1"/>
          <p:nvPr/>
        </p:nvSpPr>
        <p:spPr>
          <a:xfrm>
            <a:off x="405780" y="279521"/>
            <a:ext cx="11593288" cy="6370975"/>
          </a:xfrm>
          <a:prstGeom prst="rect">
            <a:avLst/>
          </a:prstGeom>
          <a:noFill/>
          <a:ln>
            <a:no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Query Execution (SELECT, ORDER BY, DISTINCT, TOP, WHERE, ALTER, etc.)</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Step-by-Step Execution: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Execute each query individually to understand its result.</a:t>
            </a:r>
          </a:p>
          <a:p>
            <a:r>
              <a:rPr lang="en-US" sz="2400" dirty="0">
                <a:latin typeface="Times New Roman" panose="02020603050405020304" pitchFamily="18" charset="0"/>
                <a:cs typeface="Times New Roman" panose="02020603050405020304" pitchFamily="18" charset="0"/>
              </a:rPr>
              <a:t>This allows for easy debugging and verification.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Understanding Query Logic: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Before executing a query, analyze its logic.</a:t>
            </a:r>
          </a:p>
          <a:p>
            <a:r>
              <a:rPr lang="en-US" sz="2400" dirty="0">
                <a:latin typeface="Times New Roman" panose="02020603050405020304" pitchFamily="18" charset="0"/>
                <a:cs typeface="Times New Roman" panose="02020603050405020304" pitchFamily="18" charset="0"/>
              </a:rPr>
              <a:t>Identify the tables involved, the filtering conditions (WHERE), sorting criteria (ORDER BY), and desired columns (SELECT).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Using</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SQL Client: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 the SQL client's query editor to execute the queries.</a:t>
            </a:r>
          </a:p>
          <a:p>
            <a:r>
              <a:rPr lang="en-US" sz="2400" dirty="0">
                <a:latin typeface="Times New Roman" panose="02020603050405020304" pitchFamily="18" charset="0"/>
                <a:cs typeface="Times New Roman" panose="02020603050405020304" pitchFamily="18" charset="0"/>
              </a:rPr>
              <a:t>Review the query results in the client's result pane.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199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DB023-B60C-5CF2-7A2F-7AC5180867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B8ADF0-90DE-9412-F761-CB832BB32952}"/>
              </a:ext>
            </a:extLst>
          </p:cNvPr>
          <p:cNvSpPr txBox="1"/>
          <p:nvPr/>
        </p:nvSpPr>
        <p:spPr>
          <a:xfrm>
            <a:off x="549796" y="621559"/>
            <a:ext cx="10369152" cy="646331"/>
          </a:xfrm>
          <a:prstGeom prst="rect">
            <a:avLst/>
          </a:prstGeom>
          <a:noFill/>
          <a:ln>
            <a:noFill/>
          </a:ln>
        </p:spPr>
        <p:txBody>
          <a:bodyPr wrap="square" rtlCol="0" anchor="ctr" anchorCtr="1">
            <a:spAutoFit/>
          </a:bodyPr>
          <a:lstStyle/>
          <a:p>
            <a:pPr algn="ctr"/>
            <a:r>
              <a:rPr lang="en-IN" sz="3600" dirty="0">
                <a:latin typeface="Century Gothic" panose="020B0502020202020204" pitchFamily="34" charset="0"/>
              </a:rPr>
              <a:t>Introduction</a:t>
            </a:r>
          </a:p>
        </p:txBody>
      </p:sp>
      <p:sp>
        <p:nvSpPr>
          <p:cNvPr id="8" name="TextBox 7">
            <a:extLst>
              <a:ext uri="{FF2B5EF4-FFF2-40B4-BE49-F238E27FC236}">
                <a16:creationId xmlns:a16="http://schemas.microsoft.com/office/drawing/2014/main" id="{BF11FF82-58BF-20B5-A352-9E6ED65593BF}"/>
              </a:ext>
            </a:extLst>
          </p:cNvPr>
          <p:cNvSpPr txBox="1"/>
          <p:nvPr/>
        </p:nvSpPr>
        <p:spPr>
          <a:xfrm>
            <a:off x="117748" y="-1155406"/>
            <a:ext cx="12025336" cy="10248960"/>
          </a:xfrm>
          <a:prstGeom prst="rect">
            <a:avLst/>
          </a:prstGeom>
          <a:noFill/>
          <a:ln>
            <a:solidFill>
              <a:schemeClr val="accent4"/>
            </a:solidFill>
          </a:ln>
        </p:spPr>
        <p:txBody>
          <a:bodyPr wrap="square" rtlCol="0" anchor="ctr" anchorCtr="1">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000" dirty="0"/>
              <a:t>In today's dynamic business environment, efficient management of human resources is crucial for organizational success. An HR Database Management System (HRDBMS) plays a pivotal role in achieving this efficiency.</a:t>
            </a:r>
          </a:p>
          <a:p>
            <a:endParaRPr lang="en-US" sz="2000" dirty="0"/>
          </a:p>
          <a:p>
            <a:endParaRPr lang="en-US" sz="2000" dirty="0"/>
          </a:p>
          <a:p>
            <a:r>
              <a:rPr lang="en-US" sz="2000" dirty="0"/>
              <a:t>An HRDBMS is essentially a digital system designed to store, organize, and manage all employee-related information. It acts as a centralized hub for HR data, replacing traditional paper-based systems.</a:t>
            </a:r>
          </a:p>
          <a:p>
            <a:endParaRPr lang="en-US" sz="2000" dirty="0"/>
          </a:p>
          <a:p>
            <a:endParaRPr lang="en-US" sz="2000" dirty="0"/>
          </a:p>
          <a:p>
            <a:r>
              <a:rPr lang="en-US" sz="2000" dirty="0"/>
              <a:t>An HRDBMS transforms HR operations by digitizing and streamlining processes, leading to increased efficiency, accuracy, and strategic decision-making.</a:t>
            </a:r>
          </a:p>
          <a:p>
            <a:endParaRPr lang="en-US" sz="2000" dirty="0"/>
          </a:p>
          <a:p>
            <a:endParaRPr lang="en-US" sz="2000" dirty="0"/>
          </a:p>
          <a:p>
            <a:r>
              <a:rPr lang="en-US" sz="2000" dirty="0"/>
              <a:t>By implementing an effective HRDBMS, organizations can optimize their HR functions and create a more productive and engaged workforce.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408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B1ABA-BE65-EC52-84CF-73BE35D3458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F7F7A5F-056C-6E2F-1905-B0A593E2C180}"/>
              </a:ext>
            </a:extLst>
          </p:cNvPr>
          <p:cNvSpPr txBox="1"/>
          <p:nvPr/>
        </p:nvSpPr>
        <p:spPr>
          <a:xfrm>
            <a:off x="405780" y="279521"/>
            <a:ext cx="11593288" cy="6370975"/>
          </a:xfrm>
          <a:prstGeom prst="rect">
            <a:avLst/>
          </a:prstGeom>
          <a:noFill/>
          <a:ln>
            <a:no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Query Optimization (Where Applicable):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queries involving large datasets or complex operations, analyze the query execution plan.</a:t>
            </a:r>
          </a:p>
          <a:p>
            <a:r>
              <a:rPr lang="en-US" sz="2400" dirty="0">
                <a:latin typeface="Times New Roman" panose="02020603050405020304" pitchFamily="18" charset="0"/>
                <a:cs typeface="Times New Roman" panose="02020603050405020304" pitchFamily="18" charset="0"/>
              </a:rPr>
              <a:t>Identify potential bottlenecks and optimize the query by adding indexes, rewriting the query, or adjusting database settings.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Testing Edge Cases: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Test queries with various inputs to verify that they handle edge cases correctly. For example, test queries that use LIKE with different pattern matching scenarios.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Alter Table operations:</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using Alter table commands, it is very important to backup your data before executing these commands.</a:t>
            </a:r>
          </a:p>
          <a:p>
            <a:r>
              <a:rPr lang="en-US" sz="2400" dirty="0">
                <a:latin typeface="Times New Roman" panose="02020603050405020304" pitchFamily="18" charset="0"/>
                <a:cs typeface="Times New Roman" panose="02020603050405020304" pitchFamily="18" charset="0"/>
              </a:rPr>
              <a:t>When using Alter table commands, if you are changing the data type of a column, make sure that the data within that column is compatible with the new data type.</a:t>
            </a:r>
          </a:p>
        </p:txBody>
      </p:sp>
    </p:spTree>
    <p:extLst>
      <p:ext uri="{BB962C8B-B14F-4D97-AF65-F5344CB8AC3E}">
        <p14:creationId xmlns:p14="http://schemas.microsoft.com/office/powerpoint/2010/main" val="1277826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55BB9-A177-3E27-DE65-1ADB0CE2C5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DA6DBDA-32D9-4B1F-B32C-19825B804FBB}"/>
              </a:ext>
            </a:extLst>
          </p:cNvPr>
          <p:cNvSpPr txBox="1"/>
          <p:nvPr/>
        </p:nvSpPr>
        <p:spPr>
          <a:xfrm>
            <a:off x="405780" y="-89810"/>
            <a:ext cx="11593288" cy="7109639"/>
          </a:xfrm>
          <a:prstGeom prst="rect">
            <a:avLst/>
          </a:prstGeom>
          <a:noFill/>
          <a:ln>
            <a:no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Foreign Key operations:</a:t>
            </a:r>
          </a:p>
          <a:p>
            <a:r>
              <a:rPr lang="en-US" sz="2400" dirty="0">
                <a:latin typeface="Times New Roman" panose="02020603050405020304" pitchFamily="18" charset="0"/>
                <a:cs typeface="Times New Roman" panose="02020603050405020304" pitchFamily="18" charset="0"/>
              </a:rPr>
              <a:t>When creating foreign keys, make sure that the parent table's primary key already contains all of the values that you will be inserting into the child table's foreign key column.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Subqueries: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using subqueries, make sure that the subqueries return the correct data types, and that they return the correct number of columns.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Like operations: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using the like operator, make sure that you understand the difference between the '%' wildcard and the '_' wildcard.</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Between operations: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using the between operator, make sure that you understand that the between operator is inclusive of both the start and end values.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996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6DB48-0379-5A65-D0E4-E0234E35A7D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DAD538-5827-C66F-6140-0CFF159F656D}"/>
              </a:ext>
            </a:extLst>
          </p:cNvPr>
          <p:cNvSpPr txBox="1"/>
          <p:nvPr/>
        </p:nvSpPr>
        <p:spPr>
          <a:xfrm>
            <a:off x="405780" y="1202852"/>
            <a:ext cx="11593288" cy="4524315"/>
          </a:xfrm>
          <a:prstGeom prst="rect">
            <a:avLst/>
          </a:prstGeom>
          <a:noFill/>
          <a:ln>
            <a:no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In operations: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using the in operator, make sure that you understand that the in operator is used to specify a list of values.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All operations: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using the all operator, make sure that you understand that the all operator is used to compare a value to every value in a list.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750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8B703-851B-A49B-28F7-80D1B61DAFC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074352C-38A7-62A6-E7D4-F1099FAB0612}"/>
              </a:ext>
            </a:extLst>
          </p:cNvPr>
          <p:cNvSpPr txBox="1"/>
          <p:nvPr/>
        </p:nvSpPr>
        <p:spPr>
          <a:xfrm>
            <a:off x="405780" y="648854"/>
            <a:ext cx="11593288" cy="5632311"/>
          </a:xfrm>
          <a:prstGeom prst="rect">
            <a:avLst/>
          </a:prstGeom>
          <a:noFill/>
          <a:ln>
            <a:noFill/>
          </a:ln>
        </p:spPr>
        <p:txBody>
          <a:bodyPr wrap="square" rtlCol="0" anchor="ctr" anchorCtr="1">
            <a:spAutoFit/>
          </a:bodyPr>
          <a:lstStyle/>
          <a:p>
            <a:r>
              <a:rPr lang="en-US" sz="2400" dirty="0"/>
              <a:t>Let's break down the insights from the provided SQL script, covering database design, data insertion, and query execution: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Normalization: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database is designed with a good degree of normalization, reducing data redundancy. Tables like regions, countries, locations, jobs, and departments are separated, which improves data integrity.</a:t>
            </a:r>
          </a:p>
          <a:p>
            <a:r>
              <a:rPr lang="en-US" sz="2400" dirty="0">
                <a:latin typeface="Times New Roman" panose="02020603050405020304" pitchFamily="18" charset="0"/>
                <a:cs typeface="Times New Roman" panose="02020603050405020304" pitchFamily="18" charset="0"/>
              </a:rPr>
              <a:t>Foreign keys are used effectively to establish relationships between tables.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Types: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Appropriate data types are used for each column. INT for IDs, VARCHAR for strings, DECIMAL for salaries, and DATE for hire dates.</a:t>
            </a:r>
          </a:p>
          <a:p>
            <a:r>
              <a:rPr lang="en-US" sz="2400" dirty="0">
                <a:latin typeface="Times New Roman" panose="02020603050405020304" pitchFamily="18" charset="0"/>
                <a:cs typeface="Times New Roman" panose="02020603050405020304" pitchFamily="18" charset="0"/>
              </a:rPr>
              <a:t>CHAR(2) is used for country </a:t>
            </a:r>
            <a:r>
              <a:rPr lang="en-US" sz="2400" dirty="0"/>
              <a:t>id, which is a good choice for fixed length codes.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81D9E4-1B74-D758-1F2B-1B7CFA18EA51}"/>
              </a:ext>
            </a:extLst>
          </p:cNvPr>
          <p:cNvSpPr txBox="1"/>
          <p:nvPr/>
        </p:nvSpPr>
        <p:spPr>
          <a:xfrm>
            <a:off x="2422004" y="-16060"/>
            <a:ext cx="6984776" cy="769441"/>
          </a:xfrm>
          <a:prstGeom prst="rect">
            <a:avLst/>
          </a:prstGeom>
          <a:noFill/>
          <a:ln>
            <a:noFill/>
          </a:ln>
        </p:spPr>
        <p:txBody>
          <a:bodyPr wrap="square" rtlCol="0" anchor="ctr" anchorCtr="1">
            <a:spAutoFit/>
          </a:bodyPr>
          <a:lstStyle/>
          <a:p>
            <a:r>
              <a:rPr lang="en-IN" sz="4400" dirty="0">
                <a:latin typeface="Times New Roman" panose="02020603050405020304" pitchFamily="18" charset="0"/>
                <a:cs typeface="Times New Roman" panose="02020603050405020304" pitchFamily="18" charset="0"/>
              </a:rPr>
              <a:t>Insights</a:t>
            </a:r>
          </a:p>
        </p:txBody>
      </p:sp>
    </p:spTree>
    <p:extLst>
      <p:ext uri="{BB962C8B-B14F-4D97-AF65-F5344CB8AC3E}">
        <p14:creationId xmlns:p14="http://schemas.microsoft.com/office/powerpoint/2010/main" val="3559171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CEE41-11B3-18A2-FF69-7F3F8B0742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5C5F6DC-C7B3-AFD5-9337-C7041D2CEA1D}"/>
              </a:ext>
            </a:extLst>
          </p:cNvPr>
          <p:cNvSpPr txBox="1"/>
          <p:nvPr/>
        </p:nvSpPr>
        <p:spPr>
          <a:xfrm>
            <a:off x="405780" y="833520"/>
            <a:ext cx="11593288" cy="5262979"/>
          </a:xfrm>
          <a:prstGeom prst="rect">
            <a:avLst/>
          </a:prstGeom>
          <a:noFill/>
          <a:ln>
            <a:no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Constraints:</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Primary keys and foreign keys are defined to enforce data integrity.</a:t>
            </a:r>
          </a:p>
          <a:p>
            <a:r>
              <a:rPr lang="en-US" sz="2400" dirty="0">
                <a:latin typeface="Times New Roman" panose="02020603050405020304" pitchFamily="18" charset="0"/>
                <a:cs typeface="Times New Roman" panose="02020603050405020304" pitchFamily="18" charset="0"/>
              </a:rPr>
              <a:t>NOT NULL constraints are used where necessary (e.g., city, </a:t>
            </a:r>
            <a:r>
              <a:rPr lang="en-US" sz="2400" dirty="0" err="1">
                <a:latin typeface="Times New Roman" panose="02020603050405020304" pitchFamily="18" charset="0"/>
                <a:cs typeface="Times New Roman" panose="02020603050405020304" pitchFamily="18" charset="0"/>
              </a:rPr>
              <a:t>last_name</a:t>
            </a:r>
            <a:r>
              <a:rPr lang="en-US" sz="2400" dirty="0">
                <a:latin typeface="Times New Roman" panose="02020603050405020304" pitchFamily="18" charset="0"/>
                <a:cs typeface="Times New Roman" panose="02020603050405020304" pitchFamily="18" charset="0"/>
              </a:rPr>
              <a:t>, email, </a:t>
            </a:r>
            <a:r>
              <a:rPr lang="en-US" sz="2400" dirty="0" err="1">
                <a:latin typeface="Times New Roman" panose="02020603050405020304" pitchFamily="18" charset="0"/>
                <a:cs typeface="Times New Roman" panose="02020603050405020304" pitchFamily="18" charset="0"/>
              </a:rPr>
              <a:t>hire_date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job_id</a:t>
            </a:r>
            <a:r>
              <a:rPr lang="en-US" sz="2400" dirty="0">
                <a:latin typeface="Times New Roman" panose="02020603050405020304" pitchFamily="18" charset="0"/>
                <a:cs typeface="Times New Roman" panose="02020603050405020304" pitchFamily="18" charset="0"/>
              </a:rPr>
              <a:t> , salary).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 DELETE CASCADE ON UPDATE CASCADE is used, which is good for keeping data clean, but can cause unintended data loss if not used carefully.</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Default Values:</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DEFAULT NULL is used for some VARCHAR columns, which is acceptable but might be worth reconsidering depending on the application's requirements.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936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CFE4B-C22C-1C3D-CBCF-794AE5AC58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4AAF999-2699-B530-126B-5D8BC61861B1}"/>
              </a:ext>
            </a:extLst>
          </p:cNvPr>
          <p:cNvSpPr txBox="1"/>
          <p:nvPr/>
        </p:nvSpPr>
        <p:spPr>
          <a:xfrm>
            <a:off x="405780" y="371855"/>
            <a:ext cx="11593288" cy="6186309"/>
          </a:xfrm>
          <a:prstGeom prst="rect">
            <a:avLst/>
          </a:prstGeom>
          <a:noFill/>
          <a:ln>
            <a:noFill/>
          </a:ln>
        </p:spPr>
        <p:txBody>
          <a:bodyPr wrap="square" rtlCol="0" anchor="ctr" anchorCtr="1">
            <a:spAutoFit/>
          </a:bodyPr>
          <a:lstStyle/>
          <a:p>
            <a:r>
              <a:rPr lang="en-US" sz="2200" b="1" dirty="0">
                <a:latin typeface="Times New Roman" panose="02020603050405020304" pitchFamily="18" charset="0"/>
                <a:cs typeface="Times New Roman" panose="02020603050405020304" pitchFamily="18" charset="0"/>
              </a:rPr>
              <a:t>Data Insertion Insights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Data Consistency:</a:t>
            </a:r>
          </a:p>
          <a:p>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data insertion scripts seem to maintain consistency with the database schema and constraints.</a:t>
            </a:r>
          </a:p>
          <a:p>
            <a:r>
              <a:rPr lang="en-US" sz="2200" dirty="0">
                <a:latin typeface="Times New Roman" panose="02020603050405020304" pitchFamily="18" charset="0"/>
                <a:cs typeface="Times New Roman" panose="02020603050405020304" pitchFamily="18" charset="0"/>
              </a:rPr>
              <a:t>The order of insertion respects foreign key dependencies.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Potential Issues:</a:t>
            </a:r>
          </a:p>
          <a:p>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INSERT INTO VALUES (8,'Matthew','Chen','Child',110); this insert statement is missing the dependents table name. This will cause an error.</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email addresses all end in '@sqltutorial.org' which is fine for test </a:t>
            </a:r>
            <a:r>
              <a:rPr lang="en-US" sz="2200" dirty="0" err="1">
                <a:latin typeface="Times New Roman" panose="02020603050405020304" pitchFamily="18" charset="0"/>
                <a:cs typeface="Times New Roman" panose="02020603050405020304" pitchFamily="18" charset="0"/>
              </a:rPr>
              <a:t>data,but</a:t>
            </a:r>
            <a:r>
              <a:rPr lang="en-US" sz="2200" dirty="0">
                <a:latin typeface="Times New Roman" panose="02020603050405020304" pitchFamily="18" charset="0"/>
                <a:cs typeface="Times New Roman" panose="02020603050405020304" pitchFamily="18" charset="0"/>
              </a:rPr>
              <a:t> should be noted.</a:t>
            </a:r>
          </a:p>
          <a:p>
            <a:r>
              <a:rPr lang="en-US" sz="2200" dirty="0">
                <a:latin typeface="Times New Roman" panose="02020603050405020304" pitchFamily="18" charset="0"/>
                <a:cs typeface="Times New Roman" panose="02020603050405020304" pitchFamily="18" charset="0"/>
              </a:rPr>
              <a:t>Some phone numbers are null, which may or may not be acceptable for a production environment.</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Data Distribution:</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data provides a reasonable distribution across regions, countries, departments, and jobs.</a:t>
            </a:r>
          </a:p>
        </p:txBody>
      </p:sp>
    </p:spTree>
    <p:extLst>
      <p:ext uri="{BB962C8B-B14F-4D97-AF65-F5344CB8AC3E}">
        <p14:creationId xmlns:p14="http://schemas.microsoft.com/office/powerpoint/2010/main" val="1006814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8734-CF05-CBE4-1F77-1C8E73824B2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5FB9AB-14F3-B894-8DE0-F665F86C9050}"/>
              </a:ext>
            </a:extLst>
          </p:cNvPr>
          <p:cNvSpPr txBox="1"/>
          <p:nvPr/>
        </p:nvSpPr>
        <p:spPr>
          <a:xfrm>
            <a:off x="297768" y="-3944572"/>
            <a:ext cx="11701300" cy="14126944"/>
          </a:xfrm>
          <a:prstGeom prst="rect">
            <a:avLst/>
          </a:prstGeom>
          <a:noFill/>
          <a:ln>
            <a:solidFill>
              <a:schemeClr val="accent4"/>
            </a:solidFill>
          </a:ln>
        </p:spPr>
        <p:txBody>
          <a:bodyPr wrap="square" rtlCol="0" anchor="ctr" anchorCtr="1">
            <a:spAutoFit/>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latin typeface="Times New Roman" panose="02020603050405020304" pitchFamily="18" charset="0"/>
                <a:cs typeface="Times New Roman" panose="02020603050405020304" pitchFamily="18" charset="0"/>
              </a:rPr>
              <a:t>This SQL script provides a comprehensive foundation for an HR management database.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Robust Database Design: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schema exhibits good normalization, utilizing primary and foreign keys to establish relationships and ensure data integrity.</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Population and Consistency: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data insertion scripts maintain consistency with the schema, providing a realistic dataset for testing and analysis.</a:t>
            </a:r>
          </a:p>
          <a:p>
            <a:endParaRPr lang="en-US" sz="2400" dirty="0"/>
          </a:p>
          <a:p>
            <a:endParaRPr lang="en-US" sz="2400" dirty="0"/>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EF2FF30-D82B-CD96-0884-4D9140AEB2B2}"/>
              </a:ext>
            </a:extLst>
          </p:cNvPr>
          <p:cNvSpPr txBox="1"/>
          <p:nvPr/>
        </p:nvSpPr>
        <p:spPr>
          <a:xfrm>
            <a:off x="3070076" y="106760"/>
            <a:ext cx="6768752" cy="769441"/>
          </a:xfrm>
          <a:prstGeom prst="rect">
            <a:avLst/>
          </a:prstGeom>
          <a:noFill/>
          <a:ln>
            <a:noFill/>
          </a:ln>
        </p:spPr>
        <p:txBody>
          <a:bodyPr wrap="square" rtlCol="0" anchor="ctr" anchorCtr="1">
            <a:spAutoFit/>
          </a:bodyPr>
          <a:lstStyle/>
          <a:p>
            <a:r>
              <a:rPr lang="en-IN" sz="4400"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124532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C2783-2B7E-666B-377D-8FCAFC0D8E0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8E8C91-C985-6364-D877-4B909E861587}"/>
              </a:ext>
            </a:extLst>
          </p:cNvPr>
          <p:cNvSpPr txBox="1"/>
          <p:nvPr/>
        </p:nvSpPr>
        <p:spPr>
          <a:xfrm>
            <a:off x="405780" y="279522"/>
            <a:ext cx="11593288" cy="6370975"/>
          </a:xfrm>
          <a:prstGeom prst="rect">
            <a:avLst/>
          </a:prstGeom>
          <a:noFill/>
          <a:ln>
            <a:solidFill>
              <a:schemeClr val="accent4"/>
            </a:solidFill>
          </a:ln>
        </p:spPr>
        <p:txBody>
          <a:bodyPr wrap="square" rtlCol="0" anchor="ctr" anchorCtr="1">
            <a:spAutoFit/>
          </a:bodyPr>
          <a:lstStyle/>
          <a:p>
            <a:r>
              <a:rPr lang="en-US" sz="2400" b="1" dirty="0">
                <a:latin typeface="Times New Roman" panose="02020603050405020304" pitchFamily="18" charset="0"/>
                <a:cs typeface="Times New Roman" panose="02020603050405020304" pitchFamily="18" charset="0"/>
              </a:rPr>
              <a:t>Comprehensive Query Examples: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script covers a diverse set of SQL operations, from basic SELECT statements to complex subqueries and window functions, providing valuable examples for database interaction.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Learning and Development: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script serves as an excellent resource for learning and practicing SQL, particularly for those working with relational databases.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Areas of Improvement: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noted earlier, the script could be further enhanced by implementing error handling, data validation, indexing, and more comprehensive testing. Also, the inconsistencies with the courses table, and the malformed insert statement into the dependents table should be corrected.</a:t>
            </a:r>
          </a:p>
        </p:txBody>
      </p:sp>
    </p:spTree>
    <p:extLst>
      <p:ext uri="{BB962C8B-B14F-4D97-AF65-F5344CB8AC3E}">
        <p14:creationId xmlns:p14="http://schemas.microsoft.com/office/powerpoint/2010/main" val="3015205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DF36D-DABD-6143-9994-9C1B9C482E9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EDF5C96-CE35-34F6-3119-F43F13C67E07}"/>
              </a:ext>
            </a:extLst>
          </p:cNvPr>
          <p:cNvSpPr txBox="1"/>
          <p:nvPr/>
        </p:nvSpPr>
        <p:spPr>
          <a:xfrm>
            <a:off x="1197868" y="338753"/>
            <a:ext cx="9649072" cy="707886"/>
          </a:xfrm>
          <a:prstGeom prst="rect">
            <a:avLst/>
          </a:prstGeom>
          <a:noFill/>
          <a:ln>
            <a:noFill/>
          </a:ln>
        </p:spPr>
        <p:txBody>
          <a:bodyPr wrap="square" rtlCol="0" anchor="ctr" anchorCtr="1">
            <a:spAutoFit/>
          </a:bodyPr>
          <a:lstStyle/>
          <a:p>
            <a:r>
              <a:rPr lang="en-IN" sz="4000" dirty="0">
                <a:latin typeface="+mj-lt"/>
              </a:rPr>
              <a:t>Key Findings</a:t>
            </a:r>
          </a:p>
        </p:txBody>
      </p:sp>
      <p:sp>
        <p:nvSpPr>
          <p:cNvPr id="3" name="TextBox 2">
            <a:extLst>
              <a:ext uri="{FF2B5EF4-FFF2-40B4-BE49-F238E27FC236}">
                <a16:creationId xmlns:a16="http://schemas.microsoft.com/office/drawing/2014/main" id="{020981D8-B2D4-15B7-C776-FD9B290F3D8E}"/>
              </a:ext>
            </a:extLst>
          </p:cNvPr>
          <p:cNvSpPr txBox="1"/>
          <p:nvPr/>
        </p:nvSpPr>
        <p:spPr>
          <a:xfrm>
            <a:off x="117748" y="-3886487"/>
            <a:ext cx="11809312" cy="11233845"/>
          </a:xfrm>
          <a:prstGeom prst="rect">
            <a:avLst/>
          </a:prstGeom>
          <a:noFill/>
          <a:ln>
            <a:noFill/>
          </a:ln>
        </p:spPr>
        <p:txBody>
          <a:bodyPr wrap="square" rtlCol="0" anchor="ctr" anchorCtr="1">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Queries are powerful for filtering data based on conditions from another table or a summarized result. Aggregate functions (MAX, AVG, MIN) provide insights into data distribution and summaries.</a:t>
            </a:r>
          </a:p>
          <a:p>
            <a:r>
              <a:rPr lang="en-US" sz="2000" dirty="0"/>
              <a:t>GROUP BY allows you to perform calculations and analysis on groups of rows.</a:t>
            </a:r>
          </a:p>
          <a:p>
            <a:endParaRPr lang="en-US" sz="2000" dirty="0"/>
          </a:p>
          <a:p>
            <a:r>
              <a:rPr lang="en-US" sz="2000" dirty="0"/>
              <a:t>Comparing Values Across Groups . ALL operator compares a value to all values in a set, enabling comparisons across different groups.</a:t>
            </a:r>
          </a:p>
          <a:p>
            <a:endParaRPr lang="en-US" sz="2000" dirty="0"/>
          </a:p>
          <a:p>
            <a:r>
              <a:rPr lang="en-US" sz="2000" dirty="0"/>
              <a:t>This is useful for finding employees whose salaries exceed the minimum or maximum salaries in all departments.</a:t>
            </a:r>
          </a:p>
          <a:p>
            <a:r>
              <a:rPr lang="en-US" sz="2000" dirty="0"/>
              <a:t>Comparing Values Across Groups . ALL operator compares a value to all values in a set, enabling comparisons across different groups.</a:t>
            </a:r>
          </a:p>
          <a:p>
            <a:endParaRPr lang="en-US" sz="2000" dirty="0"/>
          </a:p>
          <a:p>
            <a:r>
              <a:rPr lang="en-US" sz="2000" dirty="0"/>
              <a:t>This is useful for finding employees whose salaries exceed the minimum or maximum salaries in all departments.</a:t>
            </a:r>
          </a:p>
          <a:p>
            <a:r>
              <a:rPr lang="en-US" sz="2000" dirty="0"/>
              <a:t>Nested queries can be used to calculate the average of averages (e.g., average of average department salaries).</a:t>
            </a:r>
          </a:p>
          <a:p>
            <a:r>
              <a:rPr lang="en-US" sz="2000" dirty="0"/>
              <a:t>You can calculate the difference between individual values and an average to understand how each value deviates from the norm.</a:t>
            </a:r>
          </a:p>
          <a:p>
            <a:endParaRPr lang="en-US" dirty="0"/>
          </a:p>
          <a:p>
            <a:endParaRPr lang="en-IN" dirty="0"/>
          </a:p>
        </p:txBody>
      </p:sp>
    </p:spTree>
    <p:extLst>
      <p:ext uri="{BB962C8B-B14F-4D97-AF65-F5344CB8AC3E}">
        <p14:creationId xmlns:p14="http://schemas.microsoft.com/office/powerpoint/2010/main" val="190112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F6F67-4D28-E8DD-B0FE-065F139AD63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DD9F214-9636-CF47-67A7-27D6C9EF3E66}"/>
              </a:ext>
            </a:extLst>
          </p:cNvPr>
          <p:cNvSpPr txBox="1"/>
          <p:nvPr/>
        </p:nvSpPr>
        <p:spPr>
          <a:xfrm>
            <a:off x="333772" y="-1336304"/>
            <a:ext cx="11593288" cy="9602629"/>
          </a:xfrm>
          <a:prstGeom prst="rect">
            <a:avLst/>
          </a:prstGeom>
          <a:noFill/>
          <a:ln>
            <a:noFill/>
          </a:ln>
        </p:spPr>
        <p:txBody>
          <a:bodyPr wrap="square" rtlCol="0" anchor="ctr" anchorCtr="1">
            <a:spAutoFit/>
          </a:bodyPr>
          <a:lstStyle/>
          <a:p>
            <a:endParaRPr lang="en-US" sz="2400" dirty="0"/>
          </a:p>
          <a:p>
            <a:endParaRPr lang="en-US" sz="2400" dirty="0"/>
          </a:p>
          <a:p>
            <a:endParaRPr lang="en-US" sz="2400" dirty="0"/>
          </a:p>
          <a:p>
            <a:endParaRPr lang="en-US" sz="2400" dirty="0"/>
          </a:p>
          <a:p>
            <a:endParaRPr lang="en-US" sz="2400" dirty="0"/>
          </a:p>
          <a:p>
            <a:pPr marL="342900" indent="-342900">
              <a:buFont typeface="Arial" panose="020B0604020202020204" pitchFamily="34" charset="0"/>
              <a:buChar char="•"/>
            </a:pPr>
            <a:r>
              <a:rPr lang="en-US" sz="2400" dirty="0"/>
              <a:t>Retrieve and filter data based on various criteria.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Perform calculations and aggregations on groups of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Compare values across different groups.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Analyze salary distributions and identify outliers.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Understand relationships between employees and departments.</a:t>
            </a:r>
          </a:p>
          <a:p>
            <a:pPr marL="342900" indent="-342900">
              <a:buFont typeface="Arial" panose="020B0604020202020204" pitchFamily="34" charset="0"/>
              <a:buChar char="•"/>
            </a:pPr>
            <a:endParaRPr lang="en-US" sz="2400" dirty="0"/>
          </a:p>
          <a:p>
            <a:r>
              <a:rPr lang="en-US" sz="2400" dirty="0"/>
              <a:t>By applying these techniques, you can gain valuable insights into your employee and department data, enabling you to make informed decisions regarding compensation, staffing, and organizational structure.</a:t>
            </a:r>
          </a:p>
          <a:p>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5948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465F9-245A-CE83-3325-615EC323942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42E18F0-6839-D2AE-2550-4CD4F90D0E5C}"/>
              </a:ext>
            </a:extLst>
          </p:cNvPr>
          <p:cNvPicPr>
            <a:picLocks noChangeAspect="1"/>
          </p:cNvPicPr>
          <p:nvPr/>
        </p:nvPicPr>
        <p:blipFill>
          <a:blip r:embed="rId2">
            <a:alphaModFix amt="70000"/>
          </a:blip>
          <a:stretch>
            <a:fillRect/>
          </a:stretch>
        </p:blipFill>
        <p:spPr>
          <a:xfrm>
            <a:off x="0" y="1196751"/>
            <a:ext cx="12287100" cy="5661249"/>
          </a:xfrm>
          <a:prstGeom prst="rect">
            <a:avLst/>
          </a:prstGeom>
        </p:spPr>
      </p:pic>
      <p:sp>
        <p:nvSpPr>
          <p:cNvPr id="4" name="TextBox 3">
            <a:extLst>
              <a:ext uri="{FF2B5EF4-FFF2-40B4-BE49-F238E27FC236}">
                <a16:creationId xmlns:a16="http://schemas.microsoft.com/office/drawing/2014/main" id="{3ED22DC0-2611-6149-787B-43CF27813607}"/>
              </a:ext>
            </a:extLst>
          </p:cNvPr>
          <p:cNvSpPr txBox="1"/>
          <p:nvPr/>
        </p:nvSpPr>
        <p:spPr>
          <a:xfrm>
            <a:off x="2494012" y="307976"/>
            <a:ext cx="6624736" cy="769441"/>
          </a:xfrm>
          <a:prstGeom prst="rect">
            <a:avLst/>
          </a:prstGeom>
          <a:noFill/>
          <a:ln>
            <a:solidFill>
              <a:schemeClr val="accent4"/>
            </a:solidFill>
          </a:ln>
        </p:spPr>
        <p:txBody>
          <a:bodyPr wrap="square" rtlCol="0" anchor="ctr" anchorCtr="1">
            <a:spAutoFit/>
          </a:bodyPr>
          <a:lstStyle/>
          <a:p>
            <a:pPr algn="ctr"/>
            <a:r>
              <a:rPr lang="en-IN" sz="4400" dirty="0"/>
              <a:t>Actionable</a:t>
            </a:r>
          </a:p>
        </p:txBody>
      </p:sp>
    </p:spTree>
    <p:extLst>
      <p:ext uri="{BB962C8B-B14F-4D97-AF65-F5344CB8AC3E}">
        <p14:creationId xmlns:p14="http://schemas.microsoft.com/office/powerpoint/2010/main" val="47762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47CD5-D9F6-52AE-32C2-4CCC452926E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643E13-379D-F234-B620-37EBA182B8DB}"/>
              </a:ext>
            </a:extLst>
          </p:cNvPr>
          <p:cNvSpPr txBox="1"/>
          <p:nvPr/>
        </p:nvSpPr>
        <p:spPr>
          <a:xfrm>
            <a:off x="261764" y="510354"/>
            <a:ext cx="11737304" cy="5909310"/>
          </a:xfrm>
          <a:prstGeom prst="rect">
            <a:avLst/>
          </a:prstGeom>
          <a:noFill/>
          <a:ln>
            <a:noFill/>
          </a:ln>
        </p:spPr>
        <p:txBody>
          <a:bodyPr wrap="square" rtlCol="0" anchor="ctr" anchorCtr="1">
            <a:spAutoFit/>
          </a:bodyPr>
          <a:lstStyle/>
          <a:p>
            <a:r>
              <a:rPr lang="en-US" dirty="0"/>
              <a:t>Departmental Analysis:</a:t>
            </a:r>
          </a:p>
          <a:p>
            <a:endParaRPr lang="en-US" dirty="0"/>
          </a:p>
          <a:p>
            <a:r>
              <a:rPr lang="en-US" dirty="0"/>
              <a:t>Group the results by department name to analyze the distribution of employees and job titles within each department (1, 2, and 3).</a:t>
            </a:r>
          </a:p>
          <a:p>
            <a:endParaRPr lang="en-US" dirty="0"/>
          </a:p>
          <a:p>
            <a:r>
              <a:rPr lang="en-US" dirty="0"/>
              <a:t>Why: Identify staffing needs, skill gaps, or potential areas for restructuring within those departments.</a:t>
            </a:r>
          </a:p>
          <a:p>
            <a:endParaRPr lang="en-US" dirty="0"/>
          </a:p>
          <a:p>
            <a:r>
              <a:rPr lang="en-US" dirty="0"/>
              <a:t>Job Title Analysis:</a:t>
            </a:r>
          </a:p>
          <a:p>
            <a:endParaRPr lang="en-US" dirty="0"/>
          </a:p>
          <a:p>
            <a:r>
              <a:rPr lang="en-US" dirty="0"/>
              <a:t>Action: Group the results by job title to see the distribution of job roles across the selected departments.</a:t>
            </a:r>
          </a:p>
          <a:p>
            <a:endParaRPr lang="en-US" dirty="0"/>
          </a:p>
          <a:p>
            <a:endParaRPr lang="en-US" dirty="0"/>
          </a:p>
          <a:p>
            <a:r>
              <a:rPr lang="en-US" dirty="0"/>
              <a:t>Why: Determine if certain job titles are concentrated in specific departments, which could indicate specialization or potential redundancies.</a:t>
            </a:r>
          </a:p>
          <a:p>
            <a:endParaRPr lang="en-US" dirty="0"/>
          </a:p>
          <a:p>
            <a:r>
              <a:rPr lang="en-US" dirty="0"/>
              <a:t>Employee Contact List:</a:t>
            </a:r>
          </a:p>
          <a:p>
            <a:r>
              <a:rPr lang="en-US" dirty="0"/>
              <a:t>Action: Use the </a:t>
            </a:r>
            <a:r>
              <a:rPr lang="en-US" dirty="0" err="1"/>
              <a:t>first_name</a:t>
            </a:r>
            <a:r>
              <a:rPr lang="en-US" dirty="0"/>
              <a:t> and </a:t>
            </a:r>
            <a:r>
              <a:rPr lang="en-US" dirty="0" err="1"/>
              <a:t>last_name</a:t>
            </a:r>
            <a:r>
              <a:rPr lang="en-US" dirty="0"/>
              <a:t> columns to create a contact list for employees in departments 1, 2, and 3.</a:t>
            </a:r>
          </a:p>
          <a:p>
            <a:r>
              <a:rPr lang="en-US" dirty="0"/>
              <a:t>Why: Facilitate communication, team-building, or targeted announcements.</a:t>
            </a:r>
          </a:p>
          <a:p>
            <a:endParaRPr lang="en-US" dirty="0"/>
          </a:p>
          <a:p>
            <a:endParaRPr lang="en-IN" dirty="0"/>
          </a:p>
        </p:txBody>
      </p:sp>
    </p:spTree>
    <p:extLst>
      <p:ext uri="{BB962C8B-B14F-4D97-AF65-F5344CB8AC3E}">
        <p14:creationId xmlns:p14="http://schemas.microsoft.com/office/powerpoint/2010/main" val="59965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2B2B0-27CE-8021-59EF-C3EEE6548B8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55F7D05-80E2-BC2B-CE1F-4ABCAD5D6394}"/>
              </a:ext>
            </a:extLst>
          </p:cNvPr>
          <p:cNvSpPr txBox="1"/>
          <p:nvPr/>
        </p:nvSpPr>
        <p:spPr>
          <a:xfrm>
            <a:off x="405780" y="997859"/>
            <a:ext cx="11521280" cy="5078313"/>
          </a:xfrm>
          <a:prstGeom prst="rect">
            <a:avLst/>
          </a:prstGeom>
          <a:noFill/>
          <a:ln>
            <a:noFill/>
          </a:ln>
        </p:spPr>
        <p:txBody>
          <a:bodyPr wrap="square" rtlCol="0" anchor="ctr" anchorCtr="1">
            <a:spAutoFit/>
          </a:bodyPr>
          <a:lstStyle/>
          <a:p>
            <a:r>
              <a:rPr lang="en-US" dirty="0"/>
              <a:t>Salary Review (if you had salary data):</a:t>
            </a:r>
          </a:p>
          <a:p>
            <a:endParaRPr lang="en-US" dirty="0"/>
          </a:p>
          <a:p>
            <a:r>
              <a:rPr lang="en-US" dirty="0"/>
              <a:t>Action (if you included salary): Add salary information to the query and analyze salary ranges within each department or job title.</a:t>
            </a:r>
          </a:p>
          <a:p>
            <a:r>
              <a:rPr lang="en-US" dirty="0"/>
              <a:t>Why: Identify potential pay disparities or areas where salary adjustments might be necessary.</a:t>
            </a:r>
          </a:p>
          <a:p>
            <a:endParaRPr lang="en-US" dirty="0"/>
          </a:p>
          <a:p>
            <a:endParaRPr lang="en-US" dirty="0"/>
          </a:p>
          <a:p>
            <a:r>
              <a:rPr lang="en-US" dirty="0"/>
              <a:t>Performance Reviews (if you had performance data):</a:t>
            </a:r>
          </a:p>
          <a:p>
            <a:endParaRPr lang="en-US" dirty="0"/>
          </a:p>
          <a:p>
            <a:r>
              <a:rPr lang="en-US" dirty="0"/>
              <a:t>Action (if you had performance data): If you had performance data, you could join that to this query, and then review the employee performance within those departments.</a:t>
            </a:r>
          </a:p>
          <a:p>
            <a:r>
              <a:rPr lang="en-US" dirty="0"/>
              <a:t>Why: see the performance of each department.</a:t>
            </a:r>
          </a:p>
          <a:p>
            <a:endParaRPr lang="en-US" dirty="0"/>
          </a:p>
          <a:p>
            <a:endParaRPr lang="en-US" dirty="0"/>
          </a:p>
          <a:p>
            <a:r>
              <a:rPr lang="en-US" dirty="0"/>
              <a:t>Training Needs:</a:t>
            </a:r>
          </a:p>
          <a:p>
            <a:endParaRPr lang="en-US" dirty="0"/>
          </a:p>
          <a:p>
            <a:r>
              <a:rPr lang="en-US" dirty="0"/>
              <a:t>Action: Analyze the job titles and department names to identify potential training needs for employees.</a:t>
            </a:r>
          </a:p>
          <a:p>
            <a:r>
              <a:rPr lang="en-US" dirty="0"/>
              <a:t>Why: Ensure employees have the necessary skills to perform their roles effectively.</a:t>
            </a:r>
            <a:endParaRPr lang="en-IN" dirty="0"/>
          </a:p>
        </p:txBody>
      </p:sp>
    </p:spTree>
    <p:extLst>
      <p:ext uri="{BB962C8B-B14F-4D97-AF65-F5344CB8AC3E}">
        <p14:creationId xmlns:p14="http://schemas.microsoft.com/office/powerpoint/2010/main" val="274295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7AEC3-630E-8314-A3C3-54450A13A29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25D49A-71E3-181D-368A-58E4F777E987}"/>
              </a:ext>
            </a:extLst>
          </p:cNvPr>
          <p:cNvSpPr txBox="1"/>
          <p:nvPr/>
        </p:nvSpPr>
        <p:spPr>
          <a:xfrm>
            <a:off x="477788" y="474349"/>
            <a:ext cx="11305256" cy="5909310"/>
          </a:xfrm>
          <a:prstGeom prst="rect">
            <a:avLst/>
          </a:prstGeom>
          <a:noFill/>
          <a:ln>
            <a:noFill/>
          </a:ln>
        </p:spPr>
        <p:txBody>
          <a:bodyPr wrap="square" rtlCol="0" anchor="ctr" anchorCtr="1">
            <a:spAutoFit/>
          </a:bodyPr>
          <a:lstStyle/>
          <a:p>
            <a:r>
              <a:rPr lang="en-US" dirty="0"/>
              <a:t>Resource Allocation:</a:t>
            </a:r>
          </a:p>
          <a:p>
            <a:endParaRPr lang="en-US" dirty="0"/>
          </a:p>
          <a:p>
            <a:r>
              <a:rPr lang="en-US" dirty="0"/>
              <a:t>Action: Use the employee distribution data to inform resource allocation decisions for departments 1, 2, and 3.</a:t>
            </a:r>
          </a:p>
          <a:p>
            <a:r>
              <a:rPr lang="en-US" dirty="0"/>
              <a:t>Why: Ensure each department has adequate resources (e.g., equipment, budget) to support its operations.</a:t>
            </a:r>
          </a:p>
          <a:p>
            <a:endParaRPr lang="en-US" dirty="0"/>
          </a:p>
          <a:p>
            <a:endParaRPr lang="en-US" dirty="0"/>
          </a:p>
          <a:p>
            <a:r>
              <a:rPr lang="en-US" dirty="0"/>
              <a:t>How to Implement Actions:</a:t>
            </a:r>
          </a:p>
          <a:p>
            <a:endParaRPr lang="en-US" dirty="0"/>
          </a:p>
          <a:p>
            <a:r>
              <a:rPr lang="en-US" dirty="0"/>
              <a:t>Data Visualization: Use tools like Excel, Tableau, or Power BI to create charts and graphs that visualize the data.</a:t>
            </a:r>
          </a:p>
          <a:p>
            <a:endParaRPr lang="en-US" dirty="0"/>
          </a:p>
          <a:p>
            <a:endParaRPr lang="en-US" dirty="0"/>
          </a:p>
          <a:p>
            <a:r>
              <a:rPr lang="en-US" dirty="0"/>
              <a:t>Reporting: Generate reports that summarize the findings and recommendations.</a:t>
            </a:r>
          </a:p>
          <a:p>
            <a:endParaRPr lang="en-US" dirty="0"/>
          </a:p>
          <a:p>
            <a:endParaRPr lang="en-US" dirty="0"/>
          </a:p>
          <a:p>
            <a:r>
              <a:rPr lang="en-US" dirty="0"/>
              <a:t>Communication: Share the insights with relevant stakeholders, such as department managers or HR.</a:t>
            </a:r>
          </a:p>
          <a:p>
            <a:endParaRPr lang="en-US" dirty="0"/>
          </a:p>
          <a:p>
            <a:endParaRPr lang="en-US" dirty="0"/>
          </a:p>
          <a:p>
            <a:r>
              <a:rPr lang="en-US" dirty="0"/>
              <a:t>Further Investigation: If any anomalies or areas of concern are identified, conduct further investigations to understand the root causes.</a:t>
            </a:r>
            <a:endParaRPr lang="en-IN" dirty="0"/>
          </a:p>
        </p:txBody>
      </p:sp>
    </p:spTree>
    <p:extLst>
      <p:ext uri="{BB962C8B-B14F-4D97-AF65-F5344CB8AC3E}">
        <p14:creationId xmlns:p14="http://schemas.microsoft.com/office/powerpoint/2010/main" val="400082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07759-BFC3-65B2-2C9E-F4DA11312A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6B1E858-8A38-0AEF-15EC-168832154B1E}"/>
              </a:ext>
            </a:extLst>
          </p:cNvPr>
          <p:cNvSpPr txBox="1"/>
          <p:nvPr/>
        </p:nvSpPr>
        <p:spPr>
          <a:xfrm>
            <a:off x="3142084" y="241194"/>
            <a:ext cx="6336704" cy="830997"/>
          </a:xfrm>
          <a:prstGeom prst="rect">
            <a:avLst/>
          </a:prstGeom>
          <a:noFill/>
          <a:ln>
            <a:noFill/>
          </a:ln>
        </p:spPr>
        <p:txBody>
          <a:bodyPr wrap="square" rtlCol="0" anchor="ctr" anchorCtr="1">
            <a:spAutoFit/>
          </a:bodyPr>
          <a:lstStyle/>
          <a:p>
            <a:pPr algn="ctr"/>
            <a:r>
              <a:rPr lang="en-IN" sz="4800" dirty="0">
                <a:latin typeface="Times New Roman" panose="02020603050405020304" pitchFamily="18" charset="0"/>
                <a:cs typeface="Times New Roman" panose="02020603050405020304" pitchFamily="18" charset="0"/>
              </a:rPr>
              <a:t>Methodologies</a:t>
            </a:r>
          </a:p>
        </p:txBody>
      </p:sp>
      <p:sp>
        <p:nvSpPr>
          <p:cNvPr id="5" name="TextBox 4">
            <a:extLst>
              <a:ext uri="{FF2B5EF4-FFF2-40B4-BE49-F238E27FC236}">
                <a16:creationId xmlns:a16="http://schemas.microsoft.com/office/drawing/2014/main" id="{72993B50-BF62-6027-C97D-7CECBD36AF1A}"/>
              </a:ext>
            </a:extLst>
          </p:cNvPr>
          <p:cNvSpPr txBox="1"/>
          <p:nvPr/>
        </p:nvSpPr>
        <p:spPr>
          <a:xfrm>
            <a:off x="189756" y="163090"/>
            <a:ext cx="11809312" cy="7755969"/>
          </a:xfrm>
          <a:prstGeom prst="rect">
            <a:avLst/>
          </a:prstGeom>
          <a:noFill/>
          <a:ln>
            <a:noFill/>
          </a:ln>
        </p:spPr>
        <p:txBody>
          <a:bodyPr wrap="square" rtlCol="0" anchor="ctr" anchorCtr="1">
            <a:spAutoFit/>
          </a:bodyPr>
          <a:lstStyle/>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addressing the task of creating and populating the HR management database, along with executing the provided SQL queries, a systematic approach is crucial. Here's a breakdown of methodologies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Requirements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Clearly understand the entities involved (regions, countries, locations, jobs, departments, employees, dependents) and their relationships.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Identify the attributes for each entity and their data types.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Define primary keys and foreign keys to enforce data integrity.</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57319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B11D6E40-F509-498A-BF02-00C895783B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320</TotalTime>
  <Words>2591</Words>
  <Application>Microsoft Office PowerPoint</Application>
  <PresentationFormat>Custom</PresentationFormat>
  <Paragraphs>413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Amasis MT Pro Medium</vt:lpstr>
      <vt:lpstr>Arial</vt:lpstr>
      <vt:lpstr>Century Gothic</vt:lpstr>
      <vt:lpstr>Euphemia</vt:lpstr>
      <vt:lpstr>Palatino Linotype</vt:lpstr>
      <vt:lpstr>Times New Roman</vt:lpstr>
      <vt:lpstr>Hexagonal design template</vt:lpstr>
      <vt:lpstr>HR DATABASE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 D</dc:creator>
  <cp:lastModifiedBy>Pratik D</cp:lastModifiedBy>
  <cp:revision>1</cp:revision>
  <dcterms:created xsi:type="dcterms:W3CDTF">2025-02-26T14:07:27Z</dcterms:created>
  <dcterms:modified xsi:type="dcterms:W3CDTF">2025-03-04T14:54:00Z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