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D" userId="c5edb51f720dbecc" providerId="LiveId" clId="{01B748F5-9964-4A0C-8C84-1DAF5E8DB1EE}"/>
    <pc:docChg chg="undo custSel modSld">
      <pc:chgData name="Pratik D" userId="c5edb51f720dbecc" providerId="LiveId" clId="{01B748F5-9964-4A0C-8C84-1DAF5E8DB1EE}" dt="2025-03-05T18:12:08.444" v="253" actId="255"/>
      <pc:docMkLst>
        <pc:docMk/>
      </pc:docMkLst>
      <pc:sldChg chg="addSp modSp mod">
        <pc:chgData name="Pratik D" userId="c5edb51f720dbecc" providerId="LiveId" clId="{01B748F5-9964-4A0C-8C84-1DAF5E8DB1EE}" dt="2025-03-05T16:52:31.317" v="7" actId="255"/>
        <pc:sldMkLst>
          <pc:docMk/>
          <pc:sldMk cId="889721610" sldId="261"/>
        </pc:sldMkLst>
        <pc:spChg chg="add mod">
          <ac:chgData name="Pratik D" userId="c5edb51f720dbecc" providerId="LiveId" clId="{01B748F5-9964-4A0C-8C84-1DAF5E8DB1EE}" dt="2025-03-05T16:52:31.317" v="7" actId="255"/>
          <ac:spMkLst>
            <pc:docMk/>
            <pc:sldMk cId="889721610" sldId="261"/>
            <ac:spMk id="2" creationId="{10B689F7-492A-0D13-4C2C-2DBE48BF9A44}"/>
          </ac:spMkLst>
        </pc:spChg>
      </pc:sldChg>
      <pc:sldChg chg="addSp modSp mod">
        <pc:chgData name="Pratik D" userId="c5edb51f720dbecc" providerId="LiveId" clId="{01B748F5-9964-4A0C-8C84-1DAF5E8DB1EE}" dt="2025-03-05T17:01:22.516" v="35" actId="255"/>
        <pc:sldMkLst>
          <pc:docMk/>
          <pc:sldMk cId="620853986" sldId="262"/>
        </pc:sldMkLst>
        <pc:spChg chg="add mod">
          <ac:chgData name="Pratik D" userId="c5edb51f720dbecc" providerId="LiveId" clId="{01B748F5-9964-4A0C-8C84-1DAF5E8DB1EE}" dt="2025-03-05T16:53:47.709" v="14" actId="255"/>
          <ac:spMkLst>
            <pc:docMk/>
            <pc:sldMk cId="620853986" sldId="262"/>
            <ac:spMk id="2" creationId="{8FBAF100-A4B3-396E-9A88-BDF792806A84}"/>
          </ac:spMkLst>
        </pc:spChg>
        <pc:spChg chg="add mod">
          <ac:chgData name="Pratik D" userId="c5edb51f720dbecc" providerId="LiveId" clId="{01B748F5-9964-4A0C-8C84-1DAF5E8DB1EE}" dt="2025-03-05T17:01:22.516" v="35" actId="255"/>
          <ac:spMkLst>
            <pc:docMk/>
            <pc:sldMk cId="620853986" sldId="262"/>
            <ac:spMk id="3" creationId="{E0035CA6-D921-EB63-B3BE-29826FDBCD7D}"/>
          </ac:spMkLst>
        </pc:spChg>
      </pc:sldChg>
      <pc:sldChg chg="addSp delSp modSp mod">
        <pc:chgData name="Pratik D" userId="c5edb51f720dbecc" providerId="LiveId" clId="{01B748F5-9964-4A0C-8C84-1DAF5E8DB1EE}" dt="2025-03-05T17:05:15.191" v="46" actId="2711"/>
        <pc:sldMkLst>
          <pc:docMk/>
          <pc:sldMk cId="3584030666" sldId="263"/>
        </pc:sldMkLst>
        <pc:spChg chg="add del mod">
          <ac:chgData name="Pratik D" userId="c5edb51f720dbecc" providerId="LiveId" clId="{01B748F5-9964-4A0C-8C84-1DAF5E8DB1EE}" dt="2025-03-05T17:00:03.164" v="27"/>
          <ac:spMkLst>
            <pc:docMk/>
            <pc:sldMk cId="3584030666" sldId="263"/>
            <ac:spMk id="2" creationId="{44A3B989-3B64-CFD8-EC59-CA46C16E4565}"/>
          </ac:spMkLst>
        </pc:spChg>
        <pc:spChg chg="add mod">
          <ac:chgData name="Pratik D" userId="c5edb51f720dbecc" providerId="LiveId" clId="{01B748F5-9964-4A0C-8C84-1DAF5E8DB1EE}" dt="2025-03-05T17:05:15.191" v="46" actId="2711"/>
          <ac:spMkLst>
            <pc:docMk/>
            <pc:sldMk cId="3584030666" sldId="263"/>
            <ac:spMk id="3" creationId="{55D1DBB3-213F-2C01-E9FA-4FBB731DCCAB}"/>
          </ac:spMkLst>
        </pc:spChg>
      </pc:sldChg>
      <pc:sldChg chg="addSp modSp mod">
        <pc:chgData name="Pratik D" userId="c5edb51f720dbecc" providerId="LiveId" clId="{01B748F5-9964-4A0C-8C84-1DAF5E8DB1EE}" dt="2025-03-05T17:08:10.567" v="66" actId="21"/>
        <pc:sldMkLst>
          <pc:docMk/>
          <pc:sldMk cId="32858335" sldId="264"/>
        </pc:sldMkLst>
        <pc:spChg chg="add mod">
          <ac:chgData name="Pratik D" userId="c5edb51f720dbecc" providerId="LiveId" clId="{01B748F5-9964-4A0C-8C84-1DAF5E8DB1EE}" dt="2025-03-05T17:08:10.567" v="66" actId="21"/>
          <ac:spMkLst>
            <pc:docMk/>
            <pc:sldMk cId="32858335" sldId="264"/>
            <ac:spMk id="2" creationId="{DD7FAAAB-C876-E1C2-E28D-FFEB3E022D6E}"/>
          </ac:spMkLst>
        </pc:spChg>
      </pc:sldChg>
      <pc:sldChg chg="addSp delSp modSp mod">
        <pc:chgData name="Pratik D" userId="c5edb51f720dbecc" providerId="LiveId" clId="{01B748F5-9964-4A0C-8C84-1DAF5E8DB1EE}" dt="2025-03-05T17:11:49.438" v="84" actId="255"/>
        <pc:sldMkLst>
          <pc:docMk/>
          <pc:sldMk cId="3509192941" sldId="265"/>
        </pc:sldMkLst>
        <pc:spChg chg="add del mod">
          <ac:chgData name="Pratik D" userId="c5edb51f720dbecc" providerId="LiveId" clId="{01B748F5-9964-4A0C-8C84-1DAF5E8DB1EE}" dt="2025-03-05T17:08:03.628" v="65"/>
          <ac:spMkLst>
            <pc:docMk/>
            <pc:sldMk cId="3509192941" sldId="265"/>
            <ac:spMk id="2" creationId="{25203C1A-BCC2-32C6-8A5B-09295BB5EA3E}"/>
          </ac:spMkLst>
        </pc:spChg>
        <pc:spChg chg="add mod">
          <ac:chgData name="Pratik D" userId="c5edb51f720dbecc" providerId="LiveId" clId="{01B748F5-9964-4A0C-8C84-1DAF5E8DB1EE}" dt="2025-03-05T17:11:49.438" v="84" actId="255"/>
          <ac:spMkLst>
            <pc:docMk/>
            <pc:sldMk cId="3509192941" sldId="265"/>
            <ac:spMk id="3" creationId="{D25F6218-8768-BA37-F44B-7968ACF77BA0}"/>
          </ac:spMkLst>
        </pc:spChg>
      </pc:sldChg>
      <pc:sldChg chg="addSp delSp modSp mod">
        <pc:chgData name="Pratik D" userId="c5edb51f720dbecc" providerId="LiveId" clId="{01B748F5-9964-4A0C-8C84-1DAF5E8DB1EE}" dt="2025-03-05T17:15:07.788" v="100" actId="255"/>
        <pc:sldMkLst>
          <pc:docMk/>
          <pc:sldMk cId="1859528945" sldId="266"/>
        </pc:sldMkLst>
        <pc:spChg chg="add del mod">
          <ac:chgData name="Pratik D" userId="c5edb51f720dbecc" providerId="LiveId" clId="{01B748F5-9964-4A0C-8C84-1DAF5E8DB1EE}" dt="2025-03-05T17:10:44.500" v="79"/>
          <ac:spMkLst>
            <pc:docMk/>
            <pc:sldMk cId="1859528945" sldId="266"/>
            <ac:spMk id="2" creationId="{3E9C66CB-4333-B791-5A60-87D84856E1CE}"/>
          </ac:spMkLst>
        </pc:spChg>
        <pc:spChg chg="add mod">
          <ac:chgData name="Pratik D" userId="c5edb51f720dbecc" providerId="LiveId" clId="{01B748F5-9964-4A0C-8C84-1DAF5E8DB1EE}" dt="2025-03-05T17:15:07.788" v="100" actId="255"/>
          <ac:spMkLst>
            <pc:docMk/>
            <pc:sldMk cId="1859528945" sldId="266"/>
            <ac:spMk id="3" creationId="{F59B80D5-5FFE-729F-46FE-51A698E7D405}"/>
          </ac:spMkLst>
        </pc:spChg>
      </pc:sldChg>
      <pc:sldChg chg="addSp modSp mod">
        <pc:chgData name="Pratik D" userId="c5edb51f720dbecc" providerId="LiveId" clId="{01B748F5-9964-4A0C-8C84-1DAF5E8DB1EE}" dt="2025-03-05T17:25:13.909" v="121" actId="255"/>
        <pc:sldMkLst>
          <pc:docMk/>
          <pc:sldMk cId="2803043158" sldId="267"/>
        </pc:sldMkLst>
        <pc:spChg chg="add mod">
          <ac:chgData name="Pratik D" userId="c5edb51f720dbecc" providerId="LiveId" clId="{01B748F5-9964-4A0C-8C84-1DAF5E8DB1EE}" dt="2025-03-05T17:21:44.581" v="108" actId="255"/>
          <ac:spMkLst>
            <pc:docMk/>
            <pc:sldMk cId="2803043158" sldId="267"/>
            <ac:spMk id="2" creationId="{F550C6A7-0E6B-7269-AB72-0381DDAC55BE}"/>
          </ac:spMkLst>
        </pc:spChg>
        <pc:spChg chg="add mod">
          <ac:chgData name="Pratik D" userId="c5edb51f720dbecc" providerId="LiveId" clId="{01B748F5-9964-4A0C-8C84-1DAF5E8DB1EE}" dt="2025-03-05T17:25:13.909" v="121" actId="255"/>
          <ac:spMkLst>
            <pc:docMk/>
            <pc:sldMk cId="2803043158" sldId="267"/>
            <ac:spMk id="3" creationId="{E5FCA5B8-9336-69B0-ACDF-F347A7B26ADD}"/>
          </ac:spMkLst>
        </pc:spChg>
      </pc:sldChg>
      <pc:sldChg chg="addSp modSp mod">
        <pc:chgData name="Pratik D" userId="c5edb51f720dbecc" providerId="LiveId" clId="{01B748F5-9964-4A0C-8C84-1DAF5E8DB1EE}" dt="2025-03-05T17:27:31.951" v="132" actId="255"/>
        <pc:sldMkLst>
          <pc:docMk/>
          <pc:sldMk cId="416845520" sldId="268"/>
        </pc:sldMkLst>
        <pc:spChg chg="add mod">
          <ac:chgData name="Pratik D" userId="c5edb51f720dbecc" providerId="LiveId" clId="{01B748F5-9964-4A0C-8C84-1DAF5E8DB1EE}" dt="2025-03-05T17:27:31.951" v="132" actId="255"/>
          <ac:spMkLst>
            <pc:docMk/>
            <pc:sldMk cId="416845520" sldId="268"/>
            <ac:spMk id="2" creationId="{8E0FBA91-242A-7DFD-1559-653CC9E0DAEE}"/>
          </ac:spMkLst>
        </pc:spChg>
      </pc:sldChg>
      <pc:sldChg chg="addSp modSp mod">
        <pc:chgData name="Pratik D" userId="c5edb51f720dbecc" providerId="LiveId" clId="{01B748F5-9964-4A0C-8C84-1DAF5E8DB1EE}" dt="2025-03-05T17:41:07.737" v="155" actId="255"/>
        <pc:sldMkLst>
          <pc:docMk/>
          <pc:sldMk cId="1999961477" sldId="269"/>
        </pc:sldMkLst>
        <pc:spChg chg="add mod">
          <ac:chgData name="Pratik D" userId="c5edb51f720dbecc" providerId="LiveId" clId="{01B748F5-9964-4A0C-8C84-1DAF5E8DB1EE}" dt="2025-03-05T17:41:07.737" v="155" actId="255"/>
          <ac:spMkLst>
            <pc:docMk/>
            <pc:sldMk cId="1999961477" sldId="269"/>
            <ac:spMk id="2" creationId="{CDDEC30E-A4B2-FF93-17B8-EEF06252752A}"/>
          </ac:spMkLst>
        </pc:spChg>
      </pc:sldChg>
      <pc:sldChg chg="addSp modSp mod">
        <pc:chgData name="Pratik D" userId="c5edb51f720dbecc" providerId="LiveId" clId="{01B748F5-9964-4A0C-8C84-1DAF5E8DB1EE}" dt="2025-03-05T17:44:28.547" v="162" actId="255"/>
        <pc:sldMkLst>
          <pc:docMk/>
          <pc:sldMk cId="1292719109" sldId="270"/>
        </pc:sldMkLst>
        <pc:spChg chg="add mod">
          <ac:chgData name="Pratik D" userId="c5edb51f720dbecc" providerId="LiveId" clId="{01B748F5-9964-4A0C-8C84-1DAF5E8DB1EE}" dt="2025-03-05T17:44:28.547" v="162" actId="255"/>
          <ac:spMkLst>
            <pc:docMk/>
            <pc:sldMk cId="1292719109" sldId="270"/>
            <ac:spMk id="2" creationId="{46041E04-A4DE-F12B-F267-C9F2D3DC3573}"/>
          </ac:spMkLst>
        </pc:spChg>
      </pc:sldChg>
      <pc:sldChg chg="addSp modSp mod">
        <pc:chgData name="Pratik D" userId="c5edb51f720dbecc" providerId="LiveId" clId="{01B748F5-9964-4A0C-8C84-1DAF5E8DB1EE}" dt="2025-03-05T17:47:32.637" v="177" actId="20577"/>
        <pc:sldMkLst>
          <pc:docMk/>
          <pc:sldMk cId="226560799" sldId="271"/>
        </pc:sldMkLst>
        <pc:spChg chg="add mod">
          <ac:chgData name="Pratik D" userId="c5edb51f720dbecc" providerId="LiveId" clId="{01B748F5-9964-4A0C-8C84-1DAF5E8DB1EE}" dt="2025-03-05T17:47:32.637" v="177" actId="20577"/>
          <ac:spMkLst>
            <pc:docMk/>
            <pc:sldMk cId="226560799" sldId="271"/>
            <ac:spMk id="2" creationId="{32E37753-5EF1-346A-A543-EE4E53B8A673}"/>
          </ac:spMkLst>
        </pc:spChg>
        <pc:spChg chg="add">
          <ac:chgData name="Pratik D" userId="c5edb51f720dbecc" providerId="LiveId" clId="{01B748F5-9964-4A0C-8C84-1DAF5E8DB1EE}" dt="2025-03-05T17:46:27.047" v="167"/>
          <ac:spMkLst>
            <pc:docMk/>
            <pc:sldMk cId="226560799" sldId="271"/>
            <ac:spMk id="3" creationId="{0AC52129-250F-92D6-16C3-DAA644F82FFB}"/>
          </ac:spMkLst>
        </pc:spChg>
      </pc:sldChg>
      <pc:sldChg chg="addSp modSp mod">
        <pc:chgData name="Pratik D" userId="c5edb51f720dbecc" providerId="LiveId" clId="{01B748F5-9964-4A0C-8C84-1DAF5E8DB1EE}" dt="2025-03-05T18:06:12.293" v="237" actId="255"/>
        <pc:sldMkLst>
          <pc:docMk/>
          <pc:sldMk cId="3463419085" sldId="272"/>
        </pc:sldMkLst>
        <pc:spChg chg="add mod">
          <ac:chgData name="Pratik D" userId="c5edb51f720dbecc" providerId="LiveId" clId="{01B748F5-9964-4A0C-8C84-1DAF5E8DB1EE}" dt="2025-03-05T18:06:12.293" v="237" actId="255"/>
          <ac:spMkLst>
            <pc:docMk/>
            <pc:sldMk cId="3463419085" sldId="272"/>
            <ac:spMk id="2" creationId="{F1F355DE-53CB-F9F6-C9F3-BD4D359CDD18}"/>
          </ac:spMkLst>
        </pc:spChg>
      </pc:sldChg>
      <pc:sldChg chg="addSp modSp mod">
        <pc:chgData name="Pratik D" userId="c5edb51f720dbecc" providerId="LiveId" clId="{01B748F5-9964-4A0C-8C84-1DAF5E8DB1EE}" dt="2025-03-05T18:00:49.380" v="213" actId="255"/>
        <pc:sldMkLst>
          <pc:docMk/>
          <pc:sldMk cId="1684278221" sldId="273"/>
        </pc:sldMkLst>
        <pc:spChg chg="add mod">
          <ac:chgData name="Pratik D" userId="c5edb51f720dbecc" providerId="LiveId" clId="{01B748F5-9964-4A0C-8C84-1DAF5E8DB1EE}" dt="2025-03-05T18:00:49.380" v="213" actId="255"/>
          <ac:spMkLst>
            <pc:docMk/>
            <pc:sldMk cId="1684278221" sldId="273"/>
            <ac:spMk id="2" creationId="{BEB7AC57-07D5-0571-D702-1559E80A063E}"/>
          </ac:spMkLst>
        </pc:spChg>
      </pc:sldChg>
      <pc:sldChg chg="addSp modSp mod">
        <pc:chgData name="Pratik D" userId="c5edb51f720dbecc" providerId="LiveId" clId="{01B748F5-9964-4A0C-8C84-1DAF5E8DB1EE}" dt="2025-03-05T18:02:45.713" v="226" actId="255"/>
        <pc:sldMkLst>
          <pc:docMk/>
          <pc:sldMk cId="388544849" sldId="274"/>
        </pc:sldMkLst>
        <pc:spChg chg="add mod">
          <ac:chgData name="Pratik D" userId="c5edb51f720dbecc" providerId="LiveId" clId="{01B748F5-9964-4A0C-8C84-1DAF5E8DB1EE}" dt="2025-03-05T18:02:45.713" v="226" actId="255"/>
          <ac:spMkLst>
            <pc:docMk/>
            <pc:sldMk cId="388544849" sldId="274"/>
            <ac:spMk id="2" creationId="{74A3BAF6-57E3-A67E-EDA9-04D076746690}"/>
          </ac:spMkLst>
        </pc:spChg>
      </pc:sldChg>
      <pc:sldChg chg="addSp delSp modSp mod">
        <pc:chgData name="Pratik D" userId="c5edb51f720dbecc" providerId="LiveId" clId="{01B748F5-9964-4A0C-8C84-1DAF5E8DB1EE}" dt="2025-03-05T18:12:08.444" v="253" actId="255"/>
        <pc:sldMkLst>
          <pc:docMk/>
          <pc:sldMk cId="1287321644" sldId="275"/>
        </pc:sldMkLst>
        <pc:spChg chg="add del mod">
          <ac:chgData name="Pratik D" userId="c5edb51f720dbecc" providerId="LiveId" clId="{01B748F5-9964-4A0C-8C84-1DAF5E8DB1EE}" dt="2025-03-05T18:03:24.538" v="229"/>
          <ac:spMkLst>
            <pc:docMk/>
            <pc:sldMk cId="1287321644" sldId="275"/>
            <ac:spMk id="2" creationId="{6641E529-17D1-7AA6-9BAA-AEC655F6AA73}"/>
          </ac:spMkLst>
        </pc:spChg>
        <pc:spChg chg="add mod">
          <ac:chgData name="Pratik D" userId="c5edb51f720dbecc" providerId="LiveId" clId="{01B748F5-9964-4A0C-8C84-1DAF5E8DB1EE}" dt="2025-03-05T18:07:35.933" v="242" actId="255"/>
          <ac:spMkLst>
            <pc:docMk/>
            <pc:sldMk cId="1287321644" sldId="275"/>
            <ac:spMk id="3" creationId="{CC081A6E-4924-B5AB-E104-D47332D068D7}"/>
          </ac:spMkLst>
        </pc:spChg>
        <pc:spChg chg="add mod">
          <ac:chgData name="Pratik D" userId="c5edb51f720dbecc" providerId="LiveId" clId="{01B748F5-9964-4A0C-8C84-1DAF5E8DB1EE}" dt="2025-03-05T18:12:08.444" v="253" actId="255"/>
          <ac:spMkLst>
            <pc:docMk/>
            <pc:sldMk cId="1287321644" sldId="275"/>
            <ac:spMk id="4" creationId="{95E7E34D-70EA-B32B-BD2F-6762FECAAD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657F15-922F-CCE0-65FB-E195B88514E5}"/>
              </a:ext>
            </a:extLst>
          </p:cNvPr>
          <p:cNvSpPr txBox="1"/>
          <p:nvPr/>
        </p:nvSpPr>
        <p:spPr>
          <a:xfrm>
            <a:off x="1957892" y="1871831"/>
            <a:ext cx="8423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&amp; Supply Chain Analytics</a:t>
            </a:r>
          </a:p>
        </p:txBody>
      </p:sp>
    </p:spTree>
    <p:extLst>
      <p:ext uri="{BB962C8B-B14F-4D97-AF65-F5344CB8AC3E}">
        <p14:creationId xmlns:p14="http://schemas.microsoft.com/office/powerpoint/2010/main" val="406958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C61C-EF42-CE8A-404E-EFB4358EF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5F6218-8768-BA37-F44B-7968ACF77BA0}"/>
              </a:ext>
            </a:extLst>
          </p:cNvPr>
          <p:cNvSpPr txBox="1"/>
          <p:nvPr/>
        </p:nvSpPr>
        <p:spPr>
          <a:xfrm>
            <a:off x="398033" y="225911"/>
            <a:ext cx="1147840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market share.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marketing campaign ROI.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and Aggregation: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use window functions (RANK, LAG) and aggregate functions (SUM, AVG) for data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aggregation is used to combine customer names.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Procedural and Trigger Logic: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 and triggers are used for data manipulation and auditing.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are used to ensure data integrity (e.g., checking inventory levels, product existence).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are used to flag sales outliers.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and Cleansing: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 validation checks to ensure data accuracy and consistency.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 the data to remove duplicates and errors.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indexes to frequently queried columns to improve query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19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D403-6525-3023-27EA-458CA59F4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B80D5-5FFE-729F-46FE-51A698E7D405}"/>
              </a:ext>
            </a:extLst>
          </p:cNvPr>
          <p:cNvSpPr txBox="1"/>
          <p:nvPr/>
        </p:nvSpPr>
        <p:spPr>
          <a:xfrm>
            <a:off x="355002" y="376518"/>
            <a:ext cx="1162901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error handling in stored procedures and triggers.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the schema for potential normalization improvements.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comments to the SQL code for better understanding and maintainability.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Completing the model: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marketing spend, competitor sales, inventory, campaign sales, and customer feedback tables should be created, and filled with data to allow the related queries to function correctly.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fiscal year logic: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fiscal year function should be thoroughly tested, and adjusted to the correct business logic.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consistency: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all discount related columns have the same data type.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52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6E1E-5FD8-1B51-6168-982FBC02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50C6A7-0E6B-7269-AB72-0381DDAC55BE}"/>
              </a:ext>
            </a:extLst>
          </p:cNvPr>
          <p:cNvSpPr txBox="1"/>
          <p:nvPr/>
        </p:nvSpPr>
        <p:spPr>
          <a:xfrm>
            <a:off x="527125" y="441064"/>
            <a:ext cx="11467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CA5B8-9336-69B0-ACDF-F347A7B26ADD}"/>
              </a:ext>
            </a:extLst>
          </p:cNvPr>
          <p:cNvSpPr txBox="1"/>
          <p:nvPr/>
        </p:nvSpPr>
        <p:spPr>
          <a:xfrm>
            <a:off x="197224" y="1032734"/>
            <a:ext cx="11872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SupplyChainFinanceManagement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command creates the database to store all the related tables and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...: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commands define the structure of each table, including column names, data types, and constraints.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 (dim_): These tables store descriptive attributes (e.g., customer details, product information). They are designed for efficient filtering and grouping.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Tables (fact_): These tables store transactional data (e.g., sales, costs, forecasts). They are designed for numerical analysis and aggregation.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Selection: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data types are chosen for each column (e.g., INT for integers, VARCHAR for strings, DATE for dates, DECIMAL for financial values).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data type: The year data type is used in many tables. This is not a standard SQL data type. It is better to use INT data type for the year, for more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consistancy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4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52EAC-8F01-1798-476B-717AECA2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FBA91-242A-7DFD-1559-653CC9E0DAEE}"/>
              </a:ext>
            </a:extLst>
          </p:cNvPr>
          <p:cNvSpPr txBox="1"/>
          <p:nvPr/>
        </p:nvSpPr>
        <p:spPr>
          <a:xfrm>
            <a:off x="376518" y="279699"/>
            <a:ext cx="1161825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Creation: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(...): This function calculates the fiscal year based on a given date. This is useful for consistent reporting across different fiscal calendars.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Insertion (DML - Data Manipulation Language):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... VALUES (...):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commands populate the tables with sample data. This data is crucial for testing the queries and demonstrating the database's functionality.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SQL Queries and Analysis (DQL - Data Query Language):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... FROM ... WHERE ... GROUP BY ... ORDER BY ...: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fundamental SQL commands used to retrieve and analyze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combine data from multiple tables based on related columns.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filter data based on specific conditions.</a:t>
            </a:r>
          </a:p>
        </p:txBody>
      </p:sp>
    </p:spTree>
    <p:extLst>
      <p:ext uri="{BB962C8B-B14F-4D97-AF65-F5344CB8AC3E}">
        <p14:creationId xmlns:p14="http://schemas.microsoft.com/office/powerpoint/2010/main" val="416845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941E-AC00-4BF8-FEA2-4EBA30BF2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EC30E-A4B2-FF93-17B8-EEF06252752A}"/>
              </a:ext>
            </a:extLst>
          </p:cNvPr>
          <p:cNvSpPr txBox="1"/>
          <p:nvPr/>
        </p:nvSpPr>
        <p:spPr>
          <a:xfrm>
            <a:off x="387275" y="311972"/>
            <a:ext cx="116397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Database and Table Creation (DDL) Issues:</a:t>
            </a:r>
          </a:p>
          <a:p>
            <a:endParaRPr lang="en-US" dirty="0"/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Errors: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discounts_pctdecimal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discounts_pct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DECIMAL(5,4).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other_deductions_pctdecimal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other_deductions_pct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DECIMAL(5,4).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per_invoice_discount_pct_decimal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pre_invoice_discount_pct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DECIMAL(5,4).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freight_pct_decimal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freight_pct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DECIMAL(5,4).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other_cost_pctdecimal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other_cost_pct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DECIMAL(5,4).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price decimal(15,4)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gross_price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DECIMAL(15,4).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 contains several columns that are named incorrectly, and it contains columns that are not needed.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fact_manufacturing_cost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dim_product_product_code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varchar(max) which is not needed.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dim_product_code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varchar(45) which is not needed.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Data Type: Year is often not a standard SQL data type. Use INT or SMALLINT for years.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Primary and Foreign Keys: Tables lack proper primary and foreign key constraints. This is crucial for data integrity and efficient querying.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Naming: Inconsistent naming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per_invoice_discount_pct_decimal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961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5FFB-AF1C-B364-5706-98B18A68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1E04-A4DE-F12B-F267-C9F2D3DC3573}"/>
              </a:ext>
            </a:extLst>
          </p:cNvPr>
          <p:cNvSpPr txBox="1"/>
          <p:nvPr/>
        </p:nvSpPr>
        <p:spPr>
          <a:xfrm>
            <a:off x="462579" y="344245"/>
            <a:ext cx="11424621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Insertion (DML) Issues: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Mismatches: Ensure inserted data types match column definitions.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 Data: Some tables may lack complete data sets.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SQL Queries and Analysis (DQL) Issues: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Functions: DATE_FORMAT is specific to MySQL. Use appropriate date functions for your database system (e.g., FORMAT, DATEPART in SQL Server).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fsm.customer_code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'70002017'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fsm.customer_code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70002017 (integer comparison).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Table: The marketing spend table is used in a query, but it is not created in the DDL.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 Sales Table: The competitor sales table is used in a query, but it is not created in the DDL.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Table: The inventory table is used in a trigger, and in a query, but it is not created in the DDL.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Sales Table: The campaign sales table is used in a query, but it is not created in the DDL.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Table: The customer feedback table is used in a query, but it is not created in the DDL.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Table or Column Names: some queries use table or column names that do not exist.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use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function: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not used in the queries.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Trigger syntax: The trigger syntax is incorrect for some databases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7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B489-2C7A-FD14-055F-87244B4D6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E37753-5EF1-346A-A543-EE4E53B8A673}"/>
              </a:ext>
            </a:extLst>
          </p:cNvPr>
          <p:cNvSpPr txBox="1"/>
          <p:nvPr/>
        </p:nvSpPr>
        <p:spPr>
          <a:xfrm>
            <a:off x="355002" y="236668"/>
            <a:ext cx="114999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Stored Procedures, Triggers, and Functions Issues:</a:t>
            </a:r>
          </a:p>
          <a:p>
            <a:endParaRPr lang="en-IN" dirty="0"/>
          </a:p>
          <a:p>
            <a:r>
              <a:rPr lang="en-IN" dirty="0"/>
              <a:t>Missing Error Handling: Stored procedures, triggers, and functions lack error handling.</a:t>
            </a:r>
          </a:p>
          <a:p>
            <a:r>
              <a:rPr lang="en-IN" dirty="0"/>
              <a:t>Trigger Logic: The </a:t>
            </a:r>
            <a:r>
              <a:rPr lang="en-IN" dirty="0" err="1"/>
              <a:t>CheckInventory</a:t>
            </a:r>
            <a:r>
              <a:rPr lang="en-IN" dirty="0"/>
              <a:t> and </a:t>
            </a:r>
            <a:r>
              <a:rPr lang="en-IN" dirty="0" err="1"/>
              <a:t>UpdateInventory</a:t>
            </a:r>
            <a:r>
              <a:rPr lang="en-IN" dirty="0"/>
              <a:t> triggers rely on an undefined Inventory table.</a:t>
            </a:r>
          </a:p>
          <a:p>
            <a:r>
              <a:rPr lang="en-IN" dirty="0"/>
              <a:t>Trigger Syntax: The trigger syntax is incorrect for some databases.</a:t>
            </a:r>
          </a:p>
          <a:p>
            <a:r>
              <a:rPr lang="en-IN" dirty="0"/>
              <a:t>Function logic: Some functions contain logic that will cause errors.</a:t>
            </a:r>
          </a:p>
          <a:p>
            <a:endParaRPr lang="en-IN" dirty="0"/>
          </a:p>
          <a:p>
            <a:r>
              <a:rPr lang="en-IN" dirty="0"/>
              <a:t>Correct DDL: Fix data type errors, add primary and foreign keys, and standardize naming.</a:t>
            </a:r>
          </a:p>
          <a:p>
            <a:endParaRPr lang="en-IN" dirty="0"/>
          </a:p>
          <a:p>
            <a:r>
              <a:rPr lang="en-IN" dirty="0"/>
              <a:t>Verify DML: Ensure data types match and data is complete.</a:t>
            </a:r>
          </a:p>
          <a:p>
            <a:endParaRPr lang="en-IN" dirty="0"/>
          </a:p>
          <a:p>
            <a:r>
              <a:rPr lang="en-IN" dirty="0"/>
              <a:t>Database-Specific SQL: Use date functions and syntax appropriate for your database system.</a:t>
            </a:r>
          </a:p>
          <a:p>
            <a:endParaRPr lang="en-IN" dirty="0"/>
          </a:p>
          <a:p>
            <a:r>
              <a:rPr lang="en-IN" dirty="0"/>
              <a:t>Complete the Model: Add the marketing spend, competitor sales, inventory, campaign sales, and customer feedback tables, and related queries.</a:t>
            </a:r>
          </a:p>
          <a:p>
            <a:endParaRPr lang="en-IN" dirty="0"/>
          </a:p>
          <a:p>
            <a:r>
              <a:rPr lang="en-IN" dirty="0"/>
              <a:t>Add Error Handling: Implement error handling in stored procedures, triggers, and functions.</a:t>
            </a:r>
          </a:p>
          <a:p>
            <a:endParaRPr lang="en-IN" dirty="0"/>
          </a:p>
          <a:p>
            <a:r>
              <a:rPr lang="en-IN" dirty="0"/>
              <a:t>Refactor Queries: Simplify and optimize queries.</a:t>
            </a:r>
          </a:p>
          <a:p>
            <a:endParaRPr lang="en-IN" dirty="0"/>
          </a:p>
          <a:p>
            <a:r>
              <a:rPr lang="en-US" dirty="0"/>
              <a:t>Test Thoroughly: Test all code thoroughly.</a:t>
            </a:r>
          </a:p>
          <a:p>
            <a:endParaRPr lang="en-US" dirty="0"/>
          </a:p>
          <a:p>
            <a:r>
              <a:rPr lang="en-US" dirty="0"/>
              <a:t>Add Indexes: Add indexes to tables to improve query performance.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6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2F92F-9552-60AE-118F-D916777A1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355DE-53CB-F9F6-C9F3-BD4D359CDD18}"/>
              </a:ext>
            </a:extLst>
          </p:cNvPr>
          <p:cNvSpPr txBox="1"/>
          <p:nvPr/>
        </p:nvSpPr>
        <p:spPr>
          <a:xfrm>
            <a:off x="365760" y="236668"/>
            <a:ext cx="116397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Definitions: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definitions (CREATE TABLE) have several data type errors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discounts_pctdecimal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(5,4) should be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discounts_pct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DECIMAL(5,4)).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primary and foreign keys are a major concern.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naming conventions make the database difficult to understand.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Insertion: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INTO statements demonstrate the initial population of the tables.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displayed in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fact_pre_invoice_deductions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shows the customer code, fiscal year, and pre invoice discount percentage.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data appears incomplete, and there are data type mismatches in some of the insert statements.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Fiscal Year Handling: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is created, but it is not used consistently throughout the queries.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fiscal year is being used in multiple tables, and queries.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419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B4718-B6A6-C5F9-DA16-E77853287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B7AC57-07D5-0571-D702-1559E80A063E}"/>
              </a:ext>
            </a:extLst>
          </p:cNvPr>
          <p:cNvSpPr txBox="1"/>
          <p:nvPr/>
        </p:nvSpPr>
        <p:spPr>
          <a:xfrm>
            <a:off x="355002" y="204395"/>
            <a:ext cx="1159674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and Analysis: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queries analyze sales data, including total sales, sales by product, sales by customer segment, and sales by region.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queries demonstrate basic aggregations (SUM, AVG), joins, and filtering.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queries use date functions, but some of them are database-specific (e.g., DATE_FORMAT).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compare forecasted quantities to actual sales, calculating forecast discrepancies and growth rates.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profit margins, considering gross prices and manufacturing costs.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pre-invoice discounts, calculating average discount percentages.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freight costs, and manufacturing costs.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27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D5563-8CD7-20D9-3BEA-2EE03FAC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3BAF6-57E3-A67E-EDA9-04D076746690}"/>
              </a:ext>
            </a:extLst>
          </p:cNvPr>
          <p:cNvSpPr txBox="1"/>
          <p:nvPr/>
        </p:nvSpPr>
        <p:spPr>
          <a:xfrm>
            <a:off x="516367" y="290456"/>
            <a:ext cx="1147840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 customer purchase patterns, retention, and lifetime value.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 inventory turnover rates.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Share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attempt to calculate market share, but they rely on an undefined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competitor_sales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attempt to analyze customer acquisition costs and campaign ROI, but they rely on undefined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marketing_spend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campaign_sales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attempt to analyze customer satisfaction, but they rely on an undefined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trigger attempts to flag sales outliers.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4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A0B0-73AD-2614-2749-B5208B58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F8B912-DF1F-13FB-F79F-F65076894CEC}"/>
              </a:ext>
            </a:extLst>
          </p:cNvPr>
          <p:cNvSpPr txBox="1"/>
          <p:nvPr/>
        </p:nvSpPr>
        <p:spPr>
          <a:xfrm>
            <a:off x="2323652" y="473336"/>
            <a:ext cx="80682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FCBCD-8AF1-F031-649D-ECAA2D821DAC}"/>
              </a:ext>
            </a:extLst>
          </p:cNvPr>
          <p:cNvSpPr txBox="1"/>
          <p:nvPr/>
        </p:nvSpPr>
        <p:spPr>
          <a:xfrm>
            <a:off x="516367" y="1753496"/>
            <a:ext cx="111987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Technology, established in 2018, operates in the hardware manufacturing sector, specializing in electronic gadgets like mice, keyboards, laptops, printers, etc. The company distributes its products to a diverse range of customers, including both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Brick&amp;Motar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Online stores. These intermediary customers subsequently sell the products to end-users.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manufacturing facility where they build all this hardware and then they send it to a warehouse, distribution centers and so on they have business in different countries, so they ship or supply these hardware gadgets to different customers across different countries.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AtliQ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diversifies its sales channels, employing both brick-and mortar stores and online E-commerce marketplaces to get their products into customers’ hands.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6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F9E7-B241-D3FE-6D0C-2F6C8E30A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81A6E-4924-B5AB-E104-D47332D068D7}"/>
              </a:ext>
            </a:extLst>
          </p:cNvPr>
          <p:cNvSpPr txBox="1"/>
          <p:nvPr/>
        </p:nvSpPr>
        <p:spPr>
          <a:xfrm>
            <a:off x="559398" y="365760"/>
            <a:ext cx="11456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7E34D-70EA-B32B-BD2F-6762FECAADA9}"/>
              </a:ext>
            </a:extLst>
          </p:cNvPr>
          <p:cNvSpPr txBox="1"/>
          <p:nvPr/>
        </p:nvSpPr>
        <p:spPr>
          <a:xfrm>
            <a:off x="322730" y="935915"/>
            <a:ext cx="1186927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attempts to create a Supply Chain Finance Management database with tables covering customer, product, sales, forecast, costs, discounts, and pricing.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aims to capture data related to sales performance, financial metrics, and customer behavior.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intended structure suggests a focus on analyzing sales trends, profitability, and customer relationships.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Population: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statements demonstrate the initial population of data into the tables.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 covers customer information, sales figures, product details, cost information, forecasts, and discount percentages.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fact_pre_invoice_deductions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shows customer discount percentages over fiscal years.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queries provide insights into sales performance, including total sales, sales by product, sales by customer segment, and sales by region.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use aggregations (SUM, AVG), joins, and filtering to analyze sales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demonstrate the use of date functions to analyze sales trends over time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32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49F3F-6FDC-697E-561B-936E11CF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4676C1-4B78-EFD3-204F-5B9D08A544AD}"/>
              </a:ext>
            </a:extLst>
          </p:cNvPr>
          <p:cNvSpPr txBox="1"/>
          <p:nvPr/>
        </p:nvSpPr>
        <p:spPr>
          <a:xfrm>
            <a:off x="3108960" y="365760"/>
            <a:ext cx="6357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CA0B5-44D0-D1DB-89CD-464534FAD5ED}"/>
              </a:ext>
            </a:extLst>
          </p:cNvPr>
          <p:cNvSpPr txBox="1"/>
          <p:nvPr/>
        </p:nvSpPr>
        <p:spPr>
          <a:xfrm>
            <a:off x="322729" y="1312433"/>
            <a:ext cx="1158598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Calculation: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queries now accurately calculate forecast accuracy as a percentage.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table functionality is demonstrated for SQL Server. Adapt it for your specific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Accuracy: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query calculates monthly forecast accuracy.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Considerations: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I've added detailed sections on interpreting the results and handling missing data.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613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14FEB-27CF-A3F0-1302-5DFEFEC6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65339A-E6EE-FF0E-C0F3-010CBB7961DD}"/>
              </a:ext>
            </a:extLst>
          </p:cNvPr>
          <p:cNvSpPr txBox="1"/>
          <p:nvPr/>
        </p:nvSpPr>
        <p:spPr>
          <a:xfrm>
            <a:off x="430306" y="365760"/>
            <a:ext cx="1143537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by Zero: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 CASE statement to handle potential division by zero errors.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I've used Your Product ID as a placeholder. Replace it with your desired product code.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forecast data: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pivot query now displays the forecasted values as well as the actuals.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Clearer monthly query: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monthly accuracy query is now much easier to read.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53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34A5-17FB-A019-7625-0E0D7037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AE668-8D7E-57A4-BB14-B9EBD6E22D85}"/>
              </a:ext>
            </a:extLst>
          </p:cNvPr>
          <p:cNvSpPr txBox="1"/>
          <p:nvPr/>
        </p:nvSpPr>
        <p:spPr>
          <a:xfrm>
            <a:off x="419548" y="355002"/>
            <a:ext cx="11370833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 sales by product, customer segment (channel), region, and market.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and quantity are calculated, providing insights into sales performance.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queries calculating sales per customer segment, and sales per region, give a good look into where sales are strongest.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accuracy is calculated, allowing for the evaluation of forecasting performance.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growth is analyzed by market and fiscal year, revealing trends in forecasting.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discrepancy is calculated, which helps to identify how far off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forcasted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numbers where.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margins are calculated by product, considering gross prices and manufacturing costs.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discounts on profitability is analyzed.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purchase patterns, retention, and lifetime value are analyzed.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acquisition cost (CAC) is calculated, providing insights into marketing effectiveness.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key to long term success.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7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412E-63A2-4851-79C7-3EB001C0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689F7-492A-0D13-4C2C-2DBE48BF9A44}"/>
              </a:ext>
            </a:extLst>
          </p:cNvPr>
          <p:cNvSpPr txBox="1"/>
          <p:nvPr/>
        </p:nvSpPr>
        <p:spPr>
          <a:xfrm>
            <a:off x="828339" y="494852"/>
            <a:ext cx="108867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Freight costs are analyzed by market and fiscal year.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invoice discounts 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Analysis: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turnover rates are calculated, indicating the efficiency of inventory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Analysis: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 ROI is calculated.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2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2C9F2-63C3-3266-3B13-D74732E0F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AF100-A4B3-396E-9A88-BDF792806A84}"/>
              </a:ext>
            </a:extLst>
          </p:cNvPr>
          <p:cNvSpPr txBox="1"/>
          <p:nvPr/>
        </p:nvSpPr>
        <p:spPr>
          <a:xfrm>
            <a:off x="2140772" y="548640"/>
            <a:ext cx="7896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35CA6-D921-EB63-B3BE-29826FDBCD7D}"/>
              </a:ext>
            </a:extLst>
          </p:cNvPr>
          <p:cNvSpPr txBox="1"/>
          <p:nvPr/>
        </p:nvSpPr>
        <p:spPr>
          <a:xfrm>
            <a:off x="376518" y="1678193"/>
            <a:ext cx="1146765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 (dim_):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Customer: Stores customer information (code, name, platform, channel, market, sub-zone, region).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 Product: Stores product details (code, division, segment, category, product, variant).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fact_sales_monthly: Records monthly sales data (date, product, customer, quantity).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fact_post_invoice_deductions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post-invoice deductions (discounts, other deductions).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fact_forcast_monthly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monthly forecast data.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fact_pre_invoice_deductions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Records pre-invoice discounts.</a:t>
            </a:r>
          </a:p>
        </p:txBody>
      </p:sp>
    </p:spTree>
    <p:extLst>
      <p:ext uri="{BB962C8B-B14F-4D97-AF65-F5344CB8AC3E}">
        <p14:creationId xmlns:p14="http://schemas.microsoft.com/office/powerpoint/2010/main" val="620853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BABE4-508D-6ED0-FF01-AC8D66D65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1DBB3-213F-2C01-E9FA-4FBB731DCCAB}"/>
              </a:ext>
            </a:extLst>
          </p:cNvPr>
          <p:cNvSpPr txBox="1"/>
          <p:nvPr/>
        </p:nvSpPr>
        <p:spPr>
          <a:xfrm>
            <a:off x="537882" y="441064"/>
            <a:ext cx="1143537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fact_manufacturing_cost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manufacturing costs.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fact_freight_cost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freight costs.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fact_gross_price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gross prices.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Creation: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get_fiscal_year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Calculates the fiscal year from a given date.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Insertion: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populates the dimension and fact tables with sample data. This data is essential for testing and demonstrating the functionality of the queries.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SQL Queries and Analysis: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total sales, sales by product, sales by customer segment, and sales by region.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provide insights into sales performance and trends.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03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0619-AA58-91CC-EA0E-532886DB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7FAAAB-C876-E1C2-E28D-FFEB3E022D6E}"/>
              </a:ext>
            </a:extLst>
          </p:cNvPr>
          <p:cNvSpPr txBox="1"/>
          <p:nvPr/>
        </p:nvSpPr>
        <p:spPr>
          <a:xfrm>
            <a:off x="365760" y="139849"/>
            <a:ext cx="1132780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 forecast growth, forecast discrepancy, and calculate forecast accuracy.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help to evaluate the effectiveness of the forecasting process.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profit margins by product and analyze the impact of discounts on profitability.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provide insights into product profitability and pricing strategies.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 customer purchase patterns, retention, and lifetime value.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customer acquisition cost (CAC).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provide insights into customer behavior and value.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analyze freight costs and pre-invoice discounts.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queries help to identify cost drivers and opportunities for cost reduction.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Analysis: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calculate inventory turnover rates.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85833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</TotalTime>
  <Words>2665</Words>
  <Application>Microsoft Office PowerPoint</Application>
  <PresentationFormat>Widescreen</PresentationFormat>
  <Paragraphs>302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D</dc:creator>
  <cp:lastModifiedBy>Pratik D</cp:lastModifiedBy>
  <cp:revision>1</cp:revision>
  <dcterms:created xsi:type="dcterms:W3CDTF">2025-03-05T14:49:29Z</dcterms:created>
  <dcterms:modified xsi:type="dcterms:W3CDTF">2025-03-05T18:12:13Z</dcterms:modified>
</cp:coreProperties>
</file>