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503" r:id="rId2"/>
    <p:sldId id="369" r:id="rId3"/>
    <p:sldId id="373" r:id="rId4"/>
    <p:sldId id="504" r:id="rId5"/>
    <p:sldId id="505" r:id="rId6"/>
    <p:sldId id="506" r:id="rId7"/>
    <p:sldId id="502" r:id="rId8"/>
    <p:sldId id="507" r:id="rId9"/>
    <p:sldId id="374" r:id="rId10"/>
    <p:sldId id="508" r:id="rId11"/>
    <p:sldId id="509" r:id="rId12"/>
    <p:sldId id="375" r:id="rId13"/>
    <p:sldId id="376" r:id="rId14"/>
    <p:sldId id="370" r:id="rId15"/>
    <p:sldId id="372" r:id="rId16"/>
    <p:sldId id="310" r:id="rId17"/>
    <p:sldId id="371" r:id="rId18"/>
    <p:sldId id="418" r:id="rId19"/>
    <p:sldId id="362" r:id="rId20"/>
    <p:sldId id="284" r:id="rId21"/>
    <p:sldId id="434" r:id="rId22"/>
    <p:sldId id="435" r:id="rId23"/>
    <p:sldId id="43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300103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26692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057411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3249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834073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266207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81933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61666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407103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E22B8B-A5E6-4B4F-99A2-0B10DC9ACAF2}" type="datetimeFigureOut">
              <a:rPr lang="en-US"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63770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E22B8B-A5E6-4B4F-99A2-0B10DC9ACAF2}" type="datetimeFigureOut">
              <a:rPr lang="en-US" smtClean="0"/>
              <a:t>9/4/2017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343264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E22B8B-A5E6-4B4F-99A2-0B10DC9ACAF2}" type="datetimeFigureOut">
              <a:rPr lang="en-US" smtClean="0"/>
              <a:t>9/4/2017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47321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22B8B-A5E6-4B4F-99A2-0B10DC9ACAF2}" type="datetimeFigureOut">
              <a:rPr lang="en-US" smtClean="0"/>
              <a:t>9/4/2017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28393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80850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80449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E22B8B-A5E6-4B4F-99A2-0B10DC9ACAF2}" type="datetimeFigureOut">
              <a:rPr lang="en-US" smtClean="0"/>
              <a:t>9/4/2017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66342BA-7BC6-44D7-957B-E7B9C5A7E343}" type="slidenum">
              <a:rPr lang="en-US" smtClean="0"/>
              <a:t>‹#›</a:t>
            </a:fld>
            <a:endParaRPr lang="en-US"/>
          </a:p>
        </p:txBody>
      </p:sp>
    </p:spTree>
    <p:extLst>
      <p:ext uri="{BB962C8B-B14F-4D97-AF65-F5344CB8AC3E}">
        <p14:creationId xmlns:p14="http://schemas.microsoft.com/office/powerpoint/2010/main" val="313936241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09835200-73AA-499B-9C3B-803BA5F1E046}"/>
              </a:ext>
            </a:extLst>
          </p:cNvPr>
          <p:cNvPicPr>
            <a:picLocks noChangeAspect="1"/>
          </p:cNvPicPr>
          <p:nvPr/>
        </p:nvPicPr>
        <p:blipFill>
          <a:blip r:embed="rId2"/>
          <a:stretch>
            <a:fillRect/>
          </a:stretch>
        </p:blipFill>
        <p:spPr>
          <a:xfrm>
            <a:off x="4818506" y="1066756"/>
            <a:ext cx="6516171" cy="3860830"/>
          </a:xfrm>
          <a:prstGeom prst="rect">
            <a:avLst/>
          </a:prstGeom>
        </p:spPr>
      </p:pic>
      <p:sp>
        <p:nvSpPr>
          <p:cNvPr id="13"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216481"/>
            <a:ext cx="6904101" cy="1259894"/>
          </a:xfrm>
        </p:spPr>
        <p:txBody>
          <a:bodyPr>
            <a:normAutofit/>
          </a:bodyPr>
          <a:lstStyle/>
          <a:p>
            <a:r>
              <a:rPr lang="en-US" dirty="0"/>
              <a:t>Random Variables</a:t>
            </a:r>
          </a:p>
        </p:txBody>
      </p:sp>
      <p:sp>
        <p:nvSpPr>
          <p:cNvPr id="3" name="Content Placeholder 2"/>
          <p:cNvSpPr>
            <a:spLocks noGrp="1"/>
          </p:cNvSpPr>
          <p:nvPr>
            <p:ph idx="1"/>
          </p:nvPr>
        </p:nvSpPr>
        <p:spPr>
          <a:xfrm>
            <a:off x="517064" y="1060542"/>
            <a:ext cx="3967258" cy="5416515"/>
          </a:xfrm>
        </p:spPr>
        <p:txBody>
          <a:bodyPr>
            <a:normAutofit lnSpcReduction="10000"/>
          </a:bodyPr>
          <a:lstStyle/>
          <a:p>
            <a:pPr algn="just">
              <a:lnSpc>
                <a:spcPct val="90000"/>
              </a:lnSpc>
            </a:pPr>
            <a:r>
              <a:rPr lang="en-US" sz="1600" dirty="0"/>
              <a:t>A </a:t>
            </a:r>
            <a:r>
              <a:rPr lang="en-US" sz="1600" b="1" dirty="0"/>
              <a:t>random variable</a:t>
            </a:r>
            <a:r>
              <a:rPr lang="en-US" sz="1600" dirty="0"/>
              <a:t> is a variable whose value is subject to variations due to chance </a:t>
            </a:r>
            <a:r>
              <a:rPr lang="en-US" sz="1600" dirty="0" err="1"/>
              <a:t>i.e</a:t>
            </a:r>
            <a:r>
              <a:rPr lang="en-US" sz="1600" dirty="0"/>
              <a:t> randomness. (also known as stochastic variable). It’s a set of possible values from a random experiment. </a:t>
            </a:r>
          </a:p>
          <a:p>
            <a:pPr algn="just">
              <a:lnSpc>
                <a:spcPct val="90000"/>
              </a:lnSpc>
            </a:pPr>
            <a:r>
              <a:rPr lang="en-US" sz="1600" dirty="0"/>
              <a:t>A </a:t>
            </a:r>
            <a:r>
              <a:rPr lang="en-US" sz="1600" b="1" dirty="0"/>
              <a:t>Random Experiment</a:t>
            </a:r>
            <a:r>
              <a:rPr lang="en-US" sz="1600" dirty="0"/>
              <a:t> is an experiment whose set of outcomes can be specified beforehand but the actual outcome of the experiment is subject to chance. </a:t>
            </a:r>
            <a:r>
              <a:rPr lang="en-US" sz="1600" dirty="0" err="1"/>
              <a:t>E.g</a:t>
            </a:r>
            <a:r>
              <a:rPr lang="en-US" sz="1600" dirty="0"/>
              <a:t> throwing a dice, flipping a coin etc. The outcome variable of the statistical experiment is usually a random variable. </a:t>
            </a:r>
          </a:p>
          <a:p>
            <a:pPr algn="just">
              <a:lnSpc>
                <a:spcPct val="90000"/>
              </a:lnSpc>
            </a:pPr>
            <a:r>
              <a:rPr lang="en-US" sz="1600" b="1" dirty="0"/>
              <a:t>EVENT</a:t>
            </a:r>
            <a:r>
              <a:rPr lang="en-US" sz="1600" dirty="0"/>
              <a:t> is a single result of an experiment</a:t>
            </a:r>
          </a:p>
          <a:p>
            <a:pPr algn="just">
              <a:lnSpc>
                <a:spcPct val="90000"/>
              </a:lnSpc>
            </a:pPr>
            <a:r>
              <a:rPr lang="en-US" sz="1600" dirty="0"/>
              <a:t>So, we have an </a:t>
            </a:r>
            <a:r>
              <a:rPr lang="en-US" sz="1600" b="1" dirty="0"/>
              <a:t>EXPERIMENT</a:t>
            </a:r>
            <a:r>
              <a:rPr lang="en-US" sz="1600" dirty="0"/>
              <a:t>. We give values to each </a:t>
            </a:r>
            <a:r>
              <a:rPr lang="en-US" sz="1600" b="1" dirty="0"/>
              <a:t>EVENT</a:t>
            </a:r>
            <a:r>
              <a:rPr lang="en-US" sz="1600" dirty="0"/>
              <a:t> of experiment. The set of values is a </a:t>
            </a:r>
            <a:r>
              <a:rPr lang="en-US" sz="1600" b="1" dirty="0"/>
              <a:t>Random Variable</a:t>
            </a:r>
            <a:r>
              <a:rPr lang="en-US" sz="1600" dirty="0"/>
              <a:t>.</a:t>
            </a:r>
          </a:p>
          <a:p>
            <a:pPr>
              <a:lnSpc>
                <a:spcPct val="90000"/>
              </a:lnSpc>
            </a:pPr>
            <a:endParaRPr lang="en-US" sz="1300" dirty="0"/>
          </a:p>
          <a:p>
            <a:pPr marL="0" indent="0">
              <a:lnSpc>
                <a:spcPct val="90000"/>
              </a:lnSpc>
              <a:buNone/>
            </a:pPr>
            <a:r>
              <a:rPr lang="en-US" sz="1300" dirty="0"/>
              <a:t>      </a:t>
            </a:r>
          </a:p>
          <a:p>
            <a:pPr marL="0" indent="0">
              <a:lnSpc>
                <a:spcPct val="90000"/>
              </a:lnSpc>
              <a:buNone/>
            </a:pPr>
            <a:endParaRPr lang="en-US" sz="1300" dirty="0"/>
          </a:p>
          <a:p>
            <a:pPr>
              <a:lnSpc>
                <a:spcPct val="90000"/>
              </a:lnSpc>
            </a:pPr>
            <a:endParaRPr lang="en-US" sz="1300" dirty="0"/>
          </a:p>
          <a:p>
            <a:pPr marL="0" lvl="0" indent="0">
              <a:lnSpc>
                <a:spcPct val="90000"/>
              </a:lnSpc>
              <a:buNone/>
            </a:pPr>
            <a:endParaRPr lang="en-US" sz="1300" dirty="0"/>
          </a:p>
          <a:p>
            <a:pPr marL="0" lvl="0" indent="0">
              <a:lnSpc>
                <a:spcPct val="90000"/>
              </a:lnSpc>
              <a:buNone/>
            </a:pPr>
            <a:endParaRPr lang="en-US" sz="1300" dirty="0"/>
          </a:p>
          <a:p>
            <a:pPr marL="0" indent="0">
              <a:lnSpc>
                <a:spcPct val="90000"/>
              </a:lnSpc>
              <a:buNone/>
            </a:pPr>
            <a:endParaRPr lang="en-US" sz="1300" dirty="0"/>
          </a:p>
          <a:p>
            <a:pPr marL="0" indent="0">
              <a:lnSpc>
                <a:spcPct val="90000"/>
              </a:lnSpc>
              <a:buNone/>
            </a:pPr>
            <a:endParaRPr lang="en-US" sz="1300" dirty="0"/>
          </a:p>
          <a:p>
            <a:pPr marL="0" indent="0">
              <a:lnSpc>
                <a:spcPct val="90000"/>
              </a:lnSpc>
              <a:buNone/>
            </a:pPr>
            <a:endParaRPr lang="en-US" sz="1300" dirty="0"/>
          </a:p>
        </p:txBody>
      </p:sp>
      <p:sp>
        <p:nvSpPr>
          <p:cNvPr id="5" name="TextBox 4">
            <a:extLst>
              <a:ext uri="{FF2B5EF4-FFF2-40B4-BE49-F238E27FC236}">
                <a16:creationId xmlns:a16="http://schemas.microsoft.com/office/drawing/2014/main" id="{65E89969-85E9-48DF-9F82-52DCB6484520}"/>
              </a:ext>
            </a:extLst>
          </p:cNvPr>
          <p:cNvSpPr txBox="1"/>
          <p:nvPr/>
        </p:nvSpPr>
        <p:spPr>
          <a:xfrm>
            <a:off x="4882718" y="5237825"/>
            <a:ext cx="6684886" cy="1446550"/>
          </a:xfrm>
          <a:prstGeom prst="rect">
            <a:avLst/>
          </a:prstGeom>
          <a:noFill/>
        </p:spPr>
        <p:txBody>
          <a:bodyPr wrap="square" rtlCol="0">
            <a:spAutoFit/>
          </a:bodyPr>
          <a:lstStyle/>
          <a:p>
            <a:r>
              <a:rPr lang="en-US" sz="1400" dirty="0"/>
              <a:t>Its different from algebraic variable </a:t>
            </a:r>
            <a:r>
              <a:rPr lang="en-US" sz="1400" dirty="0" err="1"/>
              <a:t>e.g</a:t>
            </a:r>
            <a:r>
              <a:rPr lang="en-US" sz="1400" dirty="0"/>
              <a:t> if x+3=7, then x=4. But a random variable is a ‘set’ of values.</a:t>
            </a:r>
          </a:p>
          <a:p>
            <a:endParaRPr lang="en-US" sz="1400" dirty="0"/>
          </a:p>
          <a:p>
            <a:r>
              <a:rPr lang="en-US" sz="1400" dirty="0"/>
              <a:t>X = {1,2,3,4} X could be 1 or 2 or 3 or 4 randomly and each can have different probability of occurrence.</a:t>
            </a:r>
          </a:p>
          <a:p>
            <a:endParaRPr lang="en-US" dirty="0"/>
          </a:p>
        </p:txBody>
      </p:sp>
    </p:spTree>
    <p:extLst>
      <p:ext uri="{BB962C8B-B14F-4D97-AF65-F5344CB8AC3E}">
        <p14:creationId xmlns:p14="http://schemas.microsoft.com/office/powerpoint/2010/main" val="456393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77" y="24228"/>
            <a:ext cx="9879012" cy="617368"/>
          </a:xfrm>
        </p:spPr>
        <p:txBody>
          <a:bodyPr>
            <a:normAutofit fontScale="90000"/>
          </a:bodyPr>
          <a:lstStyle/>
          <a:p>
            <a:r>
              <a:rPr lang="en-US" dirty="0"/>
              <a:t>Mutually Exclusive Events</a:t>
            </a:r>
          </a:p>
        </p:txBody>
      </p:sp>
      <p:sp>
        <p:nvSpPr>
          <p:cNvPr id="3" name="Content Placeholder 2"/>
          <p:cNvSpPr>
            <a:spLocks noGrp="1"/>
          </p:cNvSpPr>
          <p:nvPr>
            <p:ph idx="1"/>
          </p:nvPr>
        </p:nvSpPr>
        <p:spPr>
          <a:xfrm>
            <a:off x="1740023" y="763481"/>
            <a:ext cx="10298097" cy="5841506"/>
          </a:xfrm>
        </p:spPr>
        <p:txBody>
          <a:bodyPr>
            <a:normAutofit fontScale="25000" lnSpcReduction="20000"/>
          </a:bodyPr>
          <a:lstStyle/>
          <a:p>
            <a:pPr marL="0" indent="0">
              <a:buNone/>
            </a:pPr>
            <a:r>
              <a:rPr lang="en-US" sz="7600" dirty="0"/>
              <a:t>Mutually Exclusive Events are those events which can not happen at same time</a:t>
            </a:r>
          </a:p>
          <a:p>
            <a:pPr marL="0" indent="0">
              <a:buNone/>
            </a:pPr>
            <a:endParaRPr lang="en-US" sz="7600" dirty="0"/>
          </a:p>
          <a:p>
            <a:r>
              <a:rPr lang="en-US" sz="7600" dirty="0"/>
              <a:t>You can either go to left or right bit not both at same time</a:t>
            </a:r>
          </a:p>
          <a:p>
            <a:r>
              <a:rPr lang="en-US" sz="7600" dirty="0"/>
              <a:t>A coin will either turn up Heads or Tails</a:t>
            </a:r>
          </a:p>
          <a:p>
            <a:r>
              <a:rPr lang="en-US" sz="7600" dirty="0"/>
              <a:t>Kings and Aces are mutually exclusive</a:t>
            </a:r>
          </a:p>
          <a:p>
            <a:pPr marL="0" indent="0">
              <a:buNone/>
            </a:pPr>
            <a:r>
              <a:rPr lang="en-US" sz="7600" dirty="0"/>
              <a:t> </a:t>
            </a:r>
          </a:p>
          <a:p>
            <a:pPr marL="0" indent="0">
              <a:buNone/>
            </a:pPr>
            <a:r>
              <a:rPr lang="en-US" sz="7600" dirty="0"/>
              <a:t>Not mutually exclusive events :</a:t>
            </a:r>
          </a:p>
          <a:p>
            <a:r>
              <a:rPr lang="en-US" sz="7600" dirty="0"/>
              <a:t>Turning left and scratching your head</a:t>
            </a:r>
          </a:p>
          <a:p>
            <a:r>
              <a:rPr lang="en-US" sz="7600" dirty="0"/>
              <a:t>Kings and hearts in a deck, because we can have a King of Hearts</a:t>
            </a:r>
          </a:p>
          <a:p>
            <a:endParaRPr lang="en-US" sz="7600" dirty="0"/>
          </a:p>
          <a:p>
            <a:endParaRPr lang="en-US" sz="7600" dirty="0"/>
          </a:p>
          <a:p>
            <a:pPr marL="0" indent="0">
              <a:buNone/>
            </a:pPr>
            <a:endParaRPr lang="en-US" sz="7600" dirty="0"/>
          </a:p>
          <a:p>
            <a:pPr marL="0" indent="0">
              <a:buNone/>
            </a:pPr>
            <a:endParaRPr lang="en-US" sz="7600" dirty="0"/>
          </a:p>
          <a:p>
            <a:pPr marL="0" indent="0">
              <a:buNone/>
            </a:pPr>
            <a:r>
              <a:rPr lang="en-US" sz="7600" b="1" dirty="0"/>
              <a:t>                                         </a:t>
            </a:r>
          </a:p>
          <a:p>
            <a:pPr marL="0" indent="0">
              <a:buNone/>
            </a:pPr>
            <a:endParaRPr lang="en-US" dirty="0"/>
          </a:p>
          <a:p>
            <a:pPr marL="0" indent="0">
              <a:buNone/>
            </a:pPr>
            <a:endParaRPr lang="en-US" sz="1900" dirty="0"/>
          </a:p>
          <a:p>
            <a:endParaRPr lang="en-US" sz="2600" dirty="0"/>
          </a:p>
          <a:p>
            <a:pPr marL="0" indent="0">
              <a:buNone/>
            </a:pPr>
            <a:endParaRPr lang="en-US" sz="2600" dirty="0"/>
          </a:p>
          <a:p>
            <a:pPr marL="0" indent="0">
              <a:buNone/>
            </a:pPr>
            <a:endParaRPr lang="en-US" sz="2600" b="1" dirty="0"/>
          </a:p>
          <a:p>
            <a:pPr marL="0" indent="0">
              <a:buNone/>
            </a:pPr>
            <a:endParaRPr lang="en-US" sz="2600" dirty="0"/>
          </a:p>
          <a:p>
            <a:pPr marL="0" indent="0">
              <a:buNone/>
            </a:pPr>
            <a:endParaRPr lang="en-US" sz="2600"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lvl="0" indent="0">
              <a:buNone/>
            </a:pPr>
            <a:endParaRPr lang="en-US" dirty="0"/>
          </a:p>
          <a:p>
            <a:pPr marL="0" lv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40450530-D9B4-4C35-9F28-3C3B0964A43D}"/>
              </a:ext>
            </a:extLst>
          </p:cNvPr>
          <p:cNvPicPr>
            <a:picLocks noChangeAspect="1"/>
          </p:cNvPicPr>
          <p:nvPr/>
        </p:nvPicPr>
        <p:blipFill>
          <a:blip r:embed="rId2"/>
          <a:stretch>
            <a:fillRect/>
          </a:stretch>
        </p:blipFill>
        <p:spPr>
          <a:xfrm>
            <a:off x="3575089" y="4159644"/>
            <a:ext cx="4599188" cy="2445343"/>
          </a:xfrm>
          <a:prstGeom prst="rect">
            <a:avLst/>
          </a:prstGeom>
        </p:spPr>
      </p:pic>
    </p:spTree>
    <p:extLst>
      <p:ext uri="{BB962C8B-B14F-4D97-AF65-F5344CB8AC3E}">
        <p14:creationId xmlns:p14="http://schemas.microsoft.com/office/powerpoint/2010/main" val="3000618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77" y="24228"/>
            <a:ext cx="9879012" cy="617368"/>
          </a:xfrm>
        </p:spPr>
        <p:txBody>
          <a:bodyPr>
            <a:normAutofit fontScale="90000"/>
          </a:bodyPr>
          <a:lstStyle/>
          <a:p>
            <a:r>
              <a:rPr lang="en-US" dirty="0"/>
              <a:t>Probability of Mutually Exclusive Events</a:t>
            </a:r>
          </a:p>
        </p:txBody>
      </p:sp>
      <p:sp>
        <p:nvSpPr>
          <p:cNvPr id="3" name="Content Placeholder 2"/>
          <p:cNvSpPr>
            <a:spLocks noGrp="1"/>
          </p:cNvSpPr>
          <p:nvPr>
            <p:ph idx="1"/>
          </p:nvPr>
        </p:nvSpPr>
        <p:spPr>
          <a:xfrm>
            <a:off x="1740023" y="763481"/>
            <a:ext cx="10298097" cy="5841506"/>
          </a:xfrm>
        </p:spPr>
        <p:txBody>
          <a:bodyPr>
            <a:normAutofit fontScale="25000" lnSpcReduction="20000"/>
          </a:bodyPr>
          <a:lstStyle/>
          <a:p>
            <a:pPr marL="0" indent="0">
              <a:buNone/>
            </a:pPr>
            <a:r>
              <a:rPr lang="en-US" sz="7600" dirty="0"/>
              <a:t>If A and B are mutually exclusive, then</a:t>
            </a:r>
          </a:p>
          <a:p>
            <a:pPr marL="0" indent="0">
              <a:buNone/>
            </a:pPr>
            <a:endParaRPr lang="en-US" sz="7600" dirty="0"/>
          </a:p>
          <a:p>
            <a:pPr marL="0" indent="0">
              <a:buNone/>
            </a:pPr>
            <a:r>
              <a:rPr lang="en-US" sz="7600" dirty="0"/>
              <a:t>P(A and B) = 0</a:t>
            </a:r>
          </a:p>
          <a:p>
            <a:pPr marL="0" indent="0">
              <a:buNone/>
            </a:pPr>
            <a:endParaRPr lang="en-US" sz="7600" dirty="0"/>
          </a:p>
          <a:p>
            <a:pPr marL="0" indent="0">
              <a:buNone/>
            </a:pPr>
            <a:r>
              <a:rPr lang="en-US" sz="7600" dirty="0" err="1"/>
              <a:t>e.g</a:t>
            </a:r>
            <a:r>
              <a:rPr lang="en-US" sz="7600" dirty="0"/>
              <a:t> If a card is drawn randomly from a deck, </a:t>
            </a:r>
            <a:r>
              <a:rPr lang="en-US" sz="7600" dirty="0" err="1"/>
              <a:t>whats</a:t>
            </a:r>
            <a:r>
              <a:rPr lang="en-US" sz="7600" dirty="0"/>
              <a:t> the probability that it is King AND Queen? 0</a:t>
            </a:r>
          </a:p>
          <a:p>
            <a:pPr marL="0" indent="0">
              <a:buNone/>
            </a:pPr>
            <a:endParaRPr lang="en-US" sz="7600" dirty="0"/>
          </a:p>
          <a:p>
            <a:pPr marL="0" indent="0">
              <a:buNone/>
            </a:pPr>
            <a:r>
              <a:rPr lang="en-US" sz="7600" dirty="0"/>
              <a:t>But, we can find out the probability of Event A OR Event B</a:t>
            </a:r>
          </a:p>
          <a:p>
            <a:pPr marL="0" indent="0">
              <a:buNone/>
            </a:pPr>
            <a:endParaRPr lang="en-US" sz="7600" dirty="0"/>
          </a:p>
          <a:p>
            <a:pPr marL="0" indent="0">
              <a:buNone/>
            </a:pPr>
            <a:r>
              <a:rPr lang="en-US" sz="7600" dirty="0"/>
              <a:t>P(A or B) = P(A) + P(B)</a:t>
            </a:r>
          </a:p>
          <a:p>
            <a:pPr marL="0" indent="0">
              <a:buNone/>
            </a:pPr>
            <a:r>
              <a:rPr lang="en-US" sz="7600" dirty="0"/>
              <a:t>Probability(Card is King OR Card is Queen) =  1/13 + 1/13</a:t>
            </a:r>
          </a:p>
          <a:p>
            <a:endParaRPr lang="en-US" sz="7600" dirty="0"/>
          </a:p>
          <a:p>
            <a:pPr marL="0" indent="0">
              <a:buNone/>
            </a:pPr>
            <a:r>
              <a:rPr lang="en-US" sz="7600" dirty="0"/>
              <a:t>In case when events are not mutually exclusive:</a:t>
            </a:r>
          </a:p>
          <a:p>
            <a:pPr marL="0" indent="0">
              <a:buNone/>
            </a:pPr>
            <a:endParaRPr lang="en-US" sz="7600" dirty="0"/>
          </a:p>
          <a:p>
            <a:pPr marL="0" indent="0">
              <a:buNone/>
            </a:pPr>
            <a:r>
              <a:rPr lang="en-US" sz="7600" dirty="0"/>
              <a:t>P(A or B) = P(A) +P(B) – P(A and B)</a:t>
            </a:r>
          </a:p>
          <a:p>
            <a:pPr marL="0" indent="0">
              <a:buNone/>
            </a:pPr>
            <a:endParaRPr lang="en-US" sz="7600" dirty="0"/>
          </a:p>
          <a:p>
            <a:pPr marL="0" indent="0">
              <a:buNone/>
            </a:pPr>
            <a:r>
              <a:rPr lang="en-US" sz="7600" b="1" dirty="0"/>
              <a:t>                                         </a:t>
            </a:r>
          </a:p>
          <a:p>
            <a:pPr marL="0" indent="0">
              <a:buNone/>
            </a:pPr>
            <a:endParaRPr lang="en-US" dirty="0"/>
          </a:p>
          <a:p>
            <a:pPr marL="0" indent="0">
              <a:buNone/>
            </a:pPr>
            <a:endParaRPr lang="en-US" sz="1900" dirty="0"/>
          </a:p>
          <a:p>
            <a:endParaRPr lang="en-US" sz="2600" dirty="0"/>
          </a:p>
          <a:p>
            <a:pPr marL="0" indent="0">
              <a:buNone/>
            </a:pPr>
            <a:endParaRPr lang="en-US" sz="2600" dirty="0"/>
          </a:p>
          <a:p>
            <a:pPr marL="0" indent="0">
              <a:buNone/>
            </a:pPr>
            <a:endParaRPr lang="en-US" sz="2600" b="1" dirty="0"/>
          </a:p>
          <a:p>
            <a:pPr marL="0" indent="0">
              <a:buNone/>
            </a:pPr>
            <a:endParaRPr lang="en-US" sz="2600" dirty="0"/>
          </a:p>
          <a:p>
            <a:pPr marL="0" indent="0">
              <a:buNone/>
            </a:pPr>
            <a:endParaRPr lang="en-US" sz="2600"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lvl="0" indent="0">
              <a:buNone/>
            </a:pPr>
            <a:endParaRPr lang="en-US" dirty="0"/>
          </a:p>
          <a:p>
            <a:pPr marL="0" lv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79721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Bayes </a:t>
            </a:r>
            <a:r>
              <a:rPr lang="en-US" dirty="0" err="1"/>
              <a:t>Theorm</a:t>
            </a:r>
            <a:endParaRPr lang="en-US" dirty="0"/>
          </a:p>
        </p:txBody>
      </p:sp>
      <p:sp>
        <p:nvSpPr>
          <p:cNvPr id="3" name="Content Placeholder 2"/>
          <p:cNvSpPr>
            <a:spLocks noGrp="1"/>
          </p:cNvSpPr>
          <p:nvPr>
            <p:ph idx="1"/>
          </p:nvPr>
        </p:nvSpPr>
        <p:spPr>
          <a:xfrm>
            <a:off x="1881555" y="1063870"/>
            <a:ext cx="10084776" cy="5671038"/>
          </a:xfrm>
        </p:spPr>
        <p:txBody>
          <a:bodyPr>
            <a:normAutofit/>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881555" y="1047750"/>
            <a:ext cx="8757138" cy="2538962"/>
          </a:xfrm>
          <a:prstGeom prst="rect">
            <a:avLst/>
          </a:prstGeom>
        </p:spPr>
      </p:pic>
      <p:sp>
        <p:nvSpPr>
          <p:cNvPr id="8" name="Rectangle 7"/>
          <p:cNvSpPr/>
          <p:nvPr/>
        </p:nvSpPr>
        <p:spPr>
          <a:xfrm>
            <a:off x="1881555" y="3773010"/>
            <a:ext cx="8757138" cy="3139321"/>
          </a:xfrm>
          <a:prstGeom prst="rect">
            <a:avLst/>
          </a:prstGeom>
        </p:spPr>
        <p:txBody>
          <a:bodyPr wrap="square">
            <a:spAutoFit/>
          </a:bodyPr>
          <a:lstStyle/>
          <a:p>
            <a:r>
              <a:rPr lang="en-US" dirty="0"/>
              <a:t>P(D) = P(</a:t>
            </a:r>
            <a:r>
              <a:rPr lang="en-US" dirty="0" err="1"/>
              <a:t>D|h</a:t>
            </a:r>
            <a:r>
              <a:rPr lang="en-US" dirty="0"/>
              <a:t>)*P(h) + P(D|~h)*P(~h)</a:t>
            </a:r>
          </a:p>
          <a:p>
            <a:endParaRPr lang="en-US" dirty="0"/>
          </a:p>
          <a:p>
            <a:r>
              <a:rPr lang="en-US" dirty="0"/>
              <a:t>0.8% of the people in the U.S. have diabetes. There is a simple blood test we can do that will help us determine whether someone has it. The test is a binary one—it comes back either POS or NEG. When the disease is present the test returns a correct POS result 98% of the time; it returns a correct NEG result 97% of the time in cases when the disease is not present.</a:t>
            </a:r>
          </a:p>
          <a:p>
            <a:endParaRPr lang="en-US" dirty="0"/>
          </a:p>
          <a:p>
            <a:r>
              <a:rPr lang="en-US" dirty="0"/>
              <a:t>Suppose a patient takes the test for diabetes and the result comes back as Positive. What is more likely : Patient has diabetes or Patient does not have diabetes?</a:t>
            </a:r>
          </a:p>
        </p:txBody>
      </p:sp>
    </p:spTree>
    <p:extLst>
      <p:ext uri="{BB962C8B-B14F-4D97-AF65-F5344CB8AC3E}">
        <p14:creationId xmlns:p14="http://schemas.microsoft.com/office/powerpoint/2010/main" val="65840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Bayes Theorem</a:t>
            </a:r>
          </a:p>
        </p:txBody>
      </p:sp>
      <p:sp>
        <p:nvSpPr>
          <p:cNvPr id="3" name="Content Placeholder 2"/>
          <p:cNvSpPr>
            <a:spLocks noGrp="1"/>
          </p:cNvSpPr>
          <p:nvPr>
            <p:ph idx="1"/>
          </p:nvPr>
        </p:nvSpPr>
        <p:spPr>
          <a:xfrm>
            <a:off x="1625601" y="1063870"/>
            <a:ext cx="10340730" cy="5671038"/>
          </a:xfrm>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8" name="Rectangle 7"/>
          <p:cNvSpPr/>
          <p:nvPr/>
        </p:nvSpPr>
        <p:spPr>
          <a:xfrm>
            <a:off x="1625601" y="1047750"/>
            <a:ext cx="8757138" cy="5355312"/>
          </a:xfrm>
          <a:prstGeom prst="rect">
            <a:avLst/>
          </a:prstGeom>
        </p:spPr>
        <p:txBody>
          <a:bodyPr wrap="square">
            <a:spAutoFit/>
          </a:bodyPr>
          <a:lstStyle/>
          <a:p>
            <a:r>
              <a:rPr lang="en-US" dirty="0"/>
              <a:t>P(disease) = 0.008</a:t>
            </a:r>
          </a:p>
          <a:p>
            <a:r>
              <a:rPr lang="en-US" dirty="0"/>
              <a:t>P(~disease) = 0.992</a:t>
            </a:r>
          </a:p>
          <a:p>
            <a:r>
              <a:rPr lang="en-US" dirty="0"/>
              <a:t>P(</a:t>
            </a:r>
            <a:r>
              <a:rPr lang="en-US" dirty="0" err="1"/>
              <a:t>POS|disease</a:t>
            </a:r>
            <a:r>
              <a:rPr lang="en-US" dirty="0"/>
              <a:t>) = 0.98</a:t>
            </a:r>
          </a:p>
          <a:p>
            <a:r>
              <a:rPr lang="en-US" dirty="0"/>
              <a:t>P(</a:t>
            </a:r>
            <a:r>
              <a:rPr lang="en-US" dirty="0" err="1"/>
              <a:t>NEG|disease</a:t>
            </a:r>
            <a:r>
              <a:rPr lang="en-US" dirty="0"/>
              <a:t>) = 0.02</a:t>
            </a:r>
          </a:p>
          <a:p>
            <a:r>
              <a:rPr lang="en-US" dirty="0"/>
              <a:t>P(NEG|~disease)=0.97</a:t>
            </a:r>
          </a:p>
          <a:p>
            <a:r>
              <a:rPr lang="en-US" dirty="0"/>
              <a:t>P(POS|~disease) = 0.03</a:t>
            </a:r>
          </a:p>
          <a:p>
            <a:r>
              <a:rPr lang="en-US" dirty="0"/>
              <a:t>P(</a:t>
            </a:r>
            <a:r>
              <a:rPr lang="en-US" dirty="0" err="1"/>
              <a:t>disease|POS</a:t>
            </a:r>
            <a:r>
              <a:rPr lang="en-US" dirty="0"/>
              <a:t>) = ??</a:t>
            </a:r>
          </a:p>
          <a:p>
            <a:endParaRPr lang="en-US" dirty="0"/>
          </a:p>
          <a:p>
            <a:r>
              <a:rPr lang="en-US" dirty="0"/>
              <a:t>As per Bayes </a:t>
            </a:r>
            <a:r>
              <a:rPr lang="en-US" dirty="0" err="1"/>
              <a:t>Theorm</a:t>
            </a:r>
            <a:r>
              <a:rPr lang="en-US" dirty="0"/>
              <a:t>:</a:t>
            </a:r>
          </a:p>
          <a:p>
            <a:endParaRPr lang="en-US" dirty="0"/>
          </a:p>
          <a:p>
            <a:r>
              <a:rPr lang="en-US" dirty="0"/>
              <a:t>P(</a:t>
            </a:r>
            <a:r>
              <a:rPr lang="en-US" dirty="0" err="1"/>
              <a:t>disease|POS</a:t>
            </a:r>
            <a:r>
              <a:rPr lang="en-US" dirty="0"/>
              <a:t>) = [P(</a:t>
            </a:r>
            <a:r>
              <a:rPr lang="en-US" dirty="0" err="1"/>
              <a:t>POS|disease</a:t>
            </a:r>
            <a:r>
              <a:rPr lang="en-US" dirty="0"/>
              <a:t>)* P(disease)]/P(POS)</a:t>
            </a:r>
          </a:p>
          <a:p>
            <a:endParaRPr lang="en-US" dirty="0"/>
          </a:p>
          <a:p>
            <a:r>
              <a:rPr lang="en-US" dirty="0"/>
              <a:t>P(POS) = P(</a:t>
            </a:r>
            <a:r>
              <a:rPr lang="en-US" dirty="0" err="1"/>
              <a:t>POS|disease</a:t>
            </a:r>
            <a:r>
              <a:rPr lang="en-US" dirty="0"/>
              <a:t>)* P(disease)] + P(POS|~disease)* P(~disease)]</a:t>
            </a:r>
          </a:p>
          <a:p>
            <a:endParaRPr lang="en-US" dirty="0"/>
          </a:p>
          <a:p>
            <a:r>
              <a:rPr lang="en-US" dirty="0"/>
              <a:t>P(</a:t>
            </a:r>
            <a:r>
              <a:rPr lang="en-US" dirty="0" err="1"/>
              <a:t>disease|POS</a:t>
            </a:r>
            <a:r>
              <a:rPr lang="en-US" dirty="0"/>
              <a:t>) = 0.98*0.008/(0.98*0.008 + 0.03*0.992) = 0.21</a:t>
            </a:r>
          </a:p>
          <a:p>
            <a:r>
              <a:rPr lang="en-US" dirty="0"/>
              <a:t>P(~</a:t>
            </a:r>
            <a:r>
              <a:rPr lang="en-US" dirty="0" err="1"/>
              <a:t>disease|POS</a:t>
            </a:r>
            <a:r>
              <a:rPr lang="en-US" dirty="0"/>
              <a:t>) = 0.03*0.992/(0.98*0.008 + 0.03*0.992)  = 0.79</a:t>
            </a:r>
          </a:p>
          <a:p>
            <a:endParaRPr lang="en-US" dirty="0"/>
          </a:p>
          <a:p>
            <a:r>
              <a:rPr lang="en-US" dirty="0"/>
              <a:t>The person has only 21% chance of getting the disease</a:t>
            </a:r>
          </a:p>
          <a:p>
            <a:endParaRPr lang="en-US" dirty="0"/>
          </a:p>
        </p:txBody>
      </p:sp>
    </p:spTree>
    <p:extLst>
      <p:ext uri="{BB962C8B-B14F-4D97-AF65-F5344CB8AC3E}">
        <p14:creationId xmlns:p14="http://schemas.microsoft.com/office/powerpoint/2010/main" val="1768932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Probability Distribution</a:t>
            </a:r>
          </a:p>
        </p:txBody>
      </p:sp>
      <p:sp>
        <p:nvSpPr>
          <p:cNvPr id="3" name="Content Placeholder 2"/>
          <p:cNvSpPr>
            <a:spLocks noGrp="1"/>
          </p:cNvSpPr>
          <p:nvPr>
            <p:ph idx="1"/>
          </p:nvPr>
        </p:nvSpPr>
        <p:spPr>
          <a:xfrm>
            <a:off x="1993899" y="939800"/>
            <a:ext cx="9972431" cy="5795108"/>
          </a:xfrm>
        </p:spPr>
        <p:txBody>
          <a:bodyPr>
            <a:normAutofit fontScale="92500" lnSpcReduction="10000"/>
          </a:bodyPr>
          <a:lstStyle/>
          <a:p>
            <a:r>
              <a:rPr lang="en-US" dirty="0"/>
              <a:t>A </a:t>
            </a:r>
            <a:r>
              <a:rPr lang="en-US" b="1" dirty="0"/>
              <a:t>Probability Distribution</a:t>
            </a:r>
            <a:r>
              <a:rPr lang="en-US" dirty="0"/>
              <a:t> is a table or function which links each outcome of a statistical experiment with its probability of occurrence.</a:t>
            </a:r>
          </a:p>
          <a:p>
            <a:pPr marL="0" indent="0">
              <a:buNone/>
            </a:pPr>
            <a:r>
              <a:rPr lang="en-US" dirty="0"/>
              <a:t>Lets take a statistical experiment where in we are picking up a user at random from the entire group of Facebook Users. We have the data tracking the country of users which login into </a:t>
            </a:r>
            <a:r>
              <a:rPr lang="en-US" dirty="0" err="1"/>
              <a:t>facebook</a:t>
            </a:r>
            <a:r>
              <a:rPr lang="en-US" dirty="0"/>
              <a:t> each day. Here Country is the random variable. The % users logging in are as follows:</a:t>
            </a:r>
          </a:p>
          <a:p>
            <a:pPr marL="0" indent="0">
              <a:buNone/>
            </a:pPr>
            <a:endParaRPr lang="en-US" dirty="0"/>
          </a:p>
          <a:p>
            <a:endParaRPr lang="en-US" dirty="0"/>
          </a:p>
          <a:p>
            <a:pPr marL="0" lvl="0" indent="0">
              <a:buNone/>
            </a:pPr>
            <a:endParaRPr lang="en-US" dirty="0"/>
          </a:p>
          <a:p>
            <a:pPr marL="0" lvl="0" indent="0">
              <a:buNone/>
            </a:pPr>
            <a:endParaRPr lang="en-US" dirty="0"/>
          </a:p>
          <a:p>
            <a:pPr marL="0" indent="0">
              <a:buNone/>
            </a:pPr>
            <a:endParaRPr lang="en-US" dirty="0"/>
          </a:p>
          <a:p>
            <a:pPr marL="0" indent="0">
              <a:buNone/>
            </a:pPr>
            <a:r>
              <a:rPr lang="en-US" dirty="0"/>
              <a:t>Now we can get the probability if the user picked belongs to USA</a:t>
            </a:r>
          </a:p>
          <a:p>
            <a:pPr marL="0" indent="0">
              <a:buNone/>
            </a:pPr>
            <a:r>
              <a:rPr lang="en-US" dirty="0"/>
              <a:t>P(X=”USA”)= 10/100 = 0.1</a:t>
            </a:r>
          </a:p>
          <a:p>
            <a:r>
              <a:rPr lang="en-US" dirty="0"/>
              <a:t>If the probabilities of each outcome of a statistical experiment are same, it is said to belong to </a:t>
            </a:r>
            <a:r>
              <a:rPr lang="en-US" b="1" dirty="0"/>
              <a:t>Uniform Probability Distribution</a:t>
            </a:r>
            <a:r>
              <a:rPr lang="en-US" dirty="0"/>
              <a:t>. </a:t>
            </a:r>
            <a:r>
              <a:rPr lang="en-US" dirty="0" err="1"/>
              <a:t>E.g</a:t>
            </a:r>
            <a:r>
              <a:rPr lang="en-US" dirty="0"/>
              <a:t> the experiment of throwing a dice. Each outcome has a probability of 1/6.</a:t>
            </a:r>
          </a:p>
          <a:p>
            <a:r>
              <a:rPr lang="en-US" dirty="0"/>
              <a:t>Depending upon the type of Random Variable, the probability distribution can also be Discrete or Continuous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60870309"/>
              </p:ext>
            </p:extLst>
          </p:nvPr>
        </p:nvGraphicFramePr>
        <p:xfrm>
          <a:off x="4112054" y="2523393"/>
          <a:ext cx="2453053" cy="1495863"/>
        </p:xfrm>
        <a:graphic>
          <a:graphicData uri="http://schemas.openxmlformats.org/drawingml/2006/table">
            <a:tbl>
              <a:tblPr firstRow="1" firstCol="1" bandRow="1">
                <a:tableStyleId>{5C22544A-7EE6-4342-B048-85BDC9FD1C3A}</a:tableStyleId>
              </a:tblPr>
              <a:tblGrid>
                <a:gridCol w="929009">
                  <a:extLst>
                    <a:ext uri="{9D8B030D-6E8A-4147-A177-3AD203B41FA5}">
                      <a16:colId xmlns:a16="http://schemas.microsoft.com/office/drawing/2014/main" val="943999490"/>
                    </a:ext>
                  </a:extLst>
                </a:gridCol>
                <a:gridCol w="1524044">
                  <a:extLst>
                    <a:ext uri="{9D8B030D-6E8A-4147-A177-3AD203B41FA5}">
                      <a16:colId xmlns:a16="http://schemas.microsoft.com/office/drawing/2014/main" val="945102885"/>
                    </a:ext>
                  </a:extLst>
                </a:gridCol>
              </a:tblGrid>
              <a:tr h="260469">
                <a:tc>
                  <a:txBody>
                    <a:bodyPr/>
                    <a:lstStyle/>
                    <a:p>
                      <a:pPr marL="0" marR="0">
                        <a:lnSpc>
                          <a:spcPct val="115000"/>
                        </a:lnSpc>
                        <a:spcBef>
                          <a:spcPts val="0"/>
                        </a:spcBef>
                        <a:spcAft>
                          <a:spcPts val="1000"/>
                        </a:spcAft>
                      </a:pPr>
                      <a:r>
                        <a:rPr lang="en-US" sz="1100" dirty="0">
                          <a:effectLst/>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a:effectLst/>
                        </a:rPr>
                        <a:t>% of Users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5540729"/>
                  </a:ext>
                </a:extLst>
              </a:tr>
              <a:tr h="260652">
                <a:tc>
                  <a:txBody>
                    <a:bodyPr/>
                    <a:lstStyle/>
                    <a:p>
                      <a:pPr marL="0" marR="0">
                        <a:lnSpc>
                          <a:spcPct val="115000"/>
                        </a:lnSpc>
                        <a:spcBef>
                          <a:spcPts val="0"/>
                        </a:spcBef>
                        <a:spcAft>
                          <a:spcPts val="1000"/>
                        </a:spcAft>
                      </a:pPr>
                      <a:r>
                        <a:rPr lang="en-US" sz="1100">
                          <a:effectLst/>
                        </a:rPr>
                        <a:t>USA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0769532"/>
                  </a:ext>
                </a:extLst>
              </a:tr>
              <a:tr h="260652">
                <a:tc>
                  <a:txBody>
                    <a:bodyPr/>
                    <a:lstStyle/>
                    <a:p>
                      <a:pPr marL="0" marR="0">
                        <a:lnSpc>
                          <a:spcPct val="115000"/>
                        </a:lnSpc>
                        <a:spcBef>
                          <a:spcPts val="0"/>
                        </a:spcBef>
                        <a:spcAft>
                          <a:spcPts val="1000"/>
                        </a:spcAft>
                      </a:pPr>
                      <a:r>
                        <a:rPr lang="en-US" sz="1100">
                          <a:effectLst/>
                        </a:rPr>
                        <a:t>India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3033834"/>
                  </a:ext>
                </a:extLst>
              </a:tr>
              <a:tr h="260652">
                <a:tc>
                  <a:txBody>
                    <a:bodyPr/>
                    <a:lstStyle/>
                    <a:p>
                      <a:pPr marL="0" marR="0">
                        <a:lnSpc>
                          <a:spcPct val="115000"/>
                        </a:lnSpc>
                        <a:spcBef>
                          <a:spcPts val="0"/>
                        </a:spcBef>
                        <a:spcAft>
                          <a:spcPts val="1000"/>
                        </a:spcAft>
                      </a:pPr>
                      <a:r>
                        <a:rPr lang="en-US" sz="1100">
                          <a:effectLst/>
                        </a:rPr>
                        <a:t>Brazil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6895323"/>
                  </a:ext>
                </a:extLst>
              </a:tr>
              <a:tr h="0">
                <a:tc>
                  <a:txBody>
                    <a:bodyPr/>
                    <a:lstStyle/>
                    <a:p>
                      <a:pPr marL="0" marR="0">
                        <a:lnSpc>
                          <a:spcPct val="115000"/>
                        </a:lnSpc>
                        <a:spcBef>
                          <a:spcPts val="0"/>
                        </a:spcBef>
                        <a:spcAft>
                          <a:spcPts val="1000"/>
                        </a:spcAft>
                      </a:pPr>
                      <a:r>
                        <a:rPr lang="en-US" sz="1100">
                          <a:effectLst/>
                        </a:rPr>
                        <a:t>Indonesia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5132237"/>
                  </a:ext>
                </a:extLst>
              </a:tr>
              <a:tr h="260652">
                <a:tc>
                  <a:txBody>
                    <a:bodyPr/>
                    <a:lstStyle/>
                    <a:p>
                      <a:pPr marL="0" marR="0">
                        <a:lnSpc>
                          <a:spcPct val="115000"/>
                        </a:lnSpc>
                        <a:spcBef>
                          <a:spcPts val="0"/>
                        </a:spcBef>
                        <a:spcAft>
                          <a:spcPts val="1000"/>
                        </a:spcAft>
                      </a:pPr>
                      <a:r>
                        <a:rPr lang="en-US" sz="1100">
                          <a:effectLst/>
                        </a:rPr>
                        <a:t>Others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dirty="0">
                          <a:effectLst/>
                        </a:rPr>
                        <a:t>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090993"/>
                  </a:ext>
                </a:extLst>
              </a:tr>
            </a:tbl>
          </a:graphicData>
        </a:graphic>
      </p:graphicFrame>
    </p:spTree>
    <p:extLst>
      <p:ext uri="{BB962C8B-B14F-4D97-AF65-F5344CB8AC3E}">
        <p14:creationId xmlns:p14="http://schemas.microsoft.com/office/powerpoint/2010/main" val="207464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The NORMAL Distribution</a:t>
            </a:r>
          </a:p>
        </p:txBody>
      </p:sp>
      <p:sp>
        <p:nvSpPr>
          <p:cNvPr id="3" name="Content Placeholder 2"/>
          <p:cNvSpPr>
            <a:spLocks noGrp="1"/>
          </p:cNvSpPr>
          <p:nvPr>
            <p:ph idx="1"/>
          </p:nvPr>
        </p:nvSpPr>
        <p:spPr>
          <a:xfrm>
            <a:off x="1993899" y="939800"/>
            <a:ext cx="9972431" cy="5795108"/>
          </a:xfrm>
        </p:spPr>
        <p:txBody>
          <a:bodyPr>
            <a:normAutofit/>
          </a:bodyPr>
          <a:lstStyle/>
          <a:p>
            <a:r>
              <a:rPr lang="en-US" sz="1400" dirty="0"/>
              <a:t>In real world, the following type of distribution is very commonly seen:</a:t>
            </a:r>
          </a:p>
          <a:p>
            <a:pPr marL="0" indent="0">
              <a:buNone/>
            </a:pPr>
            <a:endParaRPr lang="en-US" sz="1400" dirty="0"/>
          </a:p>
          <a:p>
            <a:pPr marL="0" indent="0">
              <a:buNone/>
            </a:pPr>
            <a:endParaRPr lang="en-US" sz="1400" dirty="0"/>
          </a:p>
          <a:p>
            <a:endParaRPr lang="en-US" sz="1400" dirty="0"/>
          </a:p>
          <a:p>
            <a:endParaRPr lang="en-US" sz="1400" dirty="0"/>
          </a:p>
          <a:p>
            <a:pPr marL="0" lvl="0" indent="0">
              <a:buNone/>
            </a:pPr>
            <a:endParaRPr lang="en-US" sz="1400" dirty="0"/>
          </a:p>
          <a:p>
            <a:pPr marL="0" lvl="0" indent="0">
              <a:buNone/>
            </a:pPr>
            <a:endParaRPr lang="en-US" sz="1400" dirty="0"/>
          </a:p>
          <a:p>
            <a:pPr marL="0" indent="0">
              <a:buNone/>
            </a:pPr>
            <a:r>
              <a:rPr lang="en-US" sz="1400" dirty="0"/>
              <a:t>/</a:t>
            </a:r>
          </a:p>
          <a:p>
            <a:r>
              <a:rPr lang="en-US" sz="1400" dirty="0"/>
              <a:t>The x-axis is the value of the random variable.</a:t>
            </a:r>
          </a:p>
          <a:p>
            <a:r>
              <a:rPr lang="en-US" sz="1400" dirty="0"/>
              <a:t>The y-axis is the probability it can take</a:t>
            </a:r>
          </a:p>
          <a:p>
            <a:pPr marL="0" indent="0">
              <a:buNone/>
            </a:pPr>
            <a:r>
              <a:rPr lang="en-US" sz="1400" dirty="0" err="1"/>
              <a:t>e.g</a:t>
            </a:r>
            <a:r>
              <a:rPr lang="en-US" sz="1400" dirty="0"/>
              <a:t> try measuring the height of the employees in your company. In most situations, there will be couple of employees with very low measurements, couple of employees with very large measurements and most of them </a:t>
            </a:r>
            <a:r>
              <a:rPr lang="en-US" sz="1400" dirty="0" err="1"/>
              <a:t>centred</a:t>
            </a:r>
            <a:r>
              <a:rPr lang="en-US" sz="1400" dirty="0"/>
              <a:t> on a particular value. </a:t>
            </a:r>
            <a:r>
              <a:rPr lang="en-US" sz="1400" b="1" dirty="0"/>
              <a:t>Since this pattern is so frequently seen, it is called as normal distribution</a:t>
            </a:r>
            <a:r>
              <a:rPr lang="en-US" sz="1400" dirty="0"/>
              <a:t>. </a:t>
            </a:r>
          </a:p>
          <a:p>
            <a:r>
              <a:rPr lang="en-US" sz="1400" dirty="0"/>
              <a:t>The peak value is called the </a:t>
            </a:r>
            <a:r>
              <a:rPr lang="en-US" sz="1400" b="1" dirty="0"/>
              <a:t>Mean</a:t>
            </a:r>
            <a:r>
              <a:rPr lang="en-US" sz="1400" dirty="0"/>
              <a:t> or Average. The width of the curve defines the spread of the variable and is defined by a parameter called “</a:t>
            </a:r>
            <a:r>
              <a:rPr lang="en-US" sz="1400" b="1" dirty="0"/>
              <a:t>Standard Deviation</a:t>
            </a:r>
            <a:r>
              <a:rPr lang="en-US" sz="1400" dirty="0"/>
              <a:t>”</a:t>
            </a:r>
          </a:p>
          <a:p>
            <a:r>
              <a:rPr lang="en-US" sz="1400" dirty="0"/>
              <a:t>Mean and SD are usually sufficient to completely describe a Normal Distribution. Given these 2 numbers , one can calculate the probability of a random variable by using Standard Tables. But before assuming that a random variable follows Normal Distribution, you need to perform certain tests for Normality</a:t>
            </a:r>
          </a:p>
          <a:p>
            <a:pPr marL="0" indent="0">
              <a:buNone/>
            </a:pPr>
            <a:endParaRPr lang="en-US" sz="1400" dirty="0"/>
          </a:p>
          <a:p>
            <a:pPr marL="0" indent="0">
              <a:buNone/>
            </a:pPr>
            <a:endParaRPr lang="en-US" dirty="0"/>
          </a:p>
        </p:txBody>
      </p:sp>
      <p:pic>
        <p:nvPicPr>
          <p:cNvPr id="6" name="Picture 5"/>
          <p:cNvPicPr>
            <a:picLocks noChangeAspect="1"/>
          </p:cNvPicPr>
          <p:nvPr/>
        </p:nvPicPr>
        <p:blipFill>
          <a:blip r:embed="rId2"/>
          <a:stretch>
            <a:fillRect/>
          </a:stretch>
        </p:blipFill>
        <p:spPr>
          <a:xfrm>
            <a:off x="4097214" y="1490785"/>
            <a:ext cx="3831981" cy="1623721"/>
          </a:xfrm>
          <a:prstGeom prst="rect">
            <a:avLst/>
          </a:prstGeom>
        </p:spPr>
      </p:pic>
    </p:spTree>
    <p:extLst>
      <p:ext uri="{BB962C8B-B14F-4D97-AF65-F5344CB8AC3E}">
        <p14:creationId xmlns:p14="http://schemas.microsoft.com/office/powerpoint/2010/main" val="48333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217710"/>
            <a:ext cx="8911687" cy="1280890"/>
          </a:xfrm>
        </p:spPr>
        <p:txBody>
          <a:bodyPr/>
          <a:lstStyle/>
          <a:p>
            <a:r>
              <a:rPr lang="en-US" dirty="0"/>
              <a:t>The Normal Distribution</a:t>
            </a:r>
          </a:p>
        </p:txBody>
      </p:sp>
      <p:sp>
        <p:nvSpPr>
          <p:cNvPr id="3" name="Content Placeholder 2"/>
          <p:cNvSpPr>
            <a:spLocks noGrp="1"/>
          </p:cNvSpPr>
          <p:nvPr>
            <p:ph idx="1"/>
          </p:nvPr>
        </p:nvSpPr>
        <p:spPr>
          <a:xfrm>
            <a:off x="1982543" y="962269"/>
            <a:ext cx="9285288" cy="5194300"/>
          </a:xfrm>
        </p:spPr>
        <p:txBody>
          <a:bodyPr>
            <a:normAutofit/>
          </a:bodyPr>
          <a:lstStyle/>
          <a:p>
            <a:pPr marL="0" indent="0">
              <a:buNone/>
            </a:pPr>
            <a:r>
              <a:rPr lang="en-US" b="1" dirty="0"/>
              <a:t>Central Limit Theorem:</a:t>
            </a:r>
          </a:p>
          <a:p>
            <a:pPr marL="0" indent="0">
              <a:buNone/>
            </a:pPr>
            <a:r>
              <a:rPr lang="en-US" dirty="0"/>
              <a:t>Regardless of the underlying distribution, if we draw large enough samples and plot each sample mean then it approximates to normal distribution. </a:t>
            </a:r>
            <a:r>
              <a:rPr lang="en-US" b="1" dirty="0"/>
              <a:t>The Empirical Rule</a:t>
            </a:r>
            <a:r>
              <a:rPr lang="en-US" dirty="0"/>
              <a:t> states that the percentages of data in a normal distribution within 1, 2, and 3 standard deviations of the mean are approximately 68%, 95%, and 99.7%, respectively.</a:t>
            </a:r>
          </a:p>
          <a:p>
            <a:pPr marL="0" indent="0">
              <a:buNone/>
            </a:pPr>
            <a:r>
              <a:rPr lang="en-US" b="1" dirty="0"/>
              <a:t>Skewness and Kurtosis</a:t>
            </a:r>
            <a:r>
              <a:rPr lang="en-US" dirty="0"/>
              <a:t> are the other two characteristics used to understand a distribution. Skewness is a measure of the asymmetry. Negatively skewed curve has a long left tail and vice versa. Kurtosis is a measure of the "peaked ness". Distributions with higher peaks have positive kurtosis and vice-versa. Following diagrams will make this parameter clearer</a:t>
            </a:r>
          </a:p>
          <a:p>
            <a:pPr marL="0" indent="0">
              <a:buNone/>
            </a:pPr>
            <a:endParaRPr lang="en-US" dirty="0"/>
          </a:p>
          <a:p>
            <a:pPr marL="0" indent="0">
              <a:buNone/>
            </a:pPr>
            <a:endParaRPr lang="en-US" dirty="0"/>
          </a:p>
        </p:txBody>
      </p:sp>
      <p:pic>
        <p:nvPicPr>
          <p:cNvPr id="5" name="Picture 4" descr="http://vtc.internshala.com/course/images/analytics101/basicsimage3.jpg"/>
          <p:cNvPicPr/>
          <p:nvPr/>
        </p:nvPicPr>
        <p:blipFill>
          <a:blip r:embed="rId2">
            <a:extLst>
              <a:ext uri="{28A0092B-C50C-407E-A947-70E740481C1C}">
                <a14:useLocalDpi xmlns:a14="http://schemas.microsoft.com/office/drawing/2010/main" val="0"/>
              </a:ext>
            </a:extLst>
          </a:blip>
          <a:srcRect/>
          <a:stretch>
            <a:fillRect/>
          </a:stretch>
        </p:blipFill>
        <p:spPr bwMode="auto">
          <a:xfrm>
            <a:off x="2228850" y="4367335"/>
            <a:ext cx="2857500" cy="1905000"/>
          </a:xfrm>
          <a:prstGeom prst="rect">
            <a:avLst/>
          </a:prstGeom>
          <a:noFill/>
          <a:ln>
            <a:noFill/>
          </a:ln>
        </p:spPr>
      </p:pic>
      <p:pic>
        <p:nvPicPr>
          <p:cNvPr id="6" name="Picture 5" descr="http://vtc.internshala.com/course/images/analytics101/basicsimage4.jpg"/>
          <p:cNvPicPr/>
          <p:nvPr/>
        </p:nvPicPr>
        <p:blipFill>
          <a:blip r:embed="rId3">
            <a:extLst>
              <a:ext uri="{28A0092B-C50C-407E-A947-70E740481C1C}">
                <a14:useLocalDpi xmlns:a14="http://schemas.microsoft.com/office/drawing/2010/main" val="0"/>
              </a:ext>
            </a:extLst>
          </a:blip>
          <a:srcRect/>
          <a:stretch>
            <a:fillRect/>
          </a:stretch>
        </p:blipFill>
        <p:spPr bwMode="auto">
          <a:xfrm>
            <a:off x="8410331" y="4367335"/>
            <a:ext cx="2857500" cy="1905000"/>
          </a:xfrm>
          <a:prstGeom prst="rect">
            <a:avLst/>
          </a:prstGeom>
          <a:noFill/>
          <a:ln>
            <a:noFill/>
          </a:ln>
        </p:spPr>
      </p:pic>
    </p:spTree>
    <p:extLst>
      <p:ext uri="{BB962C8B-B14F-4D97-AF65-F5344CB8AC3E}">
        <p14:creationId xmlns:p14="http://schemas.microsoft.com/office/powerpoint/2010/main" val="3434823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Probability Distributions and ML</a:t>
            </a:r>
          </a:p>
        </p:txBody>
      </p:sp>
      <p:sp>
        <p:nvSpPr>
          <p:cNvPr id="3" name="Content Placeholder 2"/>
          <p:cNvSpPr>
            <a:spLocks noGrp="1"/>
          </p:cNvSpPr>
          <p:nvPr>
            <p:ph idx="1"/>
          </p:nvPr>
        </p:nvSpPr>
        <p:spPr>
          <a:xfrm>
            <a:off x="1993899" y="939800"/>
            <a:ext cx="9972431" cy="5795108"/>
          </a:xfrm>
        </p:spPr>
        <p:txBody>
          <a:bodyPr>
            <a:normAutofit/>
          </a:bodyPr>
          <a:lstStyle/>
          <a:p>
            <a:r>
              <a:rPr lang="en-US" dirty="0"/>
              <a:t>The “features” that we select in a Machine Learning problem are generally Random Variables</a:t>
            </a:r>
          </a:p>
          <a:p>
            <a:r>
              <a:rPr lang="en-US" dirty="0"/>
              <a:t>Many Machine Learning techniques makes assumptions about what are the probability distributions of these random variables</a:t>
            </a:r>
          </a:p>
          <a:p>
            <a:r>
              <a:rPr lang="en-US" dirty="0"/>
              <a:t>Statisticians and Mathematicians have studied a lot of random variables in nature and realized that there are some recurrent themes. They have defined some standard distributions and most random variables that are encountered fall into one of these standard distributions. </a:t>
            </a:r>
          </a:p>
          <a:p>
            <a:endParaRPr lang="en-US" dirty="0"/>
          </a:p>
          <a:p>
            <a:endParaRPr lang="en-US" dirty="0"/>
          </a:p>
          <a:p>
            <a:endParaRPr lang="en-US" dirty="0"/>
          </a:p>
          <a:p>
            <a:pPr marL="0" lvl="0" indent="0">
              <a:buNone/>
            </a:pPr>
            <a:endParaRPr lang="en-US" dirty="0"/>
          </a:p>
          <a:p>
            <a:pPr marL="0" lv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492378" y="3626095"/>
            <a:ext cx="4943475" cy="2876550"/>
          </a:xfrm>
          <a:prstGeom prst="rect">
            <a:avLst/>
          </a:prstGeom>
        </p:spPr>
      </p:pic>
    </p:spTree>
    <p:extLst>
      <p:ext uri="{BB962C8B-B14F-4D97-AF65-F5344CB8AC3E}">
        <p14:creationId xmlns:p14="http://schemas.microsoft.com/office/powerpoint/2010/main" val="323805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1" y="127000"/>
            <a:ext cx="9421812" cy="1778000"/>
          </a:xfrm>
        </p:spPr>
        <p:txBody>
          <a:bodyPr>
            <a:normAutofit/>
          </a:bodyPr>
          <a:lstStyle/>
          <a:p>
            <a:pPr lvl="0" fontAlgn="base"/>
            <a:r>
              <a:rPr lang="en-US" sz="2800" dirty="0"/>
              <a:t>Analytics Landscape</a:t>
            </a:r>
          </a:p>
        </p:txBody>
      </p:sp>
      <p:sp>
        <p:nvSpPr>
          <p:cNvPr id="3" name="Content Placeholder 2"/>
          <p:cNvSpPr>
            <a:spLocks noGrp="1"/>
          </p:cNvSpPr>
          <p:nvPr>
            <p:ph idx="1"/>
          </p:nvPr>
        </p:nvSpPr>
        <p:spPr>
          <a:xfrm>
            <a:off x="2082801" y="860426"/>
            <a:ext cx="9936284" cy="5997574"/>
          </a:xfrm>
        </p:spPr>
        <p:txBody>
          <a:bodyPr>
            <a:normAutofit fontScale="85000" lnSpcReduction="20000"/>
          </a:bodyPr>
          <a:lstStyle/>
          <a:p>
            <a:pPr marL="0" indent="0">
              <a:buNone/>
            </a:pPr>
            <a:r>
              <a:rPr lang="en-US" b="1" dirty="0"/>
              <a:t>Reporting:</a:t>
            </a:r>
            <a:r>
              <a:rPr lang="en-US" dirty="0"/>
              <a:t> A report describes what events have happened in the business. It provides what is asked for and is typically standardized. A monthly sales summary report shows monthly sales by region.</a:t>
            </a:r>
          </a:p>
          <a:p>
            <a:pPr marL="0" indent="0">
              <a:buNone/>
            </a:pPr>
            <a:r>
              <a:rPr lang="en-US" b="1" dirty="0"/>
              <a:t>Analysis:</a:t>
            </a:r>
            <a:r>
              <a:rPr lang="en-US" dirty="0"/>
              <a:t> An analysis tries to answer why the events happened in the business have happened. </a:t>
            </a:r>
            <a:r>
              <a:rPr lang="en-US" dirty="0" err="1"/>
              <a:t>E.g</a:t>
            </a:r>
            <a:r>
              <a:rPr lang="en-US" dirty="0"/>
              <a:t> an analysis of sales summary report may show sales peaks on specific holidays or weekends. Basic Analytics involves slicing and dicing of data, monitoring large volumes of data in real time and anomaly detection</a:t>
            </a:r>
          </a:p>
          <a:p>
            <a:pPr marL="0" indent="0">
              <a:buNone/>
            </a:pPr>
            <a:r>
              <a:rPr lang="en-US" b="1" dirty="0"/>
              <a:t>Advanced Analytics: </a:t>
            </a:r>
            <a:r>
              <a:rPr lang="en-US" dirty="0"/>
              <a:t>Advanced analytics extends the insights provided by analytics by doing impact analysis on the business and prescribing the next steps which can be taken. It includes predictive modeling, text analytics and advanced data mining algorithms. The purpose of any </a:t>
            </a:r>
            <a:r>
              <a:rPr lang="en-US" b="1" dirty="0"/>
              <a:t>"data analysis"</a:t>
            </a:r>
            <a:r>
              <a:rPr lang="en-US" dirty="0"/>
              <a:t> is to derive meaningful information from it. One way to extract information from data is to study the variability in data points. The more is the variability, the more careful you have to study or explore the dataset, so that you can capture all of its meaning.</a:t>
            </a:r>
          </a:p>
          <a:p>
            <a:pPr marL="0" indent="0">
              <a:buNone/>
            </a:pPr>
            <a:r>
              <a:rPr lang="en-US" b="1" dirty="0"/>
              <a:t>Data Science: </a:t>
            </a:r>
            <a:r>
              <a:rPr lang="en-US" dirty="0"/>
              <a:t>Data science is about using data to make decisions that drive actions. </a:t>
            </a:r>
          </a:p>
          <a:p>
            <a:pPr marL="0" indent="0">
              <a:buNone/>
            </a:pPr>
            <a:r>
              <a:rPr lang="en-US" dirty="0"/>
              <a:t>Data science involves:</a:t>
            </a:r>
          </a:p>
          <a:p>
            <a:pPr lvl="0"/>
            <a:r>
              <a:rPr lang="en-US" dirty="0"/>
              <a:t>Finding data</a:t>
            </a:r>
          </a:p>
          <a:p>
            <a:pPr lvl="0"/>
            <a:r>
              <a:rPr lang="en-US" dirty="0"/>
              <a:t>Acquiring data</a:t>
            </a:r>
          </a:p>
          <a:p>
            <a:pPr lvl="0"/>
            <a:r>
              <a:rPr lang="en-US" dirty="0"/>
              <a:t>Cleaning and transforming data</a:t>
            </a:r>
          </a:p>
          <a:p>
            <a:pPr lvl="0"/>
            <a:r>
              <a:rPr lang="en-US" dirty="0"/>
              <a:t>Understanding relationships in data</a:t>
            </a:r>
          </a:p>
          <a:p>
            <a:pPr lvl="0"/>
            <a:r>
              <a:rPr lang="en-US" dirty="0"/>
              <a:t>Delivering value from data</a:t>
            </a:r>
          </a:p>
          <a:p>
            <a:pPr marL="0" indent="0">
              <a:buNone/>
            </a:pPr>
            <a:endParaRPr lang="en-US" b="1" dirty="0"/>
          </a:p>
          <a:p>
            <a:pPr marL="0" indent="0">
              <a:buNone/>
            </a:pPr>
            <a:r>
              <a:rPr lang="en-US" b="1" dirty="0"/>
              <a:t>Forecasting</a:t>
            </a:r>
            <a:r>
              <a:rPr lang="en-US" dirty="0"/>
              <a:t> is a process of estimating the future based on past events. It’s at a high level. </a:t>
            </a:r>
            <a:r>
              <a:rPr lang="en-US" dirty="0" err="1"/>
              <a:t>E.g</a:t>
            </a:r>
            <a:r>
              <a:rPr lang="en-US" dirty="0"/>
              <a:t> no of calls expected in a call center, no of passengers expected to travel from an airport next month </a:t>
            </a:r>
            <a:r>
              <a:rPr lang="en-US" dirty="0" err="1"/>
              <a:t>etc</a:t>
            </a:r>
            <a:endParaRPr lang="en-US" dirty="0"/>
          </a:p>
          <a:p>
            <a:pPr marL="0" indent="0">
              <a:buNone/>
            </a:pPr>
            <a:r>
              <a:rPr lang="en-US" b="1" dirty="0"/>
              <a:t>Predictive modeling</a:t>
            </a:r>
            <a:r>
              <a:rPr lang="en-US" dirty="0"/>
              <a:t> is doing the prediction or estimation at a more granular level. </a:t>
            </a:r>
            <a:r>
              <a:rPr lang="en-US" dirty="0" err="1"/>
              <a:t>E.g</a:t>
            </a:r>
            <a:r>
              <a:rPr lang="en-US" dirty="0"/>
              <a:t> which customers are expected to buy the printer in next 30 days.</a:t>
            </a:r>
          </a:p>
          <a:p>
            <a:pPr lvl="0"/>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99713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771" y="105364"/>
            <a:ext cx="8911687" cy="1280890"/>
          </a:xfrm>
        </p:spPr>
        <p:txBody>
          <a:bodyPr/>
          <a:lstStyle/>
          <a:p>
            <a:r>
              <a:rPr lang="en-US" dirty="0"/>
              <a:t>Doing Analytics – Step by Step</a:t>
            </a:r>
          </a:p>
        </p:txBody>
      </p:sp>
      <p:sp>
        <p:nvSpPr>
          <p:cNvPr id="3" name="Content Placeholder 2"/>
          <p:cNvSpPr>
            <a:spLocks noGrp="1"/>
          </p:cNvSpPr>
          <p:nvPr>
            <p:ph idx="1"/>
          </p:nvPr>
        </p:nvSpPr>
        <p:spPr>
          <a:xfrm>
            <a:off x="1887876" y="1223392"/>
            <a:ext cx="8915400" cy="4412622"/>
          </a:xfrm>
        </p:spPr>
        <p:txBody>
          <a:bodyPr>
            <a:normAutofit/>
          </a:bodyPr>
          <a:lstStyle/>
          <a:p>
            <a:pPr lvl="0"/>
            <a:r>
              <a:rPr lang="en-US" dirty="0"/>
              <a:t>Understand the Business Process</a:t>
            </a:r>
          </a:p>
          <a:p>
            <a:pPr lvl="0"/>
            <a:r>
              <a:rPr lang="en-US" dirty="0"/>
              <a:t>Understand the data involved in that Business process – Data Profiling &amp; Exploration</a:t>
            </a:r>
          </a:p>
          <a:p>
            <a:pPr lvl="0"/>
            <a:r>
              <a:rPr lang="en-US" dirty="0"/>
              <a:t>Modeling</a:t>
            </a:r>
          </a:p>
          <a:p>
            <a:pPr lvl="0"/>
            <a:r>
              <a:rPr lang="en-US" dirty="0"/>
              <a:t>Testing and Validation</a:t>
            </a:r>
          </a:p>
          <a:p>
            <a:pPr lvl="0"/>
            <a:r>
              <a:rPr lang="en-US" dirty="0"/>
              <a:t>Deployment</a:t>
            </a:r>
          </a:p>
          <a:p>
            <a:endParaRPr lang="en-US" dirty="0"/>
          </a:p>
          <a:p>
            <a:pPr marL="0" indent="0">
              <a:buNone/>
            </a:pPr>
            <a:r>
              <a:rPr lang="en-US" dirty="0"/>
              <a:t> </a:t>
            </a:r>
          </a:p>
        </p:txBody>
      </p:sp>
    </p:spTree>
    <p:extLst>
      <p:ext uri="{BB962C8B-B14F-4D97-AF65-F5344CB8AC3E}">
        <p14:creationId xmlns:p14="http://schemas.microsoft.com/office/powerpoint/2010/main" val="26841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Types of Random Variables</a:t>
            </a:r>
          </a:p>
        </p:txBody>
      </p:sp>
      <p:sp>
        <p:nvSpPr>
          <p:cNvPr id="3" name="Content Placeholder 2"/>
          <p:cNvSpPr>
            <a:spLocks noGrp="1"/>
          </p:cNvSpPr>
          <p:nvPr>
            <p:ph idx="1"/>
          </p:nvPr>
        </p:nvSpPr>
        <p:spPr>
          <a:xfrm>
            <a:off x="1993899" y="939800"/>
            <a:ext cx="9972431" cy="5795108"/>
          </a:xfrm>
        </p:spPr>
        <p:txBody>
          <a:bodyPr>
            <a:normAutofit/>
          </a:bodyPr>
          <a:lstStyle/>
          <a:p>
            <a:pPr marL="0" indent="0">
              <a:buNone/>
            </a:pPr>
            <a:r>
              <a:rPr lang="en-US" dirty="0"/>
              <a:t>It can be of 3 types:</a:t>
            </a:r>
          </a:p>
          <a:p>
            <a:pPr marL="0" lvl="0" indent="0">
              <a:buNone/>
            </a:pPr>
            <a:r>
              <a:rPr lang="en-US" dirty="0"/>
              <a:t>       &gt; Discrete: It can take only integer values </a:t>
            </a:r>
            <a:r>
              <a:rPr lang="en-US" dirty="0" err="1"/>
              <a:t>e.g</a:t>
            </a:r>
            <a:r>
              <a:rPr lang="en-US" dirty="0"/>
              <a:t> [0,1,-1,2,3,4]</a:t>
            </a:r>
          </a:p>
          <a:p>
            <a:pPr marL="0" lvl="0" indent="0">
              <a:buNone/>
            </a:pPr>
            <a:r>
              <a:rPr lang="en-US" dirty="0"/>
              <a:t>       &gt; Continuous: It can take any value from a range of values</a:t>
            </a:r>
          </a:p>
          <a:p>
            <a:pPr marL="0" lvl="0" indent="0">
              <a:buNone/>
            </a:pPr>
            <a:r>
              <a:rPr lang="en-US" dirty="0"/>
              <a:t>       &gt; Categorical: It can only take a value from a fixed set of values</a:t>
            </a:r>
          </a:p>
          <a:p>
            <a:r>
              <a:rPr lang="en-US" dirty="0"/>
              <a:t>The actual value of a random variable can not be determined beforehand. However the range of values it can take, can be pre-determined. </a:t>
            </a:r>
            <a:r>
              <a:rPr lang="en-US" dirty="0" err="1"/>
              <a:t>E.g</a:t>
            </a:r>
            <a:r>
              <a:rPr lang="en-US" dirty="0"/>
              <a:t> the roll of a dice, length of a tweet </a:t>
            </a:r>
            <a:r>
              <a:rPr lang="en-US" dirty="0" err="1"/>
              <a:t>etc</a:t>
            </a:r>
            <a:endParaRPr lang="en-US" dirty="0"/>
          </a:p>
          <a:p>
            <a:pPr marL="0" indent="0">
              <a:buNone/>
            </a:pPr>
            <a:endParaRPr lang="en-US" dirty="0"/>
          </a:p>
          <a:p>
            <a:endParaRPr lang="en-US" dirty="0"/>
          </a:p>
          <a:p>
            <a:pPr marL="0" lvl="0" indent="0">
              <a:buNone/>
            </a:pPr>
            <a:endParaRPr lang="en-US" dirty="0"/>
          </a:p>
          <a:p>
            <a:pPr marL="0" lv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8454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137" y="162471"/>
            <a:ext cx="8911687" cy="1280890"/>
          </a:xfrm>
        </p:spPr>
        <p:txBody>
          <a:bodyPr/>
          <a:lstStyle/>
          <a:p>
            <a:r>
              <a:rPr lang="en-US" dirty="0"/>
              <a:t>Exploratory Data Analysis</a:t>
            </a:r>
          </a:p>
        </p:txBody>
      </p:sp>
      <p:sp>
        <p:nvSpPr>
          <p:cNvPr id="3" name="Content Placeholder 2"/>
          <p:cNvSpPr>
            <a:spLocks noGrp="1"/>
          </p:cNvSpPr>
          <p:nvPr>
            <p:ph idx="1"/>
          </p:nvPr>
        </p:nvSpPr>
        <p:spPr>
          <a:xfrm>
            <a:off x="1802167" y="825623"/>
            <a:ext cx="9854214" cy="5779363"/>
          </a:xfrm>
        </p:spPr>
        <p:txBody>
          <a:bodyPr>
            <a:normAutofit fontScale="85000" lnSpcReduction="20000"/>
          </a:bodyPr>
          <a:lstStyle/>
          <a:p>
            <a:pPr marL="0" lvl="0" indent="0">
              <a:buNone/>
            </a:pPr>
            <a:r>
              <a:rPr lang="en-US" sz="1900" dirty="0"/>
              <a:t>EDA refers to the process of exploring data for the purpose of doing analytics. It is primarily concerned with looking data, summarizing it, find out the main characteristics of data, usually with visual aid. </a:t>
            </a:r>
          </a:p>
          <a:p>
            <a:pPr marL="0" lvl="0" indent="0">
              <a:buNone/>
            </a:pPr>
            <a:endParaRPr lang="en-US" sz="1900" dirty="0"/>
          </a:p>
          <a:p>
            <a:pPr lvl="0"/>
            <a:r>
              <a:rPr lang="en-US" sz="1900" dirty="0"/>
              <a:t>Identify the dependent and independent variables (Predictor and Target)</a:t>
            </a:r>
          </a:p>
          <a:p>
            <a:r>
              <a:rPr lang="en-US" sz="1900" b="1" dirty="0"/>
              <a:t>Univariate Analysis: </a:t>
            </a:r>
            <a:r>
              <a:rPr lang="en-US" sz="1900" dirty="0"/>
              <a:t>For continuous variables, check the distribution/summary of each of your attributes (mean, median, range, inter-quartile range, standard deviation). For categorical variables, use frequency tables to understand the distribution of each category. It can be measured by finding out Count and Count% of each category.</a:t>
            </a:r>
          </a:p>
          <a:p>
            <a:pPr lvl="0"/>
            <a:r>
              <a:rPr lang="en-US" sz="1900" b="1" dirty="0"/>
              <a:t>Bivariate Analysis: </a:t>
            </a:r>
            <a:r>
              <a:rPr lang="en-US" sz="1900" dirty="0"/>
              <a:t>Find out the relationship between several variables</a:t>
            </a:r>
          </a:p>
          <a:p>
            <a:pPr lvl="0"/>
            <a:r>
              <a:rPr lang="en-US" sz="1900" b="1" dirty="0"/>
              <a:t>Handling Missing Values: </a:t>
            </a:r>
            <a:r>
              <a:rPr lang="en-US" sz="1900" dirty="0"/>
              <a:t>In cases where you have a lot of data and only a few missing values, it might make sense to simply delete records with missing values present. On the other hand, if you have more than a handful of missing values, removing records with missing values could cause you to get rid of a lot of data. Missing values in categorical data are not particularly troubling because you can simply treat NA as an additional category. Missing values in numeric variables are more troublesome, since you can't just treat a missing value as number.</a:t>
            </a:r>
          </a:p>
          <a:p>
            <a:pPr lvl="0"/>
            <a:r>
              <a:rPr lang="en-US" sz="1900" dirty="0"/>
              <a:t>Handling Outliers</a:t>
            </a:r>
          </a:p>
          <a:p>
            <a:pPr lvl="0"/>
            <a:r>
              <a:rPr lang="en-US" sz="1900" dirty="0"/>
              <a:t>Variable Transformation</a:t>
            </a:r>
          </a:p>
          <a:p>
            <a:pPr lvl="0"/>
            <a:r>
              <a:rPr lang="en-US" sz="1900" dirty="0"/>
              <a:t>Variable Creation</a:t>
            </a:r>
          </a:p>
          <a:p>
            <a:endParaRPr lang="en-US" dirty="0"/>
          </a:p>
          <a:p>
            <a:pPr marL="0" indent="0">
              <a:buNone/>
            </a:pPr>
            <a:r>
              <a:rPr lang="en-US" dirty="0"/>
              <a:t> </a:t>
            </a:r>
          </a:p>
        </p:txBody>
      </p:sp>
    </p:spTree>
    <p:extLst>
      <p:ext uri="{BB962C8B-B14F-4D97-AF65-F5344CB8AC3E}">
        <p14:creationId xmlns:p14="http://schemas.microsoft.com/office/powerpoint/2010/main" val="3894469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137" y="162471"/>
            <a:ext cx="8911687" cy="1280890"/>
          </a:xfrm>
        </p:spPr>
        <p:txBody>
          <a:bodyPr/>
          <a:lstStyle/>
          <a:p>
            <a:r>
              <a:rPr lang="en-US" dirty="0"/>
              <a:t>Exploratory Data Analysis</a:t>
            </a:r>
          </a:p>
        </p:txBody>
      </p:sp>
      <p:sp>
        <p:nvSpPr>
          <p:cNvPr id="3" name="Content Placeholder 2"/>
          <p:cNvSpPr>
            <a:spLocks noGrp="1"/>
          </p:cNvSpPr>
          <p:nvPr>
            <p:ph idx="1"/>
          </p:nvPr>
        </p:nvSpPr>
        <p:spPr>
          <a:xfrm>
            <a:off x="1905631" y="1215494"/>
            <a:ext cx="9750750" cy="5389492"/>
          </a:xfrm>
        </p:spPr>
        <p:txBody>
          <a:bodyPr>
            <a:normAutofit/>
          </a:bodyPr>
          <a:lstStyle/>
          <a:p>
            <a:endParaRPr lang="en-US" dirty="0"/>
          </a:p>
          <a:p>
            <a:pPr marL="0" indent="0">
              <a:buNone/>
            </a:pPr>
            <a:r>
              <a:rPr lang="en-US" dirty="0"/>
              <a:t> </a:t>
            </a:r>
          </a:p>
        </p:txBody>
      </p:sp>
      <p:sp>
        <p:nvSpPr>
          <p:cNvPr id="4" name="Rectangle 3">
            <a:extLst>
              <a:ext uri="{FF2B5EF4-FFF2-40B4-BE49-F238E27FC236}">
                <a16:creationId xmlns:a16="http://schemas.microsoft.com/office/drawing/2014/main" id="{94CE5B21-8CF4-491F-AB20-0704BF6A45D4}"/>
              </a:ext>
            </a:extLst>
          </p:cNvPr>
          <p:cNvSpPr/>
          <p:nvPr/>
        </p:nvSpPr>
        <p:spPr>
          <a:xfrm>
            <a:off x="1760738" y="1215494"/>
            <a:ext cx="9647068" cy="2031325"/>
          </a:xfrm>
          <a:prstGeom prst="rect">
            <a:avLst/>
          </a:prstGeom>
        </p:spPr>
        <p:txBody>
          <a:bodyPr wrap="square">
            <a:spAutoFit/>
          </a:bodyPr>
          <a:lstStyle/>
          <a:p>
            <a:pPr algn="just">
              <a:buFont typeface="+mj-lt"/>
              <a:buAutoNum type="arabicPeriod"/>
            </a:pPr>
            <a:r>
              <a:rPr lang="en-US" dirty="0">
                <a:solidFill>
                  <a:srgbClr val="333333"/>
                </a:solidFill>
                <a:latin typeface="Helvetica Neue"/>
              </a:rPr>
              <a:t>Do I need all of the variables?</a:t>
            </a:r>
          </a:p>
          <a:p>
            <a:pPr algn="just"/>
            <a:endParaRPr lang="en-US" dirty="0">
              <a:solidFill>
                <a:srgbClr val="333333"/>
              </a:solidFill>
              <a:latin typeface="Helvetica Neue"/>
            </a:endParaRPr>
          </a:p>
          <a:p>
            <a:pPr algn="just"/>
            <a:r>
              <a:rPr lang="en-US" dirty="0">
                <a:solidFill>
                  <a:srgbClr val="333333"/>
                </a:solidFill>
                <a:latin typeface="Helvetica Neue"/>
              </a:rPr>
              <a:t>2. Should I transform any variables?</a:t>
            </a:r>
          </a:p>
          <a:p>
            <a:pPr algn="just">
              <a:buFont typeface="+mj-lt"/>
              <a:buAutoNum type="arabicPeriod"/>
            </a:pPr>
            <a:endParaRPr lang="en-US" dirty="0">
              <a:solidFill>
                <a:srgbClr val="333333"/>
              </a:solidFill>
              <a:latin typeface="Helvetica Neue"/>
            </a:endParaRPr>
          </a:p>
          <a:p>
            <a:pPr algn="just"/>
            <a:r>
              <a:rPr lang="en-US" dirty="0">
                <a:solidFill>
                  <a:srgbClr val="333333"/>
                </a:solidFill>
                <a:latin typeface="Helvetica Neue"/>
              </a:rPr>
              <a:t>3. Are there NA values, outliers or other strange values?</a:t>
            </a:r>
          </a:p>
          <a:p>
            <a:pPr algn="just">
              <a:buFont typeface="+mj-lt"/>
              <a:buAutoNum type="arabicPeriod"/>
            </a:pPr>
            <a:endParaRPr lang="en-US" dirty="0">
              <a:solidFill>
                <a:srgbClr val="333333"/>
              </a:solidFill>
              <a:latin typeface="Helvetica Neue"/>
            </a:endParaRPr>
          </a:p>
          <a:p>
            <a:pPr algn="just"/>
            <a:r>
              <a:rPr lang="en-US" dirty="0">
                <a:solidFill>
                  <a:srgbClr val="333333"/>
                </a:solidFill>
                <a:latin typeface="Helvetica Neue"/>
              </a:rPr>
              <a:t>4. Should I create new variables?</a:t>
            </a:r>
            <a:endParaRPr lang="en-US" b="0" i="0" dirty="0">
              <a:solidFill>
                <a:srgbClr val="333333"/>
              </a:solidFill>
              <a:effectLst/>
              <a:latin typeface="Helvetica Neue"/>
            </a:endParaRPr>
          </a:p>
        </p:txBody>
      </p:sp>
    </p:spTree>
    <p:extLst>
      <p:ext uri="{BB962C8B-B14F-4D97-AF65-F5344CB8AC3E}">
        <p14:creationId xmlns:p14="http://schemas.microsoft.com/office/powerpoint/2010/main" val="1853600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137" y="162471"/>
            <a:ext cx="8911687" cy="1280890"/>
          </a:xfrm>
        </p:spPr>
        <p:txBody>
          <a:bodyPr/>
          <a:lstStyle/>
          <a:p>
            <a:r>
              <a:rPr lang="en-US" dirty="0"/>
              <a:t>Handling Missing Values</a:t>
            </a:r>
          </a:p>
        </p:txBody>
      </p:sp>
      <p:sp>
        <p:nvSpPr>
          <p:cNvPr id="3" name="Content Placeholder 2"/>
          <p:cNvSpPr>
            <a:spLocks noGrp="1"/>
          </p:cNvSpPr>
          <p:nvPr>
            <p:ph idx="1"/>
          </p:nvPr>
        </p:nvSpPr>
        <p:spPr>
          <a:xfrm>
            <a:off x="1905631" y="1215494"/>
            <a:ext cx="9750750" cy="5389492"/>
          </a:xfrm>
        </p:spPr>
        <p:txBody>
          <a:bodyPr>
            <a:normAutofit/>
          </a:bodyPr>
          <a:lstStyle/>
          <a:p>
            <a:endParaRPr lang="en-US" dirty="0"/>
          </a:p>
          <a:p>
            <a:pPr marL="0" indent="0">
              <a:buNone/>
            </a:pPr>
            <a:r>
              <a:rPr lang="en-US" dirty="0"/>
              <a:t> </a:t>
            </a:r>
          </a:p>
        </p:txBody>
      </p:sp>
      <p:sp>
        <p:nvSpPr>
          <p:cNvPr id="4" name="Rectangle 3">
            <a:extLst>
              <a:ext uri="{FF2B5EF4-FFF2-40B4-BE49-F238E27FC236}">
                <a16:creationId xmlns:a16="http://schemas.microsoft.com/office/drawing/2014/main" id="{94CE5B21-8CF4-491F-AB20-0704BF6A45D4}"/>
              </a:ext>
            </a:extLst>
          </p:cNvPr>
          <p:cNvSpPr/>
          <p:nvPr/>
        </p:nvSpPr>
        <p:spPr>
          <a:xfrm>
            <a:off x="1760738" y="1215494"/>
            <a:ext cx="9647068" cy="3139321"/>
          </a:xfrm>
          <a:prstGeom prst="rect">
            <a:avLst/>
          </a:prstGeom>
        </p:spPr>
        <p:txBody>
          <a:bodyPr wrap="square">
            <a:spAutoFit/>
          </a:bodyPr>
          <a:lstStyle/>
          <a:p>
            <a:pPr algn="just"/>
            <a:r>
              <a:rPr lang="en-US" b="0" i="0" dirty="0">
                <a:solidFill>
                  <a:srgbClr val="333333"/>
                </a:solidFill>
                <a:effectLst/>
                <a:latin typeface="Helvetica Neue"/>
              </a:rPr>
              <a:t>1. If the dataset contains very less no of missing values, you can drop those records</a:t>
            </a:r>
          </a:p>
          <a:p>
            <a:pPr marL="342900" indent="-342900" algn="just">
              <a:buAutoNum type="arabicPeriod"/>
            </a:pPr>
            <a:endParaRPr lang="en-US" dirty="0">
              <a:solidFill>
                <a:srgbClr val="333333"/>
              </a:solidFill>
              <a:latin typeface="Helvetica Neue"/>
            </a:endParaRPr>
          </a:p>
          <a:p>
            <a:r>
              <a:rPr lang="en-US" dirty="0">
                <a:solidFill>
                  <a:srgbClr val="333333"/>
                </a:solidFill>
                <a:latin typeface="Helvetica Neue"/>
              </a:rPr>
              <a:t>2. Replace the null values with 0s</a:t>
            </a:r>
          </a:p>
          <a:p>
            <a:endParaRPr lang="en-US" dirty="0">
              <a:solidFill>
                <a:srgbClr val="333333"/>
              </a:solidFill>
              <a:latin typeface="Helvetica Neue"/>
            </a:endParaRPr>
          </a:p>
          <a:p>
            <a:r>
              <a:rPr lang="en-US" dirty="0">
                <a:solidFill>
                  <a:srgbClr val="333333"/>
                </a:solidFill>
                <a:latin typeface="Helvetica Neue"/>
              </a:rPr>
              <a:t>3. Replace the null values with some central value like the mean or median</a:t>
            </a:r>
          </a:p>
          <a:p>
            <a:endParaRPr lang="en-US" dirty="0">
              <a:solidFill>
                <a:srgbClr val="333333"/>
              </a:solidFill>
              <a:latin typeface="Helvetica Neue"/>
            </a:endParaRPr>
          </a:p>
          <a:p>
            <a:r>
              <a:rPr lang="en-US" dirty="0">
                <a:solidFill>
                  <a:srgbClr val="333333"/>
                </a:solidFill>
                <a:latin typeface="Helvetica Neue"/>
              </a:rPr>
              <a:t>4. Impute values (estimate values using statistical/predictive modeling methods.).</a:t>
            </a:r>
          </a:p>
          <a:p>
            <a:endParaRPr lang="en-US" dirty="0">
              <a:solidFill>
                <a:srgbClr val="333333"/>
              </a:solidFill>
              <a:latin typeface="Helvetica Neue"/>
            </a:endParaRPr>
          </a:p>
          <a:p>
            <a:r>
              <a:rPr lang="en-US" dirty="0">
                <a:solidFill>
                  <a:srgbClr val="333333"/>
                </a:solidFill>
                <a:latin typeface="Helvetica Neue"/>
              </a:rPr>
              <a:t>5. Split the data set into two parts: one set with where records have an Age value and another set where age is null.</a:t>
            </a:r>
          </a:p>
          <a:p>
            <a:pPr marL="342900" indent="-342900" algn="just">
              <a:buAutoNum type="arabicPeriod"/>
            </a:pPr>
            <a:endParaRPr lang="en-US" b="0" i="0" dirty="0">
              <a:solidFill>
                <a:srgbClr val="333333"/>
              </a:solidFill>
              <a:effectLst/>
              <a:latin typeface="Helvetica Neue"/>
            </a:endParaRPr>
          </a:p>
        </p:txBody>
      </p:sp>
    </p:spTree>
    <p:extLst>
      <p:ext uri="{BB962C8B-B14F-4D97-AF65-F5344CB8AC3E}">
        <p14:creationId xmlns:p14="http://schemas.microsoft.com/office/powerpoint/2010/main" val="1666251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137" y="162471"/>
            <a:ext cx="8911687" cy="1280890"/>
          </a:xfrm>
        </p:spPr>
        <p:txBody>
          <a:bodyPr/>
          <a:lstStyle/>
          <a:p>
            <a:r>
              <a:rPr lang="en-US" dirty="0"/>
              <a:t>Plots for Data Exploration</a:t>
            </a:r>
          </a:p>
        </p:txBody>
      </p:sp>
      <p:sp>
        <p:nvSpPr>
          <p:cNvPr id="3" name="Content Placeholder 2"/>
          <p:cNvSpPr>
            <a:spLocks noGrp="1"/>
          </p:cNvSpPr>
          <p:nvPr>
            <p:ph idx="1"/>
          </p:nvPr>
        </p:nvSpPr>
        <p:spPr>
          <a:xfrm>
            <a:off x="1905631" y="1215494"/>
            <a:ext cx="9750750" cy="5389492"/>
          </a:xfrm>
        </p:spPr>
        <p:txBody>
          <a:bodyPr>
            <a:normAutofit/>
          </a:bodyPr>
          <a:lstStyle/>
          <a:p>
            <a:endParaRPr lang="en-US" dirty="0"/>
          </a:p>
          <a:p>
            <a:pPr marL="0" indent="0">
              <a:buNone/>
            </a:pPr>
            <a:r>
              <a:rPr lang="en-US" dirty="0"/>
              <a:t> </a:t>
            </a:r>
          </a:p>
        </p:txBody>
      </p:sp>
      <p:sp>
        <p:nvSpPr>
          <p:cNvPr id="4" name="Rectangle 3">
            <a:extLst>
              <a:ext uri="{FF2B5EF4-FFF2-40B4-BE49-F238E27FC236}">
                <a16:creationId xmlns:a16="http://schemas.microsoft.com/office/drawing/2014/main" id="{94CE5B21-8CF4-491F-AB20-0704BF6A45D4}"/>
              </a:ext>
            </a:extLst>
          </p:cNvPr>
          <p:cNvSpPr/>
          <p:nvPr/>
        </p:nvSpPr>
        <p:spPr>
          <a:xfrm>
            <a:off x="1760738" y="1215494"/>
            <a:ext cx="9647068" cy="4801314"/>
          </a:xfrm>
          <a:prstGeom prst="rect">
            <a:avLst/>
          </a:prstGeom>
        </p:spPr>
        <p:txBody>
          <a:bodyPr wrap="square">
            <a:spAutoFit/>
          </a:bodyPr>
          <a:lstStyle/>
          <a:p>
            <a:pPr algn="just"/>
            <a:r>
              <a:rPr lang="en-US" b="1" dirty="0"/>
              <a:t>Histogram:</a:t>
            </a:r>
            <a:r>
              <a:rPr lang="en-US" dirty="0"/>
              <a:t> A histogram is a univariate plot (a plot that displays one variable) that groups a numeric variable into bins and displays the number of observations that fall within each bin. A histogram is a useful tool for getting a sense of the distribution of a numeric variable.</a:t>
            </a:r>
          </a:p>
          <a:p>
            <a:pPr algn="just"/>
            <a:endParaRPr lang="en-US" dirty="0"/>
          </a:p>
          <a:p>
            <a:pPr algn="just"/>
            <a:r>
              <a:rPr lang="en-US" b="1" dirty="0"/>
              <a:t>Boxplot: </a:t>
            </a:r>
            <a:r>
              <a:rPr lang="en-US" dirty="0"/>
              <a:t>Boxplots are another type of univariate plot for summarizing distributions of numeric data graphically. They can very clearly show outliers in data. The central box of the boxplot represents the middle 50% of the observations, the central bar is the median and the bars at the end of the dotted lines (whiskers) encapsulate the great majority of the observations. Circles that lie beyond the end of the whiskers are data points that may be outliers.</a:t>
            </a:r>
          </a:p>
          <a:p>
            <a:pPr algn="just"/>
            <a:endParaRPr lang="en-US" dirty="0"/>
          </a:p>
          <a:p>
            <a:pPr algn="just"/>
            <a:r>
              <a:rPr lang="en-US" b="1" dirty="0"/>
              <a:t>Scatterplot: </a:t>
            </a:r>
            <a:r>
              <a:rPr lang="en-US" dirty="0"/>
              <a:t>Scatterplots are bivariate (two variable) plots that take two numeric variables and plot data points on the x/y plane.</a:t>
            </a:r>
          </a:p>
          <a:p>
            <a:pPr algn="just"/>
            <a:endParaRPr lang="en-US" b="0" i="0" dirty="0">
              <a:solidFill>
                <a:srgbClr val="333333"/>
              </a:solidFill>
              <a:effectLst/>
              <a:latin typeface="Helvetica Neue"/>
            </a:endParaRPr>
          </a:p>
          <a:p>
            <a:pPr algn="just"/>
            <a:endParaRPr lang="en-US" dirty="0">
              <a:solidFill>
                <a:srgbClr val="333333"/>
              </a:solidFill>
              <a:latin typeface="Helvetica Neue"/>
            </a:endParaRPr>
          </a:p>
          <a:p>
            <a:pPr algn="just"/>
            <a:endParaRPr lang="en-US" b="0" i="0" dirty="0">
              <a:solidFill>
                <a:srgbClr val="333333"/>
              </a:solidFill>
              <a:effectLst/>
              <a:latin typeface="Helvetica Neue"/>
            </a:endParaRPr>
          </a:p>
        </p:txBody>
      </p:sp>
    </p:spTree>
    <p:extLst>
      <p:ext uri="{BB962C8B-B14F-4D97-AF65-F5344CB8AC3E}">
        <p14:creationId xmlns:p14="http://schemas.microsoft.com/office/powerpoint/2010/main" val="236057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77" y="24228"/>
            <a:ext cx="9879012" cy="617368"/>
          </a:xfrm>
        </p:spPr>
        <p:txBody>
          <a:bodyPr>
            <a:normAutofit fontScale="90000"/>
          </a:bodyPr>
          <a:lstStyle/>
          <a:p>
            <a:r>
              <a:rPr lang="en-US" dirty="0"/>
              <a:t>Probability</a:t>
            </a:r>
          </a:p>
        </p:txBody>
      </p:sp>
      <p:sp>
        <p:nvSpPr>
          <p:cNvPr id="3" name="Content Placeholder 2"/>
          <p:cNvSpPr>
            <a:spLocks noGrp="1"/>
          </p:cNvSpPr>
          <p:nvPr>
            <p:ph idx="1"/>
          </p:nvPr>
        </p:nvSpPr>
        <p:spPr>
          <a:xfrm>
            <a:off x="1740023" y="878889"/>
            <a:ext cx="10226307" cy="5856019"/>
          </a:xfrm>
        </p:spPr>
        <p:txBody>
          <a:bodyPr>
            <a:normAutofit/>
          </a:bodyPr>
          <a:lstStyle/>
          <a:p>
            <a:r>
              <a:rPr lang="en-US" sz="2600" dirty="0"/>
              <a:t>Probability is a measure of how likely something is to happen</a:t>
            </a:r>
          </a:p>
          <a:p>
            <a:pPr marL="0" indent="0">
              <a:buNone/>
            </a:pPr>
            <a:endParaRPr lang="en-US" sz="2600" b="1" dirty="0"/>
          </a:p>
          <a:p>
            <a:pPr marL="0" indent="0">
              <a:buNone/>
            </a:pPr>
            <a:endParaRPr lang="en-US" sz="2600" dirty="0"/>
          </a:p>
          <a:p>
            <a:pPr marL="0" indent="0">
              <a:buNone/>
            </a:pPr>
            <a:endParaRPr lang="en-US" sz="2600"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lvl="0" indent="0">
              <a:buNone/>
            </a:pPr>
            <a:endParaRPr lang="en-US" dirty="0"/>
          </a:p>
          <a:p>
            <a:pPr marL="0" lv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62769BF4-6D45-45F5-A085-C135E922A2B9}"/>
              </a:ext>
            </a:extLst>
          </p:cNvPr>
          <p:cNvPicPr>
            <a:picLocks noChangeAspect="1"/>
          </p:cNvPicPr>
          <p:nvPr/>
        </p:nvPicPr>
        <p:blipFill>
          <a:blip r:embed="rId2"/>
          <a:stretch>
            <a:fillRect/>
          </a:stretch>
        </p:blipFill>
        <p:spPr>
          <a:xfrm>
            <a:off x="2057400" y="1733550"/>
            <a:ext cx="7924800" cy="1047750"/>
          </a:xfrm>
          <a:prstGeom prst="rect">
            <a:avLst/>
          </a:prstGeom>
        </p:spPr>
      </p:pic>
      <p:pic>
        <p:nvPicPr>
          <p:cNvPr id="7" name="Picture 6">
            <a:extLst>
              <a:ext uri="{FF2B5EF4-FFF2-40B4-BE49-F238E27FC236}">
                <a16:creationId xmlns:a16="http://schemas.microsoft.com/office/drawing/2014/main" id="{521F1F89-35A1-4959-92D0-63075615F6C9}"/>
              </a:ext>
            </a:extLst>
          </p:cNvPr>
          <p:cNvPicPr>
            <a:picLocks noChangeAspect="1"/>
          </p:cNvPicPr>
          <p:nvPr/>
        </p:nvPicPr>
        <p:blipFill>
          <a:blip r:embed="rId3"/>
          <a:stretch>
            <a:fillRect/>
          </a:stretch>
        </p:blipFill>
        <p:spPr>
          <a:xfrm>
            <a:off x="1485900" y="3635961"/>
            <a:ext cx="5083952" cy="1898064"/>
          </a:xfrm>
          <a:prstGeom prst="rect">
            <a:avLst/>
          </a:prstGeom>
        </p:spPr>
      </p:pic>
      <p:pic>
        <p:nvPicPr>
          <p:cNvPr id="8" name="Picture 7">
            <a:extLst>
              <a:ext uri="{FF2B5EF4-FFF2-40B4-BE49-F238E27FC236}">
                <a16:creationId xmlns:a16="http://schemas.microsoft.com/office/drawing/2014/main" id="{5D6277E5-F810-4D23-8695-B8801EAB9E25}"/>
              </a:ext>
            </a:extLst>
          </p:cNvPr>
          <p:cNvPicPr>
            <a:picLocks noChangeAspect="1"/>
          </p:cNvPicPr>
          <p:nvPr/>
        </p:nvPicPr>
        <p:blipFill>
          <a:blip r:embed="rId4"/>
          <a:stretch>
            <a:fillRect/>
          </a:stretch>
        </p:blipFill>
        <p:spPr>
          <a:xfrm>
            <a:off x="6897622" y="3635961"/>
            <a:ext cx="5023974" cy="1898064"/>
          </a:xfrm>
          <a:prstGeom prst="rect">
            <a:avLst/>
          </a:prstGeom>
        </p:spPr>
      </p:pic>
    </p:spTree>
    <p:extLst>
      <p:ext uri="{BB962C8B-B14F-4D97-AF65-F5344CB8AC3E}">
        <p14:creationId xmlns:p14="http://schemas.microsoft.com/office/powerpoint/2010/main" val="123250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77" y="24228"/>
            <a:ext cx="9879012" cy="617368"/>
          </a:xfrm>
        </p:spPr>
        <p:txBody>
          <a:bodyPr>
            <a:normAutofit fontScale="90000"/>
          </a:bodyPr>
          <a:lstStyle/>
          <a:p>
            <a:r>
              <a:rPr lang="en-US" dirty="0"/>
              <a:t>Types of Events</a:t>
            </a:r>
          </a:p>
        </p:txBody>
      </p:sp>
      <p:sp>
        <p:nvSpPr>
          <p:cNvPr id="3" name="Content Placeholder 2"/>
          <p:cNvSpPr>
            <a:spLocks noGrp="1"/>
          </p:cNvSpPr>
          <p:nvPr>
            <p:ph idx="1"/>
          </p:nvPr>
        </p:nvSpPr>
        <p:spPr>
          <a:xfrm>
            <a:off x="1740023" y="878889"/>
            <a:ext cx="10226307" cy="5856019"/>
          </a:xfrm>
        </p:spPr>
        <p:txBody>
          <a:bodyPr>
            <a:normAutofit fontScale="92500" lnSpcReduction="10000"/>
          </a:bodyPr>
          <a:lstStyle/>
          <a:p>
            <a:pPr marL="0" indent="0">
              <a:buNone/>
            </a:pPr>
            <a:r>
              <a:rPr lang="en-US" sz="1900" dirty="0"/>
              <a:t>Events can be:</a:t>
            </a:r>
          </a:p>
          <a:p>
            <a:pPr marL="0" indent="0">
              <a:buNone/>
            </a:pPr>
            <a:endParaRPr lang="en-US" sz="1900" dirty="0"/>
          </a:p>
          <a:p>
            <a:r>
              <a:rPr lang="en-US" sz="1900" b="1" dirty="0"/>
              <a:t>Independent: </a:t>
            </a:r>
            <a:r>
              <a:rPr lang="en-US" sz="1900" dirty="0"/>
              <a:t>It is not affected by other events </a:t>
            </a:r>
            <a:r>
              <a:rPr lang="en-US" sz="1900" dirty="0" err="1"/>
              <a:t>e.g</a:t>
            </a:r>
            <a:r>
              <a:rPr lang="en-US" sz="1900" dirty="0"/>
              <a:t> toss </a:t>
            </a:r>
            <a:r>
              <a:rPr lang="en-US" sz="1900" dirty="0" err="1"/>
              <a:t>os</a:t>
            </a:r>
            <a:r>
              <a:rPr lang="en-US" sz="1900" dirty="0"/>
              <a:t> a coin. </a:t>
            </a:r>
          </a:p>
          <a:p>
            <a:r>
              <a:rPr lang="en-US" sz="1900" b="1" dirty="0"/>
              <a:t>Dependent(Conditional): </a:t>
            </a:r>
            <a:r>
              <a:rPr lang="en-US" sz="1900" dirty="0"/>
              <a:t>It is affected by other events </a:t>
            </a:r>
          </a:p>
          <a:p>
            <a:r>
              <a:rPr lang="en-US" sz="1900" b="1" dirty="0"/>
              <a:t>Mutually Exclusive: </a:t>
            </a:r>
            <a:r>
              <a:rPr lang="en-US" sz="1900" dirty="0"/>
              <a:t>Events can’t happen at the same time</a:t>
            </a:r>
          </a:p>
          <a:p>
            <a:pPr marL="0" indent="0">
              <a:buNone/>
            </a:pPr>
            <a:endParaRPr lang="en-US" sz="1900" dirty="0"/>
          </a:p>
          <a:p>
            <a:endParaRPr lang="en-US" sz="2600" dirty="0"/>
          </a:p>
          <a:p>
            <a:pPr marL="0" indent="0">
              <a:buNone/>
            </a:pPr>
            <a:endParaRPr lang="en-US" sz="2600" dirty="0"/>
          </a:p>
          <a:p>
            <a:pPr marL="0" indent="0">
              <a:buNone/>
            </a:pPr>
            <a:endParaRPr lang="en-US" sz="2600" b="1" dirty="0"/>
          </a:p>
          <a:p>
            <a:pPr marL="0" indent="0">
              <a:buNone/>
            </a:pPr>
            <a:endParaRPr lang="en-US" sz="2600" dirty="0"/>
          </a:p>
          <a:p>
            <a:pPr marL="0" indent="0">
              <a:buNone/>
            </a:pPr>
            <a:endParaRPr lang="en-US" sz="2600"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lvl="0" indent="0">
              <a:buNone/>
            </a:pPr>
            <a:endParaRPr lang="en-US" dirty="0"/>
          </a:p>
          <a:p>
            <a:pPr marL="0" lv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3500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77" y="24228"/>
            <a:ext cx="9879012" cy="617368"/>
          </a:xfrm>
        </p:spPr>
        <p:txBody>
          <a:bodyPr>
            <a:normAutofit fontScale="90000"/>
          </a:bodyPr>
          <a:lstStyle/>
          <a:p>
            <a:r>
              <a:rPr lang="en-US" dirty="0"/>
              <a:t>Independent Events</a:t>
            </a:r>
          </a:p>
        </p:txBody>
      </p:sp>
      <p:sp>
        <p:nvSpPr>
          <p:cNvPr id="3" name="Content Placeholder 2"/>
          <p:cNvSpPr>
            <a:spLocks noGrp="1"/>
          </p:cNvSpPr>
          <p:nvPr>
            <p:ph idx="1"/>
          </p:nvPr>
        </p:nvSpPr>
        <p:spPr>
          <a:xfrm>
            <a:off x="1740023" y="763481"/>
            <a:ext cx="10298097" cy="5841506"/>
          </a:xfrm>
        </p:spPr>
        <p:txBody>
          <a:bodyPr>
            <a:normAutofit fontScale="25000" lnSpcReduction="20000"/>
          </a:bodyPr>
          <a:lstStyle/>
          <a:p>
            <a:pPr marL="0" indent="0">
              <a:buNone/>
            </a:pPr>
            <a:r>
              <a:rPr lang="en-US" sz="7600" dirty="0"/>
              <a:t>Independent Events are not affected by previous events.</a:t>
            </a:r>
          </a:p>
          <a:p>
            <a:pPr marL="0" indent="0">
              <a:buNone/>
            </a:pPr>
            <a:endParaRPr lang="en-US" sz="7600" dirty="0"/>
          </a:p>
          <a:p>
            <a:r>
              <a:rPr lang="en-US" sz="7600" dirty="0"/>
              <a:t>A coin does not "know" it came up heads before.</a:t>
            </a:r>
          </a:p>
          <a:p>
            <a:r>
              <a:rPr lang="en-US" sz="7600" dirty="0"/>
              <a:t>And each toss of a coin is a perfect isolated thing.</a:t>
            </a:r>
          </a:p>
          <a:p>
            <a:pPr marL="0" indent="0">
              <a:buNone/>
            </a:pPr>
            <a:endParaRPr lang="en-US" sz="7600" dirty="0"/>
          </a:p>
          <a:p>
            <a:pPr marL="0" indent="0">
              <a:buNone/>
            </a:pPr>
            <a:r>
              <a:rPr lang="en-US" sz="7600" dirty="0"/>
              <a:t>You toss a coin and it comes up "Heads" three times ... what is the chance that </a:t>
            </a:r>
            <a:r>
              <a:rPr lang="en-US" sz="7600" b="1" dirty="0"/>
              <a:t>the next toss</a:t>
            </a:r>
            <a:r>
              <a:rPr lang="en-US" sz="7600" dirty="0"/>
              <a:t> will also be a "Head"? </a:t>
            </a:r>
            <a:r>
              <a:rPr lang="en-US" sz="7600" b="1" dirty="0"/>
              <a:t>The chance is simply ½ (or 0.5) just like ANY toss of the coin.</a:t>
            </a:r>
            <a:endParaRPr lang="en-US" sz="7600" dirty="0"/>
          </a:p>
          <a:p>
            <a:pPr marL="0" indent="0">
              <a:buNone/>
            </a:pPr>
            <a:r>
              <a:rPr lang="en-US" sz="7600" dirty="0"/>
              <a:t>What it did in the past will not affect the current toss!</a:t>
            </a:r>
          </a:p>
          <a:p>
            <a:pPr marL="0" indent="0">
              <a:buNone/>
            </a:pPr>
            <a:endParaRPr lang="en-US" sz="7600" dirty="0"/>
          </a:p>
          <a:p>
            <a:pPr marL="0" indent="0">
              <a:buNone/>
            </a:pPr>
            <a:r>
              <a:rPr lang="en-US" sz="7600" dirty="0"/>
              <a:t>The chances of two or more independent events can be calculated by “multiplying” the probabilities of individual events.</a:t>
            </a:r>
          </a:p>
          <a:p>
            <a:pPr marL="0" indent="0">
              <a:buNone/>
            </a:pPr>
            <a:endParaRPr lang="en-US" sz="7600" dirty="0"/>
          </a:p>
          <a:p>
            <a:pPr marL="0" indent="0">
              <a:buNone/>
            </a:pPr>
            <a:r>
              <a:rPr lang="en-US" sz="7600" dirty="0"/>
              <a:t>Probability of 3 heads in a row: 0.5 * 0.5 * 0.5 = 0.125</a:t>
            </a:r>
          </a:p>
          <a:p>
            <a:pPr marL="0" indent="0">
              <a:buNone/>
            </a:pPr>
            <a:endParaRPr lang="en-US" sz="3100" dirty="0"/>
          </a:p>
          <a:p>
            <a:pPr marL="0" indent="0">
              <a:buNone/>
            </a:pPr>
            <a:r>
              <a:rPr lang="en-US" sz="7600" dirty="0"/>
              <a:t>                                          </a:t>
            </a:r>
            <a:r>
              <a:rPr lang="en-US" sz="7600" b="1" dirty="0"/>
              <a:t>P(A and B) = P(A) × P(B)</a:t>
            </a:r>
          </a:p>
          <a:p>
            <a:pPr marL="0" indent="0">
              <a:buNone/>
            </a:pPr>
            <a:r>
              <a:rPr lang="en-US" sz="7600" b="1" dirty="0"/>
              <a:t>                                         </a:t>
            </a:r>
          </a:p>
          <a:p>
            <a:pPr marL="0" indent="0">
              <a:buNone/>
            </a:pPr>
            <a:endParaRPr lang="en-US" dirty="0"/>
          </a:p>
          <a:p>
            <a:pPr marL="0" indent="0">
              <a:buNone/>
            </a:pPr>
            <a:endParaRPr lang="en-US" sz="1900" dirty="0"/>
          </a:p>
          <a:p>
            <a:endParaRPr lang="en-US" sz="2600" dirty="0"/>
          </a:p>
          <a:p>
            <a:pPr marL="0" indent="0">
              <a:buNone/>
            </a:pPr>
            <a:endParaRPr lang="en-US" sz="2600" dirty="0"/>
          </a:p>
          <a:p>
            <a:pPr marL="0" indent="0">
              <a:buNone/>
            </a:pPr>
            <a:endParaRPr lang="en-US" sz="2600" b="1" dirty="0"/>
          </a:p>
          <a:p>
            <a:pPr marL="0" indent="0">
              <a:buNone/>
            </a:pPr>
            <a:endParaRPr lang="en-US" sz="2600" dirty="0"/>
          </a:p>
          <a:p>
            <a:pPr marL="0" indent="0">
              <a:buNone/>
            </a:pPr>
            <a:endParaRPr lang="en-US" sz="2600"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lvl="0" indent="0">
              <a:buNone/>
            </a:pPr>
            <a:endParaRPr lang="en-US" dirty="0"/>
          </a:p>
          <a:p>
            <a:pPr marL="0" lv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6800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77" y="24228"/>
            <a:ext cx="9879012" cy="617368"/>
          </a:xfrm>
        </p:spPr>
        <p:txBody>
          <a:bodyPr>
            <a:normAutofit fontScale="90000"/>
          </a:bodyPr>
          <a:lstStyle/>
          <a:p>
            <a:r>
              <a:rPr lang="en-US" dirty="0"/>
              <a:t>Dependent Events</a:t>
            </a:r>
          </a:p>
        </p:txBody>
      </p:sp>
      <p:sp>
        <p:nvSpPr>
          <p:cNvPr id="3" name="Content Placeholder 2"/>
          <p:cNvSpPr>
            <a:spLocks noGrp="1"/>
          </p:cNvSpPr>
          <p:nvPr>
            <p:ph idx="1"/>
          </p:nvPr>
        </p:nvSpPr>
        <p:spPr>
          <a:xfrm>
            <a:off x="1740023" y="763481"/>
            <a:ext cx="10298097" cy="5841506"/>
          </a:xfrm>
        </p:spPr>
        <p:txBody>
          <a:bodyPr>
            <a:normAutofit fontScale="25000" lnSpcReduction="20000"/>
          </a:bodyPr>
          <a:lstStyle/>
          <a:p>
            <a:pPr marL="0" indent="0">
              <a:buNone/>
            </a:pPr>
            <a:r>
              <a:rPr lang="en-US" sz="7200" dirty="0"/>
              <a:t>Dependent Events are affected by previous events.</a:t>
            </a:r>
          </a:p>
          <a:p>
            <a:pPr marL="0" indent="0">
              <a:buNone/>
            </a:pPr>
            <a:endParaRPr lang="en-US" sz="7200" dirty="0"/>
          </a:p>
          <a:p>
            <a:pPr marL="0" indent="0">
              <a:buNone/>
            </a:pPr>
            <a:r>
              <a:rPr lang="en-US" sz="7200" dirty="0"/>
              <a:t>Example:</a:t>
            </a:r>
          </a:p>
          <a:p>
            <a:pPr marL="0" indent="0">
              <a:buNone/>
            </a:pPr>
            <a:r>
              <a:rPr lang="en-US" sz="7200" dirty="0"/>
              <a:t>Marbles in a bag:</a:t>
            </a:r>
          </a:p>
          <a:p>
            <a:pPr marL="0" indent="0">
              <a:buNone/>
            </a:pPr>
            <a:endParaRPr lang="en-US" sz="7200" dirty="0"/>
          </a:p>
          <a:p>
            <a:pPr marL="0" indent="0">
              <a:buNone/>
            </a:pPr>
            <a:r>
              <a:rPr lang="en-US" sz="7200" dirty="0"/>
              <a:t>We have 2 blue marbles in a group of 5</a:t>
            </a:r>
          </a:p>
          <a:p>
            <a:pPr marL="0" indent="0">
              <a:buNone/>
            </a:pPr>
            <a:endParaRPr lang="en-US" sz="7200" dirty="0"/>
          </a:p>
          <a:p>
            <a:pPr marL="0" indent="0">
              <a:buNone/>
            </a:pPr>
            <a:r>
              <a:rPr lang="en-US" sz="7200" dirty="0"/>
              <a:t>Probability(Blue Marble) = 2/5</a:t>
            </a:r>
          </a:p>
          <a:p>
            <a:pPr marL="0" indent="0">
              <a:buNone/>
            </a:pPr>
            <a:endParaRPr lang="en-US" sz="7200" dirty="0"/>
          </a:p>
          <a:p>
            <a:pPr marL="0" indent="0">
              <a:buNone/>
            </a:pPr>
            <a:r>
              <a:rPr lang="en-US" sz="7200" b="1" dirty="0"/>
              <a:t>But after taking one out</a:t>
            </a:r>
            <a:r>
              <a:rPr lang="en-US" sz="7200" dirty="0"/>
              <a:t> the chances change!</a:t>
            </a:r>
          </a:p>
          <a:p>
            <a:pPr marL="0" indent="0">
              <a:buNone/>
            </a:pPr>
            <a:endParaRPr lang="en-US" sz="7200" dirty="0"/>
          </a:p>
          <a:p>
            <a:pPr marL="0" indent="0">
              <a:buNone/>
            </a:pPr>
            <a:r>
              <a:rPr lang="en-US" sz="7200" dirty="0"/>
              <a:t>So the next time:</a:t>
            </a:r>
          </a:p>
          <a:p>
            <a:r>
              <a:rPr lang="en-US" sz="7200" dirty="0"/>
              <a:t>if we got a </a:t>
            </a:r>
            <a:r>
              <a:rPr lang="en-US" sz="7200" b="1" dirty="0"/>
              <a:t>red</a:t>
            </a:r>
            <a:r>
              <a:rPr lang="en-US" sz="7200" dirty="0"/>
              <a:t> marble before, then the chance of a blue marble next is </a:t>
            </a:r>
            <a:r>
              <a:rPr lang="en-US" sz="7200" b="1" dirty="0"/>
              <a:t>2 in 4</a:t>
            </a:r>
            <a:endParaRPr lang="en-US" sz="7200" dirty="0"/>
          </a:p>
          <a:p>
            <a:r>
              <a:rPr lang="en-US" sz="7200" dirty="0"/>
              <a:t>if we got a </a:t>
            </a:r>
            <a:r>
              <a:rPr lang="en-US" sz="7200" b="1" dirty="0"/>
              <a:t>blue</a:t>
            </a:r>
            <a:r>
              <a:rPr lang="en-US" sz="7200" dirty="0"/>
              <a:t> marble before, then the chance of a blue marble next is </a:t>
            </a:r>
            <a:r>
              <a:rPr lang="en-US" sz="7200" b="1" dirty="0"/>
              <a:t>1 in 4</a:t>
            </a:r>
            <a:endParaRPr lang="en-US" sz="7200" dirty="0"/>
          </a:p>
          <a:p>
            <a:pPr marL="0" indent="0">
              <a:buNone/>
            </a:pPr>
            <a:endParaRPr lang="en-US" sz="3400" dirty="0"/>
          </a:p>
          <a:p>
            <a:pPr marL="0" indent="0">
              <a:buNone/>
            </a:pPr>
            <a:endParaRPr lang="en-US" sz="3400" dirty="0"/>
          </a:p>
          <a:p>
            <a:pPr marL="0" indent="0">
              <a:buNone/>
            </a:pPr>
            <a:endParaRPr lang="en-US" dirty="0"/>
          </a:p>
          <a:p>
            <a:pPr marL="0" indent="0">
              <a:buNone/>
            </a:pPr>
            <a:endParaRPr lang="en-US" sz="1900" dirty="0"/>
          </a:p>
          <a:p>
            <a:endParaRPr lang="en-US" sz="2600" dirty="0"/>
          </a:p>
          <a:p>
            <a:pPr marL="0" indent="0">
              <a:buNone/>
            </a:pPr>
            <a:endParaRPr lang="en-US" sz="2600" dirty="0"/>
          </a:p>
          <a:p>
            <a:pPr marL="0" indent="0">
              <a:buNone/>
            </a:pPr>
            <a:endParaRPr lang="en-US" sz="2600" b="1" dirty="0"/>
          </a:p>
          <a:p>
            <a:pPr marL="0" indent="0">
              <a:buNone/>
            </a:pPr>
            <a:endParaRPr lang="en-US" sz="2600" dirty="0"/>
          </a:p>
          <a:p>
            <a:pPr marL="0" indent="0">
              <a:buNone/>
            </a:pPr>
            <a:endParaRPr lang="en-US" sz="2600"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lvl="0" indent="0">
              <a:buNone/>
            </a:pPr>
            <a:endParaRPr lang="en-US" dirty="0"/>
          </a:p>
          <a:p>
            <a:pPr marL="0" lv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0AC8E558-508F-4566-B097-68CF79BE31A2}"/>
              </a:ext>
            </a:extLst>
          </p:cNvPr>
          <p:cNvPicPr>
            <a:picLocks noChangeAspect="1"/>
          </p:cNvPicPr>
          <p:nvPr/>
        </p:nvPicPr>
        <p:blipFill>
          <a:blip r:embed="rId2"/>
          <a:stretch>
            <a:fillRect/>
          </a:stretch>
        </p:blipFill>
        <p:spPr>
          <a:xfrm>
            <a:off x="8313198" y="1547627"/>
            <a:ext cx="3200400" cy="2200275"/>
          </a:xfrm>
          <a:prstGeom prst="rect">
            <a:avLst/>
          </a:prstGeom>
        </p:spPr>
      </p:pic>
    </p:spTree>
    <p:extLst>
      <p:ext uri="{BB962C8B-B14F-4D97-AF65-F5344CB8AC3E}">
        <p14:creationId xmlns:p14="http://schemas.microsoft.com/office/powerpoint/2010/main" val="30118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9271" y="48433"/>
            <a:ext cx="9879012" cy="626246"/>
          </a:xfrm>
        </p:spPr>
        <p:txBody>
          <a:bodyPr>
            <a:normAutofit fontScale="90000"/>
          </a:bodyPr>
          <a:lstStyle/>
          <a:p>
            <a:r>
              <a:rPr lang="en-US" dirty="0"/>
              <a:t>Conditional Probability</a:t>
            </a:r>
          </a:p>
        </p:txBody>
      </p:sp>
      <p:sp>
        <p:nvSpPr>
          <p:cNvPr id="3" name="Content Placeholder 2"/>
          <p:cNvSpPr>
            <a:spLocks noGrp="1"/>
          </p:cNvSpPr>
          <p:nvPr>
            <p:ph idx="1"/>
          </p:nvPr>
        </p:nvSpPr>
        <p:spPr>
          <a:xfrm>
            <a:off x="1993899" y="939800"/>
            <a:ext cx="9972431" cy="5795108"/>
          </a:xfrm>
        </p:spPr>
        <p:txBody>
          <a:bodyPr>
            <a:normAutofit/>
          </a:bodyPr>
          <a:lstStyle/>
          <a:p>
            <a:pPr marL="0" indent="0">
              <a:buNone/>
            </a:pPr>
            <a:r>
              <a:rPr lang="en-US" dirty="0"/>
              <a:t>In case of Dependent Events, the probability of an event B, “given” that A has happened is known as Conditional Probability or Posterior Probability and is denoted as:</a:t>
            </a:r>
          </a:p>
          <a:p>
            <a:pPr marL="0" indent="0">
              <a:buNone/>
            </a:pPr>
            <a:r>
              <a:rPr lang="en-US" b="1" dirty="0"/>
              <a:t>P(B|A)</a:t>
            </a:r>
          </a:p>
          <a:p>
            <a:pPr marL="0" indent="0">
              <a:buNone/>
            </a:pPr>
            <a:endParaRPr lang="en-US" dirty="0"/>
          </a:p>
          <a:p>
            <a:pPr marL="0" indent="0">
              <a:buNone/>
            </a:pPr>
            <a:endParaRPr lang="en-US" dirty="0"/>
          </a:p>
          <a:p>
            <a:pPr marL="0" indent="0">
              <a:buNone/>
            </a:pPr>
            <a:r>
              <a:rPr lang="en-US" dirty="0"/>
              <a:t>P(A AND B) = P(A) * P(B|A)</a:t>
            </a:r>
          </a:p>
          <a:p>
            <a:pPr marL="0" indent="0">
              <a:buNone/>
            </a:pPr>
            <a:endParaRPr lang="en-US" dirty="0"/>
          </a:p>
          <a:p>
            <a:pPr marL="0" indent="0">
              <a:buNone/>
            </a:pPr>
            <a:r>
              <a:rPr lang="en-US" dirty="0"/>
              <a:t>Or </a:t>
            </a:r>
          </a:p>
          <a:p>
            <a:pPr marL="0" indent="0">
              <a:buNone/>
            </a:pPr>
            <a:endParaRPr lang="en-US" dirty="0"/>
          </a:p>
          <a:p>
            <a:pPr marL="0" indent="0">
              <a:buNone/>
            </a:pPr>
            <a:r>
              <a:rPr lang="en-US" dirty="0"/>
              <a:t>P(B|A) = P(A and B)/P(A)</a:t>
            </a:r>
          </a:p>
        </p:txBody>
      </p:sp>
      <p:pic>
        <p:nvPicPr>
          <p:cNvPr id="5" name="Picture 4">
            <a:extLst>
              <a:ext uri="{FF2B5EF4-FFF2-40B4-BE49-F238E27FC236}">
                <a16:creationId xmlns:a16="http://schemas.microsoft.com/office/drawing/2014/main" id="{EBF5ADD5-C08B-468B-9BCD-56CA5D3A5D01}"/>
              </a:ext>
            </a:extLst>
          </p:cNvPr>
          <p:cNvPicPr>
            <a:picLocks noChangeAspect="1"/>
          </p:cNvPicPr>
          <p:nvPr/>
        </p:nvPicPr>
        <p:blipFill>
          <a:blip r:embed="rId2"/>
          <a:stretch>
            <a:fillRect/>
          </a:stretch>
        </p:blipFill>
        <p:spPr>
          <a:xfrm>
            <a:off x="5819692" y="1905000"/>
            <a:ext cx="6062055" cy="4133850"/>
          </a:xfrm>
          <a:prstGeom prst="rect">
            <a:avLst/>
          </a:prstGeom>
        </p:spPr>
      </p:pic>
    </p:spTree>
    <p:extLst>
      <p:ext uri="{BB962C8B-B14F-4D97-AF65-F5344CB8AC3E}">
        <p14:creationId xmlns:p14="http://schemas.microsoft.com/office/powerpoint/2010/main" val="272123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Conditional Probability</a:t>
            </a:r>
          </a:p>
        </p:txBody>
      </p:sp>
      <p:pic>
        <p:nvPicPr>
          <p:cNvPr id="4" name="Content Placeholder 3">
            <a:extLst>
              <a:ext uri="{FF2B5EF4-FFF2-40B4-BE49-F238E27FC236}">
                <a16:creationId xmlns:a16="http://schemas.microsoft.com/office/drawing/2014/main" id="{555F1886-30A1-4627-BCBA-E0B1ED7B53F8}"/>
              </a:ext>
            </a:extLst>
          </p:cNvPr>
          <p:cNvPicPr>
            <a:picLocks noGrp="1" noChangeAspect="1"/>
          </p:cNvPicPr>
          <p:nvPr>
            <p:ph idx="1"/>
          </p:nvPr>
        </p:nvPicPr>
        <p:blipFill>
          <a:blip r:embed="rId2"/>
          <a:stretch>
            <a:fillRect/>
          </a:stretch>
        </p:blipFill>
        <p:spPr>
          <a:xfrm>
            <a:off x="2426494" y="1763913"/>
            <a:ext cx="8277225" cy="3400425"/>
          </a:xfrm>
          <a:prstGeom prst="rect">
            <a:avLst/>
          </a:prstGeom>
        </p:spPr>
      </p:pic>
    </p:spTree>
    <p:extLst>
      <p:ext uri="{BB962C8B-B14F-4D97-AF65-F5344CB8AC3E}">
        <p14:creationId xmlns:p14="http://schemas.microsoft.com/office/powerpoint/2010/main" val="370122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Conditional Probability </a:t>
            </a:r>
          </a:p>
        </p:txBody>
      </p:sp>
      <p:sp>
        <p:nvSpPr>
          <p:cNvPr id="3" name="Content Placeholder 2"/>
          <p:cNvSpPr>
            <a:spLocks noGrp="1"/>
          </p:cNvSpPr>
          <p:nvPr>
            <p:ph idx="1"/>
          </p:nvPr>
        </p:nvSpPr>
        <p:spPr>
          <a:xfrm>
            <a:off x="4422531" y="1248508"/>
            <a:ext cx="7543799" cy="5486399"/>
          </a:xfrm>
        </p:spPr>
        <p:txBody>
          <a:bodyPr>
            <a:normAutofit/>
          </a:bodyPr>
          <a:lstStyle/>
          <a:p>
            <a:pPr marL="0" indent="0">
              <a:buNone/>
            </a:pPr>
            <a:r>
              <a:rPr lang="en-US" sz="1600" dirty="0"/>
              <a:t>Probability that a randomly selected person uses an iPhone:</a:t>
            </a:r>
          </a:p>
          <a:p>
            <a:pPr marL="0" indent="0">
              <a:buNone/>
            </a:pPr>
            <a:r>
              <a:rPr lang="en-US" sz="1600" dirty="0"/>
              <a:t>P(iPhone)= 5/10 = 0.5</a:t>
            </a:r>
          </a:p>
          <a:p>
            <a:pPr marL="0" indent="0">
              <a:buNone/>
            </a:pPr>
            <a:endParaRPr lang="en-US" sz="1600" dirty="0"/>
          </a:p>
          <a:p>
            <a:pPr marL="0" indent="0">
              <a:buNone/>
            </a:pPr>
            <a:r>
              <a:rPr lang="en-US" sz="1600" dirty="0"/>
              <a:t>What is the probability that a randomly selected person uses an iPhone given that person uses a Mac laptop? </a:t>
            </a:r>
          </a:p>
          <a:p>
            <a:pPr marL="0" indent="0">
              <a:buNone/>
            </a:pPr>
            <a:endParaRPr lang="en-US" sz="1600" dirty="0"/>
          </a:p>
          <a:p>
            <a:pPr marL="0" indent="0">
              <a:buNone/>
            </a:pPr>
            <a:endParaRPr lang="en-US" sz="1600" dirty="0"/>
          </a:p>
          <a:p>
            <a:pPr marL="0" indent="0">
              <a:buNone/>
            </a:pPr>
            <a:r>
              <a:rPr lang="en-US" sz="1600" dirty="0"/>
              <a:t>there are 4 people who use both a Mac and an iPhone: </a:t>
            </a:r>
          </a:p>
          <a:p>
            <a:pPr marL="0" indent="0">
              <a:buNone/>
            </a:pPr>
            <a:r>
              <a:rPr lang="en-US" sz="1600" dirty="0"/>
              <a:t> </a:t>
            </a:r>
          </a:p>
          <a:p>
            <a:endParaRPr lang="en-US" sz="1600" dirty="0"/>
          </a:p>
          <a:p>
            <a:pPr marL="0" lvl="0" indent="0">
              <a:buNone/>
            </a:pPr>
            <a:r>
              <a:rPr lang="en-US" sz="1600" dirty="0"/>
              <a:t>and the probability of a random person using a mac is P(mac)= 6/10</a:t>
            </a:r>
          </a:p>
          <a:p>
            <a:pPr marL="0" lvl="0" indent="0">
              <a:buNone/>
            </a:pPr>
            <a:r>
              <a:rPr lang="en-US" sz="1600" dirty="0"/>
              <a:t>So the probability of that some person uses an iPhone given that person uses a Mac is </a:t>
            </a:r>
          </a:p>
          <a:p>
            <a:pPr marL="0" indent="0">
              <a:buNone/>
            </a:pPr>
            <a:r>
              <a:rPr lang="en-US" sz="1600" b="1" dirty="0"/>
              <a:t>P(</a:t>
            </a:r>
            <a:r>
              <a:rPr lang="en-US" sz="1600" b="1" dirty="0" err="1"/>
              <a:t>iphone|mac</a:t>
            </a:r>
            <a:r>
              <a:rPr lang="en-US" sz="1600" b="1" dirty="0"/>
              <a:t>) </a:t>
            </a:r>
            <a:r>
              <a:rPr lang="en-US" sz="1600" dirty="0"/>
              <a:t>= 0.4/0.6 = 0.667</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1415561" y="1361055"/>
            <a:ext cx="2942037" cy="4494622"/>
          </a:xfrm>
          <a:prstGeom prst="rect">
            <a:avLst/>
          </a:prstGeom>
        </p:spPr>
      </p:pic>
      <p:pic>
        <p:nvPicPr>
          <p:cNvPr id="6" name="Picture 5"/>
          <p:cNvPicPr>
            <a:picLocks noChangeAspect="1"/>
          </p:cNvPicPr>
          <p:nvPr/>
        </p:nvPicPr>
        <p:blipFill>
          <a:blip r:embed="rId3"/>
          <a:stretch>
            <a:fillRect/>
          </a:stretch>
        </p:blipFill>
        <p:spPr>
          <a:xfrm>
            <a:off x="6162675" y="3070879"/>
            <a:ext cx="2833687" cy="553709"/>
          </a:xfrm>
          <a:prstGeom prst="rect">
            <a:avLst/>
          </a:prstGeom>
        </p:spPr>
      </p:pic>
      <p:pic>
        <p:nvPicPr>
          <p:cNvPr id="7" name="Picture 6"/>
          <p:cNvPicPr>
            <a:picLocks noChangeAspect="1"/>
          </p:cNvPicPr>
          <p:nvPr/>
        </p:nvPicPr>
        <p:blipFill>
          <a:blip r:embed="rId4"/>
          <a:stretch>
            <a:fillRect/>
          </a:stretch>
        </p:blipFill>
        <p:spPr>
          <a:xfrm>
            <a:off x="6162675" y="4162204"/>
            <a:ext cx="2963402" cy="628263"/>
          </a:xfrm>
          <a:prstGeom prst="rect">
            <a:avLst/>
          </a:prstGeom>
        </p:spPr>
      </p:pic>
    </p:spTree>
    <p:extLst>
      <p:ext uri="{BB962C8B-B14F-4D97-AF65-F5344CB8AC3E}">
        <p14:creationId xmlns:p14="http://schemas.microsoft.com/office/powerpoint/2010/main" val="4558007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97660</TotalTime>
  <Words>2364</Words>
  <Application>Microsoft Office PowerPoint</Application>
  <PresentationFormat>Widescreen</PresentationFormat>
  <Paragraphs>345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Helvetica Neue</vt:lpstr>
      <vt:lpstr>Times New Roman</vt:lpstr>
      <vt:lpstr>Wingdings 3</vt:lpstr>
      <vt:lpstr>Wisp</vt:lpstr>
      <vt:lpstr>Random Variables</vt:lpstr>
      <vt:lpstr>Types of Random Variables</vt:lpstr>
      <vt:lpstr>Probability</vt:lpstr>
      <vt:lpstr>Types of Events</vt:lpstr>
      <vt:lpstr>Independent Events</vt:lpstr>
      <vt:lpstr>Dependent Events</vt:lpstr>
      <vt:lpstr>Conditional Probability</vt:lpstr>
      <vt:lpstr>Conditional Probability</vt:lpstr>
      <vt:lpstr>Conditional Probability </vt:lpstr>
      <vt:lpstr>Mutually Exclusive Events</vt:lpstr>
      <vt:lpstr>Probability of Mutually Exclusive Events</vt:lpstr>
      <vt:lpstr>Bayes Theorm</vt:lpstr>
      <vt:lpstr>Bayes Theorem</vt:lpstr>
      <vt:lpstr>Probability Distribution</vt:lpstr>
      <vt:lpstr>The NORMAL Distribution</vt:lpstr>
      <vt:lpstr>The Normal Distribution</vt:lpstr>
      <vt:lpstr>Probability Distributions and ML</vt:lpstr>
      <vt:lpstr>Analytics Landscape</vt:lpstr>
      <vt:lpstr>Doing Analytics – Step by Step</vt:lpstr>
      <vt:lpstr>Exploratory Data Analysis</vt:lpstr>
      <vt:lpstr>Exploratory Data Analysis</vt:lpstr>
      <vt:lpstr>Handling Missing Values</vt:lpstr>
      <vt:lpstr>Plots for Data 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Tableau</dc:title>
  <dc:creator>Gaurav Goel</dc:creator>
  <cp:lastModifiedBy>Gaurav Goel</cp:lastModifiedBy>
  <cp:revision>708</cp:revision>
  <dcterms:created xsi:type="dcterms:W3CDTF">2014-12-15T07:56:09Z</dcterms:created>
  <dcterms:modified xsi:type="dcterms:W3CDTF">2017-09-09T12:35:12Z</dcterms:modified>
</cp:coreProperties>
</file>