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365" r:id="rId3"/>
    <p:sldId id="279" r:id="rId4"/>
    <p:sldId id="407" r:id="rId5"/>
    <p:sldId id="408" r:id="rId6"/>
    <p:sldId id="409" r:id="rId7"/>
    <p:sldId id="410" r:id="rId8"/>
    <p:sldId id="411" r:id="rId9"/>
    <p:sldId id="413" r:id="rId10"/>
    <p:sldId id="412" r:id="rId11"/>
    <p:sldId id="420" r:id="rId12"/>
    <p:sldId id="414" r:id="rId13"/>
    <p:sldId id="415" r:id="rId14"/>
    <p:sldId id="416" r:id="rId15"/>
    <p:sldId id="417" r:id="rId16"/>
    <p:sldId id="372" r:id="rId17"/>
    <p:sldId id="310" r:id="rId18"/>
    <p:sldId id="369" r:id="rId19"/>
    <p:sldId id="370" r:id="rId20"/>
    <p:sldId id="399" r:id="rId21"/>
    <p:sldId id="419" r:id="rId22"/>
    <p:sldId id="418" r:id="rId23"/>
    <p:sldId id="309" r:id="rId24"/>
    <p:sldId id="363" r:id="rId25"/>
    <p:sldId id="371" r:id="rId26"/>
    <p:sldId id="362" r:id="rId27"/>
    <p:sldId id="284" r:id="rId28"/>
    <p:sldId id="311" r:id="rId29"/>
    <p:sldId id="366" r:id="rId30"/>
    <p:sldId id="367" r:id="rId31"/>
    <p:sldId id="368" r:id="rId32"/>
    <p:sldId id="373" r:id="rId33"/>
    <p:sldId id="425" r:id="rId34"/>
    <p:sldId id="374" r:id="rId35"/>
    <p:sldId id="375" r:id="rId36"/>
    <p:sldId id="376" r:id="rId37"/>
    <p:sldId id="377" r:id="rId38"/>
    <p:sldId id="378" r:id="rId39"/>
    <p:sldId id="379" r:id="rId40"/>
    <p:sldId id="380" r:id="rId41"/>
    <p:sldId id="384" r:id="rId42"/>
    <p:sldId id="386" r:id="rId43"/>
    <p:sldId id="385" r:id="rId44"/>
    <p:sldId id="387" r:id="rId45"/>
    <p:sldId id="388" r:id="rId46"/>
    <p:sldId id="390" r:id="rId47"/>
    <p:sldId id="389" r:id="rId48"/>
    <p:sldId id="391" r:id="rId49"/>
    <p:sldId id="332" r:id="rId50"/>
    <p:sldId id="334" r:id="rId51"/>
    <p:sldId id="381" r:id="rId52"/>
    <p:sldId id="382" r:id="rId53"/>
    <p:sldId id="383" r:id="rId54"/>
    <p:sldId id="392" r:id="rId55"/>
    <p:sldId id="393" r:id="rId56"/>
    <p:sldId id="394" r:id="rId57"/>
    <p:sldId id="395" r:id="rId58"/>
    <p:sldId id="396" r:id="rId59"/>
    <p:sldId id="261" r:id="rId60"/>
    <p:sldId id="400" r:id="rId61"/>
    <p:sldId id="401" r:id="rId62"/>
    <p:sldId id="402" r:id="rId63"/>
    <p:sldId id="403" r:id="rId64"/>
    <p:sldId id="404" r:id="rId65"/>
    <p:sldId id="405" r:id="rId66"/>
    <p:sldId id="398" r:id="rId67"/>
    <p:sldId id="406" r:id="rId68"/>
    <p:sldId id="397" r:id="rId69"/>
    <p:sldId id="421" r:id="rId70"/>
    <p:sldId id="423" r:id="rId71"/>
    <p:sldId id="424" r:id="rId72"/>
    <p:sldId id="429" r:id="rId73"/>
    <p:sldId id="426" r:id="rId74"/>
    <p:sldId id="427" r:id="rId75"/>
    <p:sldId id="428" r:id="rId76"/>
    <p:sldId id="430" r:id="rId77"/>
    <p:sldId id="422" r:id="rId78"/>
    <p:sldId id="290" r:id="rId79"/>
    <p:sldId id="431" r:id="rId80"/>
    <p:sldId id="314" r:id="rId81"/>
    <p:sldId id="313" r:id="rId82"/>
    <p:sldId id="316" r:id="rId83"/>
    <p:sldId id="317" r:id="rId84"/>
    <p:sldId id="318" r:id="rId85"/>
    <p:sldId id="315" r:id="rId86"/>
    <p:sldId id="319" r:id="rId87"/>
    <p:sldId id="304" r:id="rId88"/>
    <p:sldId id="322" r:id="rId89"/>
    <p:sldId id="320" r:id="rId90"/>
    <p:sldId id="323" r:id="rId91"/>
    <p:sldId id="330" r:id="rId92"/>
    <p:sldId id="324" r:id="rId93"/>
    <p:sldId id="326" r:id="rId94"/>
    <p:sldId id="327" r:id="rId95"/>
    <p:sldId id="325" r:id="rId96"/>
    <p:sldId id="328" r:id="rId97"/>
    <p:sldId id="329" r:id="rId98"/>
    <p:sldId id="294" r:id="rId99"/>
    <p:sldId id="305" r:id="rId100"/>
    <p:sldId id="306" r:id="rId101"/>
    <p:sldId id="335" r:id="rId102"/>
    <p:sldId id="336" r:id="rId103"/>
    <p:sldId id="331" r:id="rId104"/>
    <p:sldId id="338" r:id="rId105"/>
    <p:sldId id="340" r:id="rId106"/>
    <p:sldId id="342" r:id="rId107"/>
    <p:sldId id="344" r:id="rId108"/>
    <p:sldId id="343" r:id="rId109"/>
    <p:sldId id="295" r:id="rId110"/>
    <p:sldId id="341" r:id="rId111"/>
    <p:sldId id="301" r:id="rId112"/>
    <p:sldId id="346" r:id="rId113"/>
    <p:sldId id="355" r:id="rId114"/>
    <p:sldId id="356" r:id="rId115"/>
    <p:sldId id="352" r:id="rId116"/>
    <p:sldId id="354" r:id="rId117"/>
    <p:sldId id="347" r:id="rId118"/>
    <p:sldId id="348" r:id="rId119"/>
    <p:sldId id="349" r:id="rId120"/>
    <p:sldId id="350" r:id="rId121"/>
    <p:sldId id="351" r:id="rId122"/>
    <p:sldId id="357" r:id="rId123"/>
    <p:sldId id="358" r:id="rId124"/>
    <p:sldId id="359" r:id="rId125"/>
    <p:sldId id="360" r:id="rId126"/>
    <p:sldId id="361" r:id="rId1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DE732B-D143-4D7D-BACF-02F60B1BC4E7}" type="doc">
      <dgm:prSet loTypeId="urn:microsoft.com/office/officeart/2016/7/layout/BasicLinearProcessNumbered" loCatId="process" qsTypeId="urn:microsoft.com/office/officeart/2005/8/quickstyle/simple5" qsCatId="simple" csTypeId="urn:microsoft.com/office/officeart/2005/8/colors/ColorSchemeForSuggestions" csCatId="other"/>
      <dgm:spPr/>
      <dgm:t>
        <a:bodyPr/>
        <a:lstStyle/>
        <a:p>
          <a:endParaRPr lang="en-US"/>
        </a:p>
      </dgm:t>
    </dgm:pt>
    <dgm:pt modelId="{91F1DE93-F351-4B81-966A-0578C1E0336D}">
      <dgm:prSet/>
      <dgm:spPr/>
      <dgm:t>
        <a:bodyPr/>
        <a:lstStyle/>
        <a:p>
          <a:r>
            <a:rPr lang="en-US" dirty="0"/>
            <a:t>Filter relevant Products</a:t>
          </a:r>
        </a:p>
      </dgm:t>
    </dgm:pt>
    <dgm:pt modelId="{54B025F6-8C9A-470D-86D4-313183558743}" type="parTrans" cxnId="{D5F79385-D284-465E-9E8B-A57D663BB241}">
      <dgm:prSet/>
      <dgm:spPr/>
      <dgm:t>
        <a:bodyPr/>
        <a:lstStyle/>
        <a:p>
          <a:endParaRPr lang="en-US"/>
        </a:p>
      </dgm:t>
    </dgm:pt>
    <dgm:pt modelId="{F86E2117-A1D1-41E7-A794-576A6E2EE3E3}" type="sibTrans" cxnId="{D5F79385-D284-465E-9E8B-A57D663BB241}">
      <dgm:prSet phldrT="1" phldr="0"/>
      <dgm:spPr/>
      <dgm:t>
        <a:bodyPr/>
        <a:lstStyle/>
        <a:p>
          <a:r>
            <a:rPr lang="en-US"/>
            <a:t>1</a:t>
          </a:r>
        </a:p>
      </dgm:t>
    </dgm:pt>
    <dgm:pt modelId="{93592A75-F930-4605-8EEE-FC7EF5B78463}">
      <dgm:prSet/>
      <dgm:spPr/>
      <dgm:t>
        <a:bodyPr/>
        <a:lstStyle/>
        <a:p>
          <a:r>
            <a:rPr lang="en-US"/>
            <a:t>Predict whether a user will buy a product</a:t>
          </a:r>
        </a:p>
      </dgm:t>
    </dgm:pt>
    <dgm:pt modelId="{77B0897D-252A-4897-9494-2B51AFE3FA56}" type="parTrans" cxnId="{170E8DF9-3253-4B3A-B9B6-983837A7CF27}">
      <dgm:prSet/>
      <dgm:spPr/>
      <dgm:t>
        <a:bodyPr/>
        <a:lstStyle/>
        <a:p>
          <a:endParaRPr lang="en-US"/>
        </a:p>
      </dgm:t>
    </dgm:pt>
    <dgm:pt modelId="{B8AD198B-2C52-4D63-837B-3DFA704C4670}" type="sibTrans" cxnId="{170E8DF9-3253-4B3A-B9B6-983837A7CF27}">
      <dgm:prSet phldrT="2" phldr="0"/>
      <dgm:spPr/>
      <dgm:t>
        <a:bodyPr/>
        <a:lstStyle/>
        <a:p>
          <a:r>
            <a:rPr lang="en-US"/>
            <a:t>2</a:t>
          </a:r>
        </a:p>
      </dgm:t>
    </dgm:pt>
    <dgm:pt modelId="{1B6177D8-AE61-4C90-AFAE-6E98FD2E7574}">
      <dgm:prSet/>
      <dgm:spPr/>
      <dgm:t>
        <a:bodyPr/>
        <a:lstStyle/>
        <a:p>
          <a:r>
            <a:rPr lang="en-US"/>
            <a:t>Predict what rating the user would give to Product</a:t>
          </a:r>
        </a:p>
      </dgm:t>
    </dgm:pt>
    <dgm:pt modelId="{38AA7684-CDF8-483D-9655-59B450ED887E}" type="parTrans" cxnId="{5E70C4D3-62F4-4D52-A542-B76486EFDF60}">
      <dgm:prSet/>
      <dgm:spPr/>
      <dgm:t>
        <a:bodyPr/>
        <a:lstStyle/>
        <a:p>
          <a:endParaRPr lang="en-US"/>
        </a:p>
      </dgm:t>
    </dgm:pt>
    <dgm:pt modelId="{F932186C-6F84-4891-84EB-EDFAF4AA7CED}" type="sibTrans" cxnId="{5E70C4D3-62F4-4D52-A542-B76486EFDF60}">
      <dgm:prSet phldrT="3" phldr="0"/>
      <dgm:spPr/>
      <dgm:t>
        <a:bodyPr/>
        <a:lstStyle/>
        <a:p>
          <a:r>
            <a:rPr lang="en-US"/>
            <a:t>3</a:t>
          </a:r>
        </a:p>
      </dgm:t>
    </dgm:pt>
    <dgm:pt modelId="{81EFB76D-04C5-477C-96BD-C14421C9CDA1}">
      <dgm:prSet/>
      <dgm:spPr/>
      <dgm:t>
        <a:bodyPr/>
        <a:lstStyle/>
        <a:p>
          <a:r>
            <a:rPr lang="en-US"/>
            <a:t>Rank products based on their relevance to user</a:t>
          </a:r>
        </a:p>
      </dgm:t>
    </dgm:pt>
    <dgm:pt modelId="{D16D2330-1B3D-4711-AA53-CDDEDB2C3B48}" type="parTrans" cxnId="{E3C72DCF-28EB-4B71-8AAD-CD5CAAB056E2}">
      <dgm:prSet/>
      <dgm:spPr/>
      <dgm:t>
        <a:bodyPr/>
        <a:lstStyle/>
        <a:p>
          <a:endParaRPr lang="en-US"/>
        </a:p>
      </dgm:t>
    </dgm:pt>
    <dgm:pt modelId="{8C7602B8-451A-4E58-8BD3-B14916381926}" type="sibTrans" cxnId="{E3C72DCF-28EB-4B71-8AAD-CD5CAAB056E2}">
      <dgm:prSet phldrT="4" phldr="0"/>
      <dgm:spPr/>
      <dgm:t>
        <a:bodyPr/>
        <a:lstStyle/>
        <a:p>
          <a:r>
            <a:rPr lang="en-US"/>
            <a:t>4</a:t>
          </a:r>
        </a:p>
      </dgm:t>
    </dgm:pt>
    <dgm:pt modelId="{2FAA76CF-F111-4DE3-99EF-ADED816260FC}" type="pres">
      <dgm:prSet presAssocID="{FEDE732B-D143-4D7D-BACF-02F60B1BC4E7}" presName="Name0" presStyleCnt="0">
        <dgm:presLayoutVars>
          <dgm:animLvl val="lvl"/>
          <dgm:resizeHandles val="exact"/>
        </dgm:presLayoutVars>
      </dgm:prSet>
      <dgm:spPr/>
    </dgm:pt>
    <dgm:pt modelId="{C606B71C-6C0B-4BE5-9DFA-78FD5C92B3D9}" type="pres">
      <dgm:prSet presAssocID="{91F1DE93-F351-4B81-966A-0578C1E0336D}" presName="compositeNode" presStyleCnt="0">
        <dgm:presLayoutVars>
          <dgm:bulletEnabled val="1"/>
        </dgm:presLayoutVars>
      </dgm:prSet>
      <dgm:spPr/>
    </dgm:pt>
    <dgm:pt modelId="{B1BE84B4-1400-4832-AE93-68C720539401}" type="pres">
      <dgm:prSet presAssocID="{91F1DE93-F351-4B81-966A-0578C1E0336D}" presName="bgRect" presStyleLbl="bgAccFollowNode1" presStyleIdx="0" presStyleCnt="4"/>
      <dgm:spPr/>
    </dgm:pt>
    <dgm:pt modelId="{301A2AAF-DEB0-43D3-B06B-7BCF29F4C384}" type="pres">
      <dgm:prSet presAssocID="{F86E2117-A1D1-41E7-A794-576A6E2EE3E3}" presName="sibTransNodeCircle" presStyleLbl="alignNode1" presStyleIdx="0" presStyleCnt="8">
        <dgm:presLayoutVars>
          <dgm:chMax val="0"/>
          <dgm:bulletEnabled/>
        </dgm:presLayoutVars>
      </dgm:prSet>
      <dgm:spPr/>
    </dgm:pt>
    <dgm:pt modelId="{D58BFBEC-63E3-47DD-B492-AB547C672358}" type="pres">
      <dgm:prSet presAssocID="{91F1DE93-F351-4B81-966A-0578C1E0336D}" presName="bottomLine" presStyleLbl="alignNode1" presStyleIdx="1" presStyleCnt="8">
        <dgm:presLayoutVars/>
      </dgm:prSet>
      <dgm:spPr/>
    </dgm:pt>
    <dgm:pt modelId="{05ABE43A-3013-46C1-BD90-B6910D10B48E}" type="pres">
      <dgm:prSet presAssocID="{91F1DE93-F351-4B81-966A-0578C1E0336D}" presName="nodeText" presStyleLbl="bgAccFollowNode1" presStyleIdx="0" presStyleCnt="4">
        <dgm:presLayoutVars>
          <dgm:bulletEnabled val="1"/>
        </dgm:presLayoutVars>
      </dgm:prSet>
      <dgm:spPr/>
    </dgm:pt>
    <dgm:pt modelId="{B18CEAA1-05B4-4419-9F9A-B819A7AEF19B}" type="pres">
      <dgm:prSet presAssocID="{F86E2117-A1D1-41E7-A794-576A6E2EE3E3}" presName="sibTrans" presStyleCnt="0"/>
      <dgm:spPr/>
    </dgm:pt>
    <dgm:pt modelId="{0A270945-1785-47B6-8750-F67390D39834}" type="pres">
      <dgm:prSet presAssocID="{93592A75-F930-4605-8EEE-FC7EF5B78463}" presName="compositeNode" presStyleCnt="0">
        <dgm:presLayoutVars>
          <dgm:bulletEnabled val="1"/>
        </dgm:presLayoutVars>
      </dgm:prSet>
      <dgm:spPr/>
    </dgm:pt>
    <dgm:pt modelId="{01F04957-E10B-435D-B0A2-63117BBBA32B}" type="pres">
      <dgm:prSet presAssocID="{93592A75-F930-4605-8EEE-FC7EF5B78463}" presName="bgRect" presStyleLbl="bgAccFollowNode1" presStyleIdx="1" presStyleCnt="4"/>
      <dgm:spPr/>
    </dgm:pt>
    <dgm:pt modelId="{2C1A8A7B-E030-4C62-B341-72488201EDB4}" type="pres">
      <dgm:prSet presAssocID="{B8AD198B-2C52-4D63-837B-3DFA704C4670}" presName="sibTransNodeCircle" presStyleLbl="alignNode1" presStyleIdx="2" presStyleCnt="8">
        <dgm:presLayoutVars>
          <dgm:chMax val="0"/>
          <dgm:bulletEnabled/>
        </dgm:presLayoutVars>
      </dgm:prSet>
      <dgm:spPr/>
    </dgm:pt>
    <dgm:pt modelId="{A2BDF4CD-5D41-440C-B51D-A7B75D4E59AB}" type="pres">
      <dgm:prSet presAssocID="{93592A75-F930-4605-8EEE-FC7EF5B78463}" presName="bottomLine" presStyleLbl="alignNode1" presStyleIdx="3" presStyleCnt="8">
        <dgm:presLayoutVars/>
      </dgm:prSet>
      <dgm:spPr/>
    </dgm:pt>
    <dgm:pt modelId="{229C8DA8-9B64-427B-83C9-B2999B982BD0}" type="pres">
      <dgm:prSet presAssocID="{93592A75-F930-4605-8EEE-FC7EF5B78463}" presName="nodeText" presStyleLbl="bgAccFollowNode1" presStyleIdx="1" presStyleCnt="4">
        <dgm:presLayoutVars>
          <dgm:bulletEnabled val="1"/>
        </dgm:presLayoutVars>
      </dgm:prSet>
      <dgm:spPr/>
    </dgm:pt>
    <dgm:pt modelId="{C2654BF5-788F-4663-94BD-2FE8B32FADB8}" type="pres">
      <dgm:prSet presAssocID="{B8AD198B-2C52-4D63-837B-3DFA704C4670}" presName="sibTrans" presStyleCnt="0"/>
      <dgm:spPr/>
    </dgm:pt>
    <dgm:pt modelId="{2679EE2F-37E3-45C3-96D9-E8213B14BA7A}" type="pres">
      <dgm:prSet presAssocID="{1B6177D8-AE61-4C90-AFAE-6E98FD2E7574}" presName="compositeNode" presStyleCnt="0">
        <dgm:presLayoutVars>
          <dgm:bulletEnabled val="1"/>
        </dgm:presLayoutVars>
      </dgm:prSet>
      <dgm:spPr/>
    </dgm:pt>
    <dgm:pt modelId="{CD13844C-63A4-42AF-8080-B1EE63E715B7}" type="pres">
      <dgm:prSet presAssocID="{1B6177D8-AE61-4C90-AFAE-6E98FD2E7574}" presName="bgRect" presStyleLbl="bgAccFollowNode1" presStyleIdx="2" presStyleCnt="4"/>
      <dgm:spPr/>
    </dgm:pt>
    <dgm:pt modelId="{8E738DB3-2B3F-4456-9C14-44E521E65CA3}" type="pres">
      <dgm:prSet presAssocID="{F932186C-6F84-4891-84EB-EDFAF4AA7CED}" presName="sibTransNodeCircle" presStyleLbl="alignNode1" presStyleIdx="4" presStyleCnt="8">
        <dgm:presLayoutVars>
          <dgm:chMax val="0"/>
          <dgm:bulletEnabled/>
        </dgm:presLayoutVars>
      </dgm:prSet>
      <dgm:spPr/>
    </dgm:pt>
    <dgm:pt modelId="{D66A68D5-5FDC-414A-A3F1-75E1C1F0D981}" type="pres">
      <dgm:prSet presAssocID="{1B6177D8-AE61-4C90-AFAE-6E98FD2E7574}" presName="bottomLine" presStyleLbl="alignNode1" presStyleIdx="5" presStyleCnt="8">
        <dgm:presLayoutVars/>
      </dgm:prSet>
      <dgm:spPr/>
    </dgm:pt>
    <dgm:pt modelId="{BF109AB1-78E9-4DF9-84FF-AB2C6DC52DE4}" type="pres">
      <dgm:prSet presAssocID="{1B6177D8-AE61-4C90-AFAE-6E98FD2E7574}" presName="nodeText" presStyleLbl="bgAccFollowNode1" presStyleIdx="2" presStyleCnt="4">
        <dgm:presLayoutVars>
          <dgm:bulletEnabled val="1"/>
        </dgm:presLayoutVars>
      </dgm:prSet>
      <dgm:spPr/>
    </dgm:pt>
    <dgm:pt modelId="{657B6C7E-220C-42A6-8CA5-FCF2F462F63A}" type="pres">
      <dgm:prSet presAssocID="{F932186C-6F84-4891-84EB-EDFAF4AA7CED}" presName="sibTrans" presStyleCnt="0"/>
      <dgm:spPr/>
    </dgm:pt>
    <dgm:pt modelId="{1D09FCA9-088F-4D14-B7A1-9F048985BD5E}" type="pres">
      <dgm:prSet presAssocID="{81EFB76D-04C5-477C-96BD-C14421C9CDA1}" presName="compositeNode" presStyleCnt="0">
        <dgm:presLayoutVars>
          <dgm:bulletEnabled val="1"/>
        </dgm:presLayoutVars>
      </dgm:prSet>
      <dgm:spPr/>
    </dgm:pt>
    <dgm:pt modelId="{2780256D-F035-45D8-8E79-E87271A406B4}" type="pres">
      <dgm:prSet presAssocID="{81EFB76D-04C5-477C-96BD-C14421C9CDA1}" presName="bgRect" presStyleLbl="bgAccFollowNode1" presStyleIdx="3" presStyleCnt="4"/>
      <dgm:spPr/>
    </dgm:pt>
    <dgm:pt modelId="{91B3C152-246B-473D-BF22-B3B3539F6214}" type="pres">
      <dgm:prSet presAssocID="{8C7602B8-451A-4E58-8BD3-B14916381926}" presName="sibTransNodeCircle" presStyleLbl="alignNode1" presStyleIdx="6" presStyleCnt="8">
        <dgm:presLayoutVars>
          <dgm:chMax val="0"/>
          <dgm:bulletEnabled/>
        </dgm:presLayoutVars>
      </dgm:prSet>
      <dgm:spPr/>
    </dgm:pt>
    <dgm:pt modelId="{875E738C-9B03-46DA-B2BA-A8822876D9B2}" type="pres">
      <dgm:prSet presAssocID="{81EFB76D-04C5-477C-96BD-C14421C9CDA1}" presName="bottomLine" presStyleLbl="alignNode1" presStyleIdx="7" presStyleCnt="8">
        <dgm:presLayoutVars/>
      </dgm:prSet>
      <dgm:spPr/>
    </dgm:pt>
    <dgm:pt modelId="{69F6805B-48D5-442A-A258-10D61B0B0EE6}" type="pres">
      <dgm:prSet presAssocID="{81EFB76D-04C5-477C-96BD-C14421C9CDA1}" presName="nodeText" presStyleLbl="bgAccFollowNode1" presStyleIdx="3" presStyleCnt="4">
        <dgm:presLayoutVars>
          <dgm:bulletEnabled val="1"/>
        </dgm:presLayoutVars>
      </dgm:prSet>
      <dgm:spPr/>
    </dgm:pt>
  </dgm:ptLst>
  <dgm:cxnLst>
    <dgm:cxn modelId="{5B17C20F-59C8-4911-9BB0-2F984788DB94}" type="presOf" srcId="{81EFB76D-04C5-477C-96BD-C14421C9CDA1}" destId="{2780256D-F035-45D8-8E79-E87271A406B4}" srcOrd="0" destOrd="0" presId="urn:microsoft.com/office/officeart/2016/7/layout/BasicLinearProcessNumbered"/>
    <dgm:cxn modelId="{E2B5101D-6A3D-4C32-9DDB-FE3305BB268A}" type="presOf" srcId="{FEDE732B-D143-4D7D-BACF-02F60B1BC4E7}" destId="{2FAA76CF-F111-4DE3-99EF-ADED816260FC}" srcOrd="0" destOrd="0" presId="urn:microsoft.com/office/officeart/2016/7/layout/BasicLinearProcessNumbered"/>
    <dgm:cxn modelId="{2916DC1F-D833-4312-8D5C-1F1C399099CC}" type="presOf" srcId="{81EFB76D-04C5-477C-96BD-C14421C9CDA1}" destId="{69F6805B-48D5-442A-A258-10D61B0B0EE6}" srcOrd="1" destOrd="0" presId="urn:microsoft.com/office/officeart/2016/7/layout/BasicLinearProcessNumbered"/>
    <dgm:cxn modelId="{9C3AC223-97D9-4497-B6F3-5547761752B0}" type="presOf" srcId="{8C7602B8-451A-4E58-8BD3-B14916381926}" destId="{91B3C152-246B-473D-BF22-B3B3539F6214}" srcOrd="0" destOrd="0" presId="urn:microsoft.com/office/officeart/2016/7/layout/BasicLinearProcessNumbered"/>
    <dgm:cxn modelId="{3970002B-9B2B-404D-B11E-4A45045E0F93}" type="presOf" srcId="{1B6177D8-AE61-4C90-AFAE-6E98FD2E7574}" destId="{BF109AB1-78E9-4DF9-84FF-AB2C6DC52DE4}" srcOrd="1" destOrd="0" presId="urn:microsoft.com/office/officeart/2016/7/layout/BasicLinearProcessNumbered"/>
    <dgm:cxn modelId="{1F8CD730-F356-4FFB-99E6-BBBB45B0CAC6}" type="presOf" srcId="{B8AD198B-2C52-4D63-837B-3DFA704C4670}" destId="{2C1A8A7B-E030-4C62-B341-72488201EDB4}" srcOrd="0" destOrd="0" presId="urn:microsoft.com/office/officeart/2016/7/layout/BasicLinearProcessNumbered"/>
    <dgm:cxn modelId="{1E1E745D-F263-4B9D-85D8-30741DD49926}" type="presOf" srcId="{91F1DE93-F351-4B81-966A-0578C1E0336D}" destId="{B1BE84B4-1400-4832-AE93-68C720539401}" srcOrd="0" destOrd="0" presId="urn:microsoft.com/office/officeart/2016/7/layout/BasicLinearProcessNumbered"/>
    <dgm:cxn modelId="{84272B5E-F586-42DC-8298-CE13A471C296}" type="presOf" srcId="{93592A75-F930-4605-8EEE-FC7EF5B78463}" destId="{01F04957-E10B-435D-B0A2-63117BBBA32B}" srcOrd="0" destOrd="0" presId="urn:microsoft.com/office/officeart/2016/7/layout/BasicLinearProcessNumbered"/>
    <dgm:cxn modelId="{3A61224F-ED19-41DE-920A-0ADABFDF52F5}" type="presOf" srcId="{93592A75-F930-4605-8EEE-FC7EF5B78463}" destId="{229C8DA8-9B64-427B-83C9-B2999B982BD0}" srcOrd="1" destOrd="0" presId="urn:microsoft.com/office/officeart/2016/7/layout/BasicLinearProcessNumbered"/>
    <dgm:cxn modelId="{0FC4524F-5975-4198-AE58-30832E93EE91}" type="presOf" srcId="{F86E2117-A1D1-41E7-A794-576A6E2EE3E3}" destId="{301A2AAF-DEB0-43D3-B06B-7BCF29F4C384}" srcOrd="0" destOrd="0" presId="urn:microsoft.com/office/officeart/2016/7/layout/BasicLinearProcessNumbered"/>
    <dgm:cxn modelId="{1C80B17F-2D87-4B07-B45B-4054E593CF90}" type="presOf" srcId="{91F1DE93-F351-4B81-966A-0578C1E0336D}" destId="{05ABE43A-3013-46C1-BD90-B6910D10B48E}" srcOrd="1" destOrd="0" presId="urn:microsoft.com/office/officeart/2016/7/layout/BasicLinearProcessNumbered"/>
    <dgm:cxn modelId="{D5F79385-D284-465E-9E8B-A57D663BB241}" srcId="{FEDE732B-D143-4D7D-BACF-02F60B1BC4E7}" destId="{91F1DE93-F351-4B81-966A-0578C1E0336D}" srcOrd="0" destOrd="0" parTransId="{54B025F6-8C9A-470D-86D4-313183558743}" sibTransId="{F86E2117-A1D1-41E7-A794-576A6E2EE3E3}"/>
    <dgm:cxn modelId="{E3C72DCF-28EB-4B71-8AAD-CD5CAAB056E2}" srcId="{FEDE732B-D143-4D7D-BACF-02F60B1BC4E7}" destId="{81EFB76D-04C5-477C-96BD-C14421C9CDA1}" srcOrd="3" destOrd="0" parTransId="{D16D2330-1B3D-4711-AA53-CDDEDB2C3B48}" sibTransId="{8C7602B8-451A-4E58-8BD3-B14916381926}"/>
    <dgm:cxn modelId="{5E70C4D3-62F4-4D52-A542-B76486EFDF60}" srcId="{FEDE732B-D143-4D7D-BACF-02F60B1BC4E7}" destId="{1B6177D8-AE61-4C90-AFAE-6E98FD2E7574}" srcOrd="2" destOrd="0" parTransId="{38AA7684-CDF8-483D-9655-59B450ED887E}" sibTransId="{F932186C-6F84-4891-84EB-EDFAF4AA7CED}"/>
    <dgm:cxn modelId="{B09671E1-7B47-4E9A-B8D1-901DE43C0120}" type="presOf" srcId="{F932186C-6F84-4891-84EB-EDFAF4AA7CED}" destId="{8E738DB3-2B3F-4456-9C14-44E521E65CA3}" srcOrd="0" destOrd="0" presId="urn:microsoft.com/office/officeart/2016/7/layout/BasicLinearProcessNumbered"/>
    <dgm:cxn modelId="{85B78CE6-7925-455C-8011-5F5EF749800E}" type="presOf" srcId="{1B6177D8-AE61-4C90-AFAE-6E98FD2E7574}" destId="{CD13844C-63A4-42AF-8080-B1EE63E715B7}" srcOrd="0" destOrd="0" presId="urn:microsoft.com/office/officeart/2016/7/layout/BasicLinearProcessNumbered"/>
    <dgm:cxn modelId="{170E8DF9-3253-4B3A-B9B6-983837A7CF27}" srcId="{FEDE732B-D143-4D7D-BACF-02F60B1BC4E7}" destId="{93592A75-F930-4605-8EEE-FC7EF5B78463}" srcOrd="1" destOrd="0" parTransId="{77B0897D-252A-4897-9494-2B51AFE3FA56}" sibTransId="{B8AD198B-2C52-4D63-837B-3DFA704C4670}"/>
    <dgm:cxn modelId="{66D57F3D-8993-4A20-8F2D-CAB11F9917EC}" type="presParOf" srcId="{2FAA76CF-F111-4DE3-99EF-ADED816260FC}" destId="{C606B71C-6C0B-4BE5-9DFA-78FD5C92B3D9}" srcOrd="0" destOrd="0" presId="urn:microsoft.com/office/officeart/2016/7/layout/BasicLinearProcessNumbered"/>
    <dgm:cxn modelId="{FD1F2C09-61A0-4D28-88C9-AB174C3F924A}" type="presParOf" srcId="{C606B71C-6C0B-4BE5-9DFA-78FD5C92B3D9}" destId="{B1BE84B4-1400-4832-AE93-68C720539401}" srcOrd="0" destOrd="0" presId="urn:microsoft.com/office/officeart/2016/7/layout/BasicLinearProcessNumbered"/>
    <dgm:cxn modelId="{6A9A9194-904F-4DB7-931E-D8E39DAF245A}" type="presParOf" srcId="{C606B71C-6C0B-4BE5-9DFA-78FD5C92B3D9}" destId="{301A2AAF-DEB0-43D3-B06B-7BCF29F4C384}" srcOrd="1" destOrd="0" presId="urn:microsoft.com/office/officeart/2016/7/layout/BasicLinearProcessNumbered"/>
    <dgm:cxn modelId="{BE851A49-F417-43E0-ADEF-7E61F57678C6}" type="presParOf" srcId="{C606B71C-6C0B-4BE5-9DFA-78FD5C92B3D9}" destId="{D58BFBEC-63E3-47DD-B492-AB547C672358}" srcOrd="2" destOrd="0" presId="urn:microsoft.com/office/officeart/2016/7/layout/BasicLinearProcessNumbered"/>
    <dgm:cxn modelId="{A9592FED-AF2B-40A5-8144-C99AA30F3BB3}" type="presParOf" srcId="{C606B71C-6C0B-4BE5-9DFA-78FD5C92B3D9}" destId="{05ABE43A-3013-46C1-BD90-B6910D10B48E}" srcOrd="3" destOrd="0" presId="urn:microsoft.com/office/officeart/2016/7/layout/BasicLinearProcessNumbered"/>
    <dgm:cxn modelId="{CF2506B9-6B0E-482B-9B11-91583AC77875}" type="presParOf" srcId="{2FAA76CF-F111-4DE3-99EF-ADED816260FC}" destId="{B18CEAA1-05B4-4419-9F9A-B819A7AEF19B}" srcOrd="1" destOrd="0" presId="urn:microsoft.com/office/officeart/2016/7/layout/BasicLinearProcessNumbered"/>
    <dgm:cxn modelId="{5E05E77B-CF14-468C-A812-7A029CA73F20}" type="presParOf" srcId="{2FAA76CF-F111-4DE3-99EF-ADED816260FC}" destId="{0A270945-1785-47B6-8750-F67390D39834}" srcOrd="2" destOrd="0" presId="urn:microsoft.com/office/officeart/2016/7/layout/BasicLinearProcessNumbered"/>
    <dgm:cxn modelId="{BF407CF7-61B5-47D1-AA88-D7397ECA153D}" type="presParOf" srcId="{0A270945-1785-47B6-8750-F67390D39834}" destId="{01F04957-E10B-435D-B0A2-63117BBBA32B}" srcOrd="0" destOrd="0" presId="urn:microsoft.com/office/officeart/2016/7/layout/BasicLinearProcessNumbered"/>
    <dgm:cxn modelId="{4F47D82D-50E2-4F9C-ACAB-D701A8BF7E6E}" type="presParOf" srcId="{0A270945-1785-47B6-8750-F67390D39834}" destId="{2C1A8A7B-E030-4C62-B341-72488201EDB4}" srcOrd="1" destOrd="0" presId="urn:microsoft.com/office/officeart/2016/7/layout/BasicLinearProcessNumbered"/>
    <dgm:cxn modelId="{5B7C71F5-377B-443B-B8F2-8958658C6E22}" type="presParOf" srcId="{0A270945-1785-47B6-8750-F67390D39834}" destId="{A2BDF4CD-5D41-440C-B51D-A7B75D4E59AB}" srcOrd="2" destOrd="0" presId="urn:microsoft.com/office/officeart/2016/7/layout/BasicLinearProcessNumbered"/>
    <dgm:cxn modelId="{DDF9AA8E-493F-4CEC-990D-1E136385374E}" type="presParOf" srcId="{0A270945-1785-47B6-8750-F67390D39834}" destId="{229C8DA8-9B64-427B-83C9-B2999B982BD0}" srcOrd="3" destOrd="0" presId="urn:microsoft.com/office/officeart/2016/7/layout/BasicLinearProcessNumbered"/>
    <dgm:cxn modelId="{DF17EBA8-9301-48ED-94BC-1C025AD29CB9}" type="presParOf" srcId="{2FAA76CF-F111-4DE3-99EF-ADED816260FC}" destId="{C2654BF5-788F-4663-94BD-2FE8B32FADB8}" srcOrd="3" destOrd="0" presId="urn:microsoft.com/office/officeart/2016/7/layout/BasicLinearProcessNumbered"/>
    <dgm:cxn modelId="{6ABFE2D5-6535-450A-B217-81DF3FFD59EF}" type="presParOf" srcId="{2FAA76CF-F111-4DE3-99EF-ADED816260FC}" destId="{2679EE2F-37E3-45C3-96D9-E8213B14BA7A}" srcOrd="4" destOrd="0" presId="urn:microsoft.com/office/officeart/2016/7/layout/BasicLinearProcessNumbered"/>
    <dgm:cxn modelId="{6DD2C7BE-2EB4-419E-8F49-6DA166CB9944}" type="presParOf" srcId="{2679EE2F-37E3-45C3-96D9-E8213B14BA7A}" destId="{CD13844C-63A4-42AF-8080-B1EE63E715B7}" srcOrd="0" destOrd="0" presId="urn:microsoft.com/office/officeart/2016/7/layout/BasicLinearProcessNumbered"/>
    <dgm:cxn modelId="{3FDCD759-C4B0-469D-A6A1-5F391136A25E}" type="presParOf" srcId="{2679EE2F-37E3-45C3-96D9-E8213B14BA7A}" destId="{8E738DB3-2B3F-4456-9C14-44E521E65CA3}" srcOrd="1" destOrd="0" presId="urn:microsoft.com/office/officeart/2016/7/layout/BasicLinearProcessNumbered"/>
    <dgm:cxn modelId="{DB5463C9-F20D-4AC7-BEEB-22CFA04824F5}" type="presParOf" srcId="{2679EE2F-37E3-45C3-96D9-E8213B14BA7A}" destId="{D66A68D5-5FDC-414A-A3F1-75E1C1F0D981}" srcOrd="2" destOrd="0" presId="urn:microsoft.com/office/officeart/2016/7/layout/BasicLinearProcessNumbered"/>
    <dgm:cxn modelId="{BDD348F6-AA6F-441E-9E0A-B4F3420A48A3}" type="presParOf" srcId="{2679EE2F-37E3-45C3-96D9-E8213B14BA7A}" destId="{BF109AB1-78E9-4DF9-84FF-AB2C6DC52DE4}" srcOrd="3" destOrd="0" presId="urn:microsoft.com/office/officeart/2016/7/layout/BasicLinearProcessNumbered"/>
    <dgm:cxn modelId="{C9B6A2D6-A486-45AE-9C42-EBFC859D05C5}" type="presParOf" srcId="{2FAA76CF-F111-4DE3-99EF-ADED816260FC}" destId="{657B6C7E-220C-42A6-8CA5-FCF2F462F63A}" srcOrd="5" destOrd="0" presId="urn:microsoft.com/office/officeart/2016/7/layout/BasicLinearProcessNumbered"/>
    <dgm:cxn modelId="{5365272B-3C80-4B12-8F59-85B157A8517C}" type="presParOf" srcId="{2FAA76CF-F111-4DE3-99EF-ADED816260FC}" destId="{1D09FCA9-088F-4D14-B7A1-9F048985BD5E}" srcOrd="6" destOrd="0" presId="urn:microsoft.com/office/officeart/2016/7/layout/BasicLinearProcessNumbered"/>
    <dgm:cxn modelId="{083030CB-B567-48E8-9FE7-A0606127FD78}" type="presParOf" srcId="{1D09FCA9-088F-4D14-B7A1-9F048985BD5E}" destId="{2780256D-F035-45D8-8E79-E87271A406B4}" srcOrd="0" destOrd="0" presId="urn:microsoft.com/office/officeart/2016/7/layout/BasicLinearProcessNumbered"/>
    <dgm:cxn modelId="{57EF9A9A-D9AC-4428-A20E-A56B34577BF5}" type="presParOf" srcId="{1D09FCA9-088F-4D14-B7A1-9F048985BD5E}" destId="{91B3C152-246B-473D-BF22-B3B3539F6214}" srcOrd="1" destOrd="0" presId="urn:microsoft.com/office/officeart/2016/7/layout/BasicLinearProcessNumbered"/>
    <dgm:cxn modelId="{136C882B-9657-4919-A5F3-B4D27A787CBF}" type="presParOf" srcId="{1D09FCA9-088F-4D14-B7A1-9F048985BD5E}" destId="{875E738C-9B03-46DA-B2BA-A8822876D9B2}" srcOrd="2" destOrd="0" presId="urn:microsoft.com/office/officeart/2016/7/layout/BasicLinearProcessNumbered"/>
    <dgm:cxn modelId="{9C4C172C-FB73-4867-8A58-26C917E2BB2B}" type="presParOf" srcId="{1D09FCA9-088F-4D14-B7A1-9F048985BD5E}" destId="{69F6805B-48D5-442A-A258-10D61B0B0EE6}"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E84B4-1400-4832-AE93-68C720539401}">
      <dsp:nvSpPr>
        <dsp:cNvPr id="0" name=""/>
        <dsp:cNvSpPr/>
      </dsp:nvSpPr>
      <dsp:spPr>
        <a:xfrm>
          <a:off x="2633" y="364761"/>
          <a:ext cx="2088869" cy="2924417"/>
        </a:xfrm>
        <a:prstGeom prst="rect">
          <a:avLst/>
        </a:prstGeom>
        <a:solidFill>
          <a:schemeClr val="bg1">
            <a:lumMod val="95000"/>
            <a:hueOff val="0"/>
            <a:satOff val="0"/>
            <a:lumOff val="0"/>
            <a:alphaOff val="0"/>
          </a:schemeClr>
        </a:solidFill>
        <a:ln w="9525" cap="rnd" cmpd="sng" algn="ctr">
          <a:solidFill>
            <a:schemeClr val="bg1">
              <a:lumMod val="95000"/>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62856" tIns="330200" rIns="162856" bIns="330200" numCol="1" spcCol="1270" anchor="t" anchorCtr="0">
          <a:noAutofit/>
        </a:bodyPr>
        <a:lstStyle/>
        <a:p>
          <a:pPr marL="0" lvl="0" indent="0" algn="l" defTabSz="844550">
            <a:lnSpc>
              <a:spcPct val="90000"/>
            </a:lnSpc>
            <a:spcBef>
              <a:spcPct val="0"/>
            </a:spcBef>
            <a:spcAft>
              <a:spcPct val="35000"/>
            </a:spcAft>
            <a:buNone/>
          </a:pPr>
          <a:r>
            <a:rPr lang="en-US" sz="1900" kern="1200" dirty="0"/>
            <a:t>Filter relevant Products</a:t>
          </a:r>
        </a:p>
      </dsp:txBody>
      <dsp:txXfrm>
        <a:off x="2633" y="1476040"/>
        <a:ext cx="2088869" cy="1754650"/>
      </dsp:txXfrm>
    </dsp:sp>
    <dsp:sp modelId="{301A2AAF-DEB0-43D3-B06B-7BCF29F4C384}">
      <dsp:nvSpPr>
        <dsp:cNvPr id="0" name=""/>
        <dsp:cNvSpPr/>
      </dsp:nvSpPr>
      <dsp:spPr>
        <a:xfrm>
          <a:off x="608405" y="657203"/>
          <a:ext cx="877325" cy="877325"/>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8400" tIns="12700" rIns="68400" bIns="12700" numCol="1" spcCol="1270" anchor="ctr" anchorCtr="0">
          <a:noAutofit/>
        </a:bodyPr>
        <a:lstStyle/>
        <a:p>
          <a:pPr marL="0" lvl="0" indent="0" algn="ctr" defTabSz="1866900">
            <a:lnSpc>
              <a:spcPct val="90000"/>
            </a:lnSpc>
            <a:spcBef>
              <a:spcPct val="0"/>
            </a:spcBef>
            <a:spcAft>
              <a:spcPct val="35000"/>
            </a:spcAft>
            <a:buNone/>
          </a:pPr>
          <a:r>
            <a:rPr lang="en-US" sz="4200" kern="1200"/>
            <a:t>1</a:t>
          </a:r>
        </a:p>
      </dsp:txBody>
      <dsp:txXfrm>
        <a:off x="736886" y="785684"/>
        <a:ext cx="620363" cy="620363"/>
      </dsp:txXfrm>
    </dsp:sp>
    <dsp:sp modelId="{D58BFBEC-63E3-47DD-B492-AB547C672358}">
      <dsp:nvSpPr>
        <dsp:cNvPr id="0" name=""/>
        <dsp:cNvSpPr/>
      </dsp:nvSpPr>
      <dsp:spPr>
        <a:xfrm>
          <a:off x="2633" y="3289107"/>
          <a:ext cx="2088869" cy="7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01F04957-E10B-435D-B0A2-63117BBBA32B}">
      <dsp:nvSpPr>
        <dsp:cNvPr id="0" name=""/>
        <dsp:cNvSpPr/>
      </dsp:nvSpPr>
      <dsp:spPr>
        <a:xfrm>
          <a:off x="2300389" y="364761"/>
          <a:ext cx="2088869" cy="2924417"/>
        </a:xfrm>
        <a:prstGeom prst="rect">
          <a:avLst/>
        </a:prstGeom>
        <a:solidFill>
          <a:schemeClr val="bg1">
            <a:lumMod val="95000"/>
            <a:hueOff val="0"/>
            <a:satOff val="0"/>
            <a:lumOff val="0"/>
            <a:alphaOff val="0"/>
          </a:schemeClr>
        </a:solidFill>
        <a:ln w="9525" cap="rnd" cmpd="sng" algn="ctr">
          <a:solidFill>
            <a:schemeClr val="bg1">
              <a:lumMod val="95000"/>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62856" tIns="330200" rIns="162856" bIns="330200" numCol="1" spcCol="1270" anchor="t" anchorCtr="0">
          <a:noAutofit/>
        </a:bodyPr>
        <a:lstStyle/>
        <a:p>
          <a:pPr marL="0" lvl="0" indent="0" algn="l" defTabSz="844550">
            <a:lnSpc>
              <a:spcPct val="90000"/>
            </a:lnSpc>
            <a:spcBef>
              <a:spcPct val="0"/>
            </a:spcBef>
            <a:spcAft>
              <a:spcPct val="35000"/>
            </a:spcAft>
            <a:buNone/>
          </a:pPr>
          <a:r>
            <a:rPr lang="en-US" sz="1900" kern="1200"/>
            <a:t>Predict whether a user will buy a product</a:t>
          </a:r>
        </a:p>
      </dsp:txBody>
      <dsp:txXfrm>
        <a:off x="2300389" y="1476040"/>
        <a:ext cx="2088869" cy="1754650"/>
      </dsp:txXfrm>
    </dsp:sp>
    <dsp:sp modelId="{2C1A8A7B-E030-4C62-B341-72488201EDB4}">
      <dsp:nvSpPr>
        <dsp:cNvPr id="0" name=""/>
        <dsp:cNvSpPr/>
      </dsp:nvSpPr>
      <dsp:spPr>
        <a:xfrm>
          <a:off x="2906161" y="657203"/>
          <a:ext cx="877325" cy="877325"/>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8400" tIns="12700" rIns="68400" bIns="12700" numCol="1" spcCol="1270" anchor="ctr" anchorCtr="0">
          <a:noAutofit/>
        </a:bodyPr>
        <a:lstStyle/>
        <a:p>
          <a:pPr marL="0" lvl="0" indent="0" algn="ctr" defTabSz="1866900">
            <a:lnSpc>
              <a:spcPct val="90000"/>
            </a:lnSpc>
            <a:spcBef>
              <a:spcPct val="0"/>
            </a:spcBef>
            <a:spcAft>
              <a:spcPct val="35000"/>
            </a:spcAft>
            <a:buNone/>
          </a:pPr>
          <a:r>
            <a:rPr lang="en-US" sz="4200" kern="1200"/>
            <a:t>2</a:t>
          </a:r>
        </a:p>
      </dsp:txBody>
      <dsp:txXfrm>
        <a:off x="3034642" y="785684"/>
        <a:ext cx="620363" cy="620363"/>
      </dsp:txXfrm>
    </dsp:sp>
    <dsp:sp modelId="{A2BDF4CD-5D41-440C-B51D-A7B75D4E59AB}">
      <dsp:nvSpPr>
        <dsp:cNvPr id="0" name=""/>
        <dsp:cNvSpPr/>
      </dsp:nvSpPr>
      <dsp:spPr>
        <a:xfrm>
          <a:off x="2300389" y="3289107"/>
          <a:ext cx="2088869" cy="7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CD13844C-63A4-42AF-8080-B1EE63E715B7}">
      <dsp:nvSpPr>
        <dsp:cNvPr id="0" name=""/>
        <dsp:cNvSpPr/>
      </dsp:nvSpPr>
      <dsp:spPr>
        <a:xfrm>
          <a:off x="4598145" y="364761"/>
          <a:ext cx="2088869" cy="2924417"/>
        </a:xfrm>
        <a:prstGeom prst="rect">
          <a:avLst/>
        </a:prstGeom>
        <a:solidFill>
          <a:schemeClr val="bg1">
            <a:lumMod val="95000"/>
            <a:hueOff val="0"/>
            <a:satOff val="0"/>
            <a:lumOff val="0"/>
            <a:alphaOff val="0"/>
          </a:schemeClr>
        </a:solidFill>
        <a:ln w="9525" cap="rnd" cmpd="sng" algn="ctr">
          <a:solidFill>
            <a:schemeClr val="bg1">
              <a:lumMod val="95000"/>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62856" tIns="330200" rIns="162856" bIns="330200" numCol="1" spcCol="1270" anchor="t" anchorCtr="0">
          <a:noAutofit/>
        </a:bodyPr>
        <a:lstStyle/>
        <a:p>
          <a:pPr marL="0" lvl="0" indent="0" algn="l" defTabSz="844550">
            <a:lnSpc>
              <a:spcPct val="90000"/>
            </a:lnSpc>
            <a:spcBef>
              <a:spcPct val="0"/>
            </a:spcBef>
            <a:spcAft>
              <a:spcPct val="35000"/>
            </a:spcAft>
            <a:buNone/>
          </a:pPr>
          <a:r>
            <a:rPr lang="en-US" sz="1900" kern="1200"/>
            <a:t>Predict what rating the user would give to Product</a:t>
          </a:r>
        </a:p>
      </dsp:txBody>
      <dsp:txXfrm>
        <a:off x="4598145" y="1476040"/>
        <a:ext cx="2088869" cy="1754650"/>
      </dsp:txXfrm>
    </dsp:sp>
    <dsp:sp modelId="{8E738DB3-2B3F-4456-9C14-44E521E65CA3}">
      <dsp:nvSpPr>
        <dsp:cNvPr id="0" name=""/>
        <dsp:cNvSpPr/>
      </dsp:nvSpPr>
      <dsp:spPr>
        <a:xfrm>
          <a:off x="5203917" y="657203"/>
          <a:ext cx="877325" cy="877325"/>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8400" tIns="12700" rIns="68400" bIns="12700" numCol="1" spcCol="1270" anchor="ctr" anchorCtr="0">
          <a:noAutofit/>
        </a:bodyPr>
        <a:lstStyle/>
        <a:p>
          <a:pPr marL="0" lvl="0" indent="0" algn="ctr" defTabSz="1866900">
            <a:lnSpc>
              <a:spcPct val="90000"/>
            </a:lnSpc>
            <a:spcBef>
              <a:spcPct val="0"/>
            </a:spcBef>
            <a:spcAft>
              <a:spcPct val="35000"/>
            </a:spcAft>
            <a:buNone/>
          </a:pPr>
          <a:r>
            <a:rPr lang="en-US" sz="4200" kern="1200"/>
            <a:t>3</a:t>
          </a:r>
        </a:p>
      </dsp:txBody>
      <dsp:txXfrm>
        <a:off x="5332398" y="785684"/>
        <a:ext cx="620363" cy="620363"/>
      </dsp:txXfrm>
    </dsp:sp>
    <dsp:sp modelId="{D66A68D5-5FDC-414A-A3F1-75E1C1F0D981}">
      <dsp:nvSpPr>
        <dsp:cNvPr id="0" name=""/>
        <dsp:cNvSpPr/>
      </dsp:nvSpPr>
      <dsp:spPr>
        <a:xfrm>
          <a:off x="4598145" y="3289107"/>
          <a:ext cx="2088869" cy="7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2780256D-F035-45D8-8E79-E87271A406B4}">
      <dsp:nvSpPr>
        <dsp:cNvPr id="0" name=""/>
        <dsp:cNvSpPr/>
      </dsp:nvSpPr>
      <dsp:spPr>
        <a:xfrm>
          <a:off x="6895901" y="364761"/>
          <a:ext cx="2088869" cy="2924417"/>
        </a:xfrm>
        <a:prstGeom prst="rect">
          <a:avLst/>
        </a:prstGeom>
        <a:solidFill>
          <a:schemeClr val="bg1">
            <a:lumMod val="95000"/>
            <a:hueOff val="0"/>
            <a:satOff val="0"/>
            <a:lumOff val="0"/>
            <a:alphaOff val="0"/>
          </a:schemeClr>
        </a:solidFill>
        <a:ln w="9525" cap="rnd" cmpd="sng" algn="ctr">
          <a:solidFill>
            <a:schemeClr val="bg1">
              <a:lumMod val="95000"/>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62856" tIns="330200" rIns="162856" bIns="330200" numCol="1" spcCol="1270" anchor="t" anchorCtr="0">
          <a:noAutofit/>
        </a:bodyPr>
        <a:lstStyle/>
        <a:p>
          <a:pPr marL="0" lvl="0" indent="0" algn="l" defTabSz="844550">
            <a:lnSpc>
              <a:spcPct val="90000"/>
            </a:lnSpc>
            <a:spcBef>
              <a:spcPct val="0"/>
            </a:spcBef>
            <a:spcAft>
              <a:spcPct val="35000"/>
            </a:spcAft>
            <a:buNone/>
          </a:pPr>
          <a:r>
            <a:rPr lang="en-US" sz="1900" kern="1200"/>
            <a:t>Rank products based on their relevance to user</a:t>
          </a:r>
        </a:p>
      </dsp:txBody>
      <dsp:txXfrm>
        <a:off x="6895901" y="1476040"/>
        <a:ext cx="2088869" cy="1754650"/>
      </dsp:txXfrm>
    </dsp:sp>
    <dsp:sp modelId="{91B3C152-246B-473D-BF22-B3B3539F6214}">
      <dsp:nvSpPr>
        <dsp:cNvPr id="0" name=""/>
        <dsp:cNvSpPr/>
      </dsp:nvSpPr>
      <dsp:spPr>
        <a:xfrm>
          <a:off x="7501673" y="657203"/>
          <a:ext cx="877325" cy="877325"/>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8400" tIns="12700" rIns="68400" bIns="12700" numCol="1" spcCol="1270" anchor="ctr" anchorCtr="0">
          <a:noAutofit/>
        </a:bodyPr>
        <a:lstStyle/>
        <a:p>
          <a:pPr marL="0" lvl="0" indent="0" algn="ctr" defTabSz="1866900">
            <a:lnSpc>
              <a:spcPct val="90000"/>
            </a:lnSpc>
            <a:spcBef>
              <a:spcPct val="0"/>
            </a:spcBef>
            <a:spcAft>
              <a:spcPct val="35000"/>
            </a:spcAft>
            <a:buNone/>
          </a:pPr>
          <a:r>
            <a:rPr lang="en-US" sz="4200" kern="1200"/>
            <a:t>4</a:t>
          </a:r>
        </a:p>
      </dsp:txBody>
      <dsp:txXfrm>
        <a:off x="7630154" y="785684"/>
        <a:ext cx="620363" cy="620363"/>
      </dsp:txXfrm>
    </dsp:sp>
    <dsp:sp modelId="{875E738C-9B03-46DA-B2BA-A8822876D9B2}">
      <dsp:nvSpPr>
        <dsp:cNvPr id="0" name=""/>
        <dsp:cNvSpPr/>
      </dsp:nvSpPr>
      <dsp:spPr>
        <a:xfrm>
          <a:off x="6895901" y="3289107"/>
          <a:ext cx="2088869" cy="7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7/2/2017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300103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22B8B-A5E6-4B4F-99A2-0B10DC9ACAF2}" type="datetimeFigureOut">
              <a:rPr lang="en-US" smtClean="0"/>
              <a:t>7/2/2017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26692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22B8B-A5E6-4B4F-99A2-0B10DC9ACAF2}" type="datetimeFigureOut">
              <a:rPr lang="en-US" smtClean="0"/>
              <a:t>7/2/2017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6342BA-7BC6-44D7-957B-E7B9C5A7E34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7/2/2017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057411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7/2/2017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3249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7/2/2017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834073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7/2/2017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266207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7/2/2017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819336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7/2/2017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61666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22B8B-A5E6-4B4F-99A2-0B10DC9ACAF2}" type="datetimeFigureOut">
              <a:rPr lang="en-US" smtClean="0"/>
              <a:t>7/2/2017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407103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E22B8B-A5E6-4B4F-99A2-0B10DC9ACAF2}" type="datetimeFigureOut">
              <a:rPr lang="en-US" smtClean="0"/>
              <a:t>7/2/2017</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63770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E22B8B-A5E6-4B4F-99A2-0B10DC9ACAF2}" type="datetimeFigureOut">
              <a:rPr lang="en-US" smtClean="0"/>
              <a:t>7/2/2017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343264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E22B8B-A5E6-4B4F-99A2-0B10DC9ACAF2}" type="datetimeFigureOut">
              <a:rPr lang="en-US" smtClean="0"/>
              <a:t>7/2/2017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47321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E22B8B-A5E6-4B4F-99A2-0B10DC9ACAF2}" type="datetimeFigureOut">
              <a:rPr lang="en-US" smtClean="0"/>
              <a:t>7/2/2017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283932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7/2/2017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80850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7/2/2017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80449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4E22B8B-A5E6-4B4F-99A2-0B10DC9ACAF2}" type="datetimeFigureOut">
              <a:rPr lang="en-US" smtClean="0"/>
              <a:t>7/2/2017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66342BA-7BC6-44D7-957B-E7B9C5A7E343}" type="slidenum">
              <a:rPr lang="en-US" smtClean="0"/>
              <a:t>‹#›</a:t>
            </a:fld>
            <a:endParaRPr lang="en-US"/>
          </a:p>
        </p:txBody>
      </p:sp>
    </p:spTree>
    <p:extLst>
      <p:ext uri="{BB962C8B-B14F-4D97-AF65-F5344CB8AC3E}">
        <p14:creationId xmlns:p14="http://schemas.microsoft.com/office/powerpoint/2010/main" val="313936241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3.bp.blogspot.com/-YMWFNXHdEnQ/U-Xt2bIfMRI/AAAAAAAAErs/4Q9z2AuDhjM/s1600/Euclid.png" TargetMode="Externa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0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s://apps.twitter.com/"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1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57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noFill/>
        </p:spPr>
        <p:txBody>
          <a:bodyPr/>
          <a:lstStyle/>
          <a:p>
            <a:r>
              <a:rPr lang="en-US" dirty="0"/>
              <a:t>Machine Learning with Python</a:t>
            </a:r>
          </a:p>
        </p:txBody>
      </p:sp>
      <p:sp>
        <p:nvSpPr>
          <p:cNvPr id="3" name="Subtitle 2"/>
          <p:cNvSpPr>
            <a:spLocks noGrp="1"/>
          </p:cNvSpPr>
          <p:nvPr>
            <p:ph type="subTitle" idx="1"/>
          </p:nvPr>
        </p:nvSpPr>
        <p:spPr>
          <a:xfrm>
            <a:off x="2589213" y="4777379"/>
            <a:ext cx="8915399" cy="1557160"/>
          </a:xfrm>
        </p:spPr>
        <p:txBody>
          <a:bodyPr>
            <a:normAutofit/>
          </a:bodyPr>
          <a:lstStyle/>
          <a:p>
            <a:endParaRPr lang="en-US" dirty="0"/>
          </a:p>
          <a:p>
            <a:endParaRPr lang="en-US" dirty="0"/>
          </a:p>
          <a:p>
            <a:endParaRPr lang="en-US" dirty="0"/>
          </a:p>
        </p:txBody>
      </p:sp>
    </p:spTree>
    <p:extLst>
      <p:ext uri="{BB962C8B-B14F-4D97-AF65-F5344CB8AC3E}">
        <p14:creationId xmlns:p14="http://schemas.microsoft.com/office/powerpoint/2010/main" val="1516147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048" y="71315"/>
            <a:ext cx="9142412" cy="1701800"/>
          </a:xfrm>
        </p:spPr>
        <p:txBody>
          <a:bodyPr/>
          <a:lstStyle/>
          <a:p>
            <a:r>
              <a:rPr lang="en-US" dirty="0"/>
              <a:t>Measures of Dispersion</a:t>
            </a:r>
          </a:p>
        </p:txBody>
      </p:sp>
      <p:sp>
        <p:nvSpPr>
          <p:cNvPr id="3" name="Content Placeholder 2"/>
          <p:cNvSpPr>
            <a:spLocks noGrp="1"/>
          </p:cNvSpPr>
          <p:nvPr>
            <p:ph idx="1"/>
          </p:nvPr>
        </p:nvSpPr>
        <p:spPr>
          <a:xfrm>
            <a:off x="2031023" y="1019908"/>
            <a:ext cx="9847385" cy="5662246"/>
          </a:xfrm>
        </p:spPr>
        <p:txBody>
          <a:bodyPr>
            <a:normAutofit/>
          </a:bodyPr>
          <a:lstStyle/>
          <a:p>
            <a:pPr marL="0" indent="0">
              <a:buNone/>
            </a:pPr>
            <a:r>
              <a:rPr lang="en-US" dirty="0"/>
              <a:t> </a:t>
            </a:r>
          </a:p>
        </p:txBody>
      </p:sp>
      <p:sp>
        <p:nvSpPr>
          <p:cNvPr id="4" name="Rectangle 1"/>
          <p:cNvSpPr>
            <a:spLocks noChangeArrowheads="1"/>
          </p:cNvSpPr>
          <p:nvPr/>
        </p:nvSpPr>
        <p:spPr bwMode="auto">
          <a:xfrm>
            <a:off x="1520736" y="595208"/>
            <a:ext cx="10296126"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These measure the extent of variability in data.</a:t>
            </a:r>
            <a:r>
              <a:rPr kumimoji="0" lang="en-US" altLang="en-US" sz="1600" b="0" i="0" u="none" strike="noStrike" cap="none" normalizeH="0" baseline="0" dirty="0">
                <a:ln>
                  <a:noFill/>
                </a:ln>
                <a:solidFill>
                  <a:srgbClr val="000000"/>
                </a:solidFill>
                <a:effectLst/>
                <a:latin typeface="open-sans"/>
                <a:ea typeface="Calibri" panose="020F0502020204030204" pitchFamily="34"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Range, interquartile range and standard deviation are the three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commonly used measures of dispersion.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Range:</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Difference between the largest and smallest observation in the data. </a:t>
            </a: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Inter-quartile Range(IQR):</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Difference between the 25</a:t>
            </a:r>
            <a:r>
              <a:rPr kumimoji="0" lang="en-US" altLang="en-US" sz="16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75</a:t>
            </a:r>
            <a:r>
              <a:rPr kumimoji="0" lang="en-US" altLang="en-US" sz="16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percentile. It describes the middle 50% of the observations. </a:t>
            </a: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Standard Deviation:</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It is the measure of spread of data about the mean. It measures roughly how far off the entries are from their average. It tells us how the data is spread out.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more the SD, the more spread out data is.</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Since its simply a measure, it can’t be negative.</a:t>
            </a:r>
          </a:p>
          <a:p>
            <a:pPr marL="0" marR="0" lvl="0" indent="0" algn="just" defTabSz="914400" rtl="0" eaLnBrk="0" fontAlgn="base" latinLnBrk="0" hangingPunct="0">
              <a:lnSpc>
                <a:spcPct val="100000"/>
              </a:lnSpc>
              <a:spcBef>
                <a:spcPct val="0"/>
              </a:spcBef>
              <a:spcAft>
                <a:spcPct val="0"/>
              </a:spcAft>
              <a:buClrTx/>
              <a:buSzTx/>
              <a:tabLst/>
            </a:pPr>
            <a:endParaRPr lang="en-US" altLang="en-US" sz="16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600" dirty="0">
              <a:latin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When you add a constant to a list of values, the average also adds up by constant but the SD doesn’t change. If you multiply by a constant, the new average and new SD also get multiplied by that constant.</a:t>
            </a: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Variance:</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Mean of Squared deviations. Or simply, it’s the square of Standard deviation.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0" algn="just">
              <a:buFontTx/>
              <a:buChar char="•"/>
            </a:pPr>
            <a:r>
              <a:rPr lang="en-US" altLang="en-US" sz="1600" b="1" dirty="0">
                <a:latin typeface="Calibri" panose="020F0502020204030204" pitchFamily="34" charset="0"/>
                <a:cs typeface="Times New Roman" panose="02020603050405020304" pitchFamily="18" charset="0"/>
              </a:rPr>
              <a:t>Outlier: </a:t>
            </a:r>
            <a:r>
              <a:rPr lang="en-US" sz="1600" dirty="0">
                <a:latin typeface="Calibri" panose="020F0502020204030204" pitchFamily="34" charset="0"/>
                <a:cs typeface="Times New Roman" panose="02020603050405020304" pitchFamily="18" charset="0"/>
              </a:rPr>
              <a:t>An outlier is a data point that lies outside the general range of the data. In the presence of outliers, the mean of the dataset will be significantly affected. In such cases, median makes for sense. </a:t>
            </a:r>
          </a:p>
          <a:p>
            <a:pPr lvl="0" algn="just">
              <a:buFontTx/>
              <a:buChar char="•"/>
            </a:pPr>
            <a:endParaRPr lang="en-US" altLang="en-US" sz="1600" dirty="0">
              <a:latin typeface="Calibri" panose="020F0502020204030204" pitchFamily="34" charset="0"/>
              <a:cs typeface="Times New Roman" panose="02020603050405020304" pitchFamily="18" charset="0"/>
            </a:endParaRPr>
          </a:p>
          <a:p>
            <a:pPr lvl="0" algn="just"/>
            <a:r>
              <a:rPr lang="en-US" altLang="en-US" sz="1600" dirty="0">
                <a:latin typeface="Calibri" panose="020F0502020204030204" pitchFamily="34" charset="0"/>
                <a:cs typeface="Times New Roman" panose="02020603050405020304" pitchFamily="18" charset="0"/>
              </a:rPr>
              <a:t>Outlier &lt; Q1 – 1.5*(IQR)</a:t>
            </a:r>
          </a:p>
          <a:p>
            <a:pPr lvl="0" algn="just"/>
            <a:r>
              <a:rPr lang="en-US" altLang="en-US" sz="1600" dirty="0">
                <a:latin typeface="Calibri" panose="020F0502020204030204" pitchFamily="34" charset="0"/>
                <a:cs typeface="Times New Roman" panose="02020603050405020304" pitchFamily="18" charset="0"/>
              </a:rPr>
              <a:t>Outlier &gt; Q3 + 1.5*(IQR)</a:t>
            </a:r>
          </a:p>
          <a:p>
            <a:pPr lvl="0" algn="just"/>
            <a:endParaRPr lang="en-US" altLang="en-US" sz="1600" dirty="0">
              <a:latin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865750" y="2995240"/>
            <a:ext cx="1638300" cy="723900"/>
          </a:xfrm>
          <a:prstGeom prst="rect">
            <a:avLst/>
          </a:prstGeom>
        </p:spPr>
      </p:pic>
    </p:spTree>
    <p:extLst>
      <p:ext uri="{BB962C8B-B14F-4D97-AF65-F5344CB8AC3E}">
        <p14:creationId xmlns:p14="http://schemas.microsoft.com/office/powerpoint/2010/main" val="318239855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88900"/>
            <a:ext cx="9904412" cy="698500"/>
          </a:xfrm>
        </p:spPr>
        <p:txBody>
          <a:bodyPr>
            <a:normAutofit/>
          </a:bodyPr>
          <a:lstStyle/>
          <a:p>
            <a:r>
              <a:rPr lang="en-US" sz="2800" dirty="0"/>
              <a:t>Netflix Story</a:t>
            </a:r>
          </a:p>
        </p:txBody>
      </p:sp>
      <p:sp>
        <p:nvSpPr>
          <p:cNvPr id="3" name="Content Placeholder 2"/>
          <p:cNvSpPr>
            <a:spLocks noGrp="1"/>
          </p:cNvSpPr>
          <p:nvPr>
            <p:ph idx="1"/>
          </p:nvPr>
        </p:nvSpPr>
        <p:spPr>
          <a:xfrm>
            <a:off x="1905000" y="787400"/>
            <a:ext cx="9944100" cy="5943600"/>
          </a:xfrm>
        </p:spPr>
        <p:txBody>
          <a:bodyPr>
            <a:normAutofit/>
          </a:bodyPr>
          <a:lstStyle/>
          <a:p>
            <a:r>
              <a:rPr lang="en-US" dirty="0" err="1"/>
              <a:t>Netfix</a:t>
            </a:r>
            <a:r>
              <a:rPr lang="en-US" dirty="0"/>
              <a:t> is an online DVD rental and streaming video Service. </a:t>
            </a:r>
          </a:p>
          <a:p>
            <a:r>
              <a:rPr lang="en-US" dirty="0"/>
              <a:t>It ran a contest asking participants to predict user ratings for movies.</a:t>
            </a:r>
          </a:p>
          <a:p>
            <a:r>
              <a:rPr lang="en-US" dirty="0"/>
              <a:t>Provided training set of about 100 million ratings and test set of about 3 million user ratings.</a:t>
            </a:r>
          </a:p>
          <a:p>
            <a:r>
              <a:rPr lang="en-US" dirty="0"/>
              <a:t>Prize money was 1 million dollars if the new algorithm beats their existing system by more than 10%</a:t>
            </a:r>
          </a:p>
          <a:p>
            <a:r>
              <a:rPr lang="en-US" dirty="0"/>
              <a:t>29 days after last call was announced, on July 25, 2009, the team The Ensemble submitted a 10.09% improvement </a:t>
            </a:r>
          </a:p>
          <a:p>
            <a:r>
              <a:rPr lang="en-US" dirty="0" err="1"/>
              <a:t>BellKor’s</a:t>
            </a:r>
            <a:r>
              <a:rPr lang="en-US" dirty="0"/>
              <a:t> Pragmatic Chaos won the competition and the $1,000,000 grand prize</a:t>
            </a:r>
          </a:p>
          <a:p>
            <a:endParaRPr lang="en-US" dirty="0"/>
          </a:p>
        </p:txBody>
      </p:sp>
    </p:spTree>
    <p:extLst>
      <p:ext uri="{BB962C8B-B14F-4D97-AF65-F5344CB8AC3E}">
        <p14:creationId xmlns:p14="http://schemas.microsoft.com/office/powerpoint/2010/main" val="228356140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88900"/>
            <a:ext cx="9904412" cy="698500"/>
          </a:xfrm>
        </p:spPr>
        <p:txBody>
          <a:bodyPr>
            <a:normAutofit/>
          </a:bodyPr>
          <a:lstStyle/>
          <a:p>
            <a:r>
              <a:rPr lang="en-US" sz="2800" dirty="0"/>
              <a:t>Clustering</a:t>
            </a:r>
          </a:p>
        </p:txBody>
      </p:sp>
      <p:sp>
        <p:nvSpPr>
          <p:cNvPr id="3" name="Content Placeholder 2"/>
          <p:cNvSpPr>
            <a:spLocks noGrp="1"/>
          </p:cNvSpPr>
          <p:nvPr>
            <p:ph idx="1"/>
          </p:nvPr>
        </p:nvSpPr>
        <p:spPr>
          <a:xfrm>
            <a:off x="1905000" y="787400"/>
            <a:ext cx="9944100" cy="5943600"/>
          </a:xfrm>
        </p:spPr>
        <p:txBody>
          <a:bodyPr>
            <a:normAutofit/>
          </a:bodyPr>
          <a:lstStyle/>
          <a:p>
            <a:pPr marL="0" indent="0">
              <a:buNone/>
            </a:pPr>
            <a:r>
              <a:rPr lang="en-US" dirty="0"/>
              <a:t>Clustering is an unsupervised method. It is used to segment the data into similar groups instead of prediction.</a:t>
            </a:r>
          </a:p>
          <a:p>
            <a:pPr marL="0" indent="0">
              <a:buNone/>
            </a:pPr>
            <a:r>
              <a:rPr lang="en-US" dirty="0"/>
              <a:t>It does not predict anything but can be used to improve the accuracy of predictive methods.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p:txBody>
      </p:sp>
      <p:pic>
        <p:nvPicPr>
          <p:cNvPr id="6" name="Picture 5"/>
          <p:cNvPicPr>
            <a:picLocks noChangeAspect="1"/>
          </p:cNvPicPr>
          <p:nvPr/>
        </p:nvPicPr>
        <p:blipFill>
          <a:blip r:embed="rId2"/>
          <a:stretch>
            <a:fillRect/>
          </a:stretch>
        </p:blipFill>
        <p:spPr>
          <a:xfrm>
            <a:off x="4892675" y="2628900"/>
            <a:ext cx="2076450" cy="3124200"/>
          </a:xfrm>
          <a:prstGeom prst="rect">
            <a:avLst/>
          </a:prstGeom>
        </p:spPr>
      </p:pic>
    </p:spTree>
    <p:extLst>
      <p:ext uri="{BB962C8B-B14F-4D97-AF65-F5344CB8AC3E}">
        <p14:creationId xmlns:p14="http://schemas.microsoft.com/office/powerpoint/2010/main" val="22721859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88900"/>
            <a:ext cx="9904412" cy="698500"/>
          </a:xfrm>
        </p:spPr>
        <p:txBody>
          <a:bodyPr>
            <a:normAutofit/>
          </a:bodyPr>
          <a:lstStyle/>
          <a:p>
            <a:r>
              <a:rPr lang="en-US" sz="2800" dirty="0"/>
              <a:t>Distances for Clustering</a:t>
            </a:r>
          </a:p>
        </p:txBody>
      </p:sp>
      <p:sp>
        <p:nvSpPr>
          <p:cNvPr id="3" name="Content Placeholder 2"/>
          <p:cNvSpPr>
            <a:spLocks noGrp="1"/>
          </p:cNvSpPr>
          <p:nvPr>
            <p:ph idx="1"/>
          </p:nvPr>
        </p:nvSpPr>
        <p:spPr>
          <a:xfrm>
            <a:off x="1905000" y="787400"/>
            <a:ext cx="9944100" cy="5943600"/>
          </a:xfrm>
        </p:spPr>
        <p:txBody>
          <a:bodyPr>
            <a:normAutofit/>
          </a:bodyPr>
          <a:lstStyle/>
          <a:p>
            <a:pPr marL="0" indent="0">
              <a:buNone/>
            </a:pPr>
            <a:r>
              <a:rPr lang="en-US" sz="1500" b="1" dirty="0"/>
              <a:t>Euclidean Distance(As-the-crow-flies Distance):</a:t>
            </a:r>
            <a:r>
              <a:rPr lang="en-US" sz="1500" dirty="0"/>
              <a:t> Its the straight line between 2 points</a:t>
            </a:r>
          </a:p>
          <a:p>
            <a:pPr marL="0" indent="0">
              <a:buNone/>
            </a:pPr>
            <a:endParaRPr lang="en-US" sz="1500" dirty="0"/>
          </a:p>
          <a:p>
            <a:pPr marL="0" indent="0">
              <a:buNone/>
            </a:pPr>
            <a:r>
              <a:rPr lang="en-US" sz="1500" dirty="0"/>
              <a:t> </a:t>
            </a:r>
          </a:p>
          <a:p>
            <a:pPr marL="0" indent="0">
              <a:buNone/>
            </a:pPr>
            <a:endParaRPr lang="en-US" sz="1500" dirty="0"/>
          </a:p>
          <a:p>
            <a:pPr marL="0" indent="0">
              <a:buNone/>
            </a:pPr>
            <a:r>
              <a:rPr lang="en-US" sz="1500" b="1" dirty="0"/>
              <a:t>Distances between Clusters:</a:t>
            </a:r>
          </a:p>
          <a:p>
            <a:pPr marL="0" indent="0">
              <a:buNone/>
            </a:pPr>
            <a:r>
              <a:rPr lang="en-US" sz="1500" dirty="0"/>
              <a:t>Minimum Distance: Distances between the points which are closest</a:t>
            </a:r>
          </a:p>
          <a:p>
            <a:pPr marL="0" indent="0">
              <a:buNone/>
            </a:pPr>
            <a:r>
              <a:rPr lang="en-US" sz="1500" dirty="0"/>
              <a:t>Maximum Distance: Distances between the points that are farthest</a:t>
            </a:r>
          </a:p>
          <a:p>
            <a:pPr marL="0" indent="0">
              <a:buNone/>
            </a:pPr>
            <a:r>
              <a:rPr lang="en-US" sz="1500" dirty="0"/>
              <a:t>Centroid Distance: Distance between centroid of clusters</a:t>
            </a:r>
          </a:p>
          <a:p>
            <a:pPr marL="0" indent="0">
              <a:buNone/>
            </a:pPr>
            <a:r>
              <a:rPr lang="en-US" dirty="0"/>
              <a:t>        </a:t>
            </a:r>
          </a:p>
          <a:p>
            <a:pPr marL="0" indent="0">
              <a:buNone/>
            </a:pPr>
            <a:r>
              <a:rPr lang="en-US" dirty="0"/>
              <a:t>        Minimum                                 Maximum				Centroid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descr="https://images-blogger-opensocial.googleusercontent.com/gadgets/proxy?url=http%3A%2F%2F3.bp.blogspot.com%2F-YMWFNXHdEnQ%2FU-Xt2bIfMRI%2FAAAAAAAAErs%2F4Q9z2AuDhjM%2Fs1600%2FEuclid.png&amp;container=blogger&amp;gadget=a&amp;rewriteMime=image%2F*">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4521200" y="1485900"/>
            <a:ext cx="3048000" cy="561975"/>
          </a:xfrm>
          <a:prstGeom prst="rect">
            <a:avLst/>
          </a:prstGeom>
          <a:noFill/>
          <a:ln>
            <a:noFill/>
          </a:ln>
        </p:spPr>
      </p:pic>
      <p:pic>
        <p:nvPicPr>
          <p:cNvPr id="4" name="Picture 3"/>
          <p:cNvPicPr>
            <a:picLocks noChangeAspect="1"/>
          </p:cNvPicPr>
          <p:nvPr/>
        </p:nvPicPr>
        <p:blipFill>
          <a:blip r:embed="rId4"/>
          <a:stretch>
            <a:fillRect/>
          </a:stretch>
        </p:blipFill>
        <p:spPr>
          <a:xfrm>
            <a:off x="1998663" y="4365625"/>
            <a:ext cx="2522538" cy="2105025"/>
          </a:xfrm>
          <a:prstGeom prst="rect">
            <a:avLst/>
          </a:prstGeom>
        </p:spPr>
      </p:pic>
      <p:pic>
        <p:nvPicPr>
          <p:cNvPr id="7" name="Picture 6"/>
          <p:cNvPicPr>
            <a:picLocks noChangeAspect="1"/>
          </p:cNvPicPr>
          <p:nvPr/>
        </p:nvPicPr>
        <p:blipFill>
          <a:blip r:embed="rId5"/>
          <a:stretch>
            <a:fillRect/>
          </a:stretch>
        </p:blipFill>
        <p:spPr>
          <a:xfrm>
            <a:off x="4942682" y="4365625"/>
            <a:ext cx="2205036" cy="2105025"/>
          </a:xfrm>
          <a:prstGeom prst="rect">
            <a:avLst/>
          </a:prstGeom>
        </p:spPr>
      </p:pic>
      <p:pic>
        <p:nvPicPr>
          <p:cNvPr id="8" name="Picture 7"/>
          <p:cNvPicPr>
            <a:picLocks noChangeAspect="1"/>
          </p:cNvPicPr>
          <p:nvPr/>
        </p:nvPicPr>
        <p:blipFill>
          <a:blip r:embed="rId6"/>
          <a:stretch>
            <a:fillRect/>
          </a:stretch>
        </p:blipFill>
        <p:spPr>
          <a:xfrm>
            <a:off x="7661275" y="4365625"/>
            <a:ext cx="2435225" cy="2105025"/>
          </a:xfrm>
          <a:prstGeom prst="rect">
            <a:avLst/>
          </a:prstGeom>
        </p:spPr>
      </p:pic>
    </p:spTree>
    <p:extLst>
      <p:ext uri="{BB962C8B-B14F-4D97-AF65-F5344CB8AC3E}">
        <p14:creationId xmlns:p14="http://schemas.microsoft.com/office/powerpoint/2010/main" val="35045943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1" y="88900"/>
            <a:ext cx="9599612" cy="698500"/>
          </a:xfrm>
        </p:spPr>
        <p:txBody>
          <a:bodyPr>
            <a:normAutofit/>
          </a:bodyPr>
          <a:lstStyle/>
          <a:p>
            <a:r>
              <a:rPr lang="en-US" sz="2800" dirty="0"/>
              <a:t>Hierarchal Clustering</a:t>
            </a:r>
          </a:p>
        </p:txBody>
      </p:sp>
      <p:sp>
        <p:nvSpPr>
          <p:cNvPr id="3" name="Content Placeholder 2"/>
          <p:cNvSpPr>
            <a:spLocks noGrp="1"/>
          </p:cNvSpPr>
          <p:nvPr>
            <p:ph idx="1"/>
          </p:nvPr>
        </p:nvSpPr>
        <p:spPr>
          <a:xfrm>
            <a:off x="1905000" y="787400"/>
            <a:ext cx="9944100" cy="5943600"/>
          </a:xfrm>
        </p:spPr>
        <p:txBody>
          <a:bodyPr>
            <a:normAutofit/>
          </a:bodyPr>
          <a:lstStyle/>
          <a:p>
            <a:pPr>
              <a:buFont typeface="Wingdings" panose="05000000000000000000" pitchFamily="2" charset="2"/>
              <a:buChar char="Ø"/>
            </a:pPr>
            <a:r>
              <a:rPr lang="en-US" dirty="0"/>
              <a:t>Start with each data point in its own cluster</a:t>
            </a:r>
          </a:p>
          <a:p>
            <a:pPr>
              <a:buFont typeface="Wingdings" panose="05000000000000000000" pitchFamily="2" charset="2"/>
              <a:buChar char="Ø"/>
            </a:pPr>
            <a:r>
              <a:rPr lang="en-US" dirty="0"/>
              <a:t>Combine two nearest clusters(Euclidean or centroid)</a:t>
            </a:r>
          </a:p>
          <a:p>
            <a:pPr>
              <a:buFont typeface="Wingdings" panose="05000000000000000000" pitchFamily="2" charset="2"/>
              <a:buChar char="Ø"/>
            </a:pPr>
            <a:r>
              <a:rPr lang="en-US" dirty="0"/>
              <a:t>Repeat the process till all data points belong to same cluster.</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2031505" y="2050256"/>
            <a:ext cx="1266825" cy="1384300"/>
          </a:xfrm>
          <a:prstGeom prst="rect">
            <a:avLst/>
          </a:prstGeom>
        </p:spPr>
      </p:pic>
      <p:pic>
        <p:nvPicPr>
          <p:cNvPr id="5" name="Picture 4"/>
          <p:cNvPicPr>
            <a:picLocks noChangeAspect="1"/>
          </p:cNvPicPr>
          <p:nvPr/>
        </p:nvPicPr>
        <p:blipFill>
          <a:blip r:embed="rId3"/>
          <a:stretch>
            <a:fillRect/>
          </a:stretch>
        </p:blipFill>
        <p:spPr>
          <a:xfrm>
            <a:off x="3740949" y="2050256"/>
            <a:ext cx="1254125" cy="1398587"/>
          </a:xfrm>
          <a:prstGeom prst="rect">
            <a:avLst/>
          </a:prstGeom>
        </p:spPr>
      </p:pic>
      <p:pic>
        <p:nvPicPr>
          <p:cNvPr id="6" name="Picture 5"/>
          <p:cNvPicPr>
            <a:picLocks noChangeAspect="1"/>
          </p:cNvPicPr>
          <p:nvPr/>
        </p:nvPicPr>
        <p:blipFill>
          <a:blip r:embed="rId4"/>
          <a:stretch>
            <a:fillRect/>
          </a:stretch>
        </p:blipFill>
        <p:spPr>
          <a:xfrm>
            <a:off x="5626894" y="2050256"/>
            <a:ext cx="1250156" cy="1398587"/>
          </a:xfrm>
          <a:prstGeom prst="rect">
            <a:avLst/>
          </a:prstGeom>
        </p:spPr>
      </p:pic>
      <p:pic>
        <p:nvPicPr>
          <p:cNvPr id="7" name="Picture 6"/>
          <p:cNvPicPr>
            <a:picLocks noChangeAspect="1"/>
          </p:cNvPicPr>
          <p:nvPr/>
        </p:nvPicPr>
        <p:blipFill>
          <a:blip r:embed="rId5"/>
          <a:stretch>
            <a:fillRect/>
          </a:stretch>
        </p:blipFill>
        <p:spPr>
          <a:xfrm>
            <a:off x="7508870" y="2050256"/>
            <a:ext cx="1362074" cy="1398587"/>
          </a:xfrm>
          <a:prstGeom prst="rect">
            <a:avLst/>
          </a:prstGeom>
        </p:spPr>
      </p:pic>
      <p:pic>
        <p:nvPicPr>
          <p:cNvPr id="8" name="Picture 7"/>
          <p:cNvPicPr>
            <a:picLocks noChangeAspect="1"/>
          </p:cNvPicPr>
          <p:nvPr/>
        </p:nvPicPr>
        <p:blipFill>
          <a:blip r:embed="rId6"/>
          <a:stretch>
            <a:fillRect/>
          </a:stretch>
        </p:blipFill>
        <p:spPr>
          <a:xfrm>
            <a:off x="7508869" y="3843338"/>
            <a:ext cx="1362075" cy="1574800"/>
          </a:xfrm>
          <a:prstGeom prst="rect">
            <a:avLst/>
          </a:prstGeom>
        </p:spPr>
      </p:pic>
      <p:pic>
        <p:nvPicPr>
          <p:cNvPr id="9" name="Picture 8"/>
          <p:cNvPicPr>
            <a:picLocks noChangeAspect="1"/>
          </p:cNvPicPr>
          <p:nvPr/>
        </p:nvPicPr>
        <p:blipFill>
          <a:blip r:embed="rId7"/>
          <a:stretch>
            <a:fillRect/>
          </a:stretch>
        </p:blipFill>
        <p:spPr>
          <a:xfrm>
            <a:off x="5626895" y="3843338"/>
            <a:ext cx="1250155" cy="1574800"/>
          </a:xfrm>
          <a:prstGeom prst="rect">
            <a:avLst/>
          </a:prstGeom>
        </p:spPr>
      </p:pic>
      <p:pic>
        <p:nvPicPr>
          <p:cNvPr id="10" name="Picture 9"/>
          <p:cNvPicPr>
            <a:picLocks noChangeAspect="1"/>
          </p:cNvPicPr>
          <p:nvPr/>
        </p:nvPicPr>
        <p:blipFill>
          <a:blip r:embed="rId8"/>
          <a:stretch>
            <a:fillRect/>
          </a:stretch>
        </p:blipFill>
        <p:spPr>
          <a:xfrm>
            <a:off x="3740949" y="3792935"/>
            <a:ext cx="1254125" cy="1574800"/>
          </a:xfrm>
          <a:prstGeom prst="rect">
            <a:avLst/>
          </a:prstGeom>
        </p:spPr>
      </p:pic>
      <p:pic>
        <p:nvPicPr>
          <p:cNvPr id="11" name="Picture 10"/>
          <p:cNvPicPr>
            <a:picLocks noChangeAspect="1"/>
          </p:cNvPicPr>
          <p:nvPr/>
        </p:nvPicPr>
        <p:blipFill>
          <a:blip r:embed="rId9"/>
          <a:stretch>
            <a:fillRect/>
          </a:stretch>
        </p:blipFill>
        <p:spPr>
          <a:xfrm>
            <a:off x="2031505" y="3759200"/>
            <a:ext cx="1266825" cy="1574800"/>
          </a:xfrm>
          <a:prstGeom prst="rect">
            <a:avLst/>
          </a:prstGeom>
        </p:spPr>
      </p:pic>
      <p:pic>
        <p:nvPicPr>
          <p:cNvPr id="12" name="Picture 11"/>
          <p:cNvPicPr>
            <a:picLocks noChangeAspect="1"/>
          </p:cNvPicPr>
          <p:nvPr/>
        </p:nvPicPr>
        <p:blipFill>
          <a:blip r:embed="rId10"/>
          <a:stretch>
            <a:fillRect/>
          </a:stretch>
        </p:blipFill>
        <p:spPr>
          <a:xfrm>
            <a:off x="2031505" y="5580460"/>
            <a:ext cx="1263933" cy="1312862"/>
          </a:xfrm>
          <a:prstGeom prst="rect">
            <a:avLst/>
          </a:prstGeom>
        </p:spPr>
      </p:pic>
    </p:spTree>
    <p:extLst>
      <p:ext uri="{BB962C8B-B14F-4D97-AF65-F5344CB8AC3E}">
        <p14:creationId xmlns:p14="http://schemas.microsoft.com/office/powerpoint/2010/main" val="5046827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88900"/>
            <a:ext cx="9879012" cy="698500"/>
          </a:xfrm>
        </p:spPr>
        <p:txBody>
          <a:bodyPr>
            <a:normAutofit/>
          </a:bodyPr>
          <a:lstStyle/>
          <a:p>
            <a:r>
              <a:rPr lang="en-US" sz="2800" dirty="0"/>
              <a:t>Hierarchal Clustering in R</a:t>
            </a:r>
          </a:p>
        </p:txBody>
      </p:sp>
      <p:sp>
        <p:nvSpPr>
          <p:cNvPr id="3" name="Content Placeholder 2"/>
          <p:cNvSpPr>
            <a:spLocks noGrp="1"/>
          </p:cNvSpPr>
          <p:nvPr>
            <p:ph idx="1"/>
          </p:nvPr>
        </p:nvSpPr>
        <p:spPr>
          <a:xfrm>
            <a:off x="1905000" y="787400"/>
            <a:ext cx="9944100" cy="5943600"/>
          </a:xfrm>
        </p:spPr>
        <p:txBody>
          <a:bodyPr>
            <a:normAutofit/>
          </a:bodyPr>
          <a:lstStyle/>
          <a:p>
            <a:pPr marL="0" indent="0">
              <a:buNone/>
            </a:pPr>
            <a:r>
              <a:rPr lang="en-US" dirty="0"/>
              <a:t>There are 2 steps to Hierarchal clustering :</a:t>
            </a:r>
          </a:p>
          <a:p>
            <a:pPr>
              <a:buFont typeface="Wingdings" panose="05000000000000000000" pitchFamily="2" charset="2"/>
              <a:buChar char="Ø"/>
            </a:pPr>
            <a:r>
              <a:rPr lang="en-US" dirty="0"/>
              <a:t>Compute distances between all data points</a:t>
            </a:r>
          </a:p>
          <a:p>
            <a:pPr marL="0" indent="0">
              <a:buNone/>
            </a:pPr>
            <a:r>
              <a:rPr lang="en-US" dirty="0"/>
              <a:t>      distances = </a:t>
            </a:r>
            <a:r>
              <a:rPr lang="en-US" dirty="0" err="1"/>
              <a:t>dist</a:t>
            </a:r>
            <a:r>
              <a:rPr lang="en-US" dirty="0"/>
              <a:t>(</a:t>
            </a:r>
            <a:r>
              <a:rPr lang="en-US" dirty="0" err="1"/>
              <a:t>df$colname</a:t>
            </a:r>
            <a:r>
              <a:rPr lang="en-US" dirty="0"/>
              <a:t>, method=“Euclidean”)</a:t>
            </a:r>
          </a:p>
          <a:p>
            <a:pPr>
              <a:buFont typeface="Wingdings" panose="05000000000000000000" pitchFamily="2" charset="2"/>
              <a:buChar char="Ø"/>
            </a:pPr>
            <a:r>
              <a:rPr lang="en-US" dirty="0"/>
              <a:t>Cluster the points</a:t>
            </a:r>
          </a:p>
          <a:p>
            <a:pPr marL="0" indent="0">
              <a:buNone/>
            </a:pPr>
            <a:r>
              <a:rPr lang="en-US" dirty="0"/>
              <a:t>       </a:t>
            </a:r>
            <a:r>
              <a:rPr lang="en-US" dirty="0" err="1"/>
              <a:t>mycluster</a:t>
            </a:r>
            <a:r>
              <a:rPr lang="en-US" dirty="0"/>
              <a:t> = </a:t>
            </a:r>
            <a:r>
              <a:rPr lang="en-US" dirty="0" err="1"/>
              <a:t>hclust</a:t>
            </a:r>
            <a:r>
              <a:rPr lang="en-US" dirty="0"/>
              <a:t>(distances, method=“ward”)</a:t>
            </a:r>
          </a:p>
          <a:p>
            <a:pPr marL="0" indent="0">
              <a:buNone/>
            </a:pPr>
            <a:endParaRPr lang="en-US" dirty="0"/>
          </a:p>
          <a:p>
            <a:pPr marL="0" indent="0">
              <a:buNone/>
            </a:pPr>
            <a:r>
              <a:rPr lang="en-US" dirty="0"/>
              <a:t>Plotting the </a:t>
            </a:r>
            <a:r>
              <a:rPr lang="en-US" dirty="0" err="1"/>
              <a:t>dendogram</a:t>
            </a:r>
            <a:r>
              <a:rPr lang="en-US" dirty="0"/>
              <a:t>: plot(</a:t>
            </a:r>
            <a:r>
              <a:rPr lang="en-US" dirty="0" err="1"/>
              <a:t>mycluster</a:t>
            </a:r>
            <a:r>
              <a:rPr lang="en-US" dirty="0"/>
              <a:t>)</a:t>
            </a:r>
          </a:p>
          <a:p>
            <a:pPr marL="0" indent="0">
              <a:buNone/>
            </a:pPr>
            <a:r>
              <a:rPr lang="en-US" dirty="0"/>
              <a:t>Grouping the clusters: </a:t>
            </a:r>
            <a:r>
              <a:rPr lang="en-US" dirty="0" err="1"/>
              <a:t>clusterGroups</a:t>
            </a:r>
            <a:r>
              <a:rPr lang="en-US" dirty="0"/>
              <a:t> = </a:t>
            </a:r>
            <a:r>
              <a:rPr lang="en-US" dirty="0" err="1"/>
              <a:t>cutree</a:t>
            </a:r>
            <a:r>
              <a:rPr lang="en-US" dirty="0"/>
              <a:t>(</a:t>
            </a:r>
            <a:r>
              <a:rPr lang="en-US" dirty="0" err="1"/>
              <a:t>mycluster</a:t>
            </a:r>
            <a:r>
              <a:rPr lang="en-US" dirty="0"/>
              <a:t>, k = 10)</a:t>
            </a:r>
          </a:p>
          <a:p>
            <a:pPr marL="0" indent="0">
              <a:buNone/>
            </a:pPr>
            <a:endParaRPr lang="en-US" dirty="0"/>
          </a:p>
        </p:txBody>
      </p:sp>
    </p:spTree>
    <p:extLst>
      <p:ext uri="{BB962C8B-B14F-4D97-AF65-F5344CB8AC3E}">
        <p14:creationId xmlns:p14="http://schemas.microsoft.com/office/powerpoint/2010/main" val="39813247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88900"/>
            <a:ext cx="9879012" cy="698500"/>
          </a:xfrm>
        </p:spPr>
        <p:txBody>
          <a:bodyPr>
            <a:normAutofit/>
          </a:bodyPr>
          <a:lstStyle/>
          <a:p>
            <a:r>
              <a:rPr lang="en-US" sz="2800" dirty="0"/>
              <a:t>K Means Clustering</a:t>
            </a:r>
          </a:p>
        </p:txBody>
      </p:sp>
      <p:sp>
        <p:nvSpPr>
          <p:cNvPr id="3" name="Content Placeholder 2"/>
          <p:cNvSpPr>
            <a:spLocks noGrp="1"/>
          </p:cNvSpPr>
          <p:nvPr>
            <p:ph idx="1"/>
          </p:nvPr>
        </p:nvSpPr>
        <p:spPr>
          <a:xfrm>
            <a:off x="1905000" y="787400"/>
            <a:ext cx="9944100" cy="5943600"/>
          </a:xfrm>
        </p:spPr>
        <p:txBody>
          <a:bodyPr>
            <a:normAutofit/>
          </a:bodyPr>
          <a:lstStyle/>
          <a:p>
            <a:r>
              <a:rPr lang="en-US" dirty="0"/>
              <a:t>It aims at partitioning the data into k clusters in a way that each data point belongs to the cluster whose mean is nearest to it. </a:t>
            </a:r>
          </a:p>
          <a:p>
            <a:pPr marL="0" indent="0">
              <a:buNone/>
            </a:pPr>
            <a:endParaRPr lang="en-US" dirty="0"/>
          </a:p>
          <a:p>
            <a:pPr marL="0" indent="0">
              <a:buNone/>
            </a:pPr>
            <a:r>
              <a:rPr lang="en-US" dirty="0"/>
              <a:t>Lets say you have some data points and you want to group them into 3 clusters. So k=3. </a:t>
            </a:r>
          </a:p>
          <a:p>
            <a:pPr marL="0" lvl="0" indent="0">
              <a:buNone/>
            </a:pPr>
            <a:r>
              <a:rPr lang="en-US" dirty="0"/>
              <a:t>1. You will start with randomly assigning the data points into 3 clusters. </a:t>
            </a:r>
          </a:p>
          <a:p>
            <a:pPr marL="0" lvl="0" indent="0">
              <a:buNone/>
            </a:pPr>
            <a:r>
              <a:rPr lang="en-US" dirty="0"/>
              <a:t>2. Then, you will calculate the centroid or mean of each cluster</a:t>
            </a:r>
          </a:p>
          <a:p>
            <a:pPr marL="0" lvl="0" indent="0">
              <a:buNone/>
            </a:pPr>
            <a:r>
              <a:rPr lang="en-US" dirty="0"/>
              <a:t>3. Now the data points will be reassigned to the closest cluster mean.</a:t>
            </a:r>
          </a:p>
          <a:p>
            <a:pPr marL="0" lvl="0" indent="0">
              <a:buNone/>
            </a:pPr>
            <a:r>
              <a:rPr lang="en-US" dirty="0"/>
              <a:t>4. </a:t>
            </a:r>
            <a:r>
              <a:rPr lang="en-US" dirty="0" err="1"/>
              <a:t>Recompute</a:t>
            </a:r>
            <a:r>
              <a:rPr lang="en-US" dirty="0"/>
              <a:t> cluster centroids</a:t>
            </a:r>
          </a:p>
          <a:p>
            <a:pPr marL="0" lvl="0" indent="0">
              <a:buNone/>
            </a:pPr>
            <a:r>
              <a:rPr lang="en-US" dirty="0"/>
              <a:t>5. Repeat steps 4 and 5 until no improvement is made</a:t>
            </a:r>
          </a:p>
          <a:p>
            <a:pPr marL="0" indent="0">
              <a:buNone/>
            </a:pPr>
            <a:endParaRPr lang="en-US" dirty="0"/>
          </a:p>
        </p:txBody>
      </p:sp>
    </p:spTree>
    <p:extLst>
      <p:ext uri="{BB962C8B-B14F-4D97-AF65-F5344CB8AC3E}">
        <p14:creationId xmlns:p14="http://schemas.microsoft.com/office/powerpoint/2010/main" val="34179842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88900"/>
            <a:ext cx="9879012" cy="698500"/>
          </a:xfrm>
        </p:spPr>
        <p:txBody>
          <a:bodyPr>
            <a:normAutofit/>
          </a:bodyPr>
          <a:lstStyle/>
          <a:p>
            <a:r>
              <a:rPr lang="en-US" sz="2800" dirty="0"/>
              <a:t>Text Analytics</a:t>
            </a:r>
          </a:p>
        </p:txBody>
      </p:sp>
      <p:sp>
        <p:nvSpPr>
          <p:cNvPr id="3" name="Content Placeholder 2"/>
          <p:cNvSpPr>
            <a:spLocks noGrp="1"/>
          </p:cNvSpPr>
          <p:nvPr>
            <p:ph idx="1"/>
          </p:nvPr>
        </p:nvSpPr>
        <p:spPr>
          <a:xfrm>
            <a:off x="1905000" y="787400"/>
            <a:ext cx="9944100" cy="5943600"/>
          </a:xfrm>
        </p:spPr>
        <p:txBody>
          <a:bodyPr>
            <a:normAutofit/>
          </a:bodyPr>
          <a:lstStyle/>
          <a:p>
            <a:pPr>
              <a:buFont typeface="Wingdings" panose="05000000000000000000" pitchFamily="2" charset="2"/>
              <a:buChar char="Ø"/>
            </a:pPr>
            <a:r>
              <a:rPr lang="en-US" dirty="0"/>
              <a:t>Process of extracting high quality information from Text.</a:t>
            </a:r>
          </a:p>
          <a:p>
            <a:pPr marL="0" indent="0">
              <a:buNone/>
            </a:pPr>
            <a:endParaRPr lang="en-US" dirty="0"/>
          </a:p>
          <a:p>
            <a:pPr>
              <a:buFont typeface="Wingdings" panose="05000000000000000000" pitchFamily="2" charset="2"/>
              <a:buChar char="Ø"/>
            </a:pPr>
            <a:r>
              <a:rPr lang="en-US" dirty="0"/>
              <a:t>Text mining can help an organization derive potentially valuable business insights from text-based content such as word documents, email and postings on social media streams like Facebook, Twitter and LinkedIn.</a:t>
            </a:r>
          </a:p>
          <a:p>
            <a:pPr marL="0" indent="0">
              <a:buNone/>
            </a:pPr>
            <a:endParaRPr lang="en-US" dirty="0"/>
          </a:p>
          <a:p>
            <a:pPr>
              <a:buFont typeface="Wingdings" panose="05000000000000000000" pitchFamily="2" charset="2"/>
              <a:buChar char="Ø"/>
            </a:pPr>
            <a:r>
              <a:rPr lang="en-US" dirty="0"/>
              <a:t>Natural Language Processing is another term used for “Text Mining” or “Text Analytics”</a:t>
            </a:r>
          </a:p>
          <a:p>
            <a:pPr marL="0" indent="0">
              <a:buNone/>
            </a:pPr>
            <a:endParaRPr lang="en-US" dirty="0"/>
          </a:p>
          <a:p>
            <a:pPr>
              <a:buFont typeface="Wingdings" panose="05000000000000000000" pitchFamily="2" charset="2"/>
              <a:buChar char="Ø"/>
            </a:pPr>
            <a:r>
              <a:rPr lang="en-US" dirty="0"/>
              <a:t>The most basic method of doing text analytics is “</a:t>
            </a:r>
            <a:r>
              <a:rPr lang="en-US" b="1" dirty="0"/>
              <a:t>bag of words</a:t>
            </a:r>
            <a:r>
              <a:rPr lang="en-US" dirty="0"/>
              <a:t>”. It counts the number of times each word appears in a text and uses these counts as independent variables. It is used as baseline in text analytics and NLP projects</a:t>
            </a:r>
          </a:p>
          <a:p>
            <a:pPr marL="0" indent="0">
              <a:buNone/>
            </a:pPr>
            <a:endParaRPr lang="en-US" dirty="0"/>
          </a:p>
          <a:p>
            <a:pPr>
              <a:buFont typeface="Wingdings" panose="05000000000000000000" pitchFamily="2" charset="2"/>
              <a:buChar char="Ø"/>
            </a:pPr>
            <a:r>
              <a:rPr lang="en-US" dirty="0"/>
              <a:t>Before applying text analytics methods, pre-processing of the text can improve the quality of the analytics. </a:t>
            </a:r>
          </a:p>
          <a:p>
            <a:pPr marL="0" indent="0">
              <a:buNone/>
            </a:pPr>
            <a:endParaRPr lang="en-US" dirty="0"/>
          </a:p>
          <a:p>
            <a:pPr marL="0" indent="0">
              <a:buNone/>
            </a:pPr>
            <a:endParaRPr lang="en-US" dirty="0"/>
          </a:p>
          <a:p>
            <a:pPr marL="0" indent="0">
              <a:buNone/>
            </a:pPr>
            <a:endParaRPr lang="en-US" dirty="0"/>
          </a:p>
          <a:p>
            <a:pPr>
              <a:buAutoNum type="arabicPeriod"/>
            </a:pPr>
            <a:endParaRPr lang="en-US" dirty="0"/>
          </a:p>
        </p:txBody>
      </p:sp>
    </p:spTree>
    <p:extLst>
      <p:ext uri="{BB962C8B-B14F-4D97-AF65-F5344CB8AC3E}">
        <p14:creationId xmlns:p14="http://schemas.microsoft.com/office/powerpoint/2010/main" val="3602298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88900"/>
            <a:ext cx="9879012" cy="698500"/>
          </a:xfrm>
        </p:spPr>
        <p:txBody>
          <a:bodyPr>
            <a:normAutofit/>
          </a:bodyPr>
          <a:lstStyle/>
          <a:p>
            <a:r>
              <a:rPr lang="en-US" sz="2800" dirty="0"/>
              <a:t>Bag of Words</a:t>
            </a:r>
          </a:p>
        </p:txBody>
      </p:sp>
      <p:sp>
        <p:nvSpPr>
          <p:cNvPr id="3" name="Content Placeholder 2"/>
          <p:cNvSpPr>
            <a:spLocks noGrp="1"/>
          </p:cNvSpPr>
          <p:nvPr>
            <p:ph idx="1"/>
          </p:nvPr>
        </p:nvSpPr>
        <p:spPr>
          <a:xfrm>
            <a:off x="1905000" y="787400"/>
            <a:ext cx="9944100" cy="5943600"/>
          </a:xfrm>
        </p:spPr>
        <p:txBody>
          <a:bodyPr>
            <a:normAutofit/>
          </a:bodyPr>
          <a:lstStyle/>
          <a:p>
            <a:pPr marL="0" indent="0">
              <a:buNone/>
            </a:pPr>
            <a:r>
              <a:rPr lang="en-US" dirty="0"/>
              <a:t>Bag of words counts the number of times each word appears in the text and uses these counts as independent variables.</a:t>
            </a:r>
          </a:p>
          <a:p>
            <a:pPr marL="0" indent="0">
              <a:buNone/>
            </a:pPr>
            <a:endParaRPr lang="en-US" dirty="0"/>
          </a:p>
          <a:p>
            <a:pPr marL="0" indent="0">
              <a:buNone/>
            </a:pPr>
            <a:r>
              <a:rPr lang="en-US" dirty="0"/>
              <a:t>“This is a good country. I will recommend the trip to this country to my friends”</a:t>
            </a:r>
          </a:p>
          <a:p>
            <a:pPr marL="0" indent="0">
              <a:buNone/>
            </a:pPr>
            <a:endParaRPr lang="en-US" dirty="0"/>
          </a:p>
          <a:p>
            <a:pPr marL="0" indent="0">
              <a:buNone/>
            </a:pPr>
            <a:r>
              <a:rPr lang="en-US" dirty="0"/>
              <a:t>This = 2 , is =1, a = 1, Good = 1, Country = 2, I = 1</a:t>
            </a:r>
          </a:p>
          <a:p>
            <a:pPr marL="0" indent="0">
              <a:buNone/>
            </a:pPr>
            <a:r>
              <a:rPr lang="en-US" dirty="0"/>
              <a:t>Will =1, Recommend=1,The=1, Trip =1, </a:t>
            </a:r>
            <a:r>
              <a:rPr lang="en-US" dirty="0" err="1"/>
              <a:t>tp</a:t>
            </a:r>
            <a:r>
              <a:rPr lang="en-US" dirty="0"/>
              <a:t>=1, </a:t>
            </a:r>
            <a:r>
              <a:rPr lang="en-US" dirty="0" err="1"/>
              <a:t>tp</a:t>
            </a:r>
            <a:r>
              <a:rPr lang="en-US" dirty="0"/>
              <a:t>=1, my=1, friends=1</a:t>
            </a:r>
          </a:p>
          <a:p>
            <a:pPr marL="0" indent="0">
              <a:buNone/>
            </a:pPr>
            <a:endParaRPr lang="en-US" dirty="0"/>
          </a:p>
          <a:p>
            <a:pPr marL="0" indent="0">
              <a:buNone/>
            </a:pPr>
            <a:r>
              <a:rPr lang="en-US" dirty="0"/>
              <a:t>Before applying bag of words, preprocessing should be done, to improve the performance.</a:t>
            </a:r>
          </a:p>
          <a:p>
            <a:pPr marL="0" indent="0">
              <a:buNone/>
            </a:pPr>
            <a:endParaRPr lang="en-US" dirty="0"/>
          </a:p>
          <a:p>
            <a:pPr marL="0" indent="0">
              <a:buNone/>
            </a:pPr>
            <a:endParaRPr lang="en-US" dirty="0"/>
          </a:p>
          <a:p>
            <a:pPr>
              <a:buAutoNum type="arabicPeriod"/>
            </a:pPr>
            <a:endParaRPr lang="en-US" dirty="0"/>
          </a:p>
        </p:txBody>
      </p:sp>
    </p:spTree>
    <p:extLst>
      <p:ext uri="{BB962C8B-B14F-4D97-AF65-F5344CB8AC3E}">
        <p14:creationId xmlns:p14="http://schemas.microsoft.com/office/powerpoint/2010/main" val="12577168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88900"/>
            <a:ext cx="9879012" cy="698500"/>
          </a:xfrm>
        </p:spPr>
        <p:txBody>
          <a:bodyPr>
            <a:normAutofit/>
          </a:bodyPr>
          <a:lstStyle/>
          <a:p>
            <a:r>
              <a:rPr lang="en-US" sz="2800" dirty="0"/>
              <a:t>Text Pre-Processing</a:t>
            </a:r>
          </a:p>
        </p:txBody>
      </p:sp>
      <p:sp>
        <p:nvSpPr>
          <p:cNvPr id="3" name="Content Placeholder 2"/>
          <p:cNvSpPr>
            <a:spLocks noGrp="1"/>
          </p:cNvSpPr>
          <p:nvPr>
            <p:ph idx="1"/>
          </p:nvPr>
        </p:nvSpPr>
        <p:spPr>
          <a:xfrm>
            <a:off x="1905000" y="787400"/>
            <a:ext cx="9944100" cy="5943600"/>
          </a:xfrm>
        </p:spPr>
        <p:txBody>
          <a:bodyPr>
            <a:normAutofit/>
          </a:bodyPr>
          <a:lstStyle/>
          <a:p>
            <a:pPr marL="0" indent="0">
              <a:buNone/>
            </a:pPr>
            <a:r>
              <a:rPr lang="en-US" dirty="0"/>
              <a:t>Basic pre-processing includes:</a:t>
            </a:r>
          </a:p>
          <a:p>
            <a:pPr lvl="0"/>
            <a:r>
              <a:rPr lang="en-US" dirty="0"/>
              <a:t>Converting all text into all uppercase or lowercase, so that the algorithm does not treat the same words in different cases as different</a:t>
            </a:r>
          </a:p>
          <a:p>
            <a:pPr lvl="0"/>
            <a:r>
              <a:rPr lang="en-US" dirty="0"/>
              <a:t>Removing everything that isn’t a standard number or letter</a:t>
            </a:r>
          </a:p>
          <a:p>
            <a:pPr lvl="0"/>
            <a:r>
              <a:rPr lang="en-US" dirty="0"/>
              <a:t>Stop words like is, the, at </a:t>
            </a:r>
            <a:r>
              <a:rPr lang="en-US" dirty="0" err="1"/>
              <a:t>etc</a:t>
            </a:r>
            <a:r>
              <a:rPr lang="en-US" dirty="0"/>
              <a:t> can be removed</a:t>
            </a:r>
          </a:p>
          <a:p>
            <a:pPr lvl="0"/>
            <a:r>
              <a:rPr lang="en-US" dirty="0"/>
              <a:t>Stemming: It is used to represent words with different endings as the same word </a:t>
            </a:r>
            <a:r>
              <a:rPr lang="en-US" dirty="0" err="1"/>
              <a:t>e.g</a:t>
            </a:r>
            <a:r>
              <a:rPr lang="en-US" dirty="0"/>
              <a:t> argue, argued, argues and arguing can be represented by a single word</a:t>
            </a:r>
          </a:p>
          <a:p>
            <a:pPr marL="0" indent="0">
              <a:buNone/>
            </a:pPr>
            <a:endParaRPr lang="en-US" dirty="0"/>
          </a:p>
          <a:p>
            <a:pPr marL="0" indent="0">
              <a:buNone/>
            </a:pPr>
            <a:endParaRPr lang="en-US" dirty="0"/>
          </a:p>
          <a:p>
            <a:pPr marL="0" indent="0">
              <a:buNone/>
            </a:pPr>
            <a:endParaRPr lang="en-US" dirty="0"/>
          </a:p>
          <a:p>
            <a:pPr>
              <a:buAutoNum type="arabicPeriod"/>
            </a:pPr>
            <a:endParaRPr lang="en-US" dirty="0"/>
          </a:p>
        </p:txBody>
      </p:sp>
    </p:spTree>
    <p:extLst>
      <p:ext uri="{BB962C8B-B14F-4D97-AF65-F5344CB8AC3E}">
        <p14:creationId xmlns:p14="http://schemas.microsoft.com/office/powerpoint/2010/main" val="8817083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88900"/>
            <a:ext cx="8911687" cy="698500"/>
          </a:xfrm>
        </p:spPr>
        <p:txBody>
          <a:bodyPr>
            <a:normAutofit/>
          </a:bodyPr>
          <a:lstStyle/>
          <a:p>
            <a:r>
              <a:rPr lang="en-US" sz="2800" dirty="0"/>
              <a:t>Text Analytics Steps in R</a:t>
            </a:r>
          </a:p>
        </p:txBody>
      </p:sp>
      <p:sp>
        <p:nvSpPr>
          <p:cNvPr id="3" name="Content Placeholder 2"/>
          <p:cNvSpPr>
            <a:spLocks noGrp="1"/>
          </p:cNvSpPr>
          <p:nvPr>
            <p:ph idx="1"/>
          </p:nvPr>
        </p:nvSpPr>
        <p:spPr>
          <a:xfrm>
            <a:off x="2349500" y="673100"/>
            <a:ext cx="9499600" cy="6057900"/>
          </a:xfrm>
        </p:spPr>
        <p:txBody>
          <a:bodyPr>
            <a:normAutofit fontScale="77500" lnSpcReduction="20000"/>
          </a:bodyPr>
          <a:lstStyle/>
          <a:p>
            <a:pPr marL="0" indent="0">
              <a:buNone/>
            </a:pPr>
            <a:r>
              <a:rPr lang="en-US" dirty="0"/>
              <a:t>The steps are as follows:</a:t>
            </a:r>
          </a:p>
          <a:p>
            <a:pPr>
              <a:buAutoNum type="arabicPeriod"/>
            </a:pPr>
            <a:r>
              <a:rPr lang="en-US" dirty="0"/>
              <a:t>Prepare the corpus.</a:t>
            </a:r>
          </a:p>
          <a:p>
            <a:pPr marL="0" indent="0">
              <a:buNone/>
            </a:pPr>
            <a:r>
              <a:rPr lang="en-US" dirty="0"/>
              <a:t>      </a:t>
            </a:r>
            <a:r>
              <a:rPr lang="en-US" dirty="0" err="1"/>
              <a:t>corpusTitle</a:t>
            </a:r>
            <a:r>
              <a:rPr lang="en-US" dirty="0"/>
              <a:t> = Corpus(</a:t>
            </a:r>
            <a:r>
              <a:rPr lang="en-US" dirty="0" err="1"/>
              <a:t>VectorSource</a:t>
            </a:r>
            <a:r>
              <a:rPr lang="en-US" dirty="0"/>
              <a:t>(</a:t>
            </a:r>
            <a:r>
              <a:rPr lang="en-US" dirty="0" err="1"/>
              <a:t>trials$title</a:t>
            </a:r>
            <a:r>
              <a:rPr lang="en-US" dirty="0"/>
              <a:t>))</a:t>
            </a:r>
          </a:p>
          <a:p>
            <a:pPr>
              <a:buAutoNum type="arabicPeriod" startAt="2"/>
            </a:pPr>
            <a:r>
              <a:rPr lang="en-US" dirty="0"/>
              <a:t>Covert the corpus to lowercase.</a:t>
            </a:r>
          </a:p>
          <a:p>
            <a:pPr marL="0" indent="0">
              <a:buNone/>
            </a:pPr>
            <a:r>
              <a:rPr lang="en-US" dirty="0"/>
              <a:t>      </a:t>
            </a:r>
            <a:r>
              <a:rPr lang="en-US" dirty="0" err="1"/>
              <a:t>corpusTitle</a:t>
            </a:r>
            <a:r>
              <a:rPr lang="en-US" dirty="0"/>
              <a:t> = </a:t>
            </a:r>
            <a:r>
              <a:rPr lang="en-US" dirty="0" err="1"/>
              <a:t>tm_map</a:t>
            </a:r>
            <a:r>
              <a:rPr lang="en-US" dirty="0"/>
              <a:t>(</a:t>
            </a:r>
            <a:r>
              <a:rPr lang="en-US" dirty="0" err="1"/>
              <a:t>corpusTitle</a:t>
            </a:r>
            <a:r>
              <a:rPr lang="en-US" dirty="0"/>
              <a:t>, </a:t>
            </a:r>
            <a:r>
              <a:rPr lang="en-US" dirty="0" err="1"/>
              <a:t>tolower</a:t>
            </a:r>
            <a:r>
              <a:rPr lang="en-US" dirty="0"/>
              <a:t>)</a:t>
            </a:r>
          </a:p>
          <a:p>
            <a:pPr>
              <a:buAutoNum type="arabicPeriod" startAt="3"/>
            </a:pPr>
            <a:r>
              <a:rPr lang="en-US" dirty="0"/>
              <a:t>Convert the corpus into Plain text Document</a:t>
            </a:r>
          </a:p>
          <a:p>
            <a:pPr marL="0" indent="0">
              <a:buNone/>
            </a:pPr>
            <a:r>
              <a:rPr lang="en-US" dirty="0"/>
              <a:t>       </a:t>
            </a:r>
            <a:r>
              <a:rPr lang="en-US" dirty="0" err="1"/>
              <a:t>corpusTitle</a:t>
            </a:r>
            <a:r>
              <a:rPr lang="en-US" dirty="0"/>
              <a:t> = </a:t>
            </a:r>
            <a:r>
              <a:rPr lang="en-US" dirty="0" err="1"/>
              <a:t>tm_map</a:t>
            </a:r>
            <a:r>
              <a:rPr lang="en-US" dirty="0"/>
              <a:t>(</a:t>
            </a:r>
            <a:r>
              <a:rPr lang="en-US" dirty="0" err="1"/>
              <a:t>corpusTitle</a:t>
            </a:r>
            <a:r>
              <a:rPr lang="en-US" dirty="0"/>
              <a:t>, </a:t>
            </a:r>
            <a:r>
              <a:rPr lang="en-US" dirty="0" err="1"/>
              <a:t>PlainTextDocument</a:t>
            </a:r>
            <a:r>
              <a:rPr lang="en-US" dirty="0"/>
              <a:t>)</a:t>
            </a:r>
          </a:p>
          <a:p>
            <a:pPr>
              <a:buAutoNum type="arabicPeriod" startAt="4"/>
            </a:pPr>
            <a:r>
              <a:rPr lang="en-US" dirty="0"/>
              <a:t>Remove punctuations from corpus</a:t>
            </a:r>
          </a:p>
          <a:p>
            <a:pPr marL="0" indent="0">
              <a:buNone/>
            </a:pPr>
            <a:r>
              <a:rPr lang="en-US" dirty="0"/>
              <a:t>      </a:t>
            </a:r>
            <a:r>
              <a:rPr lang="en-US" dirty="0" err="1"/>
              <a:t>corpusTitle</a:t>
            </a:r>
            <a:r>
              <a:rPr lang="en-US" dirty="0"/>
              <a:t> = </a:t>
            </a:r>
            <a:r>
              <a:rPr lang="en-US" dirty="0" err="1"/>
              <a:t>tm_map</a:t>
            </a:r>
            <a:r>
              <a:rPr lang="en-US" dirty="0"/>
              <a:t>(</a:t>
            </a:r>
            <a:r>
              <a:rPr lang="en-US" dirty="0" err="1"/>
              <a:t>corpusTitle</a:t>
            </a:r>
            <a:r>
              <a:rPr lang="en-US" dirty="0"/>
              <a:t>, </a:t>
            </a:r>
            <a:r>
              <a:rPr lang="en-US" dirty="0" err="1"/>
              <a:t>removePunctuation</a:t>
            </a:r>
            <a:r>
              <a:rPr lang="en-US" dirty="0"/>
              <a:t>)</a:t>
            </a:r>
          </a:p>
          <a:p>
            <a:pPr marL="0" indent="0">
              <a:buNone/>
            </a:pPr>
            <a:r>
              <a:rPr lang="en-US" dirty="0"/>
              <a:t>5.   Remove English stop words</a:t>
            </a:r>
          </a:p>
          <a:p>
            <a:pPr marL="0" indent="0">
              <a:buNone/>
            </a:pPr>
            <a:r>
              <a:rPr lang="en-US" dirty="0"/>
              <a:t>       </a:t>
            </a:r>
            <a:r>
              <a:rPr lang="en-US" dirty="0" err="1"/>
              <a:t>corpusTitle</a:t>
            </a:r>
            <a:r>
              <a:rPr lang="en-US" dirty="0"/>
              <a:t> = </a:t>
            </a:r>
            <a:r>
              <a:rPr lang="en-US" dirty="0" err="1"/>
              <a:t>tm_map</a:t>
            </a:r>
            <a:r>
              <a:rPr lang="en-US" dirty="0"/>
              <a:t>(</a:t>
            </a:r>
            <a:r>
              <a:rPr lang="en-US" dirty="0" err="1"/>
              <a:t>corpusTitle</a:t>
            </a:r>
            <a:r>
              <a:rPr lang="en-US" dirty="0"/>
              <a:t>, </a:t>
            </a:r>
            <a:r>
              <a:rPr lang="en-US" dirty="0" err="1"/>
              <a:t>removeWords</a:t>
            </a:r>
            <a:r>
              <a:rPr lang="en-US" dirty="0"/>
              <a:t>, </a:t>
            </a:r>
            <a:r>
              <a:rPr lang="en-US" dirty="0" err="1"/>
              <a:t>stopwords</a:t>
            </a:r>
            <a:r>
              <a:rPr lang="en-US" dirty="0"/>
              <a:t>("</a:t>
            </a:r>
            <a:r>
              <a:rPr lang="en-US" dirty="0" err="1"/>
              <a:t>english</a:t>
            </a:r>
            <a:r>
              <a:rPr lang="en-US" dirty="0"/>
              <a:t>"))</a:t>
            </a:r>
          </a:p>
          <a:p>
            <a:pPr>
              <a:buAutoNum type="arabicPeriod" startAt="6"/>
            </a:pPr>
            <a:r>
              <a:rPr lang="en-US" dirty="0"/>
              <a:t>Stem the corpus</a:t>
            </a:r>
          </a:p>
          <a:p>
            <a:pPr marL="0" indent="0">
              <a:buNone/>
            </a:pPr>
            <a:r>
              <a:rPr lang="en-US" dirty="0"/>
              <a:t>      </a:t>
            </a:r>
            <a:r>
              <a:rPr lang="en-US" dirty="0" err="1"/>
              <a:t>corpusTitle</a:t>
            </a:r>
            <a:r>
              <a:rPr lang="en-US" dirty="0"/>
              <a:t> = </a:t>
            </a:r>
            <a:r>
              <a:rPr lang="en-US" dirty="0" err="1"/>
              <a:t>tm_map</a:t>
            </a:r>
            <a:r>
              <a:rPr lang="en-US" dirty="0"/>
              <a:t>(</a:t>
            </a:r>
            <a:r>
              <a:rPr lang="en-US" dirty="0" err="1"/>
              <a:t>corpusTitle</a:t>
            </a:r>
            <a:r>
              <a:rPr lang="en-US" dirty="0"/>
              <a:t>, </a:t>
            </a:r>
            <a:r>
              <a:rPr lang="en-US" dirty="0" err="1"/>
              <a:t>stemDocument</a:t>
            </a:r>
            <a:r>
              <a:rPr lang="en-US" dirty="0"/>
              <a:t>)</a:t>
            </a:r>
          </a:p>
          <a:p>
            <a:pPr>
              <a:buAutoNum type="arabicPeriod" startAt="7"/>
            </a:pPr>
            <a:r>
              <a:rPr lang="en-US" dirty="0"/>
              <a:t>Prepare a </a:t>
            </a:r>
            <a:r>
              <a:rPr lang="en-US" b="1" dirty="0"/>
              <a:t>document term matrix </a:t>
            </a:r>
            <a:r>
              <a:rPr lang="en-US" dirty="0"/>
              <a:t>(It’s a matrix where rows represent the documents and columns represent the words in those documents. The values in matrix are the no of times that word appears in each document)</a:t>
            </a:r>
          </a:p>
          <a:p>
            <a:pPr marL="0" indent="0">
              <a:buNone/>
            </a:pPr>
            <a:r>
              <a:rPr lang="en-US" dirty="0"/>
              <a:t>       </a:t>
            </a:r>
            <a:r>
              <a:rPr lang="en-US" dirty="0" err="1"/>
              <a:t>dtmTitle</a:t>
            </a:r>
            <a:r>
              <a:rPr lang="en-US" dirty="0"/>
              <a:t> = </a:t>
            </a:r>
            <a:r>
              <a:rPr lang="en-US" dirty="0" err="1"/>
              <a:t>DocumentTermMatrix</a:t>
            </a:r>
            <a:r>
              <a:rPr lang="en-US" dirty="0"/>
              <a:t>(</a:t>
            </a:r>
            <a:r>
              <a:rPr lang="en-US" dirty="0" err="1"/>
              <a:t>corpusTitle</a:t>
            </a:r>
            <a:r>
              <a:rPr lang="en-US" dirty="0"/>
              <a:t>)</a:t>
            </a:r>
            <a:br>
              <a:rPr lang="en-US" dirty="0"/>
            </a:br>
            <a:r>
              <a:rPr lang="en-US" dirty="0"/>
              <a:t>8.    Remove sparse terms</a:t>
            </a:r>
          </a:p>
          <a:p>
            <a:pPr marL="0" indent="0">
              <a:buNone/>
            </a:pPr>
            <a:r>
              <a:rPr lang="en-US" dirty="0"/>
              <a:t>       </a:t>
            </a:r>
            <a:r>
              <a:rPr lang="en-US" dirty="0" err="1"/>
              <a:t>dtmTitle</a:t>
            </a:r>
            <a:r>
              <a:rPr lang="en-US" dirty="0"/>
              <a:t> = </a:t>
            </a:r>
            <a:r>
              <a:rPr lang="en-US" dirty="0" err="1"/>
              <a:t>removeSparseTerms</a:t>
            </a:r>
            <a:r>
              <a:rPr lang="en-US" dirty="0"/>
              <a:t>(</a:t>
            </a:r>
            <a:r>
              <a:rPr lang="en-US" dirty="0" err="1"/>
              <a:t>dtmTitle</a:t>
            </a:r>
            <a:r>
              <a:rPr lang="en-US" dirty="0"/>
              <a:t>, 0.95)</a:t>
            </a:r>
          </a:p>
          <a:p>
            <a:pPr marL="0" indent="0">
              <a:buNone/>
            </a:pPr>
            <a:r>
              <a:rPr lang="en-US" dirty="0"/>
              <a:t>9.    Convert into a </a:t>
            </a:r>
            <a:r>
              <a:rPr lang="en-US" dirty="0" err="1"/>
              <a:t>dataframe</a:t>
            </a:r>
            <a:endParaRPr lang="en-US" dirty="0"/>
          </a:p>
          <a:p>
            <a:pPr marL="0" indent="0">
              <a:buNone/>
            </a:pPr>
            <a:r>
              <a:rPr lang="en-US" dirty="0"/>
              <a:t>       </a:t>
            </a:r>
            <a:r>
              <a:rPr lang="en-US" dirty="0" err="1"/>
              <a:t>dtmTitle</a:t>
            </a:r>
            <a:r>
              <a:rPr lang="en-US" dirty="0"/>
              <a:t> = </a:t>
            </a:r>
            <a:r>
              <a:rPr lang="en-US" dirty="0" err="1"/>
              <a:t>as.data.frame</a:t>
            </a:r>
            <a:r>
              <a:rPr lang="en-US" dirty="0"/>
              <a:t>(</a:t>
            </a:r>
            <a:r>
              <a:rPr lang="en-US" dirty="0" err="1"/>
              <a:t>as.matrix</a:t>
            </a:r>
            <a:r>
              <a:rPr lang="en-US" dirty="0"/>
              <a:t>(</a:t>
            </a:r>
            <a:r>
              <a:rPr lang="en-US" dirty="0" err="1"/>
              <a:t>dtmTitle</a:t>
            </a:r>
            <a:r>
              <a:rPr lang="en-US" dirty="0"/>
              <a: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66813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048" y="71315"/>
            <a:ext cx="9142412" cy="1701800"/>
          </a:xfrm>
        </p:spPr>
        <p:txBody>
          <a:bodyPr/>
          <a:lstStyle/>
          <a:p>
            <a:r>
              <a:rPr lang="en-US" dirty="0"/>
              <a:t>Bessel’s Correction</a:t>
            </a:r>
          </a:p>
        </p:txBody>
      </p:sp>
      <p:sp>
        <p:nvSpPr>
          <p:cNvPr id="3" name="Content Placeholder 2"/>
          <p:cNvSpPr>
            <a:spLocks noGrp="1"/>
          </p:cNvSpPr>
          <p:nvPr>
            <p:ph idx="1"/>
          </p:nvPr>
        </p:nvSpPr>
        <p:spPr>
          <a:xfrm>
            <a:off x="1670538" y="808893"/>
            <a:ext cx="9847385" cy="5662246"/>
          </a:xfrm>
        </p:spPr>
        <p:txBody>
          <a:bodyPr>
            <a:normAutofit/>
          </a:bodyPr>
          <a:lstStyle/>
          <a:p>
            <a:pPr marL="0" indent="0">
              <a:buNone/>
            </a:pPr>
            <a:r>
              <a:rPr lang="en-US" dirty="0"/>
              <a:t> </a:t>
            </a:r>
          </a:p>
        </p:txBody>
      </p:sp>
      <p:sp>
        <p:nvSpPr>
          <p:cNvPr id="4" name="Rectangle 1"/>
          <p:cNvSpPr>
            <a:spLocks noChangeArrowheads="1"/>
          </p:cNvSpPr>
          <p:nvPr/>
        </p:nvSpPr>
        <p:spPr bwMode="auto">
          <a:xfrm>
            <a:off x="1670538" y="2223330"/>
            <a:ext cx="101463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lvl="0" algn="just"/>
            <a:endParaRPr lang="en-US" altLang="en-US" sz="1600" dirty="0">
              <a:latin typeface="Calibri" panose="020F0502020204030204" pitchFamily="34" charset="0"/>
              <a:cs typeface="Times New Roman" panose="02020603050405020304" pitchFamily="18" charset="0"/>
            </a:endParaRPr>
          </a:p>
        </p:txBody>
      </p:sp>
      <p:sp>
        <p:nvSpPr>
          <p:cNvPr id="6" name="TextBox 5"/>
          <p:cNvSpPr txBox="1"/>
          <p:nvPr/>
        </p:nvSpPr>
        <p:spPr>
          <a:xfrm>
            <a:off x="1863969" y="1028700"/>
            <a:ext cx="8836269" cy="6186309"/>
          </a:xfrm>
          <a:prstGeom prst="rect">
            <a:avLst/>
          </a:prstGeom>
          <a:noFill/>
        </p:spPr>
        <p:txBody>
          <a:bodyPr wrap="square" rtlCol="0">
            <a:spAutoFit/>
          </a:bodyPr>
          <a:lstStyle/>
          <a:p>
            <a:r>
              <a:rPr lang="en-US" dirty="0"/>
              <a:t>Standard deviation of the whole population is:</a:t>
            </a:r>
          </a:p>
          <a:p>
            <a:endParaRPr lang="en-US" dirty="0"/>
          </a:p>
          <a:p>
            <a:endParaRPr lang="en-US" dirty="0"/>
          </a:p>
          <a:p>
            <a:endParaRPr lang="en-US" dirty="0"/>
          </a:p>
          <a:p>
            <a:r>
              <a:rPr lang="en-US" dirty="0"/>
              <a:t>If we have a sample and we want to estimate the standard deviation of the whole population, we will calculate it as follows:</a:t>
            </a:r>
          </a:p>
          <a:p>
            <a:endParaRPr lang="en-US" dirty="0"/>
          </a:p>
          <a:p>
            <a:endParaRPr lang="en-US" dirty="0"/>
          </a:p>
          <a:p>
            <a:endParaRPr lang="en-US" dirty="0"/>
          </a:p>
          <a:p>
            <a:endParaRPr lang="en-US" dirty="0"/>
          </a:p>
          <a:p>
            <a:endParaRPr lang="en-US" dirty="0"/>
          </a:p>
          <a:p>
            <a:endParaRPr lang="en-US" dirty="0"/>
          </a:p>
          <a:p>
            <a:r>
              <a:rPr lang="en-US" dirty="0"/>
              <a:t>This is because a sample is chosen from the population where most data lies. The standard deviation using “n” as denominator will not capture all variability of the population. To estimate the correct variability of whole data using this sample, we will use (n-1) in the denominator to increase the overall value by some margin.</a:t>
            </a:r>
          </a:p>
          <a:p>
            <a:endParaRPr lang="en-US" dirty="0"/>
          </a:p>
          <a:p>
            <a:endParaRPr lang="en-US" dirty="0"/>
          </a:p>
          <a:p>
            <a:endParaRPr lang="en-US" dirty="0"/>
          </a:p>
          <a:p>
            <a:endParaRPr lang="en-US" dirty="0"/>
          </a:p>
          <a:p>
            <a:endParaRPr lang="en-US" dirty="0"/>
          </a:p>
        </p:txBody>
      </p:sp>
      <p:pic>
        <p:nvPicPr>
          <p:cNvPr id="8" name="Picture 7"/>
          <p:cNvPicPr>
            <a:picLocks noChangeAspect="1"/>
          </p:cNvPicPr>
          <p:nvPr/>
        </p:nvPicPr>
        <p:blipFill>
          <a:blip r:embed="rId2"/>
          <a:stretch>
            <a:fillRect/>
          </a:stretch>
        </p:blipFill>
        <p:spPr>
          <a:xfrm>
            <a:off x="4980966" y="3033897"/>
            <a:ext cx="1970576" cy="1088229"/>
          </a:xfrm>
          <a:prstGeom prst="rect">
            <a:avLst/>
          </a:prstGeom>
        </p:spPr>
      </p:pic>
      <p:pic>
        <p:nvPicPr>
          <p:cNvPr id="9" name="Picture 8"/>
          <p:cNvPicPr>
            <a:picLocks noChangeAspect="1"/>
          </p:cNvPicPr>
          <p:nvPr/>
        </p:nvPicPr>
        <p:blipFill>
          <a:blip r:embed="rId3"/>
          <a:stretch>
            <a:fillRect/>
          </a:stretch>
        </p:blipFill>
        <p:spPr>
          <a:xfrm>
            <a:off x="5292968" y="1379217"/>
            <a:ext cx="1513743" cy="803645"/>
          </a:xfrm>
          <a:prstGeom prst="rect">
            <a:avLst/>
          </a:prstGeom>
        </p:spPr>
      </p:pic>
    </p:spTree>
    <p:extLst>
      <p:ext uri="{BB962C8B-B14F-4D97-AF65-F5344CB8AC3E}">
        <p14:creationId xmlns:p14="http://schemas.microsoft.com/office/powerpoint/2010/main" val="270823069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88900"/>
            <a:ext cx="9879012" cy="698500"/>
          </a:xfrm>
        </p:spPr>
        <p:txBody>
          <a:bodyPr>
            <a:normAutofit/>
          </a:bodyPr>
          <a:lstStyle/>
          <a:p>
            <a:r>
              <a:rPr lang="en-US" sz="2800" dirty="0"/>
              <a:t>Setting up Twitter for Sentiment Analysis</a:t>
            </a:r>
          </a:p>
        </p:txBody>
      </p:sp>
      <p:sp>
        <p:nvSpPr>
          <p:cNvPr id="3" name="Content Placeholder 2"/>
          <p:cNvSpPr>
            <a:spLocks noGrp="1"/>
          </p:cNvSpPr>
          <p:nvPr>
            <p:ph idx="1"/>
          </p:nvPr>
        </p:nvSpPr>
        <p:spPr>
          <a:xfrm>
            <a:off x="1905000" y="787400"/>
            <a:ext cx="9944100" cy="5943600"/>
          </a:xfrm>
        </p:spPr>
        <p:txBody>
          <a:bodyPr>
            <a:normAutofit/>
          </a:bodyPr>
          <a:lstStyle/>
          <a:p>
            <a:pPr marL="0" indent="0">
              <a:buNone/>
            </a:pPr>
            <a:r>
              <a:rPr lang="en-US" dirty="0"/>
              <a:t>Packages Required: </a:t>
            </a:r>
            <a:r>
              <a:rPr lang="en-US" dirty="0" err="1"/>
              <a:t>TwitteR</a:t>
            </a:r>
            <a:r>
              <a:rPr lang="en-US" dirty="0"/>
              <a:t>, </a:t>
            </a:r>
            <a:r>
              <a:rPr lang="en-US" dirty="0" err="1"/>
              <a:t>plyr</a:t>
            </a:r>
            <a:endParaRPr lang="en-US" dirty="0"/>
          </a:p>
          <a:p>
            <a:pPr marL="0" indent="0">
              <a:buNone/>
            </a:pPr>
            <a:endParaRPr lang="en-US" dirty="0"/>
          </a:p>
          <a:p>
            <a:pPr>
              <a:buAutoNum type="arabicPeriod"/>
            </a:pPr>
            <a:r>
              <a:rPr lang="en-US" dirty="0"/>
              <a:t>Create an application by logging in your Twitter account: </a:t>
            </a:r>
            <a:r>
              <a:rPr lang="en-US" dirty="0">
                <a:hlinkClick r:id="rId2"/>
              </a:rPr>
              <a:t>https://apps.twitter.com/</a:t>
            </a:r>
            <a:endParaRPr lang="en-US" dirty="0"/>
          </a:p>
          <a:p>
            <a:pPr>
              <a:buAutoNum type="arabicPeriod"/>
            </a:pPr>
            <a:r>
              <a:rPr lang="en-US" dirty="0"/>
              <a:t>Note down your API Key, API Secret, Access Token and Access Token Secret</a:t>
            </a:r>
          </a:p>
          <a:p>
            <a:pPr>
              <a:buAutoNum type="arabicPeriod"/>
            </a:pPr>
            <a:r>
              <a:rPr lang="en-US" dirty="0"/>
              <a:t>Create variables in you R session: </a:t>
            </a:r>
            <a:r>
              <a:rPr lang="en-US" dirty="0" err="1"/>
              <a:t>api_key</a:t>
            </a:r>
            <a:r>
              <a:rPr lang="en-US" dirty="0"/>
              <a:t>, </a:t>
            </a:r>
            <a:r>
              <a:rPr lang="en-US" dirty="0" err="1"/>
              <a:t>api_secret</a:t>
            </a:r>
            <a:r>
              <a:rPr lang="en-US" dirty="0"/>
              <a:t>, </a:t>
            </a:r>
            <a:r>
              <a:rPr lang="en-US" dirty="0" err="1"/>
              <a:t>access_token</a:t>
            </a:r>
            <a:r>
              <a:rPr lang="en-US" dirty="0"/>
              <a:t> and </a:t>
            </a:r>
            <a:r>
              <a:rPr lang="en-US" dirty="0" err="1"/>
              <a:t>access_token_secret</a:t>
            </a:r>
            <a:r>
              <a:rPr lang="en-US" dirty="0"/>
              <a:t> by assigning the above values</a:t>
            </a:r>
          </a:p>
          <a:p>
            <a:pPr>
              <a:buAutoNum type="arabicPeriod"/>
            </a:pPr>
            <a:r>
              <a:rPr lang="en-US" dirty="0"/>
              <a:t>Run the command:</a:t>
            </a:r>
          </a:p>
          <a:p>
            <a:pPr marL="0" indent="0">
              <a:buNone/>
            </a:pPr>
            <a:r>
              <a:rPr lang="en-US" dirty="0" err="1"/>
              <a:t>setup_twitter_oauth</a:t>
            </a:r>
            <a:r>
              <a:rPr lang="en-US" dirty="0"/>
              <a:t>(</a:t>
            </a:r>
            <a:r>
              <a:rPr lang="en-US" dirty="0" err="1"/>
              <a:t>api_key,api_secret,access_token,access_token_secret</a:t>
            </a:r>
            <a:r>
              <a:rPr lang="en-US" dirty="0"/>
              <a:t>)</a:t>
            </a:r>
          </a:p>
          <a:p>
            <a:pPr marL="0" indent="0">
              <a:buNone/>
            </a:pPr>
            <a:r>
              <a:rPr lang="en-US" dirty="0"/>
              <a:t>5. tweets &lt;- </a:t>
            </a:r>
            <a:r>
              <a:rPr lang="en-US" dirty="0" err="1"/>
              <a:t>searchTwitter</a:t>
            </a:r>
            <a:r>
              <a:rPr lang="en-US" dirty="0"/>
              <a:t>(</a:t>
            </a:r>
            <a:r>
              <a:rPr lang="en-US" dirty="0" err="1"/>
              <a:t>search.string</a:t>
            </a:r>
            <a:r>
              <a:rPr lang="en-US" dirty="0"/>
              <a:t>, n=</a:t>
            </a:r>
            <a:r>
              <a:rPr lang="en-US" dirty="0" err="1"/>
              <a:t>no.of.tweets</a:t>
            </a:r>
            <a:r>
              <a:rPr lang="en-US" dirty="0"/>
              <a:t>, </a:t>
            </a:r>
            <a:r>
              <a:rPr lang="en-US" dirty="0" err="1"/>
              <a:t>lang</a:t>
            </a:r>
            <a:r>
              <a:rPr lang="en-US" dirty="0"/>
              <a:t>="</a:t>
            </a:r>
            <a:r>
              <a:rPr lang="en-US" dirty="0" err="1"/>
              <a:t>en</a:t>
            </a:r>
            <a:r>
              <a:rPr lang="en-US" dirty="0"/>
              <a:t>")</a:t>
            </a:r>
          </a:p>
          <a:p>
            <a:pPr marL="0" indent="0">
              <a:buNone/>
            </a:pPr>
            <a:endParaRPr lang="en-US" dirty="0"/>
          </a:p>
          <a:p>
            <a:pPr marL="0" indent="0">
              <a:buNone/>
            </a:pPr>
            <a:endParaRPr lang="en-US" dirty="0"/>
          </a:p>
          <a:p>
            <a:pPr>
              <a:buAutoNum type="arabicPeriod"/>
            </a:pPr>
            <a:endParaRPr lang="en-US" dirty="0"/>
          </a:p>
        </p:txBody>
      </p:sp>
    </p:spTree>
    <p:extLst>
      <p:ext uri="{BB962C8B-B14F-4D97-AF65-F5344CB8AC3E}">
        <p14:creationId xmlns:p14="http://schemas.microsoft.com/office/powerpoint/2010/main" val="3592137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1" y="88900"/>
            <a:ext cx="9726612" cy="698500"/>
          </a:xfrm>
        </p:spPr>
        <p:txBody>
          <a:bodyPr>
            <a:normAutofit/>
          </a:bodyPr>
          <a:lstStyle/>
          <a:p>
            <a:r>
              <a:rPr lang="en-US" sz="2800" dirty="0"/>
              <a:t>Dimensionality Reduction or Feature Selection</a:t>
            </a:r>
          </a:p>
        </p:txBody>
      </p:sp>
      <p:sp>
        <p:nvSpPr>
          <p:cNvPr id="3" name="Content Placeholder 2"/>
          <p:cNvSpPr>
            <a:spLocks noGrp="1"/>
          </p:cNvSpPr>
          <p:nvPr>
            <p:ph idx="1"/>
          </p:nvPr>
        </p:nvSpPr>
        <p:spPr>
          <a:xfrm>
            <a:off x="1905000" y="787400"/>
            <a:ext cx="9944100" cy="5943600"/>
          </a:xfrm>
        </p:spPr>
        <p:txBody>
          <a:bodyPr>
            <a:normAutofit/>
          </a:bodyPr>
          <a:lstStyle/>
          <a:p>
            <a:r>
              <a:rPr lang="en-US" dirty="0"/>
              <a:t>Dimensionality Reduction refers to the process of reducing the no of variables in the given data set with no or little loss of information</a:t>
            </a:r>
          </a:p>
          <a:p>
            <a:endParaRPr lang="en-US" dirty="0"/>
          </a:p>
          <a:p>
            <a:r>
              <a:rPr lang="en-US" dirty="0"/>
              <a:t>The dimensions can be directly filtered or some dimensions can be combined </a:t>
            </a:r>
          </a:p>
          <a:p>
            <a:pPr marL="0" indent="0">
              <a:buNone/>
            </a:pPr>
            <a:endParaRPr lang="en-US" dirty="0"/>
          </a:p>
          <a:p>
            <a:pPr marL="0" indent="0">
              <a:buNone/>
            </a:pPr>
            <a:r>
              <a:rPr lang="en-US" dirty="0"/>
              <a:t>Some Techniques to implement Dimensionality Reduction are:</a:t>
            </a:r>
          </a:p>
          <a:p>
            <a:pPr marL="0" indent="0">
              <a:buNone/>
            </a:pPr>
            <a:endParaRPr lang="en-US" dirty="0"/>
          </a:p>
          <a:p>
            <a:pPr marL="0" indent="0">
              <a:buNone/>
            </a:pPr>
            <a:r>
              <a:rPr lang="en-US" dirty="0"/>
              <a:t>1. Identify variables which have 40-50% Missing Values. Such columns can be dropped.</a:t>
            </a:r>
          </a:p>
          <a:p>
            <a:pPr marL="0" indent="0">
              <a:buNone/>
            </a:pPr>
            <a:r>
              <a:rPr lang="en-US" dirty="0"/>
              <a:t>2. Identify variables which have very low variance. Such columns can be dropped.</a:t>
            </a:r>
          </a:p>
          <a:p>
            <a:pPr marL="0" indent="0">
              <a:buNone/>
            </a:pPr>
            <a:r>
              <a:rPr lang="en-US" dirty="0"/>
              <a:t>3. Decision Trees and Random Forests</a:t>
            </a:r>
          </a:p>
          <a:p>
            <a:pPr marL="0" indent="0">
              <a:buNone/>
            </a:pPr>
            <a:r>
              <a:rPr lang="en-US" dirty="0"/>
              <a:t>4. Select only one of the highly correlated variables </a:t>
            </a:r>
          </a:p>
          <a:p>
            <a:pPr marL="0" indent="0">
              <a:buNone/>
            </a:pPr>
            <a:r>
              <a:rPr lang="en-US" dirty="0"/>
              <a:t>5. Factor Analysis and PCA: If some variables are highly correlated, they can be grouped together. Each group represents a factor. </a:t>
            </a:r>
          </a:p>
          <a:p>
            <a:pPr marL="0" indent="0">
              <a:buNone/>
            </a:pPr>
            <a:r>
              <a:rPr lang="en-US" dirty="0"/>
              <a:t>Principal Component Analysis: In this, variables are transformed into a new set of variables, which are linear combination of original variables. </a:t>
            </a:r>
          </a:p>
          <a:p>
            <a:pPr>
              <a:buFont typeface="Wingdings" panose="05000000000000000000" pitchFamily="2" charset="2"/>
              <a:buChar char="Ø"/>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848844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1" y="88900"/>
            <a:ext cx="9726612" cy="698500"/>
          </a:xfrm>
        </p:spPr>
        <p:txBody>
          <a:bodyPr>
            <a:normAutofit/>
          </a:bodyPr>
          <a:lstStyle/>
          <a:p>
            <a:r>
              <a:rPr lang="en-US" sz="2800" dirty="0"/>
              <a:t>PCA and Factor Analysis</a:t>
            </a:r>
          </a:p>
        </p:txBody>
      </p:sp>
      <p:sp>
        <p:nvSpPr>
          <p:cNvPr id="3" name="Content Placeholder 2"/>
          <p:cNvSpPr>
            <a:spLocks noGrp="1"/>
          </p:cNvSpPr>
          <p:nvPr>
            <p:ph idx="1"/>
          </p:nvPr>
        </p:nvSpPr>
        <p:spPr>
          <a:xfrm>
            <a:off x="1905000" y="787400"/>
            <a:ext cx="9944100" cy="5943600"/>
          </a:xfrm>
        </p:spPr>
        <p:txBody>
          <a:bodyPr>
            <a:normAutofit/>
          </a:bodyPr>
          <a:lstStyle/>
          <a:p>
            <a:pPr marL="0" indent="0">
              <a:buNone/>
            </a:pPr>
            <a:r>
              <a:rPr lang="en-US" dirty="0"/>
              <a:t>Principal component analysis (PCA) and Factor analysis are data reduction methods used to re-express multivariate data with fewer variables. </a:t>
            </a:r>
          </a:p>
          <a:p>
            <a:pPr marL="0" indent="0">
              <a:buNone/>
            </a:pPr>
            <a:r>
              <a:rPr lang="en-US" dirty="0"/>
              <a:t>The goal of these methods is to re-orient the data so that a multitude of original variables can be summarized with relatively few “factors” or “components” that capture the maximum  possible information (variation) from the original variables.</a:t>
            </a:r>
          </a:p>
          <a:p>
            <a:pPr marL="0" indent="0">
              <a:buNone/>
            </a:pPr>
            <a:endParaRPr lang="en-US" dirty="0"/>
          </a:p>
          <a:p>
            <a:pPr marL="0" indent="0">
              <a:buNone/>
            </a:pPr>
            <a:r>
              <a:rPr lang="en-US" dirty="0"/>
              <a:t>In R, we follow 3 steps:</a:t>
            </a:r>
          </a:p>
          <a:p>
            <a:pPr marL="0" indent="0">
              <a:buNone/>
            </a:pPr>
            <a:endParaRPr lang="en-US" dirty="0"/>
          </a:p>
          <a:p>
            <a:pPr>
              <a:buAutoNum type="arabicPeriod"/>
            </a:pPr>
            <a:r>
              <a:rPr lang="en-US" dirty="0"/>
              <a:t>Import the data</a:t>
            </a:r>
          </a:p>
          <a:p>
            <a:pPr>
              <a:buAutoNum type="arabicPeriod"/>
            </a:pPr>
            <a:r>
              <a:rPr lang="en-US" dirty="0"/>
              <a:t>Use PCA to find number of factors</a:t>
            </a:r>
          </a:p>
          <a:p>
            <a:pPr>
              <a:buAutoNum type="arabicPeriod"/>
            </a:pPr>
            <a:r>
              <a:rPr lang="en-US" dirty="0"/>
              <a:t>Do Exploratory Factor Analysis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0072732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1" y="88900"/>
            <a:ext cx="9726612" cy="698500"/>
          </a:xfrm>
        </p:spPr>
        <p:txBody>
          <a:bodyPr>
            <a:normAutofit/>
          </a:bodyPr>
          <a:lstStyle/>
          <a:p>
            <a:r>
              <a:rPr lang="en-US" sz="2800" dirty="0"/>
              <a:t>What are Principal Components?</a:t>
            </a:r>
          </a:p>
        </p:txBody>
      </p:sp>
      <p:sp>
        <p:nvSpPr>
          <p:cNvPr id="3" name="Content Placeholder 2"/>
          <p:cNvSpPr>
            <a:spLocks noGrp="1"/>
          </p:cNvSpPr>
          <p:nvPr>
            <p:ph idx="1"/>
          </p:nvPr>
        </p:nvSpPr>
        <p:spPr>
          <a:xfrm>
            <a:off x="1905000" y="787400"/>
            <a:ext cx="9944100" cy="5943600"/>
          </a:xfrm>
        </p:spPr>
        <p:txBody>
          <a:bodyPr>
            <a:normAutofit fontScale="92500" lnSpcReduction="20000"/>
          </a:bodyPr>
          <a:lstStyle/>
          <a:p>
            <a:pPr marL="0" indent="0">
              <a:buNone/>
            </a:pPr>
            <a:r>
              <a:rPr lang="en-US" dirty="0"/>
              <a:t>Principal components are the directions where there is the most variance, the directions where the data is most spread out. </a:t>
            </a:r>
          </a:p>
          <a:p>
            <a:pPr marL="0" indent="0">
              <a:buNone/>
            </a:pPr>
            <a:r>
              <a:rPr lang="en-US" dirty="0"/>
              <a:t>Imagine that the triangles are points of data. To find the direction where there is most variance, find the straight line where the data is most spread out when projected onto it.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horizontal line is the principal component in this example. On this line the data is way more spread out, it has a large variance.</a:t>
            </a:r>
          </a:p>
          <a:p>
            <a:pPr marL="0" indent="0">
              <a:buNone/>
            </a:pPr>
            <a:r>
              <a:rPr lang="en-US" dirty="0"/>
              <a:t>When we get a set of data points, like the triangles above, we can deconstruct the set into </a:t>
            </a:r>
            <a:r>
              <a:rPr lang="en-US" b="1" dirty="0"/>
              <a:t>eigenvectors and eigenvalues</a:t>
            </a:r>
            <a:r>
              <a:rPr lang="en-US" dirty="0"/>
              <a:t>. Eigenvectors and values exist in pairs: every eigenvector has a corresponding eigenvalue. An eigenvector is a direction, in the example above the eigenvector was the direction of the line (vertical, horizontal, 45 degrees etc.) . An eigenvalue is a number, telling you how much variance there is in the data in that direction, in the example above the eigenvalue is a number telling us how spread out the data is on the line. The eigenvector with the highest eigenvalue is therefore the principal component.</a:t>
            </a:r>
          </a:p>
        </p:txBody>
      </p:sp>
      <p:pic>
        <p:nvPicPr>
          <p:cNvPr id="4" name="Picture 3"/>
          <p:cNvPicPr>
            <a:picLocks noChangeAspect="1"/>
          </p:cNvPicPr>
          <p:nvPr/>
        </p:nvPicPr>
        <p:blipFill>
          <a:blip r:embed="rId2"/>
          <a:stretch>
            <a:fillRect/>
          </a:stretch>
        </p:blipFill>
        <p:spPr>
          <a:xfrm>
            <a:off x="719558" y="2004220"/>
            <a:ext cx="2540000" cy="1754980"/>
          </a:xfrm>
          <a:prstGeom prst="rect">
            <a:avLst/>
          </a:prstGeom>
        </p:spPr>
      </p:pic>
      <p:pic>
        <p:nvPicPr>
          <p:cNvPr id="5" name="Picture 4"/>
          <p:cNvPicPr>
            <a:picLocks noChangeAspect="1"/>
          </p:cNvPicPr>
          <p:nvPr/>
        </p:nvPicPr>
        <p:blipFill>
          <a:blip r:embed="rId3"/>
          <a:stretch>
            <a:fillRect/>
          </a:stretch>
        </p:blipFill>
        <p:spPr>
          <a:xfrm>
            <a:off x="3867944" y="2004220"/>
            <a:ext cx="2773363" cy="1754980"/>
          </a:xfrm>
          <a:prstGeom prst="rect">
            <a:avLst/>
          </a:prstGeom>
        </p:spPr>
      </p:pic>
      <p:pic>
        <p:nvPicPr>
          <p:cNvPr id="6" name="Picture 5"/>
          <p:cNvPicPr>
            <a:picLocks noChangeAspect="1"/>
          </p:cNvPicPr>
          <p:nvPr/>
        </p:nvPicPr>
        <p:blipFill>
          <a:blip r:embed="rId4"/>
          <a:stretch>
            <a:fillRect/>
          </a:stretch>
        </p:blipFill>
        <p:spPr>
          <a:xfrm>
            <a:off x="7422658" y="2004220"/>
            <a:ext cx="3372763" cy="1754980"/>
          </a:xfrm>
          <a:prstGeom prst="rect">
            <a:avLst/>
          </a:prstGeom>
        </p:spPr>
      </p:pic>
    </p:spTree>
    <p:extLst>
      <p:ext uri="{BB962C8B-B14F-4D97-AF65-F5344CB8AC3E}">
        <p14:creationId xmlns:p14="http://schemas.microsoft.com/office/powerpoint/2010/main" val="14222741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1" y="88900"/>
            <a:ext cx="9726612" cy="698500"/>
          </a:xfrm>
        </p:spPr>
        <p:txBody>
          <a:bodyPr>
            <a:normAutofit/>
          </a:bodyPr>
          <a:lstStyle/>
          <a:p>
            <a:r>
              <a:rPr lang="en-US" sz="2800" dirty="0"/>
              <a:t>Rotation</a:t>
            </a:r>
          </a:p>
        </p:txBody>
      </p:sp>
      <p:sp>
        <p:nvSpPr>
          <p:cNvPr id="3" name="Content Placeholder 2"/>
          <p:cNvSpPr>
            <a:spLocks noGrp="1"/>
          </p:cNvSpPr>
          <p:nvPr>
            <p:ph idx="1"/>
          </p:nvPr>
        </p:nvSpPr>
        <p:spPr>
          <a:xfrm>
            <a:off x="1905000" y="787400"/>
            <a:ext cx="9944100" cy="594360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p:cNvPicPr>
            <a:picLocks noChangeAspect="1"/>
          </p:cNvPicPr>
          <p:nvPr/>
        </p:nvPicPr>
        <p:blipFill>
          <a:blip r:embed="rId2"/>
          <a:stretch>
            <a:fillRect/>
          </a:stretch>
        </p:blipFill>
        <p:spPr>
          <a:xfrm>
            <a:off x="1339850" y="1720850"/>
            <a:ext cx="3725260" cy="2038350"/>
          </a:xfrm>
          <a:prstGeom prst="rect">
            <a:avLst/>
          </a:prstGeom>
        </p:spPr>
      </p:pic>
      <p:pic>
        <p:nvPicPr>
          <p:cNvPr id="8" name="Picture 7"/>
          <p:cNvPicPr>
            <a:picLocks noChangeAspect="1"/>
          </p:cNvPicPr>
          <p:nvPr/>
        </p:nvPicPr>
        <p:blipFill>
          <a:blip r:embed="rId3"/>
          <a:stretch>
            <a:fillRect/>
          </a:stretch>
        </p:blipFill>
        <p:spPr>
          <a:xfrm>
            <a:off x="6491780" y="1644700"/>
            <a:ext cx="3930650" cy="2190649"/>
          </a:xfrm>
          <a:prstGeom prst="rect">
            <a:avLst/>
          </a:prstGeom>
        </p:spPr>
      </p:pic>
    </p:spTree>
    <p:extLst>
      <p:ext uri="{BB962C8B-B14F-4D97-AF65-F5344CB8AC3E}">
        <p14:creationId xmlns:p14="http://schemas.microsoft.com/office/powerpoint/2010/main" val="292101619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1" y="88900"/>
            <a:ext cx="9726612" cy="698500"/>
          </a:xfrm>
        </p:spPr>
        <p:txBody>
          <a:bodyPr>
            <a:normAutofit/>
          </a:bodyPr>
          <a:lstStyle/>
          <a:p>
            <a:r>
              <a:rPr lang="en-US" sz="2800" dirty="0"/>
              <a:t>A little </a:t>
            </a:r>
            <a:r>
              <a:rPr lang="en-US" sz="2800" dirty="0" err="1"/>
              <a:t>Maths</a:t>
            </a:r>
            <a:endParaRPr lang="en-US" sz="2800" dirty="0"/>
          </a:p>
        </p:txBody>
      </p:sp>
      <p:sp>
        <p:nvSpPr>
          <p:cNvPr id="3" name="Content Placeholder 2"/>
          <p:cNvSpPr>
            <a:spLocks noGrp="1"/>
          </p:cNvSpPr>
          <p:nvPr>
            <p:ph idx="1"/>
          </p:nvPr>
        </p:nvSpPr>
        <p:spPr>
          <a:xfrm>
            <a:off x="1905000" y="787400"/>
            <a:ext cx="9944100" cy="5943600"/>
          </a:xfrm>
        </p:spPr>
        <p:txBody>
          <a:bodyPr>
            <a:normAutofit/>
          </a:bodyPr>
          <a:lstStyle/>
          <a:p>
            <a:pPr marL="0" indent="0">
              <a:buNone/>
            </a:pPr>
            <a:r>
              <a:rPr lang="en-US" b="1" dirty="0"/>
              <a:t>Matrix Algebra:</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r>
              <a:rPr lang="en-US" b="1" dirty="0"/>
              <a:t>Eigenvectors</a:t>
            </a:r>
            <a:r>
              <a:rPr lang="en-US" dirty="0"/>
              <a:t> are special case of matrix multiplication. In the first example, the resulting vector is not an integer multiple of the original vector, whereas in the second example, the example is exactly 4 times the vector we began with. The vector in the second example is called </a:t>
            </a:r>
            <a:r>
              <a:rPr lang="en-US" dirty="0" err="1"/>
              <a:t>eigen</a:t>
            </a:r>
            <a:r>
              <a:rPr lang="en-US" dirty="0"/>
              <a:t> vector for its “transformation” matrix. The value “4” is called </a:t>
            </a:r>
            <a:r>
              <a:rPr lang="en-US" b="1" dirty="0"/>
              <a:t>eigenvalue</a:t>
            </a:r>
            <a:r>
              <a:rPr lang="en-US" dirty="0"/>
              <a:t>.</a:t>
            </a:r>
          </a:p>
        </p:txBody>
      </p:sp>
      <p:pic>
        <p:nvPicPr>
          <p:cNvPr id="4" name="Picture 3"/>
          <p:cNvPicPr>
            <a:picLocks noChangeAspect="1"/>
          </p:cNvPicPr>
          <p:nvPr/>
        </p:nvPicPr>
        <p:blipFill>
          <a:blip r:embed="rId2"/>
          <a:stretch>
            <a:fillRect/>
          </a:stretch>
        </p:blipFill>
        <p:spPr>
          <a:xfrm>
            <a:off x="3468687" y="1181100"/>
            <a:ext cx="4924425" cy="2085975"/>
          </a:xfrm>
          <a:prstGeom prst="rect">
            <a:avLst/>
          </a:prstGeom>
        </p:spPr>
      </p:pic>
    </p:spTree>
    <p:extLst>
      <p:ext uri="{BB962C8B-B14F-4D97-AF65-F5344CB8AC3E}">
        <p14:creationId xmlns:p14="http://schemas.microsoft.com/office/powerpoint/2010/main" val="202313249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1" y="88900"/>
            <a:ext cx="9726612" cy="698500"/>
          </a:xfrm>
        </p:spPr>
        <p:txBody>
          <a:bodyPr>
            <a:normAutofit/>
          </a:bodyPr>
          <a:lstStyle/>
          <a:p>
            <a:r>
              <a:rPr lang="en-US" sz="2800" dirty="0"/>
              <a:t>PCA: Under the hood</a:t>
            </a:r>
          </a:p>
        </p:txBody>
      </p:sp>
      <p:sp>
        <p:nvSpPr>
          <p:cNvPr id="3" name="Content Placeholder 2"/>
          <p:cNvSpPr>
            <a:spLocks noGrp="1"/>
          </p:cNvSpPr>
          <p:nvPr>
            <p:ph idx="1"/>
          </p:nvPr>
        </p:nvSpPr>
        <p:spPr>
          <a:xfrm>
            <a:off x="1905000" y="787400"/>
            <a:ext cx="9944100" cy="5943600"/>
          </a:xfrm>
        </p:spPr>
        <p:txBody>
          <a:bodyPr>
            <a:normAutofit/>
          </a:bodyPr>
          <a:lstStyle/>
          <a:p>
            <a:pPr marL="0" indent="0">
              <a:buNone/>
            </a:pPr>
            <a:endParaRPr lang="en-US" dirty="0"/>
          </a:p>
          <a:p>
            <a:r>
              <a:rPr lang="en-US" dirty="0"/>
              <a:t>In PCA, internally R forms the covariance matrix of different dimensions. It then calculates the eigenvectors and eigenvalues of this matrix. </a:t>
            </a:r>
          </a:p>
          <a:p>
            <a:r>
              <a:rPr lang="en-US" dirty="0"/>
              <a:t>Eigenvector with the </a:t>
            </a:r>
            <a:r>
              <a:rPr lang="en-US" i="1" dirty="0"/>
              <a:t>highest </a:t>
            </a:r>
            <a:r>
              <a:rPr lang="en-US" dirty="0"/>
              <a:t>eigenvalue is the </a:t>
            </a:r>
            <a:r>
              <a:rPr lang="en-US" i="1" dirty="0"/>
              <a:t>principle component </a:t>
            </a:r>
            <a:r>
              <a:rPr lang="en-US" dirty="0"/>
              <a:t>of the data set. This eigenvector represents the most significant relationship between data dimensions.</a:t>
            </a:r>
          </a:p>
          <a:p>
            <a:r>
              <a:rPr lang="en-US" dirty="0"/>
              <a:t>In general, once eigenvectors are found from the covariance matrix, the next step is to order them by eigenvalue, highest to lowest. This gives you the components in order of significance. Now, if you like, you can decide to </a:t>
            </a:r>
            <a:r>
              <a:rPr lang="en-US" i="1" dirty="0"/>
              <a:t>ignore </a:t>
            </a:r>
            <a:r>
              <a:rPr lang="en-US" dirty="0"/>
              <a:t>the components of lesser significance. You do lose some information, but if the eigenvalues are small, you don’t lose much.</a:t>
            </a:r>
          </a:p>
          <a:p>
            <a:r>
              <a:rPr lang="en-US" dirty="0"/>
              <a:t>If you leave out some components, the final data set will have less dimensions than the original.</a:t>
            </a:r>
          </a:p>
          <a:p>
            <a:pPr marL="0" indent="0">
              <a:buNone/>
            </a:pPr>
            <a:endParaRPr lang="en-US" dirty="0"/>
          </a:p>
        </p:txBody>
      </p:sp>
    </p:spTree>
    <p:extLst>
      <p:ext uri="{BB962C8B-B14F-4D97-AF65-F5344CB8AC3E}">
        <p14:creationId xmlns:p14="http://schemas.microsoft.com/office/powerpoint/2010/main" val="255931762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1" y="88900"/>
            <a:ext cx="9726612" cy="698500"/>
          </a:xfrm>
        </p:spPr>
        <p:txBody>
          <a:bodyPr>
            <a:normAutofit/>
          </a:bodyPr>
          <a:lstStyle/>
          <a:p>
            <a:r>
              <a:rPr lang="en-US" sz="2800" dirty="0"/>
              <a:t>Market Basket Analysis</a:t>
            </a:r>
          </a:p>
        </p:txBody>
      </p:sp>
      <p:sp>
        <p:nvSpPr>
          <p:cNvPr id="3" name="Content Placeholder 2"/>
          <p:cNvSpPr>
            <a:spLocks noGrp="1"/>
          </p:cNvSpPr>
          <p:nvPr>
            <p:ph idx="1"/>
          </p:nvPr>
        </p:nvSpPr>
        <p:spPr>
          <a:xfrm>
            <a:off x="1905000" y="787400"/>
            <a:ext cx="9944100" cy="5943600"/>
          </a:xfrm>
        </p:spPr>
        <p:txBody>
          <a:bodyPr>
            <a:normAutofit/>
          </a:bodyPr>
          <a:lstStyle/>
          <a:p>
            <a:pPr>
              <a:buFont typeface="Wingdings" panose="05000000000000000000" pitchFamily="2" charset="2"/>
              <a:buChar char="Ø"/>
            </a:pPr>
            <a:r>
              <a:rPr lang="en-US" dirty="0"/>
              <a:t>Many businesses accumulate huge quantities of data from day to day operations</a:t>
            </a:r>
          </a:p>
          <a:p>
            <a:pPr>
              <a:buFont typeface="Wingdings" panose="05000000000000000000" pitchFamily="2" charset="2"/>
              <a:buChar char="Ø"/>
            </a:pPr>
            <a:r>
              <a:rPr lang="en-US" dirty="0"/>
              <a:t>This data can be analyzed to determine the purchasing behavior of customers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{Diapers} -&gt; {Beer}</a:t>
            </a:r>
          </a:p>
          <a:p>
            <a:pPr marL="0" indent="0">
              <a:buNone/>
            </a:pPr>
            <a:r>
              <a:rPr lang="en-US" dirty="0"/>
              <a:t>The rule indicates that there is a strong relationship between the sale of diapers and sale of beers. Customers who bought diapers also bought beer.</a:t>
            </a:r>
          </a:p>
        </p:txBody>
      </p:sp>
      <p:graphicFrame>
        <p:nvGraphicFramePr>
          <p:cNvPr id="4" name="Table 3"/>
          <p:cNvGraphicFramePr>
            <a:graphicFrameLocks noGrp="1"/>
          </p:cNvGraphicFramePr>
          <p:nvPr>
            <p:extLst>
              <p:ext uri="{D42A27DB-BD31-4B8C-83A1-F6EECF244321}">
                <p14:modId xmlns:p14="http://schemas.microsoft.com/office/powerpoint/2010/main" val="999626610"/>
              </p:ext>
            </p:extLst>
          </p:nvPr>
        </p:nvGraphicFramePr>
        <p:xfrm>
          <a:off x="2959100" y="2011680"/>
          <a:ext cx="4826000" cy="3004820"/>
        </p:xfrm>
        <a:graphic>
          <a:graphicData uri="http://schemas.openxmlformats.org/drawingml/2006/table">
            <a:tbl>
              <a:tblPr>
                <a:tableStyleId>{5C22544A-7EE6-4342-B048-85BDC9FD1C3A}</a:tableStyleId>
              </a:tblPr>
              <a:tblGrid>
                <a:gridCol w="571500">
                  <a:extLst>
                    <a:ext uri="{9D8B030D-6E8A-4147-A177-3AD203B41FA5}">
                      <a16:colId xmlns:a16="http://schemas.microsoft.com/office/drawing/2014/main" val="20000"/>
                    </a:ext>
                  </a:extLst>
                </a:gridCol>
                <a:gridCol w="4254500">
                  <a:extLst>
                    <a:ext uri="{9D8B030D-6E8A-4147-A177-3AD203B41FA5}">
                      <a16:colId xmlns:a16="http://schemas.microsoft.com/office/drawing/2014/main" val="20001"/>
                    </a:ext>
                  </a:extLst>
                </a:gridCol>
              </a:tblGrid>
              <a:tr h="300708">
                <a:tc>
                  <a:txBody>
                    <a:bodyPr/>
                    <a:lstStyle/>
                    <a:p>
                      <a:pPr algn="l" fontAlgn="b"/>
                      <a:r>
                        <a:rPr lang="en-US" sz="1800" b="1" u="none" strike="noStrike" dirty="0">
                          <a:effectLst/>
                        </a:rPr>
                        <a:t>TID</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1" u="none" strike="noStrike" dirty="0">
                          <a:effectLst/>
                        </a:rPr>
                        <a:t>Items</a:t>
                      </a:r>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300708">
                <a:tc>
                  <a:txBody>
                    <a:bodyPr/>
                    <a:lstStyle/>
                    <a:p>
                      <a:pPr algn="r" fontAlgn="b"/>
                      <a:r>
                        <a:rPr lang="en-US" sz="1800" b="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dirty="0">
                          <a:effectLst/>
                        </a:rPr>
                        <a:t>{</a:t>
                      </a:r>
                      <a:r>
                        <a:rPr lang="en-US" sz="1800" b="0" u="none" strike="noStrike" dirty="0" err="1">
                          <a:effectLst/>
                        </a:rPr>
                        <a:t>Bread,Milk</a:t>
                      </a:r>
                      <a:r>
                        <a:rPr lang="en-US" sz="1800" b="0" u="none" strike="noStrike" dirty="0">
                          <a:effectLst/>
                        </a:rPr>
                        <a:t>}</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591326">
                <a:tc>
                  <a:txBody>
                    <a:bodyPr/>
                    <a:lstStyle/>
                    <a:p>
                      <a:pPr algn="r" fontAlgn="b"/>
                      <a:r>
                        <a:rPr lang="en-US" sz="1800" b="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dirty="0">
                          <a:effectLst/>
                        </a:rPr>
                        <a:t>{</a:t>
                      </a:r>
                      <a:r>
                        <a:rPr lang="en-US" sz="1800" b="0" u="none" strike="noStrike" dirty="0" err="1">
                          <a:effectLst/>
                        </a:rPr>
                        <a:t>Bread,Diapers,Beer,Eggs</a:t>
                      </a:r>
                      <a:r>
                        <a:rPr lang="en-US" sz="1800" b="0" u="none" strike="noStrike" dirty="0">
                          <a:effectLst/>
                        </a:rPr>
                        <a:t>}</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591326">
                <a:tc>
                  <a:txBody>
                    <a:bodyPr/>
                    <a:lstStyle/>
                    <a:p>
                      <a:pPr algn="r" fontAlgn="b"/>
                      <a:r>
                        <a:rPr lang="en-US" sz="1800" b="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dirty="0">
                          <a:effectLst/>
                        </a:rPr>
                        <a:t>{</a:t>
                      </a:r>
                      <a:r>
                        <a:rPr lang="en-US" sz="1800" b="0" u="none" strike="noStrike" dirty="0" err="1">
                          <a:effectLst/>
                        </a:rPr>
                        <a:t>Milk,Diapers,Beer,Cola</a:t>
                      </a:r>
                      <a:r>
                        <a:rPr lang="en-US" sz="1800" b="0" u="none" strike="noStrike" dirty="0">
                          <a:effectLst/>
                        </a:rPr>
                        <a:t>}</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591326">
                <a:tc>
                  <a:txBody>
                    <a:bodyPr/>
                    <a:lstStyle/>
                    <a:p>
                      <a:pPr algn="r" fontAlgn="b"/>
                      <a:r>
                        <a:rPr lang="en-US" sz="1800" b="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dirty="0">
                          <a:effectLst/>
                        </a:rPr>
                        <a:t>{</a:t>
                      </a:r>
                      <a:r>
                        <a:rPr lang="en-US" sz="1800" b="0" u="none" strike="noStrike" dirty="0" err="1">
                          <a:effectLst/>
                        </a:rPr>
                        <a:t>Bread,Milk,Diapers,Beer</a:t>
                      </a:r>
                      <a:r>
                        <a:rPr lang="en-US" sz="1800" b="0" u="none" strike="noStrike" dirty="0">
                          <a:effectLst/>
                        </a:rPr>
                        <a:t>}</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629426">
                <a:tc>
                  <a:txBody>
                    <a:bodyPr/>
                    <a:lstStyle/>
                    <a:p>
                      <a:pPr algn="r" fontAlgn="b"/>
                      <a:r>
                        <a:rPr lang="en-US" sz="1800" b="0" u="none" strike="noStrike">
                          <a:effectLst/>
                        </a:rPr>
                        <a:t>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dirty="0">
                          <a:effectLst/>
                        </a:rPr>
                        <a:t>{</a:t>
                      </a:r>
                      <a:r>
                        <a:rPr lang="en-US" sz="1800" b="0" u="none" strike="noStrike" dirty="0" err="1">
                          <a:effectLst/>
                        </a:rPr>
                        <a:t>Bread,Milk,Diapers,Cola</a:t>
                      </a:r>
                      <a:r>
                        <a:rPr lang="en-US" sz="1800" b="0" u="none" strike="noStrike" dirty="0">
                          <a:effectLst/>
                        </a:rPr>
                        <a:t>}</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71454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1" y="88900"/>
            <a:ext cx="9726612" cy="698500"/>
          </a:xfrm>
        </p:spPr>
        <p:txBody>
          <a:bodyPr>
            <a:normAutofit/>
          </a:bodyPr>
          <a:lstStyle/>
          <a:p>
            <a:r>
              <a:rPr lang="en-US" sz="2800" dirty="0"/>
              <a:t>Applications of Association Analysis</a:t>
            </a:r>
          </a:p>
        </p:txBody>
      </p:sp>
      <p:sp>
        <p:nvSpPr>
          <p:cNvPr id="3" name="Content Placeholder 2"/>
          <p:cNvSpPr>
            <a:spLocks noGrp="1"/>
          </p:cNvSpPr>
          <p:nvPr>
            <p:ph idx="1"/>
          </p:nvPr>
        </p:nvSpPr>
        <p:spPr>
          <a:xfrm>
            <a:off x="1905000" y="787400"/>
            <a:ext cx="9944100" cy="5943600"/>
          </a:xfrm>
        </p:spPr>
        <p:txBody>
          <a:bodyPr>
            <a:normAutofit/>
          </a:bodyPr>
          <a:lstStyle/>
          <a:p>
            <a:pPr marL="0" indent="0" fontAlgn="base">
              <a:buNone/>
            </a:pPr>
            <a:r>
              <a:rPr lang="en-US" dirty="0"/>
              <a:t>There are many applications of association:</a:t>
            </a:r>
          </a:p>
          <a:p>
            <a:pPr fontAlgn="base"/>
            <a:r>
              <a:rPr lang="en-US" dirty="0"/>
              <a:t>Product recommendation – like Amazon’s “customers who bought that, also bought this”</a:t>
            </a:r>
          </a:p>
          <a:p>
            <a:pPr fontAlgn="base"/>
            <a:r>
              <a:rPr lang="en-US" dirty="0"/>
              <a:t>Music recommendations – like Last FM’s artist recommendations</a:t>
            </a:r>
          </a:p>
          <a:p>
            <a:pPr fontAlgn="base"/>
            <a:r>
              <a:rPr lang="en-US" dirty="0"/>
              <a:t>Medical diagnosis </a:t>
            </a:r>
          </a:p>
          <a:p>
            <a:pPr fontAlgn="base"/>
            <a:r>
              <a:rPr lang="en-US" dirty="0"/>
              <a:t>Content </a:t>
            </a:r>
            <a:r>
              <a:rPr lang="en-US" dirty="0" err="1"/>
              <a:t>optimisation</a:t>
            </a:r>
            <a:r>
              <a:rPr lang="en-US" dirty="0"/>
              <a:t> – like in magazine websites or blogs</a:t>
            </a:r>
          </a:p>
          <a:p>
            <a:pPr fontAlgn="base"/>
            <a:endParaRPr lang="en-US" dirty="0"/>
          </a:p>
          <a:p>
            <a:pPr marL="0" indent="0" fontAlgn="base">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715454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1" y="88900"/>
            <a:ext cx="9726612" cy="698500"/>
          </a:xfrm>
        </p:spPr>
        <p:txBody>
          <a:bodyPr>
            <a:normAutofit/>
          </a:bodyPr>
          <a:lstStyle/>
          <a:p>
            <a:r>
              <a:rPr lang="en-US" sz="2800" dirty="0"/>
              <a:t>Association Analysis: Concepts</a:t>
            </a:r>
          </a:p>
        </p:txBody>
      </p:sp>
      <p:sp>
        <p:nvSpPr>
          <p:cNvPr id="3" name="Content Placeholder 2"/>
          <p:cNvSpPr>
            <a:spLocks noGrp="1"/>
          </p:cNvSpPr>
          <p:nvPr>
            <p:ph idx="1"/>
          </p:nvPr>
        </p:nvSpPr>
        <p:spPr>
          <a:xfrm>
            <a:off x="1905000" y="787400"/>
            <a:ext cx="9944100" cy="5943600"/>
          </a:xfrm>
        </p:spPr>
        <p:txBody>
          <a:bodyPr>
            <a:normAutofit/>
          </a:bodyPr>
          <a:lstStyle/>
          <a:p>
            <a:pPr marL="0" indent="0" fontAlgn="base">
              <a:buNone/>
            </a:pPr>
            <a:r>
              <a:rPr lang="en-US" dirty="0"/>
              <a:t>Imagine 10000 receipts sitting on your table. Each receipt represents a transaction with items that were purchased. The receipt is a representation of stuff that went into a customer’s basket – and therefore ‘Market Basket Analysis’.</a:t>
            </a:r>
          </a:p>
          <a:p>
            <a:pPr marL="0" indent="0" fontAlgn="base">
              <a:buNone/>
            </a:pPr>
            <a:r>
              <a:rPr lang="en-US" dirty="0"/>
              <a:t>We can represent our items as an item set as follows:</a:t>
            </a:r>
          </a:p>
          <a:p>
            <a:pPr fontAlgn="base"/>
            <a:r>
              <a:rPr lang="en-US" dirty="0"/>
              <a:t>I = </a:t>
            </a:r>
            <a:r>
              <a:rPr lang="en-US" b="1" dirty="0"/>
              <a:t>{</a:t>
            </a:r>
            <a:r>
              <a:rPr lang="en-US" dirty="0"/>
              <a:t> i</a:t>
            </a:r>
            <a:r>
              <a:rPr lang="en-US" baseline="-25000" dirty="0"/>
              <a:t>1</a:t>
            </a:r>
            <a:r>
              <a:rPr lang="en-US" dirty="0"/>
              <a:t>,i</a:t>
            </a:r>
            <a:r>
              <a:rPr lang="en-US" baseline="-25000" dirty="0"/>
              <a:t>2</a:t>
            </a:r>
            <a:r>
              <a:rPr lang="en-US" dirty="0"/>
              <a:t>,…,i</a:t>
            </a:r>
            <a:r>
              <a:rPr lang="en-US" baseline="-25000" dirty="0"/>
              <a:t>n</a:t>
            </a:r>
            <a:r>
              <a:rPr lang="en-US" dirty="0"/>
              <a:t> </a:t>
            </a:r>
            <a:r>
              <a:rPr lang="en-US" b="1" dirty="0"/>
              <a:t>}</a:t>
            </a:r>
          </a:p>
          <a:p>
            <a:pPr marL="0" indent="0" fontAlgn="base">
              <a:buNone/>
            </a:pPr>
            <a:r>
              <a:rPr lang="en-US" dirty="0"/>
              <a:t>The “support count” of an </a:t>
            </a:r>
            <a:r>
              <a:rPr lang="en-US" dirty="0" err="1"/>
              <a:t>itemset</a:t>
            </a:r>
            <a:r>
              <a:rPr lang="en-US" dirty="0"/>
              <a:t> is the count of transactions that contain this </a:t>
            </a:r>
            <a:r>
              <a:rPr lang="en-US" dirty="0" err="1"/>
              <a:t>itemset</a:t>
            </a:r>
            <a:r>
              <a:rPr lang="en-US" dirty="0"/>
              <a:t>. </a:t>
            </a:r>
          </a:p>
          <a:p>
            <a:pPr marL="0" indent="0" fontAlgn="base">
              <a:buNone/>
            </a:pPr>
            <a:r>
              <a:rPr lang="en-US" dirty="0"/>
              <a:t>Therefore a transaction is represented as follows:</a:t>
            </a:r>
          </a:p>
          <a:p>
            <a:pPr fontAlgn="base"/>
            <a:r>
              <a:rPr lang="en-US" dirty="0" err="1"/>
              <a:t>t</a:t>
            </a:r>
            <a:r>
              <a:rPr lang="en-US" baseline="-25000" dirty="0" err="1"/>
              <a:t>n</a:t>
            </a:r>
            <a:r>
              <a:rPr lang="en-US" dirty="0"/>
              <a:t> = </a:t>
            </a:r>
            <a:r>
              <a:rPr lang="en-US" b="1" dirty="0"/>
              <a:t>{</a:t>
            </a:r>
            <a:r>
              <a:rPr lang="en-US" dirty="0"/>
              <a:t> </a:t>
            </a:r>
            <a:r>
              <a:rPr lang="en-US" dirty="0" err="1"/>
              <a:t>i</a:t>
            </a:r>
            <a:r>
              <a:rPr lang="en-US" baseline="-25000" dirty="0" err="1"/>
              <a:t>j</a:t>
            </a:r>
            <a:r>
              <a:rPr lang="en-US" dirty="0" err="1"/>
              <a:t>,i</a:t>
            </a:r>
            <a:r>
              <a:rPr lang="en-US" baseline="-25000" dirty="0" err="1"/>
              <a:t>k</a:t>
            </a:r>
            <a:r>
              <a:rPr lang="en-US" dirty="0"/>
              <a:t>,…,i</a:t>
            </a:r>
            <a:r>
              <a:rPr lang="en-US" baseline="-25000" dirty="0"/>
              <a:t>n</a:t>
            </a:r>
            <a:r>
              <a:rPr lang="en-US" dirty="0"/>
              <a:t> </a:t>
            </a:r>
            <a:r>
              <a:rPr lang="en-US" b="1" dirty="0"/>
              <a:t>}</a:t>
            </a:r>
            <a:endParaRPr lang="en-US" dirty="0"/>
          </a:p>
          <a:p>
            <a:pPr marL="0" indent="0" fontAlgn="base">
              <a:buNone/>
            </a:pPr>
            <a:r>
              <a:rPr lang="en-US" dirty="0"/>
              <a:t>This gives us our </a:t>
            </a:r>
            <a:r>
              <a:rPr lang="en-US" b="1" dirty="0"/>
              <a:t>rules</a:t>
            </a:r>
            <a:r>
              <a:rPr lang="en-US" dirty="0"/>
              <a:t> which are represented as follows:</a:t>
            </a:r>
          </a:p>
          <a:p>
            <a:pPr fontAlgn="base"/>
            <a:r>
              <a:rPr lang="en-US" b="1" dirty="0"/>
              <a:t>{</a:t>
            </a:r>
            <a:r>
              <a:rPr lang="en-US" dirty="0"/>
              <a:t> i</a:t>
            </a:r>
            <a:r>
              <a:rPr lang="en-US" baseline="-25000" dirty="0"/>
              <a:t>1</a:t>
            </a:r>
            <a:r>
              <a:rPr lang="en-US" dirty="0"/>
              <a:t>,i</a:t>
            </a:r>
            <a:r>
              <a:rPr lang="en-US" baseline="-25000" dirty="0"/>
              <a:t>2</a:t>
            </a:r>
            <a:r>
              <a:rPr lang="en-US" b="1" dirty="0"/>
              <a:t>}</a:t>
            </a:r>
            <a:r>
              <a:rPr lang="en-US" dirty="0"/>
              <a:t> =&gt; </a:t>
            </a:r>
            <a:r>
              <a:rPr lang="en-US" b="1" dirty="0"/>
              <a:t>{</a:t>
            </a:r>
            <a:r>
              <a:rPr lang="en-US" dirty="0"/>
              <a:t> </a:t>
            </a:r>
            <a:r>
              <a:rPr lang="en-US" dirty="0" err="1"/>
              <a:t>i</a:t>
            </a:r>
            <a:r>
              <a:rPr lang="en-US" baseline="-25000" dirty="0" err="1"/>
              <a:t>k</a:t>
            </a:r>
            <a:r>
              <a:rPr lang="en-US" b="1" dirty="0"/>
              <a:t>}</a:t>
            </a:r>
          </a:p>
          <a:p>
            <a:pPr marL="0" indent="0" fontAlgn="base">
              <a:buNone/>
            </a:pPr>
            <a:r>
              <a:rPr lang="en-US" b="1" dirty="0"/>
              <a:t>Or </a:t>
            </a:r>
            <a:r>
              <a:rPr lang="en-US" dirty="0"/>
              <a:t>X =&gt; Y</a:t>
            </a:r>
          </a:p>
          <a:p>
            <a:pPr marL="0" indent="0" fontAlgn="base">
              <a:buNone/>
            </a:pPr>
            <a:r>
              <a:rPr lang="en-US" dirty="0"/>
              <a:t>Which can be read as “if a user buys an item in the item set on the left hand side, then the user will likely buy the item on the right hand side too”. A more human readable example is:</a:t>
            </a:r>
          </a:p>
          <a:p>
            <a:pPr marL="0" indent="0" fontAlgn="base">
              <a:buNone/>
            </a:pPr>
            <a:r>
              <a:rPr lang="en-US" b="1" dirty="0"/>
              <a:t>{</a:t>
            </a:r>
            <a:r>
              <a:rPr lang="en-US" dirty="0" err="1"/>
              <a:t>coffee,sugar</a:t>
            </a:r>
            <a:r>
              <a:rPr lang="en-US" b="1" dirty="0"/>
              <a:t>}</a:t>
            </a:r>
            <a:r>
              <a:rPr lang="en-US" dirty="0"/>
              <a:t> =&gt; </a:t>
            </a:r>
            <a:r>
              <a:rPr lang="en-US" b="1" dirty="0"/>
              <a:t>{</a:t>
            </a:r>
            <a:r>
              <a:rPr lang="en-US" dirty="0"/>
              <a:t>milk</a:t>
            </a:r>
            <a:r>
              <a:rPr lang="en-US" b="1" dirty="0"/>
              <a:t>}</a:t>
            </a:r>
            <a:endParaRPr lang="en-US" dirty="0"/>
          </a:p>
          <a:p>
            <a:pPr marL="0" indent="0" fontAlgn="base">
              <a:buNone/>
            </a:pPr>
            <a:r>
              <a:rPr lang="en-US" dirty="0"/>
              <a:t>If a customer buys coffee and sugar, then they are also likely to buy milk.</a:t>
            </a:r>
          </a:p>
          <a:p>
            <a:pPr marL="0" indent="0" fontAlgn="base">
              <a:buNone/>
            </a:pPr>
            <a:endParaRPr lang="en-US" dirty="0"/>
          </a:p>
          <a:p>
            <a:pPr marL="0" indent="0" fontAlgn="base">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49002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048" y="71315"/>
            <a:ext cx="9142412" cy="1701800"/>
          </a:xfrm>
        </p:spPr>
        <p:txBody>
          <a:bodyPr/>
          <a:lstStyle/>
          <a:p>
            <a:r>
              <a:rPr lang="en-US" dirty="0"/>
              <a:t>Some more Terms…</a:t>
            </a:r>
          </a:p>
        </p:txBody>
      </p:sp>
      <p:sp>
        <p:nvSpPr>
          <p:cNvPr id="3" name="Content Placeholder 2"/>
          <p:cNvSpPr>
            <a:spLocks noGrp="1"/>
          </p:cNvSpPr>
          <p:nvPr>
            <p:ph idx="1"/>
          </p:nvPr>
        </p:nvSpPr>
        <p:spPr>
          <a:xfrm>
            <a:off x="1793630" y="791308"/>
            <a:ext cx="9847385" cy="5662246"/>
          </a:xfrm>
        </p:spPr>
        <p:txBody>
          <a:bodyPr>
            <a:normAutofit/>
          </a:bodyPr>
          <a:lstStyle/>
          <a:p>
            <a:pPr marL="0" indent="0">
              <a:buNone/>
            </a:pPr>
            <a:r>
              <a:rPr lang="en-US" dirty="0"/>
              <a:t> </a:t>
            </a:r>
          </a:p>
        </p:txBody>
      </p:sp>
      <p:sp>
        <p:nvSpPr>
          <p:cNvPr id="4" name="Rectangle 3"/>
          <p:cNvSpPr/>
          <p:nvPr/>
        </p:nvSpPr>
        <p:spPr>
          <a:xfrm>
            <a:off x="1945237" y="791308"/>
            <a:ext cx="10094359" cy="6057043"/>
          </a:xfrm>
          <a:prstGeom prst="rect">
            <a:avLst/>
          </a:prstGeom>
        </p:spPr>
        <p:txBody>
          <a:bodyPr wrap="square">
            <a:spAutoFit/>
          </a:bodyPr>
          <a:lstStyle/>
          <a:p>
            <a:r>
              <a:rPr lang="en-US" b="1" dirty="0"/>
              <a:t>Box and Whisker Plot: </a:t>
            </a:r>
            <a:r>
              <a:rPr lang="en-US" dirty="0"/>
              <a:t>It’s a visual representation of Min, Max, Median and quartiles on a single graph. Its mainly used for identifying outliers easily.</a:t>
            </a:r>
          </a:p>
          <a:p>
            <a:endParaRPr lang="en-US" dirty="0"/>
          </a:p>
          <a:p>
            <a:r>
              <a:rPr lang="en-US" b="1" dirty="0"/>
              <a:t>Markov’s Inequality:</a:t>
            </a:r>
            <a:r>
              <a:rPr lang="en-US" dirty="0"/>
              <a:t> If a list has only non-negative entries, then the proportion of entries that are </a:t>
            </a:r>
            <a:r>
              <a:rPr lang="en-US" dirty="0" err="1"/>
              <a:t>atleast</a:t>
            </a:r>
            <a:r>
              <a:rPr lang="en-US" dirty="0"/>
              <a:t> as large as k times the average is </a:t>
            </a:r>
            <a:r>
              <a:rPr lang="en-US" dirty="0" err="1"/>
              <a:t>atmost</a:t>
            </a:r>
            <a:r>
              <a:rPr lang="en-US" dirty="0"/>
              <a:t> 1/k. </a:t>
            </a:r>
          </a:p>
          <a:p>
            <a:endParaRPr lang="en-US" dirty="0"/>
          </a:p>
          <a:p>
            <a:r>
              <a:rPr lang="en-US" b="1" dirty="0"/>
              <a:t>Significance of SD:</a:t>
            </a:r>
            <a:r>
              <a:rPr lang="en-US" dirty="0"/>
              <a:t> SD gives you an insight that how much your data is spread out. With the help of SD you can compare 2 datasets more effectively. If the average of 2 data sets is same, it does not means that the SD will be same. </a:t>
            </a:r>
            <a:r>
              <a:rPr lang="en-US" dirty="0" err="1"/>
              <a:t>E.g</a:t>
            </a:r>
            <a:r>
              <a:rPr lang="en-US" dirty="0"/>
              <a:t> 99,100,101 and 0 , 100 , 200 have same mean </a:t>
            </a:r>
            <a:r>
              <a:rPr lang="en-US" dirty="0" err="1"/>
              <a:t>i.e</a:t>
            </a:r>
            <a:r>
              <a:rPr lang="en-US" dirty="0"/>
              <a:t> 100 but they have different standard deviations. The SD of (99,100,101) is only 1 but the SD of (0,100,200) is 100 which is very large. </a:t>
            </a:r>
          </a:p>
          <a:p>
            <a:r>
              <a:rPr lang="en-US" dirty="0"/>
              <a:t>Lets say the average starting salary in a company is 80000$. Would you consider joining it? There may be few outliers which may have skewed the average. Additionally, if you know that SD is 2000$, you may consider joining it.</a:t>
            </a:r>
          </a:p>
          <a:p>
            <a:endParaRPr lang="en-US" dirty="0"/>
          </a:p>
          <a:p>
            <a:r>
              <a:rPr lang="en-US" b="1" dirty="0"/>
              <a:t>Z Score:</a:t>
            </a:r>
            <a:r>
              <a:rPr lang="en-US" dirty="0"/>
              <a:t> A z-score is the measure of the number of standard deviations a particular data point is away from the mean </a:t>
            </a:r>
            <a:r>
              <a:rPr lang="en-US" dirty="0" err="1"/>
              <a:t>i.e</a:t>
            </a:r>
            <a:r>
              <a:rPr lang="en-US" dirty="0"/>
              <a:t> how many standard deviation away from mean is the observed value.  Its also called Z-value</a:t>
            </a:r>
          </a:p>
          <a:p>
            <a:r>
              <a:rPr lang="en-US" dirty="0"/>
              <a:t>Z = Deviation from mean/Standard Deviation</a:t>
            </a:r>
          </a:p>
          <a:p>
            <a:endParaRPr lang="en-US" dirty="0"/>
          </a:p>
          <a:p>
            <a:pPr algn="just">
              <a:lnSpc>
                <a:spcPct val="115000"/>
              </a:lnSpc>
              <a:spcAft>
                <a:spcPts val="10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564981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1" y="88900"/>
            <a:ext cx="9726612" cy="698500"/>
          </a:xfrm>
        </p:spPr>
        <p:txBody>
          <a:bodyPr>
            <a:normAutofit/>
          </a:bodyPr>
          <a:lstStyle/>
          <a:p>
            <a:r>
              <a:rPr lang="en-US" sz="2800" dirty="0"/>
              <a:t>Association Analysis: Concepts</a:t>
            </a:r>
          </a:p>
        </p:txBody>
      </p:sp>
      <p:sp>
        <p:nvSpPr>
          <p:cNvPr id="3" name="Content Placeholder 2"/>
          <p:cNvSpPr>
            <a:spLocks noGrp="1"/>
          </p:cNvSpPr>
          <p:nvPr>
            <p:ph idx="1"/>
          </p:nvPr>
        </p:nvSpPr>
        <p:spPr>
          <a:xfrm>
            <a:off x="1905000" y="787400"/>
            <a:ext cx="9944100" cy="5943600"/>
          </a:xfrm>
        </p:spPr>
        <p:txBody>
          <a:bodyPr>
            <a:normAutofit fontScale="92500"/>
          </a:bodyPr>
          <a:lstStyle/>
          <a:p>
            <a:pPr marL="0" indent="0" fontAlgn="base">
              <a:buNone/>
            </a:pPr>
            <a:r>
              <a:rPr lang="en-US" dirty="0"/>
              <a:t>The “support count” of an </a:t>
            </a:r>
            <a:r>
              <a:rPr lang="en-US" dirty="0" err="1"/>
              <a:t>itemset</a:t>
            </a:r>
            <a:r>
              <a:rPr lang="en-US" dirty="0"/>
              <a:t> is the count of transactions that contain this </a:t>
            </a:r>
            <a:r>
              <a:rPr lang="en-US" dirty="0" err="1"/>
              <a:t>itemset</a:t>
            </a:r>
            <a:r>
              <a:rPr lang="en-US" dirty="0"/>
              <a:t>. </a:t>
            </a:r>
          </a:p>
          <a:p>
            <a:pPr marL="0" indent="0" fontAlgn="base">
              <a:buNone/>
            </a:pPr>
            <a:r>
              <a:rPr lang="en-US" dirty="0"/>
              <a:t>The support count for {</a:t>
            </a:r>
            <a:r>
              <a:rPr lang="en-US" dirty="0" err="1"/>
              <a:t>Beer,Diapers,Milk</a:t>
            </a:r>
            <a:r>
              <a:rPr lang="en-US" dirty="0"/>
              <a:t>} is 2</a:t>
            </a:r>
          </a:p>
          <a:p>
            <a:pPr marL="0" indent="0" fontAlgn="base">
              <a:buNone/>
            </a:pPr>
            <a:r>
              <a:rPr lang="en-US" dirty="0"/>
              <a:t>The strength of an Association Rule can be measured in terms of </a:t>
            </a:r>
            <a:r>
              <a:rPr lang="en-US" b="1" dirty="0"/>
              <a:t>Support</a:t>
            </a:r>
            <a:r>
              <a:rPr lang="en-US" dirty="0"/>
              <a:t> and </a:t>
            </a:r>
            <a:r>
              <a:rPr lang="en-US" b="1" dirty="0"/>
              <a:t>Confidence</a:t>
            </a:r>
          </a:p>
          <a:p>
            <a:pPr fontAlgn="base"/>
            <a:r>
              <a:rPr lang="en-US" b="1" dirty="0"/>
              <a:t>Support</a:t>
            </a:r>
            <a:r>
              <a:rPr lang="en-US" dirty="0"/>
              <a:t>: The fraction of transactions  that contain that item set/items. It determines how often a rule is applicable to a dataset. Support = (X U Y)/N</a:t>
            </a:r>
          </a:p>
          <a:p>
            <a:pPr marL="0" indent="0" fontAlgn="base">
              <a:buNone/>
            </a:pPr>
            <a:r>
              <a:rPr lang="en-US" dirty="0" err="1"/>
              <a:t>e.g</a:t>
            </a:r>
            <a:r>
              <a:rPr lang="en-US" dirty="0"/>
              <a:t> if the rule is: {</a:t>
            </a:r>
            <a:r>
              <a:rPr lang="en-US" dirty="0" err="1"/>
              <a:t>Milk,Diapers</a:t>
            </a:r>
            <a:r>
              <a:rPr lang="en-US" dirty="0"/>
              <a:t>} -&gt; {Beer}</a:t>
            </a:r>
          </a:p>
          <a:p>
            <a:pPr marL="0" indent="0" fontAlgn="base">
              <a:buNone/>
            </a:pPr>
            <a:r>
              <a:rPr lang="en-US" dirty="0"/>
              <a:t>XUY = Support count of {</a:t>
            </a:r>
            <a:r>
              <a:rPr lang="en-US" dirty="0" err="1"/>
              <a:t>Milk,Diapers,Beer</a:t>
            </a:r>
            <a:r>
              <a:rPr lang="en-US" dirty="0"/>
              <a:t>} =2; N=5; Support = 2/5=0.4</a:t>
            </a:r>
          </a:p>
          <a:p>
            <a:pPr fontAlgn="base"/>
            <a:r>
              <a:rPr lang="en-US" b="1" dirty="0"/>
              <a:t>Confidence</a:t>
            </a:r>
            <a:r>
              <a:rPr lang="en-US" dirty="0"/>
              <a:t>: Probability that a rule is correct for a new transaction with items on the left.  Confidence = (Support Count X U Y)/Support Count of X</a:t>
            </a:r>
          </a:p>
          <a:p>
            <a:pPr marL="0" indent="0" fontAlgn="base">
              <a:buNone/>
            </a:pPr>
            <a:r>
              <a:rPr lang="en-US" dirty="0"/>
              <a:t>Support count of {</a:t>
            </a:r>
            <a:r>
              <a:rPr lang="en-US" dirty="0" err="1"/>
              <a:t>Milk,Diapers,Beer</a:t>
            </a:r>
            <a:r>
              <a:rPr lang="en-US" dirty="0"/>
              <a:t>} =2; </a:t>
            </a:r>
          </a:p>
          <a:p>
            <a:pPr marL="0" indent="0" fontAlgn="base">
              <a:buNone/>
            </a:pPr>
            <a:r>
              <a:rPr lang="en-US" dirty="0"/>
              <a:t>Support Count of {Beer} = 3; Confidence = 2/3=0.67</a:t>
            </a:r>
          </a:p>
          <a:p>
            <a:pPr fontAlgn="base"/>
            <a:r>
              <a:rPr lang="en-US" b="1" dirty="0"/>
              <a:t>Lift</a:t>
            </a:r>
            <a:r>
              <a:rPr lang="en-US" dirty="0"/>
              <a:t>: It is the ratio of the support of the items on the LHS of the rule co-</a:t>
            </a:r>
            <a:r>
              <a:rPr lang="en-US" dirty="0" err="1"/>
              <a:t>occuring</a:t>
            </a:r>
            <a:r>
              <a:rPr lang="en-US" dirty="0"/>
              <a:t> with items on the RHS divided by probability that the LHS and RHS co-occur if the two are independent. </a:t>
            </a:r>
          </a:p>
          <a:p>
            <a:pPr marL="0" indent="0" fontAlgn="base">
              <a:buNone/>
            </a:pPr>
            <a:r>
              <a:rPr lang="en-US" dirty="0"/>
              <a:t>      Lift = (Support Count X U Y)/(Support Count of X)*(Support Count of Y)</a:t>
            </a:r>
          </a:p>
          <a:p>
            <a:pPr marL="0" indent="0" fontAlgn="base">
              <a:buNone/>
            </a:pPr>
            <a:r>
              <a:rPr lang="en-US" dirty="0"/>
              <a:t>If lift is greater than 1, it suggests that the </a:t>
            </a:r>
            <a:r>
              <a:rPr lang="en-US" dirty="0" err="1"/>
              <a:t>precense</a:t>
            </a:r>
            <a:r>
              <a:rPr lang="en-US" dirty="0"/>
              <a:t> of the items on the LHS has increased the probability that the items on the right hand side will occur on this transaction.</a:t>
            </a:r>
          </a:p>
          <a:p>
            <a:pPr marL="0" indent="0" fontAlgn="base">
              <a:buNone/>
            </a:pPr>
            <a:endParaRPr lang="en-US" dirty="0"/>
          </a:p>
          <a:p>
            <a:pPr marL="0" indent="0" fontAlgn="base">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758752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1" y="88900"/>
            <a:ext cx="9726612" cy="698500"/>
          </a:xfrm>
        </p:spPr>
        <p:txBody>
          <a:bodyPr>
            <a:normAutofit/>
          </a:bodyPr>
          <a:lstStyle/>
          <a:p>
            <a:r>
              <a:rPr lang="en-US" sz="2800" dirty="0"/>
              <a:t>Association Analysis: Rules Generation</a:t>
            </a:r>
          </a:p>
        </p:txBody>
      </p:sp>
      <p:sp>
        <p:nvSpPr>
          <p:cNvPr id="3" name="Content Placeholder 2"/>
          <p:cNvSpPr>
            <a:spLocks noGrp="1"/>
          </p:cNvSpPr>
          <p:nvPr>
            <p:ph idx="1"/>
          </p:nvPr>
        </p:nvSpPr>
        <p:spPr>
          <a:xfrm>
            <a:off x="1905000" y="787400"/>
            <a:ext cx="9944100" cy="5943600"/>
          </a:xfrm>
        </p:spPr>
        <p:txBody>
          <a:bodyPr>
            <a:normAutofit/>
          </a:bodyPr>
          <a:lstStyle/>
          <a:p>
            <a:pPr fontAlgn="base"/>
            <a:r>
              <a:rPr lang="en-US" dirty="0"/>
              <a:t>Given a set of transactions T, find all the possible rules having support&gt;=</a:t>
            </a:r>
            <a:r>
              <a:rPr lang="en-US" dirty="0" err="1"/>
              <a:t>minsupport</a:t>
            </a:r>
            <a:r>
              <a:rPr lang="en-US" dirty="0"/>
              <a:t> and confidence&gt;=</a:t>
            </a:r>
            <a:r>
              <a:rPr lang="en-US" dirty="0" err="1"/>
              <a:t>minconfidence</a:t>
            </a:r>
            <a:r>
              <a:rPr lang="en-US" dirty="0"/>
              <a:t>. </a:t>
            </a:r>
          </a:p>
          <a:p>
            <a:pPr fontAlgn="base"/>
            <a:r>
              <a:rPr lang="en-US" dirty="0"/>
              <a:t>A brute-force approach will compute the support and confidence for every possible rule. The no of possible rules extracted from a data set that contains d items is</a:t>
            </a:r>
          </a:p>
          <a:p>
            <a:pPr marL="0" indent="0" fontAlgn="base">
              <a:buNone/>
            </a:pPr>
            <a:r>
              <a:rPr lang="en-US" dirty="0"/>
              <a:t>                 R= 3</a:t>
            </a:r>
            <a:r>
              <a:rPr lang="en-US" baseline="30000" dirty="0"/>
              <a:t>d</a:t>
            </a:r>
            <a:r>
              <a:rPr lang="en-US" dirty="0"/>
              <a:t>  - 2</a:t>
            </a:r>
            <a:r>
              <a:rPr lang="en-US" baseline="30000" dirty="0"/>
              <a:t>d </a:t>
            </a:r>
            <a:r>
              <a:rPr lang="en-US" dirty="0"/>
              <a:t> +1 </a:t>
            </a:r>
          </a:p>
          <a:p>
            <a:pPr fontAlgn="base"/>
            <a:r>
              <a:rPr lang="en-US" dirty="0"/>
              <a:t>For a dataset with 6 items, it will generate 602 rules.  More than 80% of the rules will be discarded after applying </a:t>
            </a:r>
            <a:r>
              <a:rPr lang="en-US" dirty="0" err="1"/>
              <a:t>minsupport</a:t>
            </a:r>
            <a:r>
              <a:rPr lang="en-US" dirty="0"/>
              <a:t> = 20% and </a:t>
            </a:r>
            <a:r>
              <a:rPr lang="en-US" dirty="0" err="1"/>
              <a:t>minconfidence</a:t>
            </a:r>
            <a:r>
              <a:rPr lang="en-US" dirty="0"/>
              <a:t>=50%</a:t>
            </a:r>
          </a:p>
          <a:p>
            <a:pPr fontAlgn="base"/>
            <a:endParaRPr lang="en-US" baseline="30000" dirty="0"/>
          </a:p>
          <a:p>
            <a:pPr marL="0" indent="0" fontAlgn="base">
              <a:buNone/>
            </a:pPr>
            <a:r>
              <a:rPr lang="en-US" dirty="0"/>
              <a:t>An approach to improve the performance here will be:</a:t>
            </a:r>
          </a:p>
          <a:p>
            <a:pPr fontAlgn="base">
              <a:buAutoNum type="arabicPeriod"/>
            </a:pPr>
            <a:r>
              <a:rPr lang="en-US" dirty="0"/>
              <a:t>First find out the item sets that satisfy the </a:t>
            </a:r>
            <a:r>
              <a:rPr lang="en-US" dirty="0" err="1"/>
              <a:t>minsupport</a:t>
            </a:r>
            <a:r>
              <a:rPr lang="en-US" dirty="0"/>
              <a:t> threshold. These item sets are called frequent </a:t>
            </a:r>
            <a:r>
              <a:rPr lang="en-US" dirty="0" err="1"/>
              <a:t>itemsets</a:t>
            </a:r>
            <a:r>
              <a:rPr lang="en-US" dirty="0"/>
              <a:t>.</a:t>
            </a:r>
          </a:p>
          <a:p>
            <a:pPr fontAlgn="base">
              <a:buAutoNum type="arabicPeriod"/>
            </a:pPr>
            <a:r>
              <a:rPr lang="en-US" dirty="0"/>
              <a:t>Extract all the high-confidence rules from the frequent item sets found in step1. These rules are called strong rules.</a:t>
            </a:r>
          </a:p>
          <a:p>
            <a:pPr marL="0" indent="0" fontAlgn="base">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343114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1" y="88900"/>
            <a:ext cx="9726612" cy="698500"/>
          </a:xfrm>
        </p:spPr>
        <p:txBody>
          <a:bodyPr>
            <a:normAutofit/>
          </a:bodyPr>
          <a:lstStyle/>
          <a:p>
            <a:r>
              <a:rPr lang="en-US" sz="2800" dirty="0"/>
              <a:t>Using data to “Organize” Products</a:t>
            </a:r>
          </a:p>
        </p:txBody>
      </p:sp>
      <p:sp>
        <p:nvSpPr>
          <p:cNvPr id="3" name="Content Placeholder 2"/>
          <p:cNvSpPr>
            <a:spLocks noGrp="1"/>
          </p:cNvSpPr>
          <p:nvPr>
            <p:ph idx="1"/>
          </p:nvPr>
        </p:nvSpPr>
        <p:spPr>
          <a:xfrm>
            <a:off x="1905000" y="787400"/>
            <a:ext cx="9944100" cy="5943600"/>
          </a:xfrm>
        </p:spPr>
        <p:txBody>
          <a:bodyPr>
            <a:normAutofit/>
          </a:bodyPr>
          <a:lstStyle/>
          <a:p>
            <a:r>
              <a:rPr lang="en-US" dirty="0"/>
              <a:t>Large clusters of co-</a:t>
            </a:r>
            <a:r>
              <a:rPr lang="en-US" dirty="0" err="1"/>
              <a:t>occuring</a:t>
            </a:r>
            <a:r>
              <a:rPr lang="en-US" dirty="0"/>
              <a:t> items should probably be placed in their own category / theme</a:t>
            </a:r>
          </a:p>
          <a:p>
            <a:r>
              <a:rPr lang="en-US" dirty="0"/>
              <a:t>Long lists of rules (including ones with low support and confidence) can be used to put recommendations at the bottom of product pages and on product cart pages. The only thing that matters for these rules is that the lift is greater than one. (And that we pick those rules that are applicable for each product with the high lift where the product recommended has a high margin.)</a:t>
            </a:r>
          </a:p>
          <a:p>
            <a:r>
              <a:rPr lang="en-US" dirty="0"/>
              <a:t>In the event that doing the above (3) drives significant uplift in profit, it would strengthen the case to invest in a recommendation system, that uses a similar algorithm in an operational context to power automatic recommendation engine on your website.</a:t>
            </a:r>
          </a:p>
          <a:p>
            <a:pPr marL="0" indent="0" fontAlgn="base">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956666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1" y="88900"/>
            <a:ext cx="9726612" cy="698500"/>
          </a:xfrm>
        </p:spPr>
        <p:txBody>
          <a:bodyPr>
            <a:normAutofit/>
          </a:bodyPr>
          <a:lstStyle/>
          <a:p>
            <a:r>
              <a:rPr lang="en-US" sz="2800" dirty="0"/>
              <a:t>Survival Analysis</a:t>
            </a:r>
          </a:p>
        </p:txBody>
      </p:sp>
      <p:sp>
        <p:nvSpPr>
          <p:cNvPr id="3" name="Content Placeholder 2"/>
          <p:cNvSpPr>
            <a:spLocks noGrp="1"/>
          </p:cNvSpPr>
          <p:nvPr>
            <p:ph idx="1"/>
          </p:nvPr>
        </p:nvSpPr>
        <p:spPr>
          <a:xfrm>
            <a:off x="1905000" y="787400"/>
            <a:ext cx="9944100" cy="5943600"/>
          </a:xfrm>
        </p:spPr>
        <p:txBody>
          <a:bodyPr>
            <a:normAutofit fontScale="92500" lnSpcReduction="10000"/>
          </a:bodyPr>
          <a:lstStyle/>
          <a:p>
            <a:r>
              <a:rPr lang="en-US" dirty="0"/>
              <a:t>Models time to an event</a:t>
            </a:r>
          </a:p>
          <a:p>
            <a:r>
              <a:rPr lang="en-US" dirty="0"/>
              <a:t>Its also known as duration analysis, transition analysis, failure-time analysis and time-to-event analysis</a:t>
            </a:r>
          </a:p>
          <a:p>
            <a:r>
              <a:rPr lang="en-US" dirty="0"/>
              <a:t>Survival analysis is applied when the data set includes subjects that are tracked until an event happens (failure) or we lose them from the sample.  We are interested in how long they stay in the sample (survival).</a:t>
            </a:r>
          </a:p>
          <a:p>
            <a:r>
              <a:rPr lang="en-US" dirty="0"/>
              <a:t>Example: Time to loan repayment, time to get a job after graduation, time to death after a disease </a:t>
            </a:r>
          </a:p>
          <a:p>
            <a:r>
              <a:rPr lang="en-US" dirty="0"/>
              <a:t>Why linear regression can’t be used:</a:t>
            </a:r>
          </a:p>
          <a:p>
            <a:pPr marL="0" indent="0">
              <a:buNone/>
            </a:pPr>
            <a:r>
              <a:rPr lang="en-US" dirty="0"/>
              <a:t>      &gt; Non-Normally distributed outcome</a:t>
            </a:r>
          </a:p>
          <a:p>
            <a:pPr marL="0" indent="0">
              <a:buNone/>
            </a:pPr>
            <a:r>
              <a:rPr lang="en-US" dirty="0"/>
              <a:t>      &gt; Censoring</a:t>
            </a:r>
          </a:p>
          <a:p>
            <a:pPr marL="0" indent="0" fontAlgn="base">
              <a:buNone/>
            </a:pPr>
            <a:r>
              <a:rPr lang="en-US" dirty="0"/>
              <a:t>      &gt; May or may not be multivariate analysis</a:t>
            </a:r>
          </a:p>
          <a:p>
            <a:pPr marL="0" indent="0" fontAlgn="base">
              <a:buNone/>
            </a:pPr>
            <a:endParaRPr lang="en-US" dirty="0"/>
          </a:p>
          <a:p>
            <a:pPr marL="0" indent="0" fontAlgn="base">
              <a:buNone/>
            </a:pPr>
            <a:r>
              <a:rPr lang="en-US" dirty="0"/>
              <a:t>Requirements of Survival Analysis:</a:t>
            </a:r>
          </a:p>
          <a:p>
            <a:pPr fontAlgn="base"/>
            <a:r>
              <a:rPr lang="en-US" dirty="0"/>
              <a:t>Definition of an event</a:t>
            </a:r>
          </a:p>
          <a:p>
            <a:pPr fontAlgn="base"/>
            <a:r>
              <a:rPr lang="en-US" dirty="0"/>
              <a:t>Time Scale – month, year</a:t>
            </a:r>
          </a:p>
          <a:p>
            <a:pPr fontAlgn="base"/>
            <a:r>
              <a:rPr lang="en-US" dirty="0"/>
              <a:t>Origin of the event</a:t>
            </a:r>
          </a:p>
          <a:p>
            <a:pPr fontAlgn="base"/>
            <a:r>
              <a:rPr lang="en-US" dirty="0"/>
              <a:t>Time to event is random variable</a:t>
            </a:r>
          </a:p>
          <a:p>
            <a:pPr fontAlgn="base"/>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91720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1" y="88900"/>
            <a:ext cx="9726612" cy="698500"/>
          </a:xfrm>
        </p:spPr>
        <p:txBody>
          <a:bodyPr>
            <a:normAutofit/>
          </a:bodyPr>
          <a:lstStyle/>
          <a:p>
            <a:r>
              <a:rPr lang="en-US" sz="2800" dirty="0" err="1"/>
              <a:t>Pecularities</a:t>
            </a:r>
            <a:r>
              <a:rPr lang="en-US" sz="2800" dirty="0"/>
              <a:t> of Survival Analysis</a:t>
            </a:r>
          </a:p>
        </p:txBody>
      </p:sp>
      <p:sp>
        <p:nvSpPr>
          <p:cNvPr id="3" name="Content Placeholder 2"/>
          <p:cNvSpPr>
            <a:spLocks noGrp="1"/>
          </p:cNvSpPr>
          <p:nvPr>
            <p:ph idx="1"/>
          </p:nvPr>
        </p:nvSpPr>
        <p:spPr>
          <a:xfrm>
            <a:off x="1905000" y="787400"/>
            <a:ext cx="9944100" cy="5943600"/>
          </a:xfrm>
        </p:spPr>
        <p:txBody>
          <a:bodyPr>
            <a:normAutofit/>
          </a:bodyPr>
          <a:lstStyle/>
          <a:p>
            <a:r>
              <a:rPr lang="en-US" dirty="0"/>
              <a:t>Individuals do not enter the study at the same time</a:t>
            </a:r>
          </a:p>
          <a:p>
            <a:r>
              <a:rPr lang="en-US" dirty="0"/>
              <a:t>When the study ends, some individuals may not have experienced the event yet</a:t>
            </a:r>
          </a:p>
          <a:p>
            <a:pPr fontAlgn="base"/>
            <a:r>
              <a:rPr lang="en-US" dirty="0"/>
              <a:t>Some individuals may drop out or get lost in the middle of the study</a:t>
            </a:r>
          </a:p>
          <a:p>
            <a:pPr marL="0" indent="0" fontAlgn="base">
              <a:buNone/>
            </a:pPr>
            <a:endParaRPr lang="en-US" dirty="0"/>
          </a:p>
          <a:p>
            <a:pPr marL="0" indent="0" fontAlgn="base">
              <a:buNone/>
            </a:pPr>
            <a:r>
              <a:rPr lang="en-US" dirty="0"/>
              <a:t>Above 2 points are called censoring.</a:t>
            </a:r>
          </a:p>
          <a:p>
            <a:pPr marL="0" indent="0" fontAlgn="base">
              <a:buNone/>
            </a:pPr>
            <a:endParaRPr lang="en-US" dirty="0"/>
          </a:p>
          <a:p>
            <a:pPr marL="0" indent="0" fontAlgn="base">
              <a:buNone/>
            </a:pPr>
            <a:r>
              <a:rPr lang="en-US" dirty="0"/>
              <a:t>Density Function – f(t) = P(T=t) Probability of event happening before time t.</a:t>
            </a:r>
          </a:p>
          <a:p>
            <a:pPr marL="0" indent="0" fontAlgn="base">
              <a:buNone/>
            </a:pPr>
            <a:r>
              <a:rPr lang="en-US" dirty="0"/>
              <a:t>Survival Function – S(t) = P(T&gt;=t) Probability that event will take </a:t>
            </a:r>
            <a:r>
              <a:rPr lang="en-US" dirty="0" err="1"/>
              <a:t>atleast</a:t>
            </a:r>
            <a:r>
              <a:rPr lang="en-US" dirty="0"/>
              <a:t> time t.</a:t>
            </a:r>
          </a:p>
          <a:p>
            <a:pPr marL="0" indent="0" fontAlgn="base">
              <a:buNone/>
            </a:pPr>
            <a:r>
              <a:rPr lang="en-US" dirty="0"/>
              <a:t>S(t) = 1- f(t)</a:t>
            </a:r>
          </a:p>
          <a:p>
            <a:r>
              <a:rPr lang="en-US" dirty="0"/>
              <a:t>Hazard Rate: It is the probability that the duration will end after time </a:t>
            </a:r>
            <a:r>
              <a:rPr lang="en-US" i="1" dirty="0"/>
              <a:t>t</a:t>
            </a:r>
            <a:r>
              <a:rPr lang="en-US" dirty="0"/>
              <a:t>, given that it has lasted until time </a:t>
            </a:r>
            <a:r>
              <a:rPr lang="en-US" i="1" dirty="0"/>
              <a:t>t = f(t)/S(t)</a:t>
            </a:r>
          </a:p>
          <a:p>
            <a:r>
              <a:rPr lang="en-US" dirty="0"/>
              <a:t>The hazard rate is the probability that an individual will experience the event at time </a:t>
            </a:r>
            <a:r>
              <a:rPr lang="en-US" i="1" dirty="0"/>
              <a:t>t </a:t>
            </a:r>
            <a:r>
              <a:rPr lang="en-US" dirty="0"/>
              <a:t>while that individual is at risk for experiencing the event.</a:t>
            </a:r>
            <a:endParaRPr lang="en-US" i="1" dirty="0"/>
          </a:p>
          <a:p>
            <a:pPr marL="0" indent="0">
              <a:buNone/>
            </a:pPr>
            <a:r>
              <a:rPr lang="en-US" dirty="0"/>
              <a:t>                      </a:t>
            </a:r>
          </a:p>
          <a:p>
            <a:pPr marL="0" indent="0" fontAlgn="base">
              <a:buNone/>
            </a:pPr>
            <a:endParaRPr lang="en-US" dirty="0"/>
          </a:p>
          <a:p>
            <a:pPr marL="0" indent="0" fontAlgn="base">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851821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1" y="88900"/>
            <a:ext cx="9726612" cy="698500"/>
          </a:xfrm>
        </p:spPr>
        <p:txBody>
          <a:bodyPr>
            <a:normAutofit/>
          </a:bodyPr>
          <a:lstStyle/>
          <a:p>
            <a:r>
              <a:rPr lang="en-US" sz="2800" dirty="0"/>
              <a:t>Steps in Survival Analysis</a:t>
            </a:r>
          </a:p>
        </p:txBody>
      </p:sp>
      <p:sp>
        <p:nvSpPr>
          <p:cNvPr id="3" name="Content Placeholder 2"/>
          <p:cNvSpPr>
            <a:spLocks noGrp="1"/>
          </p:cNvSpPr>
          <p:nvPr>
            <p:ph idx="1"/>
          </p:nvPr>
        </p:nvSpPr>
        <p:spPr>
          <a:xfrm>
            <a:off x="1905000" y="787400"/>
            <a:ext cx="9944100" cy="5943600"/>
          </a:xfrm>
        </p:spPr>
        <p:txBody>
          <a:bodyPr>
            <a:normAutofit/>
          </a:bodyPr>
          <a:lstStyle/>
          <a:p>
            <a:pPr marL="0" indent="0">
              <a:buNone/>
            </a:pPr>
            <a:r>
              <a:rPr lang="en-US" dirty="0"/>
              <a:t>Non-Parametric Procedure:</a:t>
            </a:r>
          </a:p>
          <a:p>
            <a:pPr>
              <a:buAutoNum type="arabicPeriod"/>
            </a:pPr>
            <a:r>
              <a:rPr lang="en-US" dirty="0"/>
              <a:t>Sort the observations based on duration from smallest to largest </a:t>
            </a:r>
          </a:p>
          <a:p>
            <a:pPr>
              <a:buAutoNum type="arabicPeriod"/>
            </a:pPr>
            <a:r>
              <a:rPr lang="en-US" dirty="0"/>
              <a:t>For each duration, determine the number of observations at risk </a:t>
            </a:r>
            <a:r>
              <a:rPr lang="en-US" dirty="0" err="1"/>
              <a:t>n</a:t>
            </a:r>
            <a:r>
              <a:rPr lang="en-US" sz="2000" baseline="-25000" dirty="0" err="1"/>
              <a:t>j</a:t>
            </a:r>
            <a:r>
              <a:rPr lang="en-US" sz="2000" dirty="0"/>
              <a:t> (</a:t>
            </a:r>
            <a:r>
              <a:rPr lang="en-US" dirty="0"/>
              <a:t>those still in sample</a:t>
            </a:r>
            <a:r>
              <a:rPr lang="en-US" sz="2000" dirty="0"/>
              <a:t>)</a:t>
            </a:r>
            <a:r>
              <a:rPr lang="en-US" dirty="0"/>
              <a:t> , the number of events </a:t>
            </a:r>
            <a:r>
              <a:rPr lang="en-US" dirty="0" err="1"/>
              <a:t>d</a:t>
            </a:r>
            <a:r>
              <a:rPr lang="en-US" sz="2000" baseline="-25000" dirty="0" err="1"/>
              <a:t>j</a:t>
            </a:r>
            <a:r>
              <a:rPr lang="en-US" sz="2000" baseline="-25000" dirty="0"/>
              <a:t> </a:t>
            </a:r>
            <a:r>
              <a:rPr lang="en-US" dirty="0"/>
              <a:t>and the number of censored observations </a:t>
            </a:r>
            <a:r>
              <a:rPr lang="en-US" dirty="0" err="1"/>
              <a:t>m</a:t>
            </a:r>
            <a:r>
              <a:rPr lang="en-US" sz="2000" baseline="-25000" dirty="0" err="1"/>
              <a:t>j</a:t>
            </a:r>
            <a:endParaRPr lang="en-US" sz="2000" baseline="-25000" dirty="0"/>
          </a:p>
          <a:p>
            <a:pPr>
              <a:buAutoNum type="arabicPeriod"/>
            </a:pPr>
            <a:r>
              <a:rPr lang="en-US" dirty="0"/>
              <a:t>Calculate the hazard function :</a:t>
            </a:r>
          </a:p>
          <a:p>
            <a:pPr marL="0" indent="0">
              <a:buNone/>
            </a:pPr>
            <a:r>
              <a:rPr lang="en-US" dirty="0"/>
              <a:t>          </a:t>
            </a:r>
            <a:r>
              <a:rPr lang="en-US" dirty="0" err="1"/>
              <a:t>d</a:t>
            </a:r>
            <a:r>
              <a:rPr lang="en-US" sz="2400" baseline="-25000" dirty="0" err="1"/>
              <a:t>j</a:t>
            </a:r>
            <a:r>
              <a:rPr lang="en-US" dirty="0"/>
              <a:t>/</a:t>
            </a:r>
            <a:r>
              <a:rPr lang="en-US" dirty="0" err="1"/>
              <a:t>n</a:t>
            </a:r>
            <a:r>
              <a:rPr lang="en-US" sz="2400" baseline="-25000" dirty="0" err="1"/>
              <a:t>j</a:t>
            </a:r>
            <a:r>
              <a:rPr lang="en-US" dirty="0"/>
              <a:t>    </a:t>
            </a:r>
          </a:p>
          <a:p>
            <a:pPr marL="0" indent="0">
              <a:buNone/>
            </a:pPr>
            <a:r>
              <a:rPr lang="en-US" dirty="0"/>
              <a:t>             </a:t>
            </a:r>
          </a:p>
          <a:p>
            <a:pPr marL="0" indent="0">
              <a:spcBef>
                <a:spcPts val="0"/>
              </a:spcBef>
              <a:buNone/>
            </a:pPr>
            <a:r>
              <a:rPr lang="en-US" dirty="0"/>
              <a:t>4. </a:t>
            </a:r>
            <a:r>
              <a:rPr lang="en-US" i="1" dirty="0"/>
              <a:t>The Kaplan-Meier estimator of the survival function </a:t>
            </a:r>
            <a:r>
              <a:rPr lang="en-US" dirty="0"/>
              <a:t>– take the ratios of those without   </a:t>
            </a:r>
          </a:p>
          <a:p>
            <a:pPr marL="0" indent="0">
              <a:spcBef>
                <a:spcPts val="0"/>
              </a:spcBef>
              <a:buNone/>
            </a:pPr>
            <a:r>
              <a:rPr lang="en-US" dirty="0"/>
              <a:t>    events over those at risk and multiply that over time. It will be a decreasing step   </a:t>
            </a:r>
          </a:p>
          <a:p>
            <a:pPr marL="0" indent="0">
              <a:spcBef>
                <a:spcPts val="0"/>
              </a:spcBef>
              <a:buNone/>
            </a:pPr>
            <a:r>
              <a:rPr lang="en-US" dirty="0"/>
              <a:t>    function with a jump at each discrete event time.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02573043"/>
              </p:ext>
            </p:extLst>
          </p:nvPr>
        </p:nvGraphicFramePr>
        <p:xfrm>
          <a:off x="2159000" y="4631266"/>
          <a:ext cx="9042402" cy="2138680"/>
        </p:xfrm>
        <a:graphic>
          <a:graphicData uri="http://schemas.openxmlformats.org/drawingml/2006/table">
            <a:tbl>
              <a:tblPr firstRow="1" bandRow="1">
                <a:tableStyleId>{5C22544A-7EE6-4342-B048-85BDC9FD1C3A}</a:tableStyleId>
              </a:tblPr>
              <a:tblGrid>
                <a:gridCol w="706438">
                  <a:extLst>
                    <a:ext uri="{9D8B030D-6E8A-4147-A177-3AD203B41FA5}">
                      <a16:colId xmlns:a16="http://schemas.microsoft.com/office/drawing/2014/main" val="20000"/>
                    </a:ext>
                  </a:extLst>
                </a:gridCol>
                <a:gridCol w="1313973">
                  <a:extLst>
                    <a:ext uri="{9D8B030D-6E8A-4147-A177-3AD203B41FA5}">
                      <a16:colId xmlns:a16="http://schemas.microsoft.com/office/drawing/2014/main" val="20001"/>
                    </a:ext>
                  </a:extLst>
                </a:gridCol>
                <a:gridCol w="1172687">
                  <a:extLst>
                    <a:ext uri="{9D8B030D-6E8A-4147-A177-3AD203B41FA5}">
                      <a16:colId xmlns:a16="http://schemas.microsoft.com/office/drawing/2014/main" val="20002"/>
                    </a:ext>
                  </a:extLst>
                </a:gridCol>
                <a:gridCol w="1554162">
                  <a:extLst>
                    <a:ext uri="{9D8B030D-6E8A-4147-A177-3AD203B41FA5}">
                      <a16:colId xmlns:a16="http://schemas.microsoft.com/office/drawing/2014/main" val="20003"/>
                    </a:ext>
                  </a:extLst>
                </a:gridCol>
                <a:gridCol w="1711598">
                  <a:extLst>
                    <a:ext uri="{9D8B030D-6E8A-4147-A177-3AD203B41FA5}">
                      <a16:colId xmlns:a16="http://schemas.microsoft.com/office/drawing/2014/main" val="20004"/>
                    </a:ext>
                  </a:extLst>
                </a:gridCol>
                <a:gridCol w="1291772">
                  <a:extLst>
                    <a:ext uri="{9D8B030D-6E8A-4147-A177-3AD203B41FA5}">
                      <a16:colId xmlns:a16="http://schemas.microsoft.com/office/drawing/2014/main" val="20005"/>
                    </a:ext>
                  </a:extLst>
                </a:gridCol>
                <a:gridCol w="1291772">
                  <a:extLst>
                    <a:ext uri="{9D8B030D-6E8A-4147-A177-3AD203B41FA5}">
                      <a16:colId xmlns:a16="http://schemas.microsoft.com/office/drawing/2014/main" val="20006"/>
                    </a:ext>
                  </a:extLst>
                </a:gridCol>
              </a:tblGrid>
              <a:tr h="370840">
                <a:tc>
                  <a:txBody>
                    <a:bodyPr/>
                    <a:lstStyle/>
                    <a:p>
                      <a:r>
                        <a:rPr lang="en-US" sz="1400" b="0" dirty="0"/>
                        <a:t>Time</a:t>
                      </a:r>
                    </a:p>
                  </a:txBody>
                  <a:tcPr/>
                </a:tc>
                <a:tc>
                  <a:txBody>
                    <a:bodyPr/>
                    <a:lstStyle/>
                    <a:p>
                      <a:r>
                        <a:rPr lang="en-US" sz="1400" b="0" dirty="0"/>
                        <a:t>No at Risk(</a:t>
                      </a:r>
                      <a:r>
                        <a:rPr lang="en-US" sz="1400" b="0" dirty="0" err="1"/>
                        <a:t>n</a:t>
                      </a:r>
                      <a:r>
                        <a:rPr lang="en-US" sz="2000" b="0" baseline="-25000" dirty="0" err="1"/>
                        <a:t>j</a:t>
                      </a:r>
                      <a:r>
                        <a:rPr lang="en-US" sz="1400" b="0" baseline="0" dirty="0"/>
                        <a:t>)</a:t>
                      </a:r>
                      <a:endParaRPr lang="en-US" sz="1400" b="0" baseline="-25000" dirty="0"/>
                    </a:p>
                  </a:txBody>
                  <a:tcPr/>
                </a:tc>
                <a:tc>
                  <a:txBody>
                    <a:bodyPr/>
                    <a:lstStyle/>
                    <a:p>
                      <a:r>
                        <a:rPr lang="en-US" sz="1400" b="0" dirty="0"/>
                        <a:t>No of Events(</a:t>
                      </a:r>
                      <a:r>
                        <a:rPr lang="en-US" sz="1400" b="0" dirty="0" err="1"/>
                        <a:t>d</a:t>
                      </a:r>
                      <a:r>
                        <a:rPr lang="en-US" sz="1400" b="0" baseline="-25000" dirty="0" err="1"/>
                        <a:t>j</a:t>
                      </a:r>
                      <a:r>
                        <a:rPr lang="en-US" sz="1400" b="0" baseline="-25000" dirty="0"/>
                        <a:t> </a:t>
                      </a:r>
                      <a:r>
                        <a:rPr lang="en-US" sz="1400" b="0" baseline="0" dirty="0"/>
                        <a:t>)</a:t>
                      </a:r>
                      <a:endParaRPr lang="en-US" sz="1400" b="0" baseline="-25000" dirty="0"/>
                    </a:p>
                  </a:txBody>
                  <a:tcPr/>
                </a:tc>
                <a:tc>
                  <a:txBody>
                    <a:bodyPr/>
                    <a:lstStyle/>
                    <a:p>
                      <a:r>
                        <a:rPr lang="en-US" sz="1400" b="0" dirty="0"/>
                        <a:t>No of Censored Observations</a:t>
                      </a:r>
                    </a:p>
                  </a:txBody>
                  <a:tcPr/>
                </a:tc>
                <a:tc>
                  <a:txBody>
                    <a:bodyPr/>
                    <a:lstStyle/>
                    <a:p>
                      <a:r>
                        <a:rPr lang="en-US" sz="1400" b="0" dirty="0"/>
                        <a:t>Hazard Function</a:t>
                      </a:r>
                    </a:p>
                  </a:txBody>
                  <a:tcPr/>
                </a:tc>
                <a:tc>
                  <a:txBody>
                    <a:bodyPr/>
                    <a:lstStyle/>
                    <a:p>
                      <a:r>
                        <a:rPr lang="en-US" sz="1400" b="0" dirty="0"/>
                        <a:t>Cumulative Hazard Function</a:t>
                      </a:r>
                    </a:p>
                  </a:txBody>
                  <a:tcPr/>
                </a:tc>
                <a:tc>
                  <a:txBody>
                    <a:bodyPr/>
                    <a:lstStyle/>
                    <a:p>
                      <a:r>
                        <a:rPr lang="en-US" sz="1400" b="0" dirty="0"/>
                        <a:t>Survival Function</a:t>
                      </a:r>
                    </a:p>
                  </a:txBody>
                  <a:tcPr/>
                </a:tc>
                <a:extLst>
                  <a:ext uri="{0D108BD9-81ED-4DB2-BD59-A6C34878D82A}">
                    <a16:rowId xmlns:a16="http://schemas.microsoft.com/office/drawing/2014/main" val="10000"/>
                  </a:ext>
                </a:extLst>
              </a:tr>
              <a:tr h="370840">
                <a:tc>
                  <a:txBody>
                    <a:bodyPr/>
                    <a:lstStyle/>
                    <a:p>
                      <a:r>
                        <a:rPr lang="en-US" sz="1400" dirty="0"/>
                        <a:t>3</a:t>
                      </a:r>
                    </a:p>
                  </a:txBody>
                  <a:tcPr/>
                </a:tc>
                <a:tc>
                  <a:txBody>
                    <a:bodyPr/>
                    <a:lstStyle/>
                    <a:p>
                      <a:r>
                        <a:rPr lang="en-US" sz="1400" dirty="0"/>
                        <a:t>100</a:t>
                      </a:r>
                    </a:p>
                  </a:txBody>
                  <a:tcPr/>
                </a:tc>
                <a:tc>
                  <a:txBody>
                    <a:bodyPr/>
                    <a:lstStyle/>
                    <a:p>
                      <a:r>
                        <a:rPr lang="en-US" sz="1400" dirty="0"/>
                        <a:t>10</a:t>
                      </a:r>
                    </a:p>
                  </a:txBody>
                  <a:tcPr/>
                </a:tc>
                <a:tc>
                  <a:txBody>
                    <a:bodyPr/>
                    <a:lstStyle/>
                    <a:p>
                      <a:r>
                        <a:rPr lang="en-US" sz="1400" dirty="0"/>
                        <a:t>3</a:t>
                      </a:r>
                    </a:p>
                  </a:txBody>
                  <a:tcPr/>
                </a:tc>
                <a:tc>
                  <a:txBody>
                    <a:bodyPr/>
                    <a:lstStyle/>
                    <a:p>
                      <a:r>
                        <a:rPr lang="en-US" sz="1400" dirty="0"/>
                        <a:t>10/100=0.1</a:t>
                      </a:r>
                    </a:p>
                  </a:txBody>
                  <a:tcPr/>
                </a:tc>
                <a:tc>
                  <a:txBody>
                    <a:bodyPr/>
                    <a:lstStyle/>
                    <a:p>
                      <a:r>
                        <a:rPr lang="en-US" sz="1400" dirty="0"/>
                        <a:t>0.1</a:t>
                      </a:r>
                    </a:p>
                  </a:txBody>
                  <a:tcPr/>
                </a:tc>
                <a:tc>
                  <a:txBody>
                    <a:bodyPr/>
                    <a:lstStyle/>
                    <a:p>
                      <a:r>
                        <a:rPr lang="en-US" sz="1400" dirty="0"/>
                        <a:t>1-0.1=0.9</a:t>
                      </a:r>
                    </a:p>
                  </a:txBody>
                  <a:tcPr/>
                </a:tc>
                <a:extLst>
                  <a:ext uri="{0D108BD9-81ED-4DB2-BD59-A6C34878D82A}">
                    <a16:rowId xmlns:a16="http://schemas.microsoft.com/office/drawing/2014/main" val="10001"/>
                  </a:ext>
                </a:extLst>
              </a:tr>
              <a:tr h="370840">
                <a:tc>
                  <a:txBody>
                    <a:bodyPr/>
                    <a:lstStyle/>
                    <a:p>
                      <a:r>
                        <a:rPr lang="en-US" sz="1400" dirty="0"/>
                        <a:t>4</a:t>
                      </a:r>
                    </a:p>
                  </a:txBody>
                  <a:tcPr/>
                </a:tc>
                <a:tc>
                  <a:txBody>
                    <a:bodyPr/>
                    <a:lstStyle/>
                    <a:p>
                      <a:r>
                        <a:rPr lang="en-US" sz="1400" dirty="0"/>
                        <a:t>100-10-3=87</a:t>
                      </a:r>
                    </a:p>
                  </a:txBody>
                  <a:tcPr/>
                </a:tc>
                <a:tc>
                  <a:txBody>
                    <a:bodyPr/>
                    <a:lstStyle/>
                    <a:p>
                      <a:r>
                        <a:rPr lang="en-US" sz="1400" dirty="0"/>
                        <a:t>3</a:t>
                      </a:r>
                    </a:p>
                  </a:txBody>
                  <a:tcPr/>
                </a:tc>
                <a:tc>
                  <a:txBody>
                    <a:bodyPr/>
                    <a:lstStyle/>
                    <a:p>
                      <a:r>
                        <a:rPr lang="en-US" sz="1400" dirty="0"/>
                        <a:t>2</a:t>
                      </a:r>
                    </a:p>
                  </a:txBody>
                  <a:tcPr/>
                </a:tc>
                <a:tc>
                  <a:txBody>
                    <a:bodyPr/>
                    <a:lstStyle/>
                    <a:p>
                      <a:r>
                        <a:rPr lang="en-US" sz="1400" dirty="0"/>
                        <a:t>3/87=0.034</a:t>
                      </a:r>
                    </a:p>
                  </a:txBody>
                  <a:tcPr/>
                </a:tc>
                <a:tc>
                  <a:txBody>
                    <a:bodyPr/>
                    <a:lstStyle/>
                    <a:p>
                      <a:r>
                        <a:rPr lang="en-US" sz="1400" dirty="0"/>
                        <a:t>0.1+0.034=0.134</a:t>
                      </a:r>
                    </a:p>
                  </a:txBody>
                  <a:tcPr/>
                </a:tc>
                <a:tc>
                  <a:txBody>
                    <a:bodyPr/>
                    <a:lstStyle/>
                    <a:p>
                      <a:r>
                        <a:rPr lang="en-US" sz="1400" b="0" i="0" u="none" strike="noStrike" kern="1200" baseline="0" dirty="0">
                          <a:solidFill>
                            <a:schemeClr val="dk1"/>
                          </a:solidFill>
                          <a:latin typeface="+mn-lt"/>
                          <a:ea typeface="+mn-ea"/>
                          <a:cs typeface="+mn-cs"/>
                        </a:rPr>
                        <a:t>0.9*(1-0.034)</a:t>
                      </a:r>
                    </a:p>
                    <a:p>
                      <a:r>
                        <a:rPr lang="en-US" sz="1400" b="0" i="0" u="none" strike="noStrike" kern="1200" baseline="0" dirty="0">
                          <a:solidFill>
                            <a:schemeClr val="dk1"/>
                          </a:solidFill>
                          <a:latin typeface="+mn-lt"/>
                          <a:ea typeface="+mn-ea"/>
                          <a:cs typeface="+mn-cs"/>
                        </a:rPr>
                        <a:t>=0.87</a:t>
                      </a:r>
                      <a:endParaRPr lang="en-US" sz="1400" dirty="0"/>
                    </a:p>
                  </a:txBody>
                  <a:tcPr/>
                </a:tc>
                <a:extLst>
                  <a:ext uri="{0D108BD9-81ED-4DB2-BD59-A6C34878D82A}">
                    <a16:rowId xmlns:a16="http://schemas.microsoft.com/office/drawing/2014/main" val="10002"/>
                  </a:ext>
                </a:extLst>
              </a:tr>
              <a:tr h="370840">
                <a:tc>
                  <a:txBody>
                    <a:bodyPr/>
                    <a:lstStyle/>
                    <a:p>
                      <a:r>
                        <a:rPr lang="en-US" sz="1400" dirty="0"/>
                        <a:t>5</a:t>
                      </a:r>
                    </a:p>
                  </a:txBody>
                  <a:tcPr/>
                </a:tc>
                <a:tc>
                  <a:txBody>
                    <a:bodyPr/>
                    <a:lstStyle/>
                    <a:p>
                      <a:r>
                        <a:rPr lang="en-US" sz="1400" dirty="0"/>
                        <a:t>87-3-2=82</a:t>
                      </a:r>
                    </a:p>
                  </a:txBody>
                  <a:tcPr/>
                </a:tc>
                <a:tc>
                  <a:txBody>
                    <a:bodyPr/>
                    <a:lstStyle/>
                    <a:p>
                      <a:r>
                        <a:rPr lang="en-US" sz="1400" dirty="0"/>
                        <a:t>6</a:t>
                      </a:r>
                    </a:p>
                  </a:txBody>
                  <a:tcPr/>
                </a:tc>
                <a:tc>
                  <a:txBody>
                    <a:bodyPr/>
                    <a:lstStyle/>
                    <a:p>
                      <a:r>
                        <a:rPr lang="en-US" sz="1400" dirty="0"/>
                        <a:t>1</a:t>
                      </a:r>
                    </a:p>
                  </a:txBody>
                  <a:tcPr/>
                </a:tc>
                <a:tc>
                  <a:txBody>
                    <a:bodyPr/>
                    <a:lstStyle/>
                    <a:p>
                      <a:r>
                        <a:rPr lang="en-US" sz="1400" dirty="0"/>
                        <a:t>6/82=0.073</a:t>
                      </a:r>
                    </a:p>
                  </a:txBody>
                  <a:tcPr/>
                </a:tc>
                <a:tc>
                  <a:txBody>
                    <a:bodyPr/>
                    <a:lstStyle/>
                    <a:p>
                      <a:r>
                        <a:rPr lang="en-US" sz="1400" dirty="0"/>
                        <a:t>0.134+0.073=0.207</a:t>
                      </a:r>
                    </a:p>
                  </a:txBody>
                  <a:tcPr/>
                </a:tc>
                <a:tc>
                  <a:txBody>
                    <a:bodyPr/>
                    <a:lstStyle/>
                    <a:p>
                      <a:r>
                        <a:rPr lang="en-US" sz="1400" b="0" i="0" u="none" strike="noStrike" kern="1200" baseline="0" dirty="0">
                          <a:solidFill>
                            <a:schemeClr val="dk1"/>
                          </a:solidFill>
                          <a:latin typeface="+mn-lt"/>
                          <a:ea typeface="+mn-ea"/>
                          <a:cs typeface="+mn-cs"/>
                        </a:rPr>
                        <a:t>0.87*(1-</a:t>
                      </a:r>
                    </a:p>
                    <a:p>
                      <a:r>
                        <a:rPr lang="en-US" sz="1400" b="0" i="0" u="none" strike="noStrike" kern="1200" baseline="0" dirty="0">
                          <a:solidFill>
                            <a:schemeClr val="dk1"/>
                          </a:solidFill>
                          <a:latin typeface="+mn-lt"/>
                          <a:ea typeface="+mn-ea"/>
                          <a:cs typeface="+mn-cs"/>
                        </a:rPr>
                        <a:t>0.073)=0.81</a:t>
                      </a:r>
                      <a:endParaRPr lang="en-US"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4044344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1" y="88900"/>
            <a:ext cx="9726612" cy="698500"/>
          </a:xfrm>
        </p:spPr>
        <p:txBody>
          <a:bodyPr>
            <a:normAutofit/>
          </a:bodyPr>
          <a:lstStyle/>
          <a:p>
            <a:r>
              <a:rPr lang="en-US" sz="2800" dirty="0"/>
              <a:t>Survival Analysis: An example</a:t>
            </a:r>
          </a:p>
        </p:txBody>
      </p:sp>
      <p:sp>
        <p:nvSpPr>
          <p:cNvPr id="3" name="Content Placeholder 2"/>
          <p:cNvSpPr>
            <a:spLocks noGrp="1"/>
          </p:cNvSpPr>
          <p:nvPr>
            <p:ph idx="1"/>
          </p:nvPr>
        </p:nvSpPr>
        <p:spPr>
          <a:xfrm>
            <a:off x="1905000" y="787400"/>
            <a:ext cx="9944100" cy="5943600"/>
          </a:xfrm>
        </p:spPr>
        <p:txBody>
          <a:bodyPr>
            <a:normAutofit/>
          </a:bodyPr>
          <a:lstStyle/>
          <a:p>
            <a:r>
              <a:rPr lang="en-US" dirty="0"/>
              <a:t>We want to study the unemployment duration – the length of time it takes someone to find a full-time </a:t>
            </a:r>
          </a:p>
          <a:p>
            <a:r>
              <a:rPr lang="en-US" dirty="0"/>
              <a:t>Dependent variable: duration (number of periods being unemployed), event (finding a job)</a:t>
            </a:r>
          </a:p>
          <a:p>
            <a:r>
              <a:rPr lang="en-US" dirty="0"/>
              <a:t>Independent variables: log wage, claim unemployment insurance, and age.</a:t>
            </a:r>
          </a:p>
          <a:p>
            <a:r>
              <a:rPr lang="en-US" dirty="0"/>
              <a:t>Subjects tracked from 1 to 28 periods. They either find a job (event) or are still looking (censored). Number of subjects is 3,343; Number of failures is 1,073 or 32% of sample has failed. Incidence rate is 5.13% which is the number of failures divided by the time at risk.</a:t>
            </a:r>
          </a:p>
          <a:p>
            <a:pPr marL="0" indent="0">
              <a:buNone/>
            </a:pPr>
            <a:r>
              <a:rPr lang="en-US" dirty="0"/>
              <a:t>                      </a:t>
            </a:r>
          </a:p>
          <a:p>
            <a:pPr marL="0" indent="0" fontAlgn="base">
              <a:buNone/>
            </a:pPr>
            <a:endParaRPr lang="en-US" dirty="0"/>
          </a:p>
          <a:p>
            <a:pPr marL="0" indent="0" fontAlgn="base">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997200" y="3644900"/>
            <a:ext cx="6705600" cy="3086100"/>
          </a:xfrm>
          <a:prstGeom prst="rect">
            <a:avLst/>
          </a:prstGeom>
        </p:spPr>
      </p:pic>
    </p:spTree>
    <p:extLst>
      <p:ext uri="{BB962C8B-B14F-4D97-AF65-F5344CB8AC3E}">
        <p14:creationId xmlns:p14="http://schemas.microsoft.com/office/powerpoint/2010/main" val="2951886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048" y="71315"/>
            <a:ext cx="9142412" cy="1701800"/>
          </a:xfrm>
        </p:spPr>
        <p:txBody>
          <a:bodyPr/>
          <a:lstStyle/>
          <a:p>
            <a:r>
              <a:rPr lang="en-US" dirty="0"/>
              <a:t>Covariance</a:t>
            </a:r>
          </a:p>
        </p:txBody>
      </p:sp>
      <p:sp>
        <p:nvSpPr>
          <p:cNvPr id="3" name="Content Placeholder 2"/>
          <p:cNvSpPr>
            <a:spLocks noGrp="1"/>
          </p:cNvSpPr>
          <p:nvPr>
            <p:ph idx="1"/>
          </p:nvPr>
        </p:nvSpPr>
        <p:spPr>
          <a:xfrm>
            <a:off x="1793630" y="791308"/>
            <a:ext cx="9847385" cy="5662246"/>
          </a:xfrm>
        </p:spPr>
        <p:txBody>
          <a:bodyPr>
            <a:normAutofit/>
          </a:bodyPr>
          <a:lstStyle/>
          <a:p>
            <a:pPr marL="0" indent="0">
              <a:buNone/>
            </a:pPr>
            <a:r>
              <a:rPr lang="en-US" dirty="0"/>
              <a:t> </a:t>
            </a:r>
          </a:p>
        </p:txBody>
      </p:sp>
      <p:sp>
        <p:nvSpPr>
          <p:cNvPr id="4" name="Rectangle 3"/>
          <p:cNvSpPr/>
          <p:nvPr/>
        </p:nvSpPr>
        <p:spPr>
          <a:xfrm>
            <a:off x="1945237" y="791308"/>
            <a:ext cx="10094360" cy="3840026"/>
          </a:xfrm>
          <a:prstGeom prst="rect">
            <a:avLst/>
          </a:prstGeom>
        </p:spPr>
        <p:txBody>
          <a:bodyPr wrap="square">
            <a:spAutoFit/>
          </a:bodyPr>
          <a:lstStyle/>
          <a:p>
            <a:r>
              <a:rPr lang="en-US" dirty="0"/>
              <a:t>Variance and Standard Deviation only operate on 1 dimension so that you could only calculate the standard deviation for each dimension of the data set independently of the other dimensions. There should be a measure to find out how much the dimensions vary from the mean </a:t>
            </a:r>
            <a:r>
              <a:rPr lang="en-US" i="1" dirty="0"/>
              <a:t>with respect to each other. </a:t>
            </a:r>
            <a:r>
              <a:rPr lang="en-US" dirty="0"/>
              <a:t>Covariance is such a measure. Covariance is always measured between 2 dimensions.</a:t>
            </a:r>
          </a:p>
          <a:p>
            <a:endParaRPr lang="en-US" dirty="0"/>
          </a:p>
          <a:p>
            <a:r>
              <a:rPr lang="en-US" dirty="0"/>
              <a:t>If you calculate the covariance between one dimension and itself, you get the variance.</a:t>
            </a:r>
          </a:p>
          <a:p>
            <a:endParaRPr lang="en-US" dirty="0"/>
          </a:p>
          <a:p>
            <a:endParaRPr lang="en-US" dirty="0"/>
          </a:p>
          <a:p>
            <a:endParaRPr lang="en-US" dirty="0"/>
          </a:p>
          <a:p>
            <a:pPr algn="just">
              <a:lnSpc>
                <a:spcPct val="115000"/>
              </a:lnSpc>
              <a:spcAft>
                <a:spcPts val="10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281487" y="2981325"/>
            <a:ext cx="3629025" cy="895350"/>
          </a:xfrm>
          <a:prstGeom prst="rect">
            <a:avLst/>
          </a:prstGeom>
        </p:spPr>
      </p:pic>
    </p:spTree>
    <p:extLst>
      <p:ext uri="{BB962C8B-B14F-4D97-AF65-F5344CB8AC3E}">
        <p14:creationId xmlns:p14="http://schemas.microsoft.com/office/powerpoint/2010/main" val="2955917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048" y="71315"/>
            <a:ext cx="9142412" cy="1701800"/>
          </a:xfrm>
        </p:spPr>
        <p:txBody>
          <a:bodyPr/>
          <a:lstStyle/>
          <a:p>
            <a:r>
              <a:rPr lang="en-US" dirty="0" err="1"/>
              <a:t>Corelation</a:t>
            </a:r>
            <a:endParaRPr lang="en-US" dirty="0"/>
          </a:p>
        </p:txBody>
      </p:sp>
      <p:sp>
        <p:nvSpPr>
          <p:cNvPr id="3" name="Content Placeholder 2"/>
          <p:cNvSpPr>
            <a:spLocks noGrp="1"/>
          </p:cNvSpPr>
          <p:nvPr>
            <p:ph idx="1"/>
          </p:nvPr>
        </p:nvSpPr>
        <p:spPr>
          <a:xfrm>
            <a:off x="1793630" y="791308"/>
            <a:ext cx="9847385" cy="5662246"/>
          </a:xfrm>
        </p:spPr>
        <p:txBody>
          <a:bodyPr>
            <a:normAutofit/>
          </a:bodyPr>
          <a:lstStyle/>
          <a:p>
            <a:pPr marL="0" indent="0">
              <a:buNone/>
            </a:pPr>
            <a:r>
              <a:rPr lang="en-US" dirty="0"/>
              <a:t> </a:t>
            </a:r>
          </a:p>
        </p:txBody>
      </p:sp>
      <p:sp>
        <p:nvSpPr>
          <p:cNvPr id="4" name="Rectangle 3"/>
          <p:cNvSpPr/>
          <p:nvPr/>
        </p:nvSpPr>
        <p:spPr>
          <a:xfrm>
            <a:off x="1945237" y="791308"/>
            <a:ext cx="10094360" cy="6887014"/>
          </a:xfrm>
          <a:prstGeom prst="rect">
            <a:avLst/>
          </a:prstGeom>
        </p:spPr>
        <p:txBody>
          <a:bodyPr wrap="square">
            <a:spAutoFit/>
          </a:bodyPr>
          <a:lstStyle/>
          <a:p>
            <a:r>
              <a:rPr lang="en-US" b="1" dirty="0"/>
              <a:t>Correlations </a:t>
            </a:r>
            <a:r>
              <a:rPr lang="en-US" dirty="0"/>
              <a:t>are mathematical relationships between variables. </a:t>
            </a:r>
            <a:r>
              <a:rPr lang="en-US" b="1" dirty="0"/>
              <a:t>Correlation Coefficient (r)</a:t>
            </a:r>
            <a:r>
              <a:rPr lang="en-US" dirty="0"/>
              <a:t> is a number between -1 and 1. It measures linear association </a:t>
            </a:r>
            <a:r>
              <a:rPr lang="en-US" dirty="0" err="1"/>
              <a:t>i.e</a:t>
            </a:r>
            <a:r>
              <a:rPr lang="en-US" dirty="0"/>
              <a:t> how tightly the points are clustered about a straight line. The correlation is said to be linear if the data points lye in an approximately straight line.</a:t>
            </a:r>
          </a:p>
          <a:p>
            <a:r>
              <a:rPr lang="en-US" dirty="0"/>
              <a:t> </a:t>
            </a:r>
          </a:p>
          <a:p>
            <a:r>
              <a:rPr lang="en-US" dirty="0"/>
              <a:t>A correlation between two variables doesn’t necessarily mean that one caused the other or that they’re actually related in real life. A correlation between two variables means that there’s some sort of mathematical relationship between the two. This means that when we plot the values on a chart, we can see a pattern and make predictions about what the missing values might be. What we </a:t>
            </a:r>
            <a:r>
              <a:rPr lang="en-US" dirty="0" err="1"/>
              <a:t>dont</a:t>
            </a:r>
            <a:r>
              <a:rPr lang="en-US" dirty="0"/>
              <a:t> know is whether there’s an actual relationship between the two variables, and we certainly don’t know whether one caused the other, or if there’s some other factor at work.</a:t>
            </a:r>
          </a:p>
          <a:p>
            <a:endParaRPr lang="en-US" dirty="0"/>
          </a:p>
          <a:p>
            <a:r>
              <a:rPr lang="en-US" b="1" dirty="0"/>
              <a:t>Correlation = Covariance(X,Y) / SQRT( Var(X)* Var(Y))</a:t>
            </a:r>
            <a:endParaRPr lang="en-US" dirty="0"/>
          </a:p>
          <a:p>
            <a:endParaRPr lang="en-US" dirty="0"/>
          </a:p>
          <a:p>
            <a:endParaRPr lang="en-US" dirty="0"/>
          </a:p>
          <a:p>
            <a:endParaRPr lang="en-US" dirty="0"/>
          </a:p>
          <a:p>
            <a:r>
              <a:rPr lang="en-US" dirty="0"/>
              <a:t>.</a:t>
            </a:r>
          </a:p>
          <a:p>
            <a:endParaRPr lang="en-US" dirty="0"/>
          </a:p>
          <a:p>
            <a:endParaRPr lang="en-US" dirty="0"/>
          </a:p>
          <a:p>
            <a:endParaRPr lang="en-US" dirty="0"/>
          </a:p>
          <a:p>
            <a:pPr algn="just">
              <a:lnSpc>
                <a:spcPct val="115000"/>
              </a:lnSpc>
              <a:spcAft>
                <a:spcPts val="10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575604" y="5228492"/>
            <a:ext cx="2781300" cy="990600"/>
          </a:xfrm>
          <a:prstGeom prst="rect">
            <a:avLst/>
          </a:prstGeom>
        </p:spPr>
      </p:pic>
    </p:spTree>
    <p:extLst>
      <p:ext uri="{BB962C8B-B14F-4D97-AF65-F5344CB8AC3E}">
        <p14:creationId xmlns:p14="http://schemas.microsoft.com/office/powerpoint/2010/main" val="3832074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048" y="71315"/>
            <a:ext cx="8786444" cy="719993"/>
          </a:xfrm>
        </p:spPr>
        <p:txBody>
          <a:bodyPr>
            <a:normAutofit fontScale="90000"/>
          </a:bodyPr>
          <a:lstStyle/>
          <a:p>
            <a:r>
              <a:rPr lang="en-US" dirty="0"/>
              <a:t>Multi-</a:t>
            </a:r>
            <a:r>
              <a:rPr lang="en-US" dirty="0" err="1"/>
              <a:t>colinearity</a:t>
            </a:r>
            <a:br>
              <a:rPr lang="en-US" dirty="0"/>
            </a:br>
            <a:br>
              <a:rPr lang="en-US" dirty="0"/>
            </a:br>
            <a:br>
              <a:rPr lang="en-US" dirty="0"/>
            </a:br>
            <a:br>
              <a:rPr lang="en-US" dirty="0"/>
            </a:br>
            <a:endParaRPr lang="en-US" dirty="0"/>
          </a:p>
        </p:txBody>
      </p:sp>
      <p:sp>
        <p:nvSpPr>
          <p:cNvPr id="3" name="Content Placeholder 2"/>
          <p:cNvSpPr>
            <a:spLocks noGrp="1"/>
          </p:cNvSpPr>
          <p:nvPr>
            <p:ph idx="1"/>
          </p:nvPr>
        </p:nvSpPr>
        <p:spPr>
          <a:xfrm>
            <a:off x="1793630" y="791308"/>
            <a:ext cx="9847385" cy="5662246"/>
          </a:xfrm>
        </p:spPr>
        <p:txBody>
          <a:bodyPr>
            <a:normAutofit/>
          </a:bodyPr>
          <a:lstStyle/>
          <a:p>
            <a:pPr marL="0" indent="0">
              <a:buNone/>
            </a:pPr>
            <a:r>
              <a:rPr lang="en-US" dirty="0"/>
              <a:t> </a:t>
            </a:r>
          </a:p>
        </p:txBody>
      </p:sp>
      <p:sp>
        <p:nvSpPr>
          <p:cNvPr id="4" name="Rectangle 3"/>
          <p:cNvSpPr/>
          <p:nvPr/>
        </p:nvSpPr>
        <p:spPr>
          <a:xfrm>
            <a:off x="1945237" y="791308"/>
            <a:ext cx="10094360" cy="3009029"/>
          </a:xfrm>
          <a:prstGeom prst="rect">
            <a:avLst/>
          </a:prstGeom>
        </p:spPr>
        <p:txBody>
          <a:bodyPr wrap="square">
            <a:spAutoFit/>
          </a:bodyPr>
          <a:lstStyle/>
          <a:p>
            <a:endParaRPr lang="en-US" dirty="0"/>
          </a:p>
          <a:p>
            <a:endParaRPr lang="en-US" dirty="0"/>
          </a:p>
          <a:p>
            <a:endParaRPr lang="en-US" dirty="0"/>
          </a:p>
          <a:p>
            <a:r>
              <a:rPr lang="en-US" dirty="0"/>
              <a:t>.</a:t>
            </a:r>
          </a:p>
          <a:p>
            <a:endParaRPr lang="en-US" dirty="0"/>
          </a:p>
          <a:p>
            <a:endParaRPr lang="en-US" dirty="0"/>
          </a:p>
          <a:p>
            <a:endParaRPr lang="en-US" dirty="0"/>
          </a:p>
          <a:p>
            <a:pPr algn="just">
              <a:lnSpc>
                <a:spcPct val="115000"/>
              </a:lnSpc>
              <a:spcAft>
                <a:spcPts val="10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1767252" y="1046285"/>
            <a:ext cx="9328639" cy="5909310"/>
          </a:xfrm>
          <a:prstGeom prst="rect">
            <a:avLst/>
          </a:prstGeom>
          <a:noFill/>
        </p:spPr>
        <p:txBody>
          <a:bodyPr wrap="square" rtlCol="0">
            <a:spAutoFit/>
          </a:bodyPr>
          <a:lstStyle/>
          <a:p>
            <a:pPr algn="just"/>
            <a:r>
              <a:rPr lang="en-US" b="1" dirty="0"/>
              <a:t>Multi-</a:t>
            </a:r>
            <a:r>
              <a:rPr lang="en-US" b="1" dirty="0" err="1"/>
              <a:t>colinearity</a:t>
            </a:r>
            <a:r>
              <a:rPr lang="en-US" dirty="0"/>
              <a:t> refers to the situation when 2 independent variables are highly correlated. Multi-collinearity generally degrades the performance of linear regression model. </a:t>
            </a:r>
          </a:p>
          <a:p>
            <a:pPr algn="just"/>
            <a:endParaRPr lang="en-US" dirty="0"/>
          </a:p>
          <a:p>
            <a:pPr algn="just"/>
            <a:r>
              <a:rPr lang="en-US" dirty="0"/>
              <a:t>Multi-collinearity means that several variables are essentially measuring the same thing. It doesn't add to the predictive capability of the model and it may make the model fit less well. Since you are predicting an outcome, you want your factors to be independent. Correlation indicates two or more factors are providing your model with similar data which will decrease the model's ability to accurately predict. </a:t>
            </a:r>
          </a:p>
          <a:p>
            <a:pPr algn="just"/>
            <a:endParaRPr lang="en-US" dirty="0"/>
          </a:p>
          <a:p>
            <a:pPr algn="just"/>
            <a:r>
              <a:rPr lang="en-US" b="1" dirty="0"/>
              <a:t>Example: </a:t>
            </a:r>
            <a:r>
              <a:rPr lang="en-US" dirty="0"/>
              <a:t>Predicting home prices. Square feet and number of bedrooms could be two of your factors considered. But logically you could see how these two measurements would be correlated; likely positive correlation. What if a home you want to predict for only has one room but the </a:t>
            </a:r>
            <a:r>
              <a:rPr lang="en-US" dirty="0" err="1"/>
              <a:t>sqft</a:t>
            </a:r>
            <a:r>
              <a:rPr lang="en-US" dirty="0"/>
              <a:t> of a 5 bedroom home? Your model is 'expecting' 5 bedrooms and that bedrooms add value to the home. Your model will predict price using one room but not as accurately as it would if the bedrooms only slightly varied from your model. Your model would more accurately predict the price if, in this example, bedrooms were removed AND the regression model was created again.</a:t>
            </a:r>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63297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The NORMAL Distribution</a:t>
            </a:r>
          </a:p>
        </p:txBody>
      </p:sp>
      <p:sp>
        <p:nvSpPr>
          <p:cNvPr id="3" name="Content Placeholder 2"/>
          <p:cNvSpPr>
            <a:spLocks noGrp="1"/>
          </p:cNvSpPr>
          <p:nvPr>
            <p:ph idx="1"/>
          </p:nvPr>
        </p:nvSpPr>
        <p:spPr>
          <a:xfrm>
            <a:off x="1993899" y="939800"/>
            <a:ext cx="9972431" cy="5795108"/>
          </a:xfrm>
        </p:spPr>
        <p:txBody>
          <a:bodyPr>
            <a:normAutofit fontScale="92500" lnSpcReduction="10000"/>
          </a:bodyPr>
          <a:lstStyle/>
          <a:p>
            <a:r>
              <a:rPr lang="en-US" sz="1400" dirty="0"/>
              <a:t>In real world, the following type of distribution is very commonly seen:</a:t>
            </a:r>
          </a:p>
          <a:p>
            <a:pPr marL="0" indent="0">
              <a:buNone/>
            </a:pPr>
            <a:endParaRPr lang="en-US" sz="1400" dirty="0"/>
          </a:p>
          <a:p>
            <a:pPr marL="0" indent="0">
              <a:buNone/>
            </a:pPr>
            <a:endParaRPr lang="en-US" sz="1400" dirty="0"/>
          </a:p>
          <a:p>
            <a:endParaRPr lang="en-US" sz="1400" dirty="0"/>
          </a:p>
          <a:p>
            <a:endParaRPr lang="en-US" sz="1400" dirty="0"/>
          </a:p>
          <a:p>
            <a:pPr marL="0" lvl="0" indent="0">
              <a:buNone/>
            </a:pPr>
            <a:endParaRPr lang="en-US" sz="1400" dirty="0"/>
          </a:p>
          <a:p>
            <a:pPr marL="0" lvl="0" indent="0">
              <a:buNone/>
            </a:pPr>
            <a:endParaRPr lang="en-US" sz="1400" dirty="0"/>
          </a:p>
          <a:p>
            <a:pPr marL="0" indent="0">
              <a:buNone/>
            </a:pPr>
            <a:r>
              <a:rPr lang="en-US" sz="1400" dirty="0"/>
              <a:t>/</a:t>
            </a:r>
          </a:p>
          <a:p>
            <a:r>
              <a:rPr lang="en-US" sz="1400" dirty="0"/>
              <a:t>The x-axis is the value of the random variable.</a:t>
            </a:r>
          </a:p>
          <a:p>
            <a:r>
              <a:rPr lang="en-US" sz="1400" dirty="0"/>
              <a:t>The y-axis is the probability it can take</a:t>
            </a:r>
          </a:p>
          <a:p>
            <a:pPr marL="0" indent="0">
              <a:buNone/>
            </a:pPr>
            <a:r>
              <a:rPr lang="en-US" sz="1400" dirty="0" err="1"/>
              <a:t>e.g</a:t>
            </a:r>
            <a:r>
              <a:rPr lang="en-US" sz="1400" dirty="0"/>
              <a:t> try measuring the height of the employees in your company. In most situations, there will be couple of employees with very low measurements, couple of employees with very large measurements and most of them </a:t>
            </a:r>
            <a:r>
              <a:rPr lang="en-US" sz="1400" dirty="0" err="1"/>
              <a:t>centred</a:t>
            </a:r>
            <a:r>
              <a:rPr lang="en-US" sz="1400" dirty="0"/>
              <a:t> on a particular value. </a:t>
            </a:r>
            <a:r>
              <a:rPr lang="en-US" sz="1400" b="1" dirty="0"/>
              <a:t>Since this pattern is so frequently seen, it is called as normal distribution</a:t>
            </a:r>
            <a:r>
              <a:rPr lang="en-US" sz="1400" dirty="0"/>
              <a:t>. </a:t>
            </a:r>
          </a:p>
          <a:p>
            <a:r>
              <a:rPr lang="en-US" sz="1400" dirty="0"/>
              <a:t>The peak value is called the </a:t>
            </a:r>
            <a:r>
              <a:rPr lang="en-US" sz="1400" b="1" dirty="0"/>
              <a:t>Mean</a:t>
            </a:r>
            <a:r>
              <a:rPr lang="en-US" sz="1400" dirty="0"/>
              <a:t> or Average. The width of the curve defines the spread of the variable and is defined by a parameter called “</a:t>
            </a:r>
            <a:r>
              <a:rPr lang="en-US" sz="1400" b="1" dirty="0"/>
              <a:t>Standard Deviation</a:t>
            </a:r>
            <a:r>
              <a:rPr lang="en-US" sz="1400" dirty="0"/>
              <a:t>”</a:t>
            </a:r>
          </a:p>
          <a:p>
            <a:r>
              <a:rPr lang="en-US" sz="1400" dirty="0"/>
              <a:t>Mean and SD are usually sufficient to completely describe a Normal Distribution. Given these 2 numbers , one can calculate the probability of a random variable by using Standard Tables. But before assuming that a random variable follows Normal Distribution, you need to perform certain tests for Normality</a:t>
            </a:r>
          </a:p>
          <a:p>
            <a:r>
              <a:rPr lang="en-US" sz="1400" b="1" dirty="0"/>
              <a:t>P-value: </a:t>
            </a:r>
            <a:r>
              <a:rPr lang="en-US" sz="1400" dirty="0"/>
              <a:t>The basic notion of this concept is, a number representing results by chance. Smaller the number, more reliable are the results. Generally 0.05 is considered the threshold, P-value less than that is reliable. So a P-value of 5% or 0.05 tells us, 1 out of every 20 results will be produced by chance.</a:t>
            </a:r>
          </a:p>
          <a:p>
            <a:endParaRPr lang="en-US" sz="1400" dirty="0"/>
          </a:p>
          <a:p>
            <a:pPr marL="0" indent="0">
              <a:buNone/>
            </a:pPr>
            <a:endParaRPr lang="en-US" dirty="0"/>
          </a:p>
        </p:txBody>
      </p:sp>
      <p:pic>
        <p:nvPicPr>
          <p:cNvPr id="6" name="Picture 5"/>
          <p:cNvPicPr>
            <a:picLocks noChangeAspect="1"/>
          </p:cNvPicPr>
          <p:nvPr/>
        </p:nvPicPr>
        <p:blipFill>
          <a:blip r:embed="rId2"/>
          <a:stretch>
            <a:fillRect/>
          </a:stretch>
        </p:blipFill>
        <p:spPr>
          <a:xfrm>
            <a:off x="4097214" y="1490785"/>
            <a:ext cx="3831981" cy="1623721"/>
          </a:xfrm>
          <a:prstGeom prst="rect">
            <a:avLst/>
          </a:prstGeom>
        </p:spPr>
      </p:pic>
    </p:spTree>
    <p:extLst>
      <p:ext uri="{BB962C8B-B14F-4D97-AF65-F5344CB8AC3E}">
        <p14:creationId xmlns:p14="http://schemas.microsoft.com/office/powerpoint/2010/main" val="48333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617" y="217710"/>
            <a:ext cx="8911687" cy="1280890"/>
          </a:xfrm>
        </p:spPr>
        <p:txBody>
          <a:bodyPr/>
          <a:lstStyle/>
          <a:p>
            <a:r>
              <a:rPr lang="en-US" dirty="0"/>
              <a:t>The Normal Distribution</a:t>
            </a:r>
          </a:p>
        </p:txBody>
      </p:sp>
      <p:sp>
        <p:nvSpPr>
          <p:cNvPr id="3" name="Content Placeholder 2"/>
          <p:cNvSpPr>
            <a:spLocks noGrp="1"/>
          </p:cNvSpPr>
          <p:nvPr>
            <p:ph idx="1"/>
          </p:nvPr>
        </p:nvSpPr>
        <p:spPr>
          <a:xfrm>
            <a:off x="1982543" y="962269"/>
            <a:ext cx="9285288" cy="5194300"/>
          </a:xfrm>
        </p:spPr>
        <p:txBody>
          <a:bodyPr>
            <a:normAutofit/>
          </a:bodyPr>
          <a:lstStyle/>
          <a:p>
            <a:pPr marL="0" indent="0">
              <a:buNone/>
            </a:pPr>
            <a:r>
              <a:rPr lang="en-US" b="1" dirty="0"/>
              <a:t>Central Limit Theorem:</a:t>
            </a:r>
          </a:p>
          <a:p>
            <a:pPr marL="0" indent="0">
              <a:buNone/>
            </a:pPr>
            <a:r>
              <a:rPr lang="en-US" dirty="0"/>
              <a:t>Regardless of the underlying distribution, if we draw large enough samples and plot each sample mean then it approximates to normal distribution. </a:t>
            </a:r>
            <a:r>
              <a:rPr lang="en-US" b="1" dirty="0"/>
              <a:t>The Empirical Rule</a:t>
            </a:r>
            <a:r>
              <a:rPr lang="en-US" dirty="0"/>
              <a:t> states that the percentages of data in a normal distribution within 1, 2, and 3 standard deviations of the mean are approximately 68%, 95%, and 99.7%, respectively.</a:t>
            </a:r>
          </a:p>
          <a:p>
            <a:pPr marL="0" indent="0">
              <a:buNone/>
            </a:pPr>
            <a:r>
              <a:rPr lang="en-US" b="1" dirty="0"/>
              <a:t>Skewness and Kurtosis</a:t>
            </a:r>
            <a:r>
              <a:rPr lang="en-US" dirty="0"/>
              <a:t> are the other two characteristics used to understand a distribution. Skewness is a measure of the asymmetry. Negatively skewed curve has a long left tail and vice versa. Kurtosis is a measure of the "peaked ness". Distributions with higher peaks have positive kurtosis and vice-versa. Following diagrams will make this parameter clearer</a:t>
            </a:r>
          </a:p>
          <a:p>
            <a:pPr marL="0" indent="0">
              <a:buNone/>
            </a:pPr>
            <a:endParaRPr lang="en-US" dirty="0"/>
          </a:p>
          <a:p>
            <a:pPr marL="0" indent="0">
              <a:buNone/>
            </a:pPr>
            <a:endParaRPr lang="en-US" dirty="0"/>
          </a:p>
        </p:txBody>
      </p:sp>
      <p:pic>
        <p:nvPicPr>
          <p:cNvPr id="5" name="Picture 4" descr="http://vtc.internshala.com/course/images/analytics101/basicsimage3.jpg"/>
          <p:cNvPicPr/>
          <p:nvPr/>
        </p:nvPicPr>
        <p:blipFill>
          <a:blip r:embed="rId2">
            <a:extLst>
              <a:ext uri="{28A0092B-C50C-407E-A947-70E740481C1C}">
                <a14:useLocalDpi xmlns:a14="http://schemas.microsoft.com/office/drawing/2010/main" val="0"/>
              </a:ext>
            </a:extLst>
          </a:blip>
          <a:srcRect/>
          <a:stretch>
            <a:fillRect/>
          </a:stretch>
        </p:blipFill>
        <p:spPr bwMode="auto">
          <a:xfrm>
            <a:off x="2228850" y="4367335"/>
            <a:ext cx="2857500" cy="1905000"/>
          </a:xfrm>
          <a:prstGeom prst="rect">
            <a:avLst/>
          </a:prstGeom>
          <a:noFill/>
          <a:ln>
            <a:noFill/>
          </a:ln>
        </p:spPr>
      </p:pic>
      <p:pic>
        <p:nvPicPr>
          <p:cNvPr id="6" name="Picture 5" descr="http://vtc.internshala.com/course/images/analytics101/basicsimage4.jpg"/>
          <p:cNvPicPr/>
          <p:nvPr/>
        </p:nvPicPr>
        <p:blipFill>
          <a:blip r:embed="rId3">
            <a:extLst>
              <a:ext uri="{28A0092B-C50C-407E-A947-70E740481C1C}">
                <a14:useLocalDpi xmlns:a14="http://schemas.microsoft.com/office/drawing/2010/main" val="0"/>
              </a:ext>
            </a:extLst>
          </a:blip>
          <a:srcRect/>
          <a:stretch>
            <a:fillRect/>
          </a:stretch>
        </p:blipFill>
        <p:spPr bwMode="auto">
          <a:xfrm>
            <a:off x="8410331" y="4367335"/>
            <a:ext cx="2857500" cy="1905000"/>
          </a:xfrm>
          <a:prstGeom prst="rect">
            <a:avLst/>
          </a:prstGeom>
          <a:noFill/>
          <a:ln>
            <a:noFill/>
          </a:ln>
        </p:spPr>
      </p:pic>
    </p:spTree>
    <p:extLst>
      <p:ext uri="{BB962C8B-B14F-4D97-AF65-F5344CB8AC3E}">
        <p14:creationId xmlns:p14="http://schemas.microsoft.com/office/powerpoint/2010/main" val="3434823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Random Variables</a:t>
            </a:r>
          </a:p>
        </p:txBody>
      </p:sp>
      <p:sp>
        <p:nvSpPr>
          <p:cNvPr id="3" name="Content Placeholder 2"/>
          <p:cNvSpPr>
            <a:spLocks noGrp="1"/>
          </p:cNvSpPr>
          <p:nvPr>
            <p:ph idx="1"/>
          </p:nvPr>
        </p:nvSpPr>
        <p:spPr>
          <a:xfrm>
            <a:off x="1993899" y="939800"/>
            <a:ext cx="9972431" cy="5795108"/>
          </a:xfrm>
        </p:spPr>
        <p:txBody>
          <a:bodyPr>
            <a:normAutofit/>
          </a:bodyPr>
          <a:lstStyle/>
          <a:p>
            <a:r>
              <a:rPr lang="en-US" dirty="0"/>
              <a:t>A </a:t>
            </a:r>
            <a:r>
              <a:rPr lang="en-US" b="1" dirty="0"/>
              <a:t>random variable</a:t>
            </a:r>
            <a:r>
              <a:rPr lang="en-US" dirty="0"/>
              <a:t> is a variable whose value is subject to variations due to chance </a:t>
            </a:r>
            <a:r>
              <a:rPr lang="en-US" dirty="0" err="1"/>
              <a:t>i.e</a:t>
            </a:r>
            <a:r>
              <a:rPr lang="en-US" dirty="0"/>
              <a:t> randomness. (also known as stochastic variable) It can be of 3 types:</a:t>
            </a:r>
          </a:p>
          <a:p>
            <a:pPr marL="0" lvl="0" indent="0">
              <a:buNone/>
            </a:pPr>
            <a:r>
              <a:rPr lang="en-US" dirty="0"/>
              <a:t>       &gt; Discrete: It can take only integer values </a:t>
            </a:r>
            <a:r>
              <a:rPr lang="en-US" dirty="0" err="1"/>
              <a:t>e.g</a:t>
            </a:r>
            <a:r>
              <a:rPr lang="en-US" dirty="0"/>
              <a:t> [0,1,-1,2,3,4]</a:t>
            </a:r>
          </a:p>
          <a:p>
            <a:pPr marL="0" lvl="0" indent="0">
              <a:buNone/>
            </a:pPr>
            <a:r>
              <a:rPr lang="en-US" dirty="0"/>
              <a:t>       &gt; Continuous: It can take any value from a range of values</a:t>
            </a:r>
          </a:p>
          <a:p>
            <a:pPr marL="0" lvl="0" indent="0">
              <a:buNone/>
            </a:pPr>
            <a:r>
              <a:rPr lang="en-US" dirty="0"/>
              <a:t>       &gt; Categorical: It can only take a value from a fixed set of values</a:t>
            </a:r>
          </a:p>
          <a:p>
            <a:r>
              <a:rPr lang="en-US" dirty="0"/>
              <a:t>The actual value of a random variable can not be determined beforehand. However the range of values it can take can be pre-</a:t>
            </a:r>
            <a:r>
              <a:rPr lang="en-US" dirty="0" err="1"/>
              <a:t>dertermined</a:t>
            </a:r>
            <a:r>
              <a:rPr lang="en-US" dirty="0"/>
              <a:t>. </a:t>
            </a:r>
            <a:r>
              <a:rPr lang="en-US" dirty="0" err="1"/>
              <a:t>E.g</a:t>
            </a:r>
            <a:r>
              <a:rPr lang="en-US" dirty="0"/>
              <a:t> the roll of a dice, length of a tweet, no of leaves on a tree </a:t>
            </a:r>
            <a:r>
              <a:rPr lang="en-US" dirty="0" err="1"/>
              <a:t>etc</a:t>
            </a:r>
            <a:endParaRPr lang="en-US" dirty="0"/>
          </a:p>
          <a:p>
            <a:r>
              <a:rPr lang="en-US" dirty="0"/>
              <a:t>A </a:t>
            </a:r>
            <a:r>
              <a:rPr lang="en-US" b="1" dirty="0"/>
              <a:t>Statistical Experiment</a:t>
            </a:r>
            <a:r>
              <a:rPr lang="en-US" dirty="0"/>
              <a:t> is an experiment whose set of outcomes can be specified beforehand but the actual outcome of the experiment is subject to chance. </a:t>
            </a:r>
            <a:r>
              <a:rPr lang="en-US" dirty="0" err="1"/>
              <a:t>E.g</a:t>
            </a:r>
            <a:r>
              <a:rPr lang="en-US" dirty="0"/>
              <a:t> throwing a dice, flipping a coin etc. The outcome variable of the statistical experiment is usually a random variable. It is denoted by X. </a:t>
            </a:r>
            <a:r>
              <a:rPr lang="en-US" dirty="0" err="1"/>
              <a:t>e.g</a:t>
            </a:r>
            <a:r>
              <a:rPr lang="en-US" dirty="0"/>
              <a:t> in the experiment of flipping a coin, the result of tossing is a random variable which can have 2 outcomes: Heads or Tails</a:t>
            </a:r>
          </a:p>
          <a:p>
            <a:endParaRPr lang="en-US" dirty="0"/>
          </a:p>
          <a:p>
            <a:endParaRPr lang="en-US" dirty="0"/>
          </a:p>
          <a:p>
            <a:pPr marL="0" lvl="0" indent="0">
              <a:buNone/>
            </a:pPr>
            <a:endParaRPr lang="en-US" dirty="0"/>
          </a:p>
          <a:p>
            <a:pPr marL="0" lv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38454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Probability Distribution</a:t>
            </a:r>
          </a:p>
        </p:txBody>
      </p:sp>
      <p:sp>
        <p:nvSpPr>
          <p:cNvPr id="3" name="Content Placeholder 2"/>
          <p:cNvSpPr>
            <a:spLocks noGrp="1"/>
          </p:cNvSpPr>
          <p:nvPr>
            <p:ph idx="1"/>
          </p:nvPr>
        </p:nvSpPr>
        <p:spPr>
          <a:xfrm>
            <a:off x="1993899" y="939800"/>
            <a:ext cx="9972431" cy="5795108"/>
          </a:xfrm>
        </p:spPr>
        <p:txBody>
          <a:bodyPr>
            <a:normAutofit fontScale="92500" lnSpcReduction="10000"/>
          </a:bodyPr>
          <a:lstStyle/>
          <a:p>
            <a:r>
              <a:rPr lang="en-US" dirty="0"/>
              <a:t>A </a:t>
            </a:r>
            <a:r>
              <a:rPr lang="en-US" b="1" dirty="0"/>
              <a:t>Probability Distribution</a:t>
            </a:r>
            <a:r>
              <a:rPr lang="en-US" dirty="0"/>
              <a:t> is a table or function which links each outcome of a statistical experiment with its probability of occurrence.</a:t>
            </a:r>
          </a:p>
          <a:p>
            <a:pPr marL="0" indent="0">
              <a:buNone/>
            </a:pPr>
            <a:r>
              <a:rPr lang="en-US" dirty="0"/>
              <a:t>Lets take a statistical experiment where in we are picking up a user at random from the entire group of Facebook Users. We have the data tracking the country of users which login into </a:t>
            </a:r>
            <a:r>
              <a:rPr lang="en-US" dirty="0" err="1"/>
              <a:t>facebook</a:t>
            </a:r>
            <a:r>
              <a:rPr lang="en-US" dirty="0"/>
              <a:t> each day. Here Country is the random variable. The % users logging in are as follows:</a:t>
            </a:r>
          </a:p>
          <a:p>
            <a:pPr marL="0" indent="0">
              <a:buNone/>
            </a:pPr>
            <a:endParaRPr lang="en-US" dirty="0"/>
          </a:p>
          <a:p>
            <a:endParaRPr lang="en-US" dirty="0"/>
          </a:p>
          <a:p>
            <a:pPr marL="0" lvl="0" indent="0">
              <a:buNone/>
            </a:pPr>
            <a:endParaRPr lang="en-US" dirty="0"/>
          </a:p>
          <a:p>
            <a:pPr marL="0" lvl="0" indent="0">
              <a:buNone/>
            </a:pPr>
            <a:endParaRPr lang="en-US" dirty="0"/>
          </a:p>
          <a:p>
            <a:pPr marL="0" indent="0">
              <a:buNone/>
            </a:pPr>
            <a:endParaRPr lang="en-US" dirty="0"/>
          </a:p>
          <a:p>
            <a:pPr marL="0" indent="0">
              <a:buNone/>
            </a:pPr>
            <a:r>
              <a:rPr lang="en-US" dirty="0"/>
              <a:t>Now we can get the probability if the user picked belongs to USA</a:t>
            </a:r>
          </a:p>
          <a:p>
            <a:pPr marL="0" indent="0">
              <a:buNone/>
            </a:pPr>
            <a:r>
              <a:rPr lang="en-US" dirty="0"/>
              <a:t>P(X=”USA”)= 10/100 = 0.1</a:t>
            </a:r>
          </a:p>
          <a:p>
            <a:r>
              <a:rPr lang="en-US" dirty="0"/>
              <a:t>If the probabilities of each outcome of a statistical experiment are same, it is said to belong to </a:t>
            </a:r>
            <a:r>
              <a:rPr lang="en-US" b="1" dirty="0"/>
              <a:t>Uniform Probability Distribution</a:t>
            </a:r>
            <a:r>
              <a:rPr lang="en-US" dirty="0"/>
              <a:t>. </a:t>
            </a:r>
            <a:r>
              <a:rPr lang="en-US" dirty="0" err="1"/>
              <a:t>E.g</a:t>
            </a:r>
            <a:r>
              <a:rPr lang="en-US" dirty="0"/>
              <a:t> the experiment of throwing a dice. Each outcome has a probability of 1/6.</a:t>
            </a:r>
          </a:p>
          <a:p>
            <a:r>
              <a:rPr lang="en-US" dirty="0"/>
              <a:t>Depending upon the type of Random Variable, the probability distribution can also be Discrete or Continuous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60870309"/>
              </p:ext>
            </p:extLst>
          </p:nvPr>
        </p:nvGraphicFramePr>
        <p:xfrm>
          <a:off x="4112054" y="2523393"/>
          <a:ext cx="2453053" cy="1495863"/>
        </p:xfrm>
        <a:graphic>
          <a:graphicData uri="http://schemas.openxmlformats.org/drawingml/2006/table">
            <a:tbl>
              <a:tblPr firstRow="1" firstCol="1" bandRow="1">
                <a:tableStyleId>{5C22544A-7EE6-4342-B048-85BDC9FD1C3A}</a:tableStyleId>
              </a:tblPr>
              <a:tblGrid>
                <a:gridCol w="929009">
                  <a:extLst>
                    <a:ext uri="{9D8B030D-6E8A-4147-A177-3AD203B41FA5}">
                      <a16:colId xmlns:a16="http://schemas.microsoft.com/office/drawing/2014/main" val="943999490"/>
                    </a:ext>
                  </a:extLst>
                </a:gridCol>
                <a:gridCol w="1524044">
                  <a:extLst>
                    <a:ext uri="{9D8B030D-6E8A-4147-A177-3AD203B41FA5}">
                      <a16:colId xmlns:a16="http://schemas.microsoft.com/office/drawing/2014/main" val="945102885"/>
                    </a:ext>
                  </a:extLst>
                </a:gridCol>
              </a:tblGrid>
              <a:tr h="260469">
                <a:tc>
                  <a:txBody>
                    <a:bodyPr/>
                    <a:lstStyle/>
                    <a:p>
                      <a:pPr marL="0" marR="0">
                        <a:lnSpc>
                          <a:spcPct val="115000"/>
                        </a:lnSpc>
                        <a:spcBef>
                          <a:spcPts val="0"/>
                        </a:spcBef>
                        <a:spcAft>
                          <a:spcPts val="1000"/>
                        </a:spcAft>
                      </a:pPr>
                      <a:r>
                        <a:rPr lang="en-US" sz="1100" dirty="0">
                          <a:effectLst/>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100">
                          <a:effectLst/>
                        </a:rPr>
                        <a:t>% of Users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5540729"/>
                  </a:ext>
                </a:extLst>
              </a:tr>
              <a:tr h="260652">
                <a:tc>
                  <a:txBody>
                    <a:bodyPr/>
                    <a:lstStyle/>
                    <a:p>
                      <a:pPr marL="0" marR="0">
                        <a:lnSpc>
                          <a:spcPct val="115000"/>
                        </a:lnSpc>
                        <a:spcBef>
                          <a:spcPts val="0"/>
                        </a:spcBef>
                        <a:spcAft>
                          <a:spcPts val="1000"/>
                        </a:spcAft>
                      </a:pPr>
                      <a:r>
                        <a:rPr lang="en-US" sz="1100">
                          <a:effectLst/>
                        </a:rPr>
                        <a:t>USA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0769532"/>
                  </a:ext>
                </a:extLst>
              </a:tr>
              <a:tr h="260652">
                <a:tc>
                  <a:txBody>
                    <a:bodyPr/>
                    <a:lstStyle/>
                    <a:p>
                      <a:pPr marL="0" marR="0">
                        <a:lnSpc>
                          <a:spcPct val="115000"/>
                        </a:lnSpc>
                        <a:spcBef>
                          <a:spcPts val="0"/>
                        </a:spcBef>
                        <a:spcAft>
                          <a:spcPts val="1000"/>
                        </a:spcAft>
                      </a:pPr>
                      <a:r>
                        <a:rPr lang="en-US" sz="1100">
                          <a:effectLst/>
                        </a:rPr>
                        <a:t>India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1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3033834"/>
                  </a:ext>
                </a:extLst>
              </a:tr>
              <a:tr h="260652">
                <a:tc>
                  <a:txBody>
                    <a:bodyPr/>
                    <a:lstStyle/>
                    <a:p>
                      <a:pPr marL="0" marR="0">
                        <a:lnSpc>
                          <a:spcPct val="115000"/>
                        </a:lnSpc>
                        <a:spcBef>
                          <a:spcPts val="0"/>
                        </a:spcBef>
                        <a:spcAft>
                          <a:spcPts val="1000"/>
                        </a:spcAft>
                      </a:pPr>
                      <a:r>
                        <a:rPr lang="en-US" sz="1100">
                          <a:effectLst/>
                        </a:rPr>
                        <a:t>Brazil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6895323"/>
                  </a:ext>
                </a:extLst>
              </a:tr>
              <a:tr h="0">
                <a:tc>
                  <a:txBody>
                    <a:bodyPr/>
                    <a:lstStyle/>
                    <a:p>
                      <a:pPr marL="0" marR="0">
                        <a:lnSpc>
                          <a:spcPct val="115000"/>
                        </a:lnSpc>
                        <a:spcBef>
                          <a:spcPts val="0"/>
                        </a:spcBef>
                        <a:spcAft>
                          <a:spcPts val="1000"/>
                        </a:spcAft>
                      </a:pPr>
                      <a:r>
                        <a:rPr lang="en-US" sz="1100">
                          <a:effectLst/>
                        </a:rPr>
                        <a:t>Indonesia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5132237"/>
                  </a:ext>
                </a:extLst>
              </a:tr>
              <a:tr h="260652">
                <a:tc>
                  <a:txBody>
                    <a:bodyPr/>
                    <a:lstStyle/>
                    <a:p>
                      <a:pPr marL="0" marR="0">
                        <a:lnSpc>
                          <a:spcPct val="115000"/>
                        </a:lnSpc>
                        <a:spcBef>
                          <a:spcPts val="0"/>
                        </a:spcBef>
                        <a:spcAft>
                          <a:spcPts val="1000"/>
                        </a:spcAft>
                      </a:pPr>
                      <a:r>
                        <a:rPr lang="en-US" sz="1100">
                          <a:effectLst/>
                        </a:rPr>
                        <a:t>Others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100" dirty="0">
                          <a:effectLst/>
                        </a:rPr>
                        <a:t>74%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090993"/>
                  </a:ext>
                </a:extLst>
              </a:tr>
            </a:tbl>
          </a:graphicData>
        </a:graphic>
      </p:graphicFrame>
    </p:spTree>
    <p:extLst>
      <p:ext uri="{BB962C8B-B14F-4D97-AF65-F5344CB8AC3E}">
        <p14:creationId xmlns:p14="http://schemas.microsoft.com/office/powerpoint/2010/main" val="20746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801" y="127000"/>
            <a:ext cx="9421812" cy="1778000"/>
          </a:xfrm>
        </p:spPr>
        <p:txBody>
          <a:bodyPr>
            <a:normAutofit/>
          </a:bodyPr>
          <a:lstStyle/>
          <a:p>
            <a:pPr lvl="0" fontAlgn="base"/>
            <a:r>
              <a:rPr lang="en-US" sz="2800" dirty="0"/>
              <a:t>Computational Problems</a:t>
            </a:r>
          </a:p>
        </p:txBody>
      </p:sp>
      <p:sp>
        <p:nvSpPr>
          <p:cNvPr id="3" name="Content Placeholder 2"/>
          <p:cNvSpPr>
            <a:spLocks noGrp="1"/>
          </p:cNvSpPr>
          <p:nvPr>
            <p:ph idx="1"/>
          </p:nvPr>
        </p:nvSpPr>
        <p:spPr>
          <a:xfrm>
            <a:off x="2082801" y="860426"/>
            <a:ext cx="9658625" cy="5672896"/>
          </a:xfrm>
        </p:spPr>
        <p:txBody>
          <a:bodyPr>
            <a:normAutofit fontScale="92500" lnSpcReduction="20000"/>
          </a:bodyPr>
          <a:lstStyle/>
          <a:p>
            <a:pPr marL="0" indent="0">
              <a:buNone/>
            </a:pPr>
            <a:r>
              <a:rPr lang="en-US" dirty="0"/>
              <a:t>The practice of engineering is applying science to solve a problem. There are 2 kinds of problems:</a:t>
            </a:r>
            <a:endParaRPr lang="en-US" b="1" dirty="0"/>
          </a:p>
          <a:p>
            <a:pPr marL="0" indent="0">
              <a:buNone/>
            </a:pPr>
            <a:r>
              <a:rPr lang="en-US" b="1" dirty="0"/>
              <a:t>Deterministic: </a:t>
            </a:r>
            <a:r>
              <a:rPr lang="en-US" dirty="0"/>
              <a:t>These are the set of problems which have a pre-defined set of steps which solve them, every time. </a:t>
            </a:r>
            <a:r>
              <a:rPr lang="en-US" dirty="0" err="1"/>
              <a:t>E.g</a:t>
            </a:r>
            <a:r>
              <a:rPr lang="en-US" dirty="0"/>
              <a:t> software written to dispense currency from an ATM machine. Whatever be the case, the software executes the same steps </a:t>
            </a:r>
            <a:r>
              <a:rPr lang="en-US" dirty="0" err="1"/>
              <a:t>everytime</a:t>
            </a:r>
            <a:r>
              <a:rPr lang="en-US" dirty="0"/>
              <a:t> to dispense the currency.</a:t>
            </a:r>
          </a:p>
          <a:p>
            <a:pPr marL="0" indent="0">
              <a:buNone/>
            </a:pPr>
            <a:r>
              <a:rPr lang="en-US" b="1" dirty="0"/>
              <a:t>Non-Deterministic: </a:t>
            </a:r>
            <a:r>
              <a:rPr lang="en-US" dirty="0"/>
              <a:t>There are many problems where the solution is not deterministic. This is because either we don’t know enough about the problem or we don’t have enough computing power to model the problem. </a:t>
            </a:r>
            <a:r>
              <a:rPr lang="en-US" dirty="0" err="1"/>
              <a:t>E.g</a:t>
            </a:r>
            <a:r>
              <a:rPr lang="en-US" dirty="0"/>
              <a:t> how to classify whether a mail is spam or not. There is no single formula to determine a spam mail. It depends on the occurrence of certain words used together, length of email and other factors. Another example can be how to measure the happiness of humans. The solution to this problem will differ greatly from 1 person to another. For such cases, STATISTICS will come into play.</a:t>
            </a:r>
          </a:p>
          <a:p>
            <a:pPr marL="0" indent="0">
              <a:buNone/>
            </a:pPr>
            <a:r>
              <a:rPr lang="en-US" dirty="0"/>
              <a:t>Now, we can approach to solve Non-deterministic problems by using a pre-defined set of rules but it will not work for all the cases. You can define few rules to classify a mail as SPAM or HAM and it may work on a given set of mails but a new mail may arrive which may not follow the rules. In this case, you will have to modify the rules again.</a:t>
            </a:r>
          </a:p>
          <a:p>
            <a:pPr marL="0" indent="0">
              <a:buNone/>
            </a:pPr>
            <a:endParaRPr lang="en-US" dirty="0"/>
          </a:p>
          <a:p>
            <a:pPr marL="0" indent="0">
              <a:buNone/>
            </a:pPr>
            <a:r>
              <a:rPr lang="en-US" dirty="0"/>
              <a:t>Machine Learning is an approach which uses data to identify patterns(learning) and solves the problem based on this learning. As new data comes in, the machine learning algorithm adjusts itself based on the data and start giving out results as per the new learning.</a:t>
            </a:r>
          </a:p>
          <a:p>
            <a:pPr marL="0" indent="0">
              <a:buNone/>
            </a:pPr>
            <a:endParaRPr lang="en-US" dirty="0"/>
          </a:p>
        </p:txBody>
      </p:sp>
    </p:spTree>
    <p:extLst>
      <p:ext uri="{BB962C8B-B14F-4D97-AF65-F5344CB8AC3E}">
        <p14:creationId xmlns:p14="http://schemas.microsoft.com/office/powerpoint/2010/main" val="1511530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801" y="127000"/>
            <a:ext cx="9421812" cy="1778000"/>
          </a:xfrm>
        </p:spPr>
        <p:txBody>
          <a:bodyPr>
            <a:normAutofit/>
          </a:bodyPr>
          <a:lstStyle/>
          <a:p>
            <a:pPr fontAlgn="base"/>
            <a:r>
              <a:rPr lang="en-US" b="1" dirty="0"/>
              <a:t>Relationship between 2 variables</a:t>
            </a:r>
            <a:br>
              <a:rPr lang="en-US" dirty="0"/>
            </a:br>
            <a:endParaRPr lang="en-US" sz="2800" dirty="0"/>
          </a:p>
        </p:txBody>
      </p:sp>
      <p:sp>
        <p:nvSpPr>
          <p:cNvPr id="3" name="Content Placeholder 2"/>
          <p:cNvSpPr>
            <a:spLocks noGrp="1"/>
          </p:cNvSpPr>
          <p:nvPr>
            <p:ph idx="1"/>
          </p:nvPr>
        </p:nvSpPr>
        <p:spPr>
          <a:xfrm>
            <a:off x="2082801" y="860426"/>
            <a:ext cx="9658625" cy="5672896"/>
          </a:xfrm>
        </p:spPr>
        <p:txBody>
          <a:bodyPr>
            <a:normAutofit/>
          </a:bodyPr>
          <a:lstStyle/>
          <a:p>
            <a:r>
              <a:rPr lang="en-US" sz="1600" dirty="0"/>
              <a:t>While dealing with 2 variables, we seek to find out the value of 1 variable influences the value of other variable. For instance, does the amount of time spent studying (first variable) influence grades on an exam (second variable)?  The first step in determining the relationship between 2 variables is to determine the </a:t>
            </a:r>
            <a:r>
              <a:rPr lang="en-US" sz="1600" b="1" dirty="0"/>
              <a:t>causal order</a:t>
            </a:r>
            <a:r>
              <a:rPr lang="en-US" sz="1600" dirty="0"/>
              <a:t>. For instance, in the relationship between time spent studying and exam grades, it’s entirely possible that the amount of time a student spends studying can influence her exam grade (although it might not), but it’s not possible for her exam grade to influence the amount of time she spent studying for that exam. In this example, the first variable (study time) precedes the second (grade), so it is straightforward to determine the causal order. The first variable could influence the second, but the second could not influence the first. In other cases, the causal order is not so clear.  For instance, think about the relationship between the number of friends one has and the number of parties one attends.  It is possible that the number of friends a person has influences how many parties he attends, because the more people he knows, the more parties he can be invited to.  However, it’s also possible that the relationship could work the other way – that the more parties a person attends, the more friends he will have.  It could also be true that attending parties gives people the opportunity to meet new people.  In this case, the causal order isn’t so clear (which comes first?).  </a:t>
            </a:r>
          </a:p>
          <a:p>
            <a:pPr marL="0" indent="0">
              <a:buNone/>
            </a:pPr>
            <a:endParaRPr lang="en-US" sz="1400" dirty="0"/>
          </a:p>
          <a:p>
            <a:pPr marL="0" indent="0">
              <a:buNone/>
            </a:pPr>
            <a:r>
              <a:rPr lang="en-US" dirty="0"/>
              <a:t>The variable which is being influenced is called the </a:t>
            </a:r>
            <a:r>
              <a:rPr lang="en-US" b="1" dirty="0"/>
              <a:t>dependent variable</a:t>
            </a:r>
            <a:r>
              <a:rPr lang="en-US" dirty="0"/>
              <a:t> and the one that is influencing it is called the </a:t>
            </a:r>
            <a:r>
              <a:rPr lang="en-US" b="1" dirty="0"/>
              <a:t>independent variable</a:t>
            </a:r>
            <a:r>
              <a:rPr lang="en-US" dirty="0"/>
              <a:t>.</a:t>
            </a:r>
          </a:p>
          <a:p>
            <a:pPr marL="0" indent="0">
              <a:buNone/>
            </a:pPr>
            <a:endParaRPr lang="en-US" dirty="0"/>
          </a:p>
        </p:txBody>
      </p:sp>
    </p:spTree>
    <p:extLst>
      <p:ext uri="{BB962C8B-B14F-4D97-AF65-F5344CB8AC3E}">
        <p14:creationId xmlns:p14="http://schemas.microsoft.com/office/powerpoint/2010/main" val="1675687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801" y="127000"/>
            <a:ext cx="9421812" cy="1778000"/>
          </a:xfrm>
        </p:spPr>
        <p:txBody>
          <a:bodyPr>
            <a:normAutofit/>
          </a:bodyPr>
          <a:lstStyle/>
          <a:p>
            <a:pPr fontAlgn="base"/>
            <a:r>
              <a:rPr lang="en-US" b="1" dirty="0"/>
              <a:t>Hypothesis</a:t>
            </a:r>
            <a:br>
              <a:rPr lang="en-US" dirty="0"/>
            </a:br>
            <a:endParaRPr lang="en-US" sz="2800" dirty="0"/>
          </a:p>
        </p:txBody>
      </p:sp>
      <p:sp>
        <p:nvSpPr>
          <p:cNvPr id="3" name="Content Placeholder 2"/>
          <p:cNvSpPr>
            <a:spLocks noGrp="1"/>
          </p:cNvSpPr>
          <p:nvPr>
            <p:ph idx="1"/>
          </p:nvPr>
        </p:nvSpPr>
        <p:spPr>
          <a:xfrm>
            <a:off x="2082801" y="860426"/>
            <a:ext cx="9658625" cy="5672896"/>
          </a:xfrm>
        </p:spPr>
        <p:txBody>
          <a:bodyPr>
            <a:normAutofit/>
          </a:bodyPr>
          <a:lstStyle/>
          <a:p>
            <a:r>
              <a:rPr lang="en-US" dirty="0"/>
              <a:t>The hypothesis that states the expectation of a meaningful or statistically significant relationship between variables as the “</a:t>
            </a:r>
            <a:r>
              <a:rPr lang="en-US" b="1" dirty="0"/>
              <a:t>research hypothesis</a:t>
            </a:r>
            <a:r>
              <a:rPr lang="en-US" dirty="0"/>
              <a:t>”. The hypothesis that suggests that the relationship between variables is not strong enough, or the differences are not large enough, to be considered statistically significant, as the “</a:t>
            </a:r>
            <a:r>
              <a:rPr lang="en-US" b="1" dirty="0"/>
              <a:t>null hypothesis</a:t>
            </a:r>
            <a:r>
              <a:rPr lang="en-US" dirty="0"/>
              <a:t>”.</a:t>
            </a:r>
          </a:p>
          <a:p>
            <a:pPr marL="0" indent="0">
              <a:buNone/>
            </a:pPr>
            <a:endParaRPr lang="en-US" dirty="0"/>
          </a:p>
          <a:p>
            <a:r>
              <a:rPr lang="en-US" dirty="0"/>
              <a:t>False Positive – Type 1 error</a:t>
            </a:r>
          </a:p>
          <a:p>
            <a:r>
              <a:rPr lang="en-US" dirty="0"/>
              <a:t>False Negative – Type 2 error</a:t>
            </a:r>
          </a:p>
          <a:p>
            <a:pPr marL="0" indent="0">
              <a:buNone/>
            </a:pPr>
            <a:endParaRPr lang="en-US" dirty="0"/>
          </a:p>
        </p:txBody>
      </p:sp>
    </p:spTree>
    <p:extLst>
      <p:ext uri="{BB962C8B-B14F-4D97-AF65-F5344CB8AC3E}">
        <p14:creationId xmlns:p14="http://schemas.microsoft.com/office/powerpoint/2010/main" val="1269637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801" y="127000"/>
            <a:ext cx="9421812" cy="1778000"/>
          </a:xfrm>
        </p:spPr>
        <p:txBody>
          <a:bodyPr>
            <a:normAutofit/>
          </a:bodyPr>
          <a:lstStyle/>
          <a:p>
            <a:pPr lvl="0" fontAlgn="base"/>
            <a:r>
              <a:rPr lang="en-US" sz="2800" dirty="0"/>
              <a:t>Analytics Landscape</a:t>
            </a:r>
          </a:p>
        </p:txBody>
      </p:sp>
      <p:sp>
        <p:nvSpPr>
          <p:cNvPr id="3" name="Content Placeholder 2"/>
          <p:cNvSpPr>
            <a:spLocks noGrp="1"/>
          </p:cNvSpPr>
          <p:nvPr>
            <p:ph idx="1"/>
          </p:nvPr>
        </p:nvSpPr>
        <p:spPr>
          <a:xfrm>
            <a:off x="2082801" y="860426"/>
            <a:ext cx="9936284" cy="5997574"/>
          </a:xfrm>
        </p:spPr>
        <p:txBody>
          <a:bodyPr>
            <a:normAutofit fontScale="85000" lnSpcReduction="20000"/>
          </a:bodyPr>
          <a:lstStyle/>
          <a:p>
            <a:pPr marL="0" indent="0">
              <a:buNone/>
            </a:pPr>
            <a:r>
              <a:rPr lang="en-US" b="1" dirty="0"/>
              <a:t>Reporting:</a:t>
            </a:r>
            <a:r>
              <a:rPr lang="en-US" dirty="0"/>
              <a:t> A report describes what events have happened in the business. It provides what is asked for and is typically standardized. A monthly sales summary report shows monthly sales by region.</a:t>
            </a:r>
          </a:p>
          <a:p>
            <a:pPr marL="0" indent="0">
              <a:buNone/>
            </a:pPr>
            <a:r>
              <a:rPr lang="en-US" b="1" dirty="0"/>
              <a:t>Analysis:</a:t>
            </a:r>
            <a:r>
              <a:rPr lang="en-US" dirty="0"/>
              <a:t> An analysis tries to answer why the events happened in the business have happened. </a:t>
            </a:r>
            <a:r>
              <a:rPr lang="en-US" dirty="0" err="1"/>
              <a:t>E.g</a:t>
            </a:r>
            <a:r>
              <a:rPr lang="en-US" dirty="0"/>
              <a:t> an analysis of sales summary report may show sales peaks on specific holidays or weekends. Basic Analytics involves slicing and dicing of data, monitoring large volumes of data in real time and anomaly detection</a:t>
            </a:r>
          </a:p>
          <a:p>
            <a:pPr marL="0" indent="0">
              <a:buNone/>
            </a:pPr>
            <a:r>
              <a:rPr lang="en-US" b="1" dirty="0"/>
              <a:t>Advanced Analytics: </a:t>
            </a:r>
            <a:r>
              <a:rPr lang="en-US" dirty="0"/>
              <a:t>Advanced analytics extends the insights provided by analytics by doing impact analysis on the business and prescribing the next steps which can be taken. It includes predictive modeling, text analytics and advanced data mining algorithms. The purpose of any </a:t>
            </a:r>
            <a:r>
              <a:rPr lang="en-US" b="1" dirty="0"/>
              <a:t>"data analysis"</a:t>
            </a:r>
            <a:r>
              <a:rPr lang="en-US" dirty="0"/>
              <a:t> is to derive meaningful information from it. One way to extract information from data is to study the variability in data points. The more is the variability, the more careful you have to study or explore the dataset, so that you can capture all of its meaning.</a:t>
            </a:r>
          </a:p>
          <a:p>
            <a:pPr marL="0" indent="0">
              <a:buNone/>
            </a:pPr>
            <a:r>
              <a:rPr lang="en-US" b="1" dirty="0"/>
              <a:t>Data Science: </a:t>
            </a:r>
            <a:r>
              <a:rPr lang="en-US" dirty="0"/>
              <a:t>Data science is about using data to make decisions that drive actions. </a:t>
            </a:r>
          </a:p>
          <a:p>
            <a:pPr marL="0" indent="0">
              <a:buNone/>
            </a:pPr>
            <a:r>
              <a:rPr lang="en-US" dirty="0"/>
              <a:t>Data science involves:</a:t>
            </a:r>
          </a:p>
          <a:p>
            <a:pPr lvl="0"/>
            <a:r>
              <a:rPr lang="en-US" dirty="0"/>
              <a:t>Finding data</a:t>
            </a:r>
          </a:p>
          <a:p>
            <a:pPr lvl="0"/>
            <a:r>
              <a:rPr lang="en-US" dirty="0"/>
              <a:t>Acquiring data</a:t>
            </a:r>
          </a:p>
          <a:p>
            <a:pPr lvl="0"/>
            <a:r>
              <a:rPr lang="en-US" dirty="0"/>
              <a:t>Cleaning and transforming data</a:t>
            </a:r>
          </a:p>
          <a:p>
            <a:pPr lvl="0"/>
            <a:r>
              <a:rPr lang="en-US" dirty="0"/>
              <a:t>Understanding relationships in data</a:t>
            </a:r>
          </a:p>
          <a:p>
            <a:pPr lvl="0"/>
            <a:r>
              <a:rPr lang="en-US" dirty="0"/>
              <a:t>Delivering value from data</a:t>
            </a:r>
          </a:p>
          <a:p>
            <a:pPr marL="0" indent="0">
              <a:buNone/>
            </a:pPr>
            <a:endParaRPr lang="en-US" b="1" dirty="0"/>
          </a:p>
          <a:p>
            <a:pPr marL="0" indent="0">
              <a:buNone/>
            </a:pPr>
            <a:r>
              <a:rPr lang="en-US" b="1" dirty="0"/>
              <a:t>Forecasting</a:t>
            </a:r>
            <a:r>
              <a:rPr lang="en-US" dirty="0"/>
              <a:t> is a process of estimating the future based on past events. It’s at a high level. </a:t>
            </a:r>
            <a:r>
              <a:rPr lang="en-US" dirty="0" err="1"/>
              <a:t>E.g</a:t>
            </a:r>
            <a:r>
              <a:rPr lang="en-US" dirty="0"/>
              <a:t> no of calls expected in a call center, no of passengers expected to travel from an airport next month </a:t>
            </a:r>
            <a:r>
              <a:rPr lang="en-US" dirty="0" err="1"/>
              <a:t>etc</a:t>
            </a:r>
            <a:endParaRPr lang="en-US" dirty="0"/>
          </a:p>
          <a:p>
            <a:pPr marL="0" indent="0">
              <a:buNone/>
            </a:pPr>
            <a:r>
              <a:rPr lang="en-US" b="1" dirty="0"/>
              <a:t>Predictive modeling</a:t>
            </a:r>
            <a:r>
              <a:rPr lang="en-US" dirty="0"/>
              <a:t> is doing the prediction or estimation at a more granular level. </a:t>
            </a:r>
            <a:r>
              <a:rPr lang="en-US" dirty="0" err="1"/>
              <a:t>E.g</a:t>
            </a:r>
            <a:r>
              <a:rPr lang="en-US" dirty="0"/>
              <a:t> which customers are expected to buy the printer in next 30 days.</a:t>
            </a:r>
          </a:p>
          <a:p>
            <a:pPr lvl="0"/>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99713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Machine Learning</a:t>
            </a:r>
          </a:p>
        </p:txBody>
      </p:sp>
      <p:sp>
        <p:nvSpPr>
          <p:cNvPr id="3" name="Content Placeholder 2"/>
          <p:cNvSpPr>
            <a:spLocks noGrp="1"/>
          </p:cNvSpPr>
          <p:nvPr>
            <p:ph idx="1"/>
          </p:nvPr>
        </p:nvSpPr>
        <p:spPr>
          <a:xfrm>
            <a:off x="1625601" y="843085"/>
            <a:ext cx="5434622" cy="5680807"/>
          </a:xfrm>
        </p:spPr>
        <p:txBody>
          <a:bodyPr>
            <a:normAutofit fontScale="70000" lnSpcReduction="20000"/>
          </a:bodyPr>
          <a:lstStyle/>
          <a:p>
            <a:pPr marL="0" indent="0">
              <a:buNone/>
            </a:pPr>
            <a:r>
              <a:rPr lang="en-US" sz="2600" b="1" dirty="0"/>
              <a:t>Machine Learning is the name given to generalizable algorithms that enable a computer to carry out a task by examining data rather than hard programming. </a:t>
            </a:r>
          </a:p>
          <a:p>
            <a:pPr marL="0" indent="0">
              <a:buNone/>
            </a:pPr>
            <a:endParaRPr lang="en-US" sz="2600" b="1" dirty="0"/>
          </a:p>
          <a:p>
            <a:pPr marL="0" indent="0">
              <a:buNone/>
            </a:pPr>
            <a:r>
              <a:rPr lang="en-US" sz="2600" dirty="0"/>
              <a:t>Its a subfield of computer science and artificial intelligence that focuses on developing systems that learn from data and help in making decisions and predictions based on that learning.  ML enables computers to make data-driven decisions rather than being explicitly programmed to carry out a certain task.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p:txBody>
      </p:sp>
      <p:pic>
        <p:nvPicPr>
          <p:cNvPr id="6" name="Picture 5"/>
          <p:cNvPicPr>
            <a:picLocks noChangeAspect="1"/>
          </p:cNvPicPr>
          <p:nvPr/>
        </p:nvPicPr>
        <p:blipFill>
          <a:blip r:embed="rId2"/>
          <a:stretch>
            <a:fillRect/>
          </a:stretch>
        </p:blipFill>
        <p:spPr>
          <a:xfrm>
            <a:off x="7225940" y="1495425"/>
            <a:ext cx="4696430" cy="3621698"/>
          </a:xfrm>
          <a:prstGeom prst="rect">
            <a:avLst/>
          </a:prstGeom>
        </p:spPr>
      </p:pic>
    </p:spTree>
    <p:extLst>
      <p:ext uri="{BB962C8B-B14F-4D97-AF65-F5344CB8AC3E}">
        <p14:creationId xmlns:p14="http://schemas.microsoft.com/office/powerpoint/2010/main" val="1916058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Types of Machine Learning</a:t>
            </a:r>
          </a:p>
        </p:txBody>
      </p:sp>
      <p:sp>
        <p:nvSpPr>
          <p:cNvPr id="3" name="Content Placeholder 2"/>
          <p:cNvSpPr>
            <a:spLocks noGrp="1"/>
          </p:cNvSpPr>
          <p:nvPr>
            <p:ph idx="1"/>
          </p:nvPr>
        </p:nvSpPr>
        <p:spPr>
          <a:xfrm>
            <a:off x="1993900" y="939800"/>
            <a:ext cx="9829800" cy="5702300"/>
          </a:xfrm>
        </p:spPr>
        <p:txBody>
          <a:bodyPr>
            <a:normAutofit lnSpcReduction="10000"/>
          </a:bodyPr>
          <a:lstStyle/>
          <a:p>
            <a:pPr marL="0" indent="0">
              <a:buNone/>
            </a:pPr>
            <a:r>
              <a:rPr lang="en-US" b="1" dirty="0"/>
              <a:t>a. Supervised Learning:</a:t>
            </a:r>
            <a:r>
              <a:rPr lang="en-US" dirty="0"/>
              <a:t> These are “predictive” in nature. The purpose is to predict the value of a particular variable(target variable) based on values of some other variables(independent or explanatory variables). Classification and Regression are examples of predictive tasks. Classification is used to predict the value of a discrete target variable while regression is used to predict the value of a continuous target variable. To predict whether an email is spam or not is a Classification task while to predict the future price of a stock is a regression task.</a:t>
            </a:r>
          </a:p>
          <a:p>
            <a:pPr marL="0" indent="0">
              <a:buNone/>
            </a:pPr>
            <a:r>
              <a:rPr lang="en-US" dirty="0"/>
              <a:t>They are called supervised because we are telling the algorithm what to predict.</a:t>
            </a:r>
          </a:p>
          <a:p>
            <a:pPr marL="0" indent="0">
              <a:buNone/>
            </a:pPr>
            <a:endParaRPr lang="en-US" dirty="0"/>
          </a:p>
          <a:p>
            <a:pPr marL="0" indent="0">
              <a:buNone/>
            </a:pPr>
            <a:r>
              <a:rPr lang="en-US" b="1" dirty="0"/>
              <a:t>b. Unsupervised Learning:</a:t>
            </a:r>
            <a:r>
              <a:rPr lang="en-US" dirty="0"/>
              <a:t> These are “descriptive” in nature. The purpose is to derive patterns that summarize the underlying relationships in data. Association Analysis, Cluster Analysis and Anomaly detection are examples of </a:t>
            </a:r>
            <a:r>
              <a:rPr lang="en-US" b="1" dirty="0"/>
              <a:t>Unsupervised Learning. </a:t>
            </a:r>
            <a:r>
              <a:rPr lang="en-US" dirty="0"/>
              <a:t>They are called unsupervised because in such cases, the final outcome is not known beforehand. With unsupervised learning there is no feedback based on the prediction results.</a:t>
            </a:r>
          </a:p>
          <a:p>
            <a:pPr marL="0" indent="0">
              <a:buNone/>
            </a:pPr>
            <a:endParaRPr lang="en-US" dirty="0"/>
          </a:p>
          <a:p>
            <a:pPr marL="0" indent="0">
              <a:buNone/>
            </a:pPr>
            <a:endParaRPr lang="en-US"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321232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Probability Distributions and ML</a:t>
            </a:r>
          </a:p>
        </p:txBody>
      </p:sp>
      <p:sp>
        <p:nvSpPr>
          <p:cNvPr id="3" name="Content Placeholder 2"/>
          <p:cNvSpPr>
            <a:spLocks noGrp="1"/>
          </p:cNvSpPr>
          <p:nvPr>
            <p:ph idx="1"/>
          </p:nvPr>
        </p:nvSpPr>
        <p:spPr>
          <a:xfrm>
            <a:off x="1993899" y="939800"/>
            <a:ext cx="9972431" cy="5795108"/>
          </a:xfrm>
        </p:spPr>
        <p:txBody>
          <a:bodyPr>
            <a:normAutofit/>
          </a:bodyPr>
          <a:lstStyle/>
          <a:p>
            <a:r>
              <a:rPr lang="en-US" dirty="0"/>
              <a:t>The “features” that we select in a Machine Learning problem are generally Random Variables</a:t>
            </a:r>
          </a:p>
          <a:p>
            <a:r>
              <a:rPr lang="en-US" dirty="0"/>
              <a:t>Many Machine Learning techniques makes assumptions about what are the probability distributions of these random variables</a:t>
            </a:r>
          </a:p>
          <a:p>
            <a:r>
              <a:rPr lang="en-US" dirty="0"/>
              <a:t>Statisticians and Mathematicians have studied a lot of random variables in nature and realized that there are some recurrent themes. They have defined some standard distributions and most random variables that are encountered fall into one of these standard distributions. </a:t>
            </a:r>
          </a:p>
          <a:p>
            <a:endParaRPr lang="en-US" dirty="0"/>
          </a:p>
          <a:p>
            <a:endParaRPr lang="en-US" dirty="0"/>
          </a:p>
          <a:p>
            <a:endParaRPr lang="en-US" dirty="0"/>
          </a:p>
          <a:p>
            <a:pPr marL="0" lvl="0" indent="0">
              <a:buNone/>
            </a:pPr>
            <a:endParaRPr lang="en-US" dirty="0"/>
          </a:p>
          <a:p>
            <a:pPr marL="0" lv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492378" y="3626095"/>
            <a:ext cx="4943475" cy="2876550"/>
          </a:xfrm>
          <a:prstGeom prst="rect">
            <a:avLst/>
          </a:prstGeom>
        </p:spPr>
      </p:pic>
    </p:spTree>
    <p:extLst>
      <p:ext uri="{BB962C8B-B14F-4D97-AF65-F5344CB8AC3E}">
        <p14:creationId xmlns:p14="http://schemas.microsoft.com/office/powerpoint/2010/main" val="3238053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771" y="105364"/>
            <a:ext cx="8911687" cy="1280890"/>
          </a:xfrm>
        </p:spPr>
        <p:txBody>
          <a:bodyPr/>
          <a:lstStyle/>
          <a:p>
            <a:r>
              <a:rPr lang="en-US" dirty="0"/>
              <a:t>Doing Analytics – Step by Step</a:t>
            </a:r>
          </a:p>
        </p:txBody>
      </p:sp>
      <p:sp>
        <p:nvSpPr>
          <p:cNvPr id="3" name="Content Placeholder 2"/>
          <p:cNvSpPr>
            <a:spLocks noGrp="1"/>
          </p:cNvSpPr>
          <p:nvPr>
            <p:ph idx="1"/>
          </p:nvPr>
        </p:nvSpPr>
        <p:spPr>
          <a:xfrm>
            <a:off x="2589212" y="1498600"/>
            <a:ext cx="8915400" cy="4412622"/>
          </a:xfrm>
        </p:spPr>
        <p:txBody>
          <a:bodyPr>
            <a:normAutofit/>
          </a:bodyPr>
          <a:lstStyle/>
          <a:p>
            <a:pPr lvl="0"/>
            <a:r>
              <a:rPr lang="en-US" dirty="0"/>
              <a:t>Understand the Business Process</a:t>
            </a:r>
          </a:p>
          <a:p>
            <a:pPr lvl="0"/>
            <a:r>
              <a:rPr lang="en-US" dirty="0"/>
              <a:t>Understand the data involved in that Business process – Data Profiling &amp; Exploration</a:t>
            </a:r>
          </a:p>
          <a:p>
            <a:pPr lvl="0"/>
            <a:r>
              <a:rPr lang="en-US" dirty="0"/>
              <a:t>Modeling</a:t>
            </a:r>
          </a:p>
          <a:p>
            <a:pPr lvl="0"/>
            <a:r>
              <a:rPr lang="en-US" dirty="0"/>
              <a:t>Testing and Validation</a:t>
            </a:r>
          </a:p>
          <a:p>
            <a:pPr lvl="0"/>
            <a:r>
              <a:rPr lang="en-US" dirty="0"/>
              <a:t>Deployment</a:t>
            </a:r>
          </a:p>
          <a:p>
            <a:endParaRPr lang="en-US" dirty="0"/>
          </a:p>
          <a:p>
            <a:pPr marL="0" indent="0">
              <a:buNone/>
            </a:pPr>
            <a:r>
              <a:rPr lang="en-US" dirty="0"/>
              <a:t> </a:t>
            </a:r>
          </a:p>
        </p:txBody>
      </p:sp>
    </p:spTree>
    <p:extLst>
      <p:ext uri="{BB962C8B-B14F-4D97-AF65-F5344CB8AC3E}">
        <p14:creationId xmlns:p14="http://schemas.microsoft.com/office/powerpoint/2010/main" val="268412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 Steps</a:t>
            </a:r>
          </a:p>
        </p:txBody>
      </p:sp>
      <p:sp>
        <p:nvSpPr>
          <p:cNvPr id="3" name="Content Placeholder 2"/>
          <p:cNvSpPr>
            <a:spLocks noGrp="1"/>
          </p:cNvSpPr>
          <p:nvPr>
            <p:ph idx="1"/>
          </p:nvPr>
        </p:nvSpPr>
        <p:spPr>
          <a:xfrm>
            <a:off x="2589212" y="1357536"/>
            <a:ext cx="8915400" cy="4553686"/>
          </a:xfrm>
        </p:spPr>
        <p:txBody>
          <a:bodyPr>
            <a:normAutofit/>
          </a:bodyPr>
          <a:lstStyle/>
          <a:p>
            <a:pPr lvl="0"/>
            <a:r>
              <a:rPr lang="en-US" dirty="0"/>
              <a:t>Identify the variables (Predictor and Target)</a:t>
            </a:r>
          </a:p>
          <a:p>
            <a:pPr lvl="0"/>
            <a:r>
              <a:rPr lang="en-US" dirty="0"/>
              <a:t>Univariate Analysis</a:t>
            </a:r>
          </a:p>
          <a:p>
            <a:pPr lvl="0"/>
            <a:r>
              <a:rPr lang="en-US" dirty="0"/>
              <a:t>Bivariate Analysis</a:t>
            </a:r>
          </a:p>
          <a:p>
            <a:pPr lvl="0"/>
            <a:r>
              <a:rPr lang="en-US" dirty="0"/>
              <a:t>Handling Missing Values</a:t>
            </a:r>
          </a:p>
          <a:p>
            <a:pPr lvl="0"/>
            <a:r>
              <a:rPr lang="en-US" dirty="0"/>
              <a:t>Handling Outliers</a:t>
            </a:r>
          </a:p>
          <a:p>
            <a:pPr lvl="0"/>
            <a:r>
              <a:rPr lang="en-US" dirty="0"/>
              <a:t>Variable Transformation</a:t>
            </a:r>
          </a:p>
          <a:p>
            <a:pPr lvl="0"/>
            <a:r>
              <a:rPr lang="en-US" dirty="0"/>
              <a:t>Variable Creation</a:t>
            </a:r>
          </a:p>
          <a:p>
            <a:endParaRPr lang="en-US" dirty="0"/>
          </a:p>
          <a:p>
            <a:pPr marL="0" indent="0">
              <a:buNone/>
            </a:pPr>
            <a:r>
              <a:rPr lang="en-US" dirty="0"/>
              <a:t> </a:t>
            </a:r>
          </a:p>
        </p:txBody>
      </p:sp>
    </p:spTree>
    <p:extLst>
      <p:ext uri="{BB962C8B-B14F-4D97-AF65-F5344CB8AC3E}">
        <p14:creationId xmlns:p14="http://schemas.microsoft.com/office/powerpoint/2010/main" val="3894469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225" y="149325"/>
            <a:ext cx="8911687" cy="1280890"/>
          </a:xfrm>
        </p:spPr>
        <p:txBody>
          <a:bodyPr/>
          <a:lstStyle/>
          <a:p>
            <a:r>
              <a:rPr lang="en-US" dirty="0"/>
              <a:t>Predict the type??</a:t>
            </a:r>
          </a:p>
        </p:txBody>
      </p:sp>
      <p:sp>
        <p:nvSpPr>
          <p:cNvPr id="3" name="Content Placeholder 2"/>
          <p:cNvSpPr>
            <a:spLocks noGrp="1"/>
          </p:cNvSpPr>
          <p:nvPr>
            <p:ph idx="1"/>
          </p:nvPr>
        </p:nvSpPr>
        <p:spPr>
          <a:xfrm>
            <a:off x="1740877" y="1151792"/>
            <a:ext cx="8040442" cy="4346191"/>
          </a:xfrm>
        </p:spPr>
        <p:txBody>
          <a:bodyPr>
            <a:normAutofit/>
          </a:bodyPr>
          <a:lstStyle/>
          <a:p>
            <a:endParaRPr lang="en-US" dirty="0"/>
          </a:p>
          <a:p>
            <a:endParaRPr lang="en-US" dirty="0"/>
          </a:p>
          <a:p>
            <a:endParaRPr lang="en-US" dirty="0"/>
          </a:p>
          <a:p>
            <a:pPr marL="0" indent="0">
              <a:buNone/>
            </a:pPr>
            <a:r>
              <a:rPr lang="en-US" dirty="0"/>
              <a:t> </a:t>
            </a:r>
          </a:p>
        </p:txBody>
      </p:sp>
      <p:graphicFrame>
        <p:nvGraphicFramePr>
          <p:cNvPr id="6" name="Table 5"/>
          <p:cNvGraphicFramePr>
            <a:graphicFrameLocks noGrp="1"/>
          </p:cNvGraphicFramePr>
          <p:nvPr>
            <p:extLst>
              <p:ext uri="{D42A27DB-BD31-4B8C-83A1-F6EECF244321}">
                <p14:modId xmlns:p14="http://schemas.microsoft.com/office/powerpoint/2010/main" val="1681621783"/>
              </p:ext>
            </p:extLst>
          </p:nvPr>
        </p:nvGraphicFramePr>
        <p:xfrm>
          <a:off x="3403867" y="1644161"/>
          <a:ext cx="5071917" cy="2620110"/>
        </p:xfrm>
        <a:graphic>
          <a:graphicData uri="http://schemas.openxmlformats.org/drawingml/2006/table">
            <a:tbl>
              <a:tblPr>
                <a:tableStyleId>{5C22544A-7EE6-4342-B048-85BDC9FD1C3A}</a:tableStyleId>
              </a:tblPr>
              <a:tblGrid>
                <a:gridCol w="2327690">
                  <a:extLst>
                    <a:ext uri="{9D8B030D-6E8A-4147-A177-3AD203B41FA5}">
                      <a16:colId xmlns:a16="http://schemas.microsoft.com/office/drawing/2014/main" val="2199661312"/>
                    </a:ext>
                  </a:extLst>
                </a:gridCol>
                <a:gridCol w="2744227">
                  <a:extLst>
                    <a:ext uri="{9D8B030D-6E8A-4147-A177-3AD203B41FA5}">
                      <a16:colId xmlns:a16="http://schemas.microsoft.com/office/drawing/2014/main" val="299358004"/>
                    </a:ext>
                  </a:extLst>
                </a:gridCol>
              </a:tblGrid>
              <a:tr h="436685">
                <a:tc>
                  <a:txBody>
                    <a:bodyPr/>
                    <a:lstStyle/>
                    <a:p>
                      <a:pPr algn="ctr" fontAlgn="b"/>
                      <a:r>
                        <a:rPr lang="en-US" sz="2000" b="1" u="none" strike="noStrike" dirty="0">
                          <a:effectLst/>
                        </a:rPr>
                        <a:t>Non </a:t>
                      </a:r>
                      <a:r>
                        <a:rPr lang="en-US" sz="2000" b="1" u="none" strike="noStrike" dirty="0" err="1">
                          <a:effectLst/>
                        </a:rPr>
                        <a:t>Acerous</a:t>
                      </a:r>
                      <a:endParaRPr lang="en-US" sz="2000" b="1" i="0" u="none" strike="noStrike" dirty="0">
                        <a:solidFill>
                          <a:srgbClr val="000000"/>
                        </a:solidFill>
                        <a:effectLst/>
                        <a:latin typeface="Calibri" panose="020F0502020204030204" pitchFamily="34" charset="0"/>
                      </a:endParaRPr>
                    </a:p>
                  </a:txBody>
                  <a:tcPr marL="7620" marR="7620" marT="7620" anchor="b"/>
                </a:tc>
                <a:tc>
                  <a:txBody>
                    <a:bodyPr/>
                    <a:lstStyle/>
                    <a:p>
                      <a:pPr algn="ctr" fontAlgn="b"/>
                      <a:r>
                        <a:rPr lang="en-US" sz="2000" b="1" u="none" strike="noStrike" dirty="0" err="1">
                          <a:effectLst/>
                        </a:rPr>
                        <a:t>Acerous</a:t>
                      </a:r>
                      <a:endParaRPr lang="en-US" sz="2000" b="1" i="0" u="none" strike="noStrike" dirty="0">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2847934223"/>
                  </a:ext>
                </a:extLst>
              </a:tr>
              <a:tr h="436685">
                <a:tc>
                  <a:txBody>
                    <a:bodyPr/>
                    <a:lstStyle/>
                    <a:p>
                      <a:pPr algn="ctr" fontAlgn="b"/>
                      <a:r>
                        <a:rPr lang="en-US" sz="2000" u="none" strike="noStrike" dirty="0">
                          <a:effectLst/>
                        </a:rPr>
                        <a:t>Goat</a:t>
                      </a:r>
                      <a:endParaRPr lang="en-US" sz="2000" b="0" i="0" u="none" strike="noStrike" dirty="0">
                        <a:solidFill>
                          <a:srgbClr val="000000"/>
                        </a:solidFill>
                        <a:effectLst/>
                        <a:latin typeface="Calibri" panose="020F0502020204030204" pitchFamily="34" charset="0"/>
                      </a:endParaRPr>
                    </a:p>
                  </a:txBody>
                  <a:tcPr marL="7620" marR="7620" marT="7620" anchor="b"/>
                </a:tc>
                <a:tc>
                  <a:txBody>
                    <a:bodyPr/>
                    <a:lstStyle/>
                    <a:p>
                      <a:pPr algn="ctr" fontAlgn="b"/>
                      <a:r>
                        <a:rPr lang="en-US" sz="2000" u="none" strike="noStrike">
                          <a:effectLst/>
                        </a:rPr>
                        <a:t>Elephant</a:t>
                      </a:r>
                      <a:endParaRPr lang="en-US" sz="20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1330878763"/>
                  </a:ext>
                </a:extLst>
              </a:tr>
              <a:tr h="436685">
                <a:tc>
                  <a:txBody>
                    <a:bodyPr/>
                    <a:lstStyle/>
                    <a:p>
                      <a:pPr algn="ctr" fontAlgn="b"/>
                      <a:r>
                        <a:rPr lang="en-US" sz="2000" u="none" strike="noStrike" dirty="0">
                          <a:effectLst/>
                        </a:rPr>
                        <a:t>Lamb</a:t>
                      </a:r>
                      <a:endParaRPr lang="en-US" sz="2000" b="0" i="0" u="none" strike="noStrike" dirty="0">
                        <a:solidFill>
                          <a:srgbClr val="000000"/>
                        </a:solidFill>
                        <a:effectLst/>
                        <a:latin typeface="Calibri" panose="020F0502020204030204" pitchFamily="34" charset="0"/>
                      </a:endParaRPr>
                    </a:p>
                  </a:txBody>
                  <a:tcPr marL="7620" marR="7620" marT="7620" anchor="b"/>
                </a:tc>
                <a:tc>
                  <a:txBody>
                    <a:bodyPr/>
                    <a:lstStyle/>
                    <a:p>
                      <a:pPr algn="ctr" fontAlgn="b"/>
                      <a:r>
                        <a:rPr lang="en-US" sz="2000" u="none" strike="noStrike" dirty="0">
                          <a:effectLst/>
                        </a:rPr>
                        <a:t>Parrot</a:t>
                      </a:r>
                      <a:endParaRPr lang="en-US" sz="2000" b="0" i="0" u="none" strike="noStrike" dirty="0">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195096005"/>
                  </a:ext>
                </a:extLst>
              </a:tr>
              <a:tr h="436685">
                <a:tc>
                  <a:txBody>
                    <a:bodyPr/>
                    <a:lstStyle/>
                    <a:p>
                      <a:pPr algn="ctr" fontAlgn="b"/>
                      <a:r>
                        <a:rPr lang="en-US" sz="2000" u="none" strike="noStrike">
                          <a:effectLst/>
                        </a:rPr>
                        <a:t>Buffalo</a:t>
                      </a:r>
                      <a:endParaRPr lang="en-US" sz="20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2000" u="none" strike="noStrike" dirty="0">
                          <a:effectLst/>
                        </a:rPr>
                        <a:t>Dog</a:t>
                      </a:r>
                      <a:endParaRPr lang="en-US" sz="2000" b="0" i="0" u="none" strike="noStrike" dirty="0">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1184057074"/>
                  </a:ext>
                </a:extLst>
              </a:tr>
              <a:tr h="436685">
                <a:tc>
                  <a:txBody>
                    <a:bodyPr/>
                    <a:lstStyle/>
                    <a:p>
                      <a:pPr algn="ctr" fontAlgn="b"/>
                      <a:r>
                        <a:rPr lang="en-US" sz="2000" u="none" strike="noStrike">
                          <a:effectLst/>
                        </a:rPr>
                        <a:t>Stag</a:t>
                      </a:r>
                      <a:endParaRPr lang="en-US" sz="20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2000" u="none" strike="noStrike" dirty="0">
                          <a:effectLst/>
                        </a:rPr>
                        <a:t>Cat</a:t>
                      </a:r>
                      <a:endParaRPr lang="en-US" sz="2000" b="0" i="0" u="none" strike="noStrike" dirty="0">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880821195"/>
                  </a:ext>
                </a:extLst>
              </a:tr>
              <a:tr h="436685">
                <a:tc>
                  <a:txBody>
                    <a:bodyPr/>
                    <a:lstStyle/>
                    <a:p>
                      <a:pPr algn="ctr" fontAlgn="b"/>
                      <a:r>
                        <a:rPr lang="en-US" sz="2000" u="none" strike="noStrike">
                          <a:effectLst/>
                        </a:rPr>
                        <a:t>Girraff</a:t>
                      </a:r>
                      <a:endParaRPr lang="en-US" sz="20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1093048651"/>
                  </a:ext>
                </a:extLst>
              </a:tr>
            </a:tbl>
          </a:graphicData>
        </a:graphic>
      </p:graphicFrame>
      <p:sp>
        <p:nvSpPr>
          <p:cNvPr id="7" name="TextBox 6"/>
          <p:cNvSpPr txBox="1"/>
          <p:nvPr/>
        </p:nvSpPr>
        <p:spPr>
          <a:xfrm>
            <a:off x="2162908" y="4958861"/>
            <a:ext cx="5715000" cy="1477328"/>
          </a:xfrm>
          <a:prstGeom prst="rect">
            <a:avLst/>
          </a:prstGeom>
          <a:noFill/>
        </p:spPr>
        <p:txBody>
          <a:bodyPr wrap="square" rtlCol="0">
            <a:spAutoFit/>
          </a:bodyPr>
          <a:lstStyle/>
          <a:p>
            <a:r>
              <a:rPr lang="en-US" dirty="0"/>
              <a:t>What is a horse? </a:t>
            </a:r>
            <a:r>
              <a:rPr lang="en-US" dirty="0" err="1"/>
              <a:t>Acerous</a:t>
            </a:r>
            <a:r>
              <a:rPr lang="en-US" dirty="0"/>
              <a:t> or Non-</a:t>
            </a:r>
            <a:r>
              <a:rPr lang="en-US" dirty="0" err="1"/>
              <a:t>Acerous</a:t>
            </a:r>
            <a:endParaRPr lang="en-US" dirty="0"/>
          </a:p>
          <a:p>
            <a:endParaRPr lang="en-US" dirty="0"/>
          </a:p>
          <a:p>
            <a:r>
              <a:rPr lang="en-US" dirty="0"/>
              <a:t>What can be the Features?</a:t>
            </a:r>
          </a:p>
          <a:p>
            <a:endParaRPr lang="en-US" dirty="0"/>
          </a:p>
          <a:p>
            <a:r>
              <a:rPr lang="en-US" dirty="0"/>
              <a:t>What is the Label?</a:t>
            </a:r>
          </a:p>
        </p:txBody>
      </p:sp>
    </p:spTree>
    <p:extLst>
      <p:ext uri="{BB962C8B-B14F-4D97-AF65-F5344CB8AC3E}">
        <p14:creationId xmlns:p14="http://schemas.microsoft.com/office/powerpoint/2010/main" val="1083869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771" y="248799"/>
            <a:ext cx="8911687" cy="1280890"/>
          </a:xfrm>
        </p:spPr>
        <p:txBody>
          <a:bodyPr/>
          <a:lstStyle/>
          <a:p>
            <a:r>
              <a:rPr lang="en-US" dirty="0"/>
              <a:t>SPAM or HAM Emails</a:t>
            </a:r>
          </a:p>
        </p:txBody>
      </p:sp>
      <p:sp>
        <p:nvSpPr>
          <p:cNvPr id="3" name="Content Placeholder 2"/>
          <p:cNvSpPr>
            <a:spLocks noGrp="1"/>
          </p:cNvSpPr>
          <p:nvPr>
            <p:ph idx="1"/>
          </p:nvPr>
        </p:nvSpPr>
        <p:spPr>
          <a:xfrm>
            <a:off x="2589212" y="1498600"/>
            <a:ext cx="8915400" cy="4412622"/>
          </a:xfrm>
        </p:spPr>
        <p:txBody>
          <a:bodyPr>
            <a:normAutofit/>
          </a:bodyPr>
          <a:lstStyle/>
          <a:p>
            <a:endParaRPr lang="en-US" dirty="0"/>
          </a:p>
          <a:p>
            <a:pPr marL="0" indent="0">
              <a:buNone/>
            </a:pPr>
            <a:r>
              <a:rPr lang="en-US" dirty="0"/>
              <a:t> </a:t>
            </a:r>
          </a:p>
        </p:txBody>
      </p:sp>
      <p:sp>
        <p:nvSpPr>
          <p:cNvPr id="4" name="Rectangle: Rounded Corners 3"/>
          <p:cNvSpPr/>
          <p:nvPr/>
        </p:nvSpPr>
        <p:spPr>
          <a:xfrm>
            <a:off x="5512777" y="2954215"/>
            <a:ext cx="2004646" cy="115179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ML-Based Spam Classifier</a:t>
            </a:r>
          </a:p>
        </p:txBody>
      </p:sp>
      <p:sp>
        <p:nvSpPr>
          <p:cNvPr id="5" name="Arrow: Down 4"/>
          <p:cNvSpPr/>
          <p:nvPr/>
        </p:nvSpPr>
        <p:spPr>
          <a:xfrm>
            <a:off x="6229350" y="1905000"/>
            <a:ext cx="571500" cy="104921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p:cNvSpPr txBox="1"/>
          <p:nvPr/>
        </p:nvSpPr>
        <p:spPr>
          <a:xfrm>
            <a:off x="5644662" y="1468116"/>
            <a:ext cx="1995854" cy="369332"/>
          </a:xfrm>
          <a:prstGeom prst="rect">
            <a:avLst/>
          </a:prstGeom>
          <a:noFill/>
        </p:spPr>
        <p:txBody>
          <a:bodyPr wrap="square" rtlCol="0">
            <a:spAutoFit/>
          </a:bodyPr>
          <a:lstStyle/>
          <a:p>
            <a:r>
              <a:rPr lang="en-US" dirty="0"/>
              <a:t>Email Comes In</a:t>
            </a:r>
          </a:p>
        </p:txBody>
      </p:sp>
      <p:sp>
        <p:nvSpPr>
          <p:cNvPr id="7" name="Rectangle: Rounded Corners 6"/>
          <p:cNvSpPr/>
          <p:nvPr/>
        </p:nvSpPr>
        <p:spPr>
          <a:xfrm>
            <a:off x="8469129" y="2954215"/>
            <a:ext cx="2424540" cy="115179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 Large Body of Pre-Classified Spam and Ham Emails</a:t>
            </a:r>
          </a:p>
        </p:txBody>
      </p:sp>
      <p:sp>
        <p:nvSpPr>
          <p:cNvPr id="8" name="Arc 7"/>
          <p:cNvSpPr/>
          <p:nvPr/>
        </p:nvSpPr>
        <p:spPr>
          <a:xfrm>
            <a:off x="7306408" y="2954215"/>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p:cNvCxnSpPr>
            <a:stCxn id="4" idx="3"/>
            <a:endCxn id="7" idx="1"/>
          </p:cNvCxnSpPr>
          <p:nvPr/>
        </p:nvCxnSpPr>
        <p:spPr>
          <a:xfrm>
            <a:off x="7517423" y="3530112"/>
            <a:ext cx="95170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Arrow: Down 10"/>
          <p:cNvSpPr/>
          <p:nvPr/>
        </p:nvSpPr>
        <p:spPr>
          <a:xfrm>
            <a:off x="6251453" y="4106008"/>
            <a:ext cx="571500" cy="104921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p:cNvSpPr txBox="1"/>
          <p:nvPr/>
        </p:nvSpPr>
        <p:spPr>
          <a:xfrm>
            <a:off x="5644662" y="5111896"/>
            <a:ext cx="3042138" cy="369332"/>
          </a:xfrm>
          <a:prstGeom prst="rect">
            <a:avLst/>
          </a:prstGeom>
          <a:noFill/>
        </p:spPr>
        <p:txBody>
          <a:bodyPr wrap="square" rtlCol="0">
            <a:spAutoFit/>
          </a:bodyPr>
          <a:lstStyle/>
          <a:p>
            <a:r>
              <a:rPr lang="en-US" dirty="0"/>
              <a:t>Decision: Spam or Ham</a:t>
            </a:r>
          </a:p>
        </p:txBody>
      </p:sp>
    </p:spTree>
    <p:extLst>
      <p:ext uri="{BB962C8B-B14F-4D97-AF65-F5344CB8AC3E}">
        <p14:creationId xmlns:p14="http://schemas.microsoft.com/office/powerpoint/2010/main" val="3014933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1" y="203200"/>
            <a:ext cx="9142412" cy="1701800"/>
          </a:xfrm>
        </p:spPr>
        <p:txBody>
          <a:bodyPr/>
          <a:lstStyle/>
          <a:p>
            <a:r>
              <a:rPr lang="en-US" dirty="0"/>
              <a:t>Statistics - Refresher</a:t>
            </a:r>
          </a:p>
        </p:txBody>
      </p:sp>
      <p:sp>
        <p:nvSpPr>
          <p:cNvPr id="3" name="Content Placeholder 2"/>
          <p:cNvSpPr>
            <a:spLocks noGrp="1"/>
          </p:cNvSpPr>
          <p:nvPr>
            <p:ph idx="1"/>
          </p:nvPr>
        </p:nvSpPr>
        <p:spPr>
          <a:xfrm>
            <a:off x="2362202" y="1155700"/>
            <a:ext cx="9463452" cy="5438531"/>
          </a:xfrm>
        </p:spPr>
        <p:txBody>
          <a:bodyPr>
            <a:normAutofit fontScale="25000" lnSpcReduction="20000"/>
          </a:bodyPr>
          <a:lstStyle/>
          <a:p>
            <a:r>
              <a:rPr lang="en-US" sz="5600" dirty="0">
                <a:latin typeface="Arial" panose="020B0604020202020204" pitchFamily="34" charset="0"/>
                <a:cs typeface="Arial" panose="020B0604020202020204" pitchFamily="34" charset="0"/>
              </a:rPr>
              <a:t>Statistics is the science of collecting, organizing, summarizing, analyzing and interpreting data. </a:t>
            </a:r>
          </a:p>
          <a:p>
            <a:r>
              <a:rPr lang="en-US" sz="5600" b="1" dirty="0">
                <a:latin typeface="Arial" panose="020B0604020202020204" pitchFamily="34" charset="0"/>
                <a:cs typeface="Arial" panose="020B0604020202020204" pitchFamily="34" charset="0"/>
              </a:rPr>
              <a:t>Descriptive Statistics:</a:t>
            </a:r>
            <a:r>
              <a:rPr lang="en-US" sz="5600" dirty="0">
                <a:latin typeface="Arial" panose="020B0604020202020204" pitchFamily="34" charset="0"/>
                <a:cs typeface="Arial" panose="020B0604020202020204" pitchFamily="34" charset="0"/>
              </a:rPr>
              <a:t> When performing </a:t>
            </a:r>
            <a:r>
              <a:rPr lang="en-US" sz="5600" i="1" dirty="0">
                <a:latin typeface="Arial" panose="020B0604020202020204" pitchFamily="34" charset="0"/>
                <a:cs typeface="Arial" panose="020B0604020202020204" pitchFamily="34" charset="0"/>
              </a:rPr>
              <a:t>descriptive statistics</a:t>
            </a:r>
            <a:r>
              <a:rPr lang="en-US" sz="5600" dirty="0">
                <a:latin typeface="Arial" panose="020B0604020202020204" pitchFamily="34" charset="0"/>
                <a:cs typeface="Arial" panose="020B0604020202020204" pitchFamily="34" charset="0"/>
              </a:rPr>
              <a:t> you collect, organize, summarize, and graphically present data; then you are able to make conclusions about said data.</a:t>
            </a:r>
          </a:p>
          <a:p>
            <a:r>
              <a:rPr lang="en-US" sz="5600" b="1" dirty="0">
                <a:latin typeface="Arial" panose="020B0604020202020204" pitchFamily="34" charset="0"/>
                <a:cs typeface="Arial" panose="020B0604020202020204" pitchFamily="34" charset="0"/>
              </a:rPr>
              <a:t>Inferential Statistics:</a:t>
            </a:r>
            <a:r>
              <a:rPr lang="en-US" sz="5600" dirty="0">
                <a:latin typeface="Arial" panose="020B0604020202020204" pitchFamily="34" charset="0"/>
                <a:cs typeface="Arial" panose="020B0604020202020204" pitchFamily="34" charset="0"/>
              </a:rPr>
              <a:t> </a:t>
            </a:r>
            <a:r>
              <a:rPr lang="en-US" sz="5600" i="1" dirty="0">
                <a:latin typeface="Arial" panose="020B0604020202020204" pitchFamily="34" charset="0"/>
                <a:cs typeface="Arial" panose="020B0604020202020204" pitchFamily="34" charset="0"/>
              </a:rPr>
              <a:t>Inferential statistics</a:t>
            </a:r>
            <a:r>
              <a:rPr lang="en-US" sz="5600" dirty="0">
                <a:latin typeface="Arial" panose="020B0604020202020204" pitchFamily="34" charset="0"/>
                <a:cs typeface="Arial" panose="020B0604020202020204" pitchFamily="34" charset="0"/>
              </a:rPr>
              <a:t> are used when you want to make predictions and inferences about a larger group (a whole population) from data that was collected from a smaller group (a sample population)</a:t>
            </a:r>
          </a:p>
          <a:p>
            <a:r>
              <a:rPr lang="en-US" sz="5600" b="1" dirty="0">
                <a:latin typeface="Arial" panose="020B0604020202020204" pitchFamily="34" charset="0"/>
                <a:cs typeface="Arial" panose="020B0604020202020204" pitchFamily="34" charset="0"/>
              </a:rPr>
              <a:t>Measures of Central Tendency: </a:t>
            </a:r>
            <a:r>
              <a:rPr lang="en-US" sz="5600" dirty="0">
                <a:latin typeface="Arial" panose="020B0604020202020204" pitchFamily="34" charset="0"/>
                <a:cs typeface="Arial" panose="020B0604020202020204" pitchFamily="34" charset="0"/>
              </a:rPr>
              <a:t>Mean, median and Mode</a:t>
            </a:r>
          </a:p>
          <a:p>
            <a:r>
              <a:rPr lang="en-US" sz="5600" b="1" dirty="0">
                <a:latin typeface="Arial" panose="020B0604020202020204" pitchFamily="34" charset="0"/>
                <a:cs typeface="Arial" panose="020B0604020202020204" pitchFamily="34" charset="0"/>
              </a:rPr>
              <a:t>Measures of Dispersion: </a:t>
            </a:r>
            <a:r>
              <a:rPr lang="en-US" sz="5600" dirty="0">
                <a:latin typeface="Arial" panose="020B0604020202020204" pitchFamily="34" charset="0"/>
                <a:cs typeface="Arial" panose="020B0604020202020204" pitchFamily="34" charset="0"/>
              </a:rPr>
              <a:t>Range, Interquartile Range and Standard Deviation </a:t>
            </a:r>
          </a:p>
          <a:p>
            <a:r>
              <a:rPr lang="en-US" sz="5600" b="1" dirty="0">
                <a:latin typeface="Arial" panose="020B0604020202020204" pitchFamily="34" charset="0"/>
                <a:cs typeface="Arial" panose="020B0604020202020204" pitchFamily="34" charset="0"/>
              </a:rPr>
              <a:t>Population:</a:t>
            </a:r>
            <a:r>
              <a:rPr lang="en-US" sz="5600" dirty="0">
                <a:latin typeface="Arial" panose="020B0604020202020204" pitchFamily="34" charset="0"/>
                <a:cs typeface="Arial" panose="020B0604020202020204" pitchFamily="34" charset="0"/>
              </a:rPr>
              <a:t> Statisticians refer to an entire group that is being studied as a population. Each member of the population is called a unit, or subject. Different characteristics or attributes of a unit or subject are known as </a:t>
            </a:r>
            <a:r>
              <a:rPr lang="en-US" sz="5600" b="1" dirty="0">
                <a:latin typeface="Arial" panose="020B0604020202020204" pitchFamily="34" charset="0"/>
                <a:cs typeface="Arial" panose="020B0604020202020204" pitchFamily="34" charset="0"/>
              </a:rPr>
              <a:t>variables</a:t>
            </a:r>
            <a:r>
              <a:rPr lang="en-US" sz="5600" dirty="0">
                <a:latin typeface="Arial" panose="020B0604020202020204" pitchFamily="34" charset="0"/>
                <a:cs typeface="Arial" panose="020B0604020202020204" pitchFamily="34" charset="0"/>
              </a:rPr>
              <a:t>. </a:t>
            </a:r>
          </a:p>
          <a:p>
            <a:r>
              <a:rPr lang="en-US" sz="5600" b="1" dirty="0">
                <a:latin typeface="Arial" panose="020B0604020202020204" pitchFamily="34" charset="0"/>
                <a:cs typeface="Arial" panose="020B0604020202020204" pitchFamily="34" charset="0"/>
              </a:rPr>
              <a:t>Sample: </a:t>
            </a:r>
            <a:r>
              <a:rPr lang="en-US" sz="5600" dirty="0">
                <a:latin typeface="Arial" panose="020B0604020202020204" pitchFamily="34" charset="0"/>
                <a:cs typeface="Arial" panose="020B0604020202020204" pitchFamily="34" charset="0"/>
              </a:rPr>
              <a:t>Smaller, representative group from the population, is called a </a:t>
            </a:r>
            <a:r>
              <a:rPr lang="en-US" sz="5600" b="1" dirty="0">
                <a:latin typeface="Arial" panose="020B0604020202020204" pitchFamily="34" charset="0"/>
                <a:cs typeface="Arial" panose="020B0604020202020204" pitchFamily="34" charset="0"/>
              </a:rPr>
              <a:t>sample. </a:t>
            </a:r>
            <a:r>
              <a:rPr lang="en-US" sz="5600" dirty="0">
                <a:latin typeface="Arial" panose="020B0604020202020204" pitchFamily="34" charset="0"/>
                <a:cs typeface="Arial" panose="020B0604020202020204" pitchFamily="34" charset="0"/>
              </a:rPr>
              <a:t>An actual value of a population variable A measurable characteristic of a population, such as a mean or standard deviation, is called a </a:t>
            </a:r>
            <a:r>
              <a:rPr lang="en-US" sz="5600" b="1" dirty="0">
                <a:latin typeface="Arial" panose="020B0604020202020204" pitchFamily="34" charset="0"/>
                <a:cs typeface="Arial" panose="020B0604020202020204" pitchFamily="34" charset="0"/>
              </a:rPr>
              <a:t>parameter</a:t>
            </a:r>
            <a:r>
              <a:rPr lang="en-US" sz="5600" dirty="0">
                <a:latin typeface="Arial" panose="020B0604020202020204" pitchFamily="34" charset="0"/>
                <a:cs typeface="Arial" panose="020B0604020202020204" pitchFamily="34" charset="0"/>
              </a:rPr>
              <a:t>; but a measurable characteristic of a sample is called a </a:t>
            </a:r>
            <a:r>
              <a:rPr lang="en-US" sz="5600" b="1" dirty="0">
                <a:latin typeface="Arial" panose="020B0604020202020204" pitchFamily="34" charset="0"/>
                <a:cs typeface="Arial" panose="020B0604020202020204" pitchFamily="34" charset="0"/>
              </a:rPr>
              <a:t>statistic</a:t>
            </a:r>
            <a:r>
              <a:rPr lang="en-US" sz="5600" dirty="0">
                <a:latin typeface="Arial" panose="020B0604020202020204" pitchFamily="34" charset="0"/>
                <a:cs typeface="Arial" panose="020B0604020202020204" pitchFamily="34" charset="0"/>
              </a:rPr>
              <a:t>.</a:t>
            </a:r>
          </a:p>
          <a:p>
            <a:r>
              <a:rPr lang="en-US" sz="5600" b="1" dirty="0">
                <a:latin typeface="Arial" panose="020B0604020202020204" pitchFamily="34" charset="0"/>
                <a:cs typeface="Arial" panose="020B0604020202020204" pitchFamily="34" charset="0"/>
              </a:rPr>
              <a:t>Error (or disturbance)</a:t>
            </a:r>
            <a:r>
              <a:rPr lang="en-US" sz="5600" dirty="0">
                <a:latin typeface="Arial" panose="020B0604020202020204" pitchFamily="34" charset="0"/>
                <a:cs typeface="Arial" panose="020B0604020202020204" pitchFamily="34" charset="0"/>
              </a:rPr>
              <a:t> of an observed value is the deviation of the observed value from the true value of a quantity of interest(</a:t>
            </a:r>
            <a:r>
              <a:rPr lang="en-US" sz="5600" dirty="0" err="1">
                <a:latin typeface="Arial" panose="020B0604020202020204" pitchFamily="34" charset="0"/>
                <a:cs typeface="Arial" panose="020B0604020202020204" pitchFamily="34" charset="0"/>
              </a:rPr>
              <a:t>e.g</a:t>
            </a:r>
            <a:r>
              <a:rPr lang="en-US" sz="5600" dirty="0">
                <a:latin typeface="Arial" panose="020B0604020202020204" pitchFamily="34" charset="0"/>
                <a:cs typeface="Arial" panose="020B0604020202020204" pitchFamily="34" charset="0"/>
              </a:rPr>
              <a:t> population mean)</a:t>
            </a:r>
          </a:p>
          <a:p>
            <a:r>
              <a:rPr lang="en-US" sz="5600" b="1" dirty="0">
                <a:latin typeface="Arial" panose="020B0604020202020204" pitchFamily="34" charset="0"/>
                <a:cs typeface="Arial" panose="020B0604020202020204" pitchFamily="34" charset="0"/>
              </a:rPr>
              <a:t>Residual </a:t>
            </a:r>
            <a:r>
              <a:rPr lang="en-US" sz="5600" dirty="0">
                <a:latin typeface="Arial" panose="020B0604020202020204" pitchFamily="34" charset="0"/>
                <a:cs typeface="Arial" panose="020B0604020202020204" pitchFamily="34" charset="0"/>
              </a:rPr>
              <a:t>of an observed value is the difference between the observed value and the estimated value of the quantity of interest (for example, a sample mean)</a:t>
            </a:r>
          </a:p>
          <a:p>
            <a:r>
              <a:rPr lang="en-US" sz="5600" b="1" dirty="0">
                <a:latin typeface="Arial" panose="020B0604020202020204" pitchFamily="34" charset="0"/>
                <a:cs typeface="Arial" panose="020B0604020202020204" pitchFamily="34" charset="0"/>
              </a:rPr>
              <a:t>Research or Study: </a:t>
            </a:r>
            <a:r>
              <a:rPr lang="en-US" sz="5600" dirty="0">
                <a:latin typeface="Arial" panose="020B0604020202020204" pitchFamily="34" charset="0"/>
                <a:cs typeface="Arial" panose="020B0604020202020204" pitchFamily="34" charset="0"/>
              </a:rPr>
              <a:t>It can be Observational or Experimental(Interventional). In an observational study you are not giving the subjects any type of treatment, you are just recording what you observe.  In an experiment, you are giving the subjects a treatment and observing the effects of that treatment.</a:t>
            </a:r>
          </a:p>
          <a:p>
            <a:r>
              <a:rPr lang="en-US" sz="5600" dirty="0">
                <a:latin typeface="Arial" panose="020B0604020202020204" pitchFamily="34" charset="0"/>
                <a:cs typeface="Arial" panose="020B0604020202020204" pitchFamily="34" charset="0"/>
              </a:rPr>
              <a:t>A </a:t>
            </a:r>
            <a:r>
              <a:rPr lang="en-US" sz="5600" b="1" dirty="0">
                <a:latin typeface="Arial" panose="020B0604020202020204" pitchFamily="34" charset="0"/>
                <a:cs typeface="Arial" panose="020B0604020202020204" pitchFamily="34" charset="0"/>
              </a:rPr>
              <a:t>retrospective</a:t>
            </a:r>
            <a:r>
              <a:rPr lang="en-US" sz="5600" dirty="0">
                <a:latin typeface="Arial" panose="020B0604020202020204" pitchFamily="34" charset="0"/>
                <a:cs typeface="Arial" panose="020B0604020202020204" pitchFamily="34" charset="0"/>
              </a:rPr>
              <a:t> study is an observational study in which you look at past data.  Typically used when you are studying something that is unethical (such as drinking during pregnancy).  A </a:t>
            </a:r>
            <a:r>
              <a:rPr lang="en-US" sz="5600" b="1" dirty="0">
                <a:latin typeface="Arial" panose="020B0604020202020204" pitchFamily="34" charset="0"/>
                <a:cs typeface="Arial" panose="020B0604020202020204" pitchFamily="34" charset="0"/>
              </a:rPr>
              <a:t>prospective</a:t>
            </a:r>
            <a:r>
              <a:rPr lang="en-US" sz="5600" dirty="0">
                <a:latin typeface="Arial" panose="020B0604020202020204" pitchFamily="34" charset="0"/>
                <a:cs typeface="Arial" panose="020B0604020202020204" pitchFamily="34" charset="0"/>
              </a:rPr>
              <a:t> study is an observational study in which you observe over a significant period of time.  This is used when you want to study long term effects.</a:t>
            </a:r>
          </a:p>
          <a:p>
            <a:endParaRPr lang="en-US" sz="5600" dirty="0">
              <a:latin typeface="Arial" panose="020B0604020202020204" pitchFamily="34" charset="0"/>
              <a:cs typeface="Arial" panose="020B0604020202020204" pitchFamily="34" charset="0"/>
            </a:endParaRPr>
          </a:p>
          <a:p>
            <a:endParaRPr lang="en-US" dirty="0"/>
          </a:p>
          <a:p>
            <a:pPr marL="0" indent="0">
              <a:buNone/>
            </a:pPr>
            <a:endParaRPr lang="en-US" dirty="0"/>
          </a:p>
          <a:p>
            <a:endParaRPr lang="en-US" altLang="en-US" sz="3400" dirty="0">
              <a:solidFill>
                <a:schemeClr val="tx1"/>
              </a:solidFill>
              <a:latin typeface="Arial" panose="020B0604020202020204" pitchFamily="34" charset="0"/>
            </a:endParaRP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506648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SPAM or HAM?</a:t>
            </a:r>
          </a:p>
        </p:txBody>
      </p:sp>
      <p:sp>
        <p:nvSpPr>
          <p:cNvPr id="3" name="Content Placeholder 2"/>
          <p:cNvSpPr>
            <a:spLocks noGrp="1"/>
          </p:cNvSpPr>
          <p:nvPr>
            <p:ph idx="1"/>
          </p:nvPr>
        </p:nvSpPr>
        <p:spPr>
          <a:xfrm>
            <a:off x="1993899" y="939800"/>
            <a:ext cx="9972431" cy="5795108"/>
          </a:xfrm>
        </p:spPr>
        <p:txBody>
          <a:bodyPr>
            <a:normAutofit fontScale="92500" lnSpcReduction="20000"/>
          </a:bodyPr>
          <a:lstStyle/>
          <a:p>
            <a:pPr marL="0" indent="0">
              <a:buNone/>
            </a:pPr>
            <a:r>
              <a:rPr lang="en-US" dirty="0"/>
              <a:t>CORPUS: A set of emails already marked as SPAM or HAM</a:t>
            </a:r>
          </a:p>
          <a:p>
            <a:pPr marL="0" indent="0">
              <a:buNone/>
            </a:pPr>
            <a:endParaRPr lang="en-US" dirty="0"/>
          </a:p>
          <a:p>
            <a:pPr marL="0" indent="0">
              <a:buNone/>
            </a:pPr>
            <a:r>
              <a:rPr lang="en-US" dirty="0"/>
              <a:t>Depending upon the frequency of a word in an email, we will determine the </a:t>
            </a:r>
            <a:r>
              <a:rPr lang="en-US" dirty="0" err="1"/>
              <a:t>spamminess</a:t>
            </a:r>
            <a:r>
              <a:rPr lang="en-US" dirty="0"/>
              <a:t> or </a:t>
            </a:r>
            <a:r>
              <a:rPr lang="en-US" dirty="0" err="1"/>
              <a:t>hamminess</a:t>
            </a:r>
            <a:r>
              <a:rPr lang="en-US" dirty="0"/>
              <a:t> of a word. If a word appears more no of times in a Spam email, its </a:t>
            </a:r>
            <a:r>
              <a:rPr lang="en-US" dirty="0" err="1"/>
              <a:t>spamminess</a:t>
            </a:r>
            <a:r>
              <a:rPr lang="en-US" dirty="0"/>
              <a:t> measure is high</a:t>
            </a:r>
          </a:p>
          <a:p>
            <a:pPr marL="0" indent="0">
              <a:buNone/>
            </a:pPr>
            <a:r>
              <a:rPr lang="en-US" dirty="0"/>
              <a:t>S(T) = C(T-Spam)/[C(T-Spam) + C(T-Ham)]</a:t>
            </a:r>
          </a:p>
          <a:p>
            <a:pPr marL="0" indent="0">
              <a:buNone/>
            </a:pPr>
            <a:r>
              <a:rPr lang="en-US" dirty="0"/>
              <a:t>Where C(T-Spam) = No of Times the word appears in all Spam Emails</a:t>
            </a:r>
          </a:p>
          <a:p>
            <a:pPr marL="0" indent="0">
              <a:buNone/>
            </a:pPr>
            <a:r>
              <a:rPr lang="en-US" dirty="0"/>
              <a:t>C(T-Spam) + C(T-Ham) = No of times the word appears in any email</a:t>
            </a:r>
          </a:p>
          <a:p>
            <a:pPr marL="0" indent="0">
              <a:buNone/>
            </a:pPr>
            <a:endParaRPr lang="en-US" dirty="0"/>
          </a:p>
          <a:p>
            <a:pPr marL="0" indent="0">
              <a:buNone/>
            </a:pPr>
            <a:r>
              <a:rPr lang="en-US" dirty="0"/>
              <a:t>If a new mail comes up:</a:t>
            </a:r>
          </a:p>
          <a:p>
            <a:pPr>
              <a:buAutoNum type="arabicPeriod"/>
            </a:pPr>
            <a:r>
              <a:rPr lang="en-US" dirty="0"/>
              <a:t>Find out the </a:t>
            </a:r>
            <a:r>
              <a:rPr lang="en-US" dirty="0" err="1"/>
              <a:t>spamminess</a:t>
            </a:r>
            <a:r>
              <a:rPr lang="en-US" dirty="0"/>
              <a:t> of each word of that mail.</a:t>
            </a:r>
          </a:p>
          <a:p>
            <a:pPr>
              <a:buAutoNum type="arabicPeriod"/>
            </a:pPr>
            <a:r>
              <a:rPr lang="en-US" dirty="0"/>
              <a:t>Find the total </a:t>
            </a:r>
            <a:r>
              <a:rPr lang="en-US" dirty="0" err="1"/>
              <a:t>spamminess</a:t>
            </a:r>
            <a:r>
              <a:rPr lang="en-US" dirty="0"/>
              <a:t> of the entire message S(M)=S(T1)*S(T2)……*S(T(n))</a:t>
            </a:r>
          </a:p>
          <a:p>
            <a:pPr>
              <a:buAutoNum type="arabicPeriod"/>
            </a:pPr>
            <a:r>
              <a:rPr lang="en-US" dirty="0"/>
              <a:t>Find the </a:t>
            </a:r>
            <a:r>
              <a:rPr lang="en-US" dirty="0" err="1"/>
              <a:t>hamnminess</a:t>
            </a:r>
            <a:r>
              <a:rPr lang="en-US" dirty="0"/>
              <a:t> of entire message H(M)=[1-S(T1)]*[1-S(T2)]…….*[1-S(T(n)]</a:t>
            </a:r>
          </a:p>
          <a:p>
            <a:pPr>
              <a:buAutoNum type="arabicPeriod"/>
            </a:pPr>
            <a:r>
              <a:rPr lang="en-US" dirty="0"/>
              <a:t>If S(M) &gt; H(M), the decision will be that the message is Spam else its is Ham</a:t>
            </a:r>
          </a:p>
          <a:p>
            <a:pPr>
              <a:buAutoNum type="arabicPeriod"/>
            </a:pPr>
            <a:endParaRPr lang="en-US" dirty="0"/>
          </a:p>
          <a:p>
            <a:pPr marL="0" indent="0">
              <a:buNone/>
            </a:pPr>
            <a:r>
              <a:rPr lang="en-US" dirty="0"/>
              <a:t>This method depends on the pre-existing corpus. We are training our Model on the corpus where we are finding the </a:t>
            </a:r>
            <a:r>
              <a:rPr lang="en-US" dirty="0" err="1"/>
              <a:t>spamminess</a:t>
            </a:r>
            <a:r>
              <a:rPr lang="en-US" dirty="0"/>
              <a:t> of each word. Then we are running a new email against this model to take the decision.</a:t>
            </a:r>
          </a:p>
          <a:p>
            <a:pPr marL="0" indent="0">
              <a:buNone/>
            </a:pPr>
            <a:endParaRPr lang="en-US" dirty="0"/>
          </a:p>
        </p:txBody>
      </p:sp>
    </p:spTree>
    <p:extLst>
      <p:ext uri="{BB962C8B-B14F-4D97-AF65-F5344CB8AC3E}">
        <p14:creationId xmlns:p14="http://schemas.microsoft.com/office/powerpoint/2010/main" val="722592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Supervised Learning : Classification </a:t>
            </a:r>
          </a:p>
        </p:txBody>
      </p:sp>
      <p:sp>
        <p:nvSpPr>
          <p:cNvPr id="3" name="Content Placeholder 2"/>
          <p:cNvSpPr>
            <a:spLocks noGrp="1"/>
          </p:cNvSpPr>
          <p:nvPr>
            <p:ph idx="1"/>
          </p:nvPr>
        </p:nvSpPr>
        <p:spPr>
          <a:xfrm>
            <a:off x="1993899" y="939800"/>
            <a:ext cx="9972431" cy="5795108"/>
          </a:xfrm>
        </p:spPr>
        <p:txBody>
          <a:bodyPr>
            <a:normAutofit/>
          </a:bodyPr>
          <a:lstStyle/>
          <a:p>
            <a:r>
              <a:rPr lang="en-US" dirty="0"/>
              <a:t>Machine Learning techniques that explicitly have a “Training the model” stage are examples of Supervised Learning.</a:t>
            </a:r>
          </a:p>
          <a:p>
            <a:r>
              <a:rPr lang="en-US" dirty="0"/>
              <a:t>When the decision to be made is “discrete” value (</a:t>
            </a:r>
            <a:r>
              <a:rPr lang="en-US" dirty="0" err="1"/>
              <a:t>e.g</a:t>
            </a:r>
            <a:r>
              <a:rPr lang="en-US" dirty="0"/>
              <a:t> a mail can be either Spam or Ham”), this is known as Classification</a:t>
            </a:r>
          </a:p>
          <a:p>
            <a:r>
              <a:rPr lang="en-US" dirty="0"/>
              <a:t>The entities we are seeking to classify are called “problem instances”. The emails that are coming as input are our problem instances</a:t>
            </a:r>
          </a:p>
          <a:p>
            <a:r>
              <a:rPr lang="en-US" dirty="0"/>
              <a:t>Each problem instance is represented using some attributes. In our example Email was represented using words in it. The observable attributes of each problem instance are called features or Feature Vectors.</a:t>
            </a:r>
          </a:p>
          <a:p>
            <a:r>
              <a:rPr lang="en-US" dirty="0"/>
              <a:t>The categories we seek to classify are called “Labels”</a:t>
            </a:r>
          </a:p>
          <a:p>
            <a:r>
              <a:rPr lang="en-US" dirty="0"/>
              <a:t>An algorithm that implements Classification is called a Classifier </a:t>
            </a:r>
            <a:r>
              <a:rPr lang="en-US" dirty="0" err="1"/>
              <a:t>e.g</a:t>
            </a:r>
            <a:r>
              <a:rPr lang="en-US" dirty="0"/>
              <a:t> Naïve-Bayes, K-Nearest </a:t>
            </a:r>
            <a:r>
              <a:rPr lang="en-US" dirty="0" err="1"/>
              <a:t>Neighbour</a:t>
            </a:r>
            <a:r>
              <a:rPr lang="en-US" dirty="0"/>
              <a:t>, Support Vector Machine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52048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Probability</a:t>
            </a:r>
          </a:p>
        </p:txBody>
      </p:sp>
      <p:sp>
        <p:nvSpPr>
          <p:cNvPr id="3" name="Content Placeholder 2"/>
          <p:cNvSpPr>
            <a:spLocks noGrp="1"/>
          </p:cNvSpPr>
          <p:nvPr>
            <p:ph idx="1"/>
          </p:nvPr>
        </p:nvSpPr>
        <p:spPr>
          <a:xfrm>
            <a:off x="1993899" y="939800"/>
            <a:ext cx="9972431" cy="5795108"/>
          </a:xfrm>
        </p:spPr>
        <p:txBody>
          <a:bodyPr>
            <a:normAutofit lnSpcReduction="10000"/>
          </a:bodyPr>
          <a:lstStyle/>
          <a:p>
            <a:r>
              <a:rPr lang="en-US" dirty="0"/>
              <a:t>Probability—the degree of belief in the truth or falsity of a statement</a:t>
            </a:r>
            <a:endParaRPr lang="en-US" b="1" dirty="0"/>
          </a:p>
          <a:p>
            <a:r>
              <a:rPr lang="en-US" dirty="0"/>
              <a:t>Range of uncertainty from 0 to 1 </a:t>
            </a:r>
          </a:p>
          <a:p>
            <a:r>
              <a:rPr lang="en-US" dirty="0"/>
              <a:t>Certain statement is true: probability 1 </a:t>
            </a:r>
          </a:p>
          <a:p>
            <a:r>
              <a:rPr lang="en-US" dirty="0"/>
              <a:t>Certain statement is false: probability 0      </a:t>
            </a:r>
          </a:p>
          <a:p>
            <a:pPr marL="0" indent="0">
              <a:buNone/>
            </a:pPr>
            <a:r>
              <a:rPr lang="en-US" dirty="0"/>
              <a:t>Probability of a person picked up randomly in a company being a female = ½</a:t>
            </a:r>
          </a:p>
          <a:p>
            <a:pPr marL="0" indent="0">
              <a:buNone/>
            </a:pPr>
            <a:r>
              <a:rPr lang="en-US" dirty="0"/>
              <a:t>Now lets say that the HR department consist of 86% of the females .</a:t>
            </a:r>
          </a:p>
          <a:p>
            <a:pPr marL="0" indent="0">
              <a:buNone/>
            </a:pPr>
            <a:r>
              <a:rPr lang="en-US" dirty="0"/>
              <a:t>So, the probability of a person picked up randomly in a company being a female AND working in HR department = 0.86</a:t>
            </a:r>
          </a:p>
          <a:p>
            <a:pPr marL="0" indent="0">
              <a:buNone/>
            </a:pPr>
            <a:r>
              <a:rPr lang="en-US" dirty="0"/>
              <a:t>This called </a:t>
            </a:r>
            <a:r>
              <a:rPr lang="en-US" b="1" dirty="0"/>
              <a:t>Posterior Probability </a:t>
            </a:r>
            <a:r>
              <a:rPr lang="en-US" dirty="0"/>
              <a:t>= P(</a:t>
            </a:r>
            <a:r>
              <a:rPr lang="en-US" dirty="0" err="1"/>
              <a:t>h|D</a:t>
            </a:r>
            <a:r>
              <a:rPr lang="en-US" dirty="0"/>
              <a:t>) = Probability of hypothesis h, given some data D</a:t>
            </a:r>
          </a:p>
          <a:p>
            <a:pPr marL="0" indent="0">
              <a:buNone/>
            </a:pPr>
            <a:r>
              <a:rPr lang="en-US" dirty="0"/>
              <a:t>P(</a:t>
            </a:r>
            <a:r>
              <a:rPr lang="en-US" dirty="0" err="1"/>
              <a:t>female|works</a:t>
            </a:r>
            <a:r>
              <a:rPr lang="en-US" dirty="0"/>
              <a:t> in HR department)= 0.86</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It is also known as conditional probability.</a:t>
            </a:r>
          </a:p>
          <a:p>
            <a:endParaRPr lang="en-US" dirty="0"/>
          </a:p>
          <a:p>
            <a:pPr marL="0" lvl="0" indent="0">
              <a:buNone/>
            </a:pPr>
            <a:endParaRPr lang="en-US" dirty="0"/>
          </a:p>
          <a:p>
            <a:pPr marL="0" lv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4475650" y="4814887"/>
            <a:ext cx="2698873" cy="1004066"/>
          </a:xfrm>
          <a:prstGeom prst="rect">
            <a:avLst/>
          </a:prstGeom>
        </p:spPr>
      </p:pic>
    </p:spTree>
    <p:extLst>
      <p:ext uri="{BB962C8B-B14F-4D97-AF65-F5344CB8AC3E}">
        <p14:creationId xmlns:p14="http://schemas.microsoft.com/office/powerpoint/2010/main" val="1232506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Probability</a:t>
            </a:r>
          </a:p>
        </p:txBody>
      </p:sp>
      <p:sp>
        <p:nvSpPr>
          <p:cNvPr id="3" name="Content Placeholder 2"/>
          <p:cNvSpPr>
            <a:spLocks noGrp="1"/>
          </p:cNvSpPr>
          <p:nvPr>
            <p:ph idx="1"/>
          </p:nvPr>
        </p:nvSpPr>
        <p:spPr>
          <a:xfrm>
            <a:off x="1993899" y="939800"/>
            <a:ext cx="9972431" cy="5795108"/>
          </a:xfrm>
        </p:spPr>
        <p:txBody>
          <a:bodyPr>
            <a:normAutofit/>
          </a:bodyPr>
          <a:lstStyle/>
          <a:p>
            <a:pPr marL="0" indent="0">
              <a:buNone/>
            </a:pPr>
            <a:r>
              <a:rPr lang="en-US" dirty="0"/>
              <a:t>Probability of events occurring in an order or the probability of group of events occurring</a:t>
            </a:r>
          </a:p>
          <a:p>
            <a:pPr marL="0" indent="0">
              <a:buNone/>
            </a:pPr>
            <a:endParaRPr lang="en-US" dirty="0"/>
          </a:p>
          <a:p>
            <a:pPr>
              <a:buFont typeface="Wingdings" panose="05000000000000000000" pitchFamily="2" charset="2"/>
              <a:buChar char="Ø"/>
            </a:pPr>
            <a:r>
              <a:rPr lang="en-US" dirty="0"/>
              <a:t>Permutation: Order matters </a:t>
            </a:r>
            <a:r>
              <a:rPr lang="en-US" dirty="0" err="1"/>
              <a:t>e.g</a:t>
            </a:r>
            <a:r>
              <a:rPr lang="en-US" dirty="0"/>
              <a:t> placing 5 people in 5 different positions (120 ways)</a:t>
            </a:r>
          </a:p>
          <a:p>
            <a:pPr>
              <a:buFont typeface="Wingdings" panose="05000000000000000000" pitchFamily="2" charset="2"/>
              <a:buChar char="Ø"/>
            </a:pPr>
            <a:r>
              <a:rPr lang="en-US" dirty="0"/>
              <a:t>Combination: Order does not matter </a:t>
            </a:r>
            <a:r>
              <a:rPr lang="en-US" dirty="0" err="1"/>
              <a:t>e.g</a:t>
            </a:r>
            <a:r>
              <a:rPr lang="en-US" dirty="0"/>
              <a:t> forming a 5 person team from 5 people – 1 way</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lvl="0" indent="0">
              <a:buNone/>
            </a:pPr>
            <a:endParaRPr lang="en-US" dirty="0"/>
          </a:p>
          <a:p>
            <a:pPr marL="0" lv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88307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Probability – An example</a:t>
            </a:r>
          </a:p>
        </p:txBody>
      </p:sp>
      <p:sp>
        <p:nvSpPr>
          <p:cNvPr id="3" name="Content Placeholder 2"/>
          <p:cNvSpPr>
            <a:spLocks noGrp="1"/>
          </p:cNvSpPr>
          <p:nvPr>
            <p:ph idx="1"/>
          </p:nvPr>
        </p:nvSpPr>
        <p:spPr>
          <a:xfrm>
            <a:off x="4422531" y="1248508"/>
            <a:ext cx="7543799" cy="5486399"/>
          </a:xfrm>
        </p:spPr>
        <p:txBody>
          <a:bodyPr>
            <a:normAutofit/>
          </a:bodyPr>
          <a:lstStyle/>
          <a:p>
            <a:pPr marL="0" indent="0">
              <a:buNone/>
            </a:pPr>
            <a:r>
              <a:rPr lang="en-US" sz="1600" dirty="0"/>
              <a:t>Probability that a randomly selected person uses an iPhone:</a:t>
            </a:r>
          </a:p>
          <a:p>
            <a:pPr marL="0" indent="0">
              <a:buNone/>
            </a:pPr>
            <a:r>
              <a:rPr lang="en-US" sz="1600" dirty="0"/>
              <a:t>P(iPhone)= 5/10 = 0.5</a:t>
            </a:r>
          </a:p>
          <a:p>
            <a:pPr marL="0" indent="0">
              <a:buNone/>
            </a:pPr>
            <a:endParaRPr lang="en-US" sz="1600" dirty="0"/>
          </a:p>
          <a:p>
            <a:pPr marL="0" indent="0">
              <a:buNone/>
            </a:pPr>
            <a:r>
              <a:rPr lang="en-US" sz="1600" dirty="0"/>
              <a:t>What is the probability that a randomly selected person uses an iPhone given that person uses a Mac laptop? </a:t>
            </a:r>
          </a:p>
          <a:p>
            <a:pPr marL="0" indent="0">
              <a:buNone/>
            </a:pPr>
            <a:endParaRPr lang="en-US" sz="1600" dirty="0"/>
          </a:p>
          <a:p>
            <a:pPr marL="0" indent="0">
              <a:buNone/>
            </a:pPr>
            <a:endParaRPr lang="en-US" sz="1600" dirty="0"/>
          </a:p>
          <a:p>
            <a:pPr marL="0" indent="0">
              <a:buNone/>
            </a:pPr>
            <a:r>
              <a:rPr lang="en-US" sz="1600" dirty="0"/>
              <a:t>there are 4 people who use both a Mac and an iPhone: </a:t>
            </a:r>
          </a:p>
          <a:p>
            <a:pPr marL="0" indent="0">
              <a:buNone/>
            </a:pPr>
            <a:r>
              <a:rPr lang="en-US" sz="1600" dirty="0"/>
              <a:t> </a:t>
            </a:r>
          </a:p>
          <a:p>
            <a:endParaRPr lang="en-US" sz="1600" dirty="0"/>
          </a:p>
          <a:p>
            <a:pPr marL="0" lvl="0" indent="0">
              <a:buNone/>
            </a:pPr>
            <a:r>
              <a:rPr lang="en-US" sz="1600" dirty="0"/>
              <a:t>and the probability of a random person using a mac is P(mac)= 6/10</a:t>
            </a:r>
          </a:p>
          <a:p>
            <a:pPr marL="0" lvl="0" indent="0">
              <a:buNone/>
            </a:pPr>
            <a:r>
              <a:rPr lang="en-US" sz="1600" dirty="0"/>
              <a:t>So the probability of that some person uses an iPhone given that person uses a Mac is </a:t>
            </a:r>
          </a:p>
          <a:p>
            <a:pPr marL="0" indent="0">
              <a:buNone/>
            </a:pPr>
            <a:r>
              <a:rPr lang="en-US" sz="1600" b="1" dirty="0"/>
              <a:t>P(</a:t>
            </a:r>
            <a:r>
              <a:rPr lang="en-US" sz="1600" b="1" dirty="0" err="1"/>
              <a:t>iphone|mac</a:t>
            </a:r>
            <a:r>
              <a:rPr lang="en-US" sz="1600" b="1" dirty="0"/>
              <a:t>) </a:t>
            </a:r>
            <a:r>
              <a:rPr lang="en-US" sz="1600" dirty="0"/>
              <a:t>= 0.4/0.6 = 0.667</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1415561" y="1361055"/>
            <a:ext cx="2942037" cy="4494622"/>
          </a:xfrm>
          <a:prstGeom prst="rect">
            <a:avLst/>
          </a:prstGeom>
        </p:spPr>
      </p:pic>
      <p:pic>
        <p:nvPicPr>
          <p:cNvPr id="6" name="Picture 5"/>
          <p:cNvPicPr>
            <a:picLocks noChangeAspect="1"/>
          </p:cNvPicPr>
          <p:nvPr/>
        </p:nvPicPr>
        <p:blipFill>
          <a:blip r:embed="rId3"/>
          <a:stretch>
            <a:fillRect/>
          </a:stretch>
        </p:blipFill>
        <p:spPr>
          <a:xfrm>
            <a:off x="6162675" y="3070879"/>
            <a:ext cx="2833687" cy="553709"/>
          </a:xfrm>
          <a:prstGeom prst="rect">
            <a:avLst/>
          </a:prstGeom>
        </p:spPr>
      </p:pic>
      <p:pic>
        <p:nvPicPr>
          <p:cNvPr id="7" name="Picture 6"/>
          <p:cNvPicPr>
            <a:picLocks noChangeAspect="1"/>
          </p:cNvPicPr>
          <p:nvPr/>
        </p:nvPicPr>
        <p:blipFill>
          <a:blip r:embed="rId4"/>
          <a:stretch>
            <a:fillRect/>
          </a:stretch>
        </p:blipFill>
        <p:spPr>
          <a:xfrm>
            <a:off x="6162675" y="4162204"/>
            <a:ext cx="2963402" cy="628263"/>
          </a:xfrm>
          <a:prstGeom prst="rect">
            <a:avLst/>
          </a:prstGeom>
        </p:spPr>
      </p:pic>
    </p:spTree>
    <p:extLst>
      <p:ext uri="{BB962C8B-B14F-4D97-AF65-F5344CB8AC3E}">
        <p14:creationId xmlns:p14="http://schemas.microsoft.com/office/powerpoint/2010/main" val="455800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Bayes </a:t>
            </a:r>
            <a:r>
              <a:rPr lang="en-US" dirty="0" err="1"/>
              <a:t>Theorm</a:t>
            </a:r>
            <a:endParaRPr lang="en-US" dirty="0"/>
          </a:p>
        </p:txBody>
      </p:sp>
      <p:sp>
        <p:nvSpPr>
          <p:cNvPr id="3" name="Content Placeholder 2"/>
          <p:cNvSpPr>
            <a:spLocks noGrp="1"/>
          </p:cNvSpPr>
          <p:nvPr>
            <p:ph idx="1"/>
          </p:nvPr>
        </p:nvSpPr>
        <p:spPr>
          <a:xfrm>
            <a:off x="1881555" y="1063870"/>
            <a:ext cx="10084776" cy="5671038"/>
          </a:xfrm>
        </p:spPr>
        <p:txBody>
          <a:bodyPr>
            <a:normAutofit/>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881555" y="1047750"/>
            <a:ext cx="8757138" cy="2538962"/>
          </a:xfrm>
          <a:prstGeom prst="rect">
            <a:avLst/>
          </a:prstGeom>
        </p:spPr>
      </p:pic>
      <p:sp>
        <p:nvSpPr>
          <p:cNvPr id="8" name="Rectangle 7"/>
          <p:cNvSpPr/>
          <p:nvPr/>
        </p:nvSpPr>
        <p:spPr>
          <a:xfrm>
            <a:off x="1881555" y="3760738"/>
            <a:ext cx="8757138" cy="2585323"/>
          </a:xfrm>
          <a:prstGeom prst="rect">
            <a:avLst/>
          </a:prstGeom>
        </p:spPr>
        <p:txBody>
          <a:bodyPr wrap="square">
            <a:spAutoFit/>
          </a:bodyPr>
          <a:lstStyle/>
          <a:p>
            <a:r>
              <a:rPr lang="en-US" dirty="0"/>
              <a:t>0.8% of the people in the U.S. have diabetes. There is a simple blood test we can do that will help us determine whether someone has it. The test is a binary one—it comes back either POS or NEG. When the disease is present the test returns a correct POS result 98% of the time; it returns a correct NEG result 97% of the time in cases when the disease is not present.</a:t>
            </a:r>
          </a:p>
          <a:p>
            <a:endParaRPr lang="en-US" dirty="0"/>
          </a:p>
          <a:p>
            <a:r>
              <a:rPr lang="en-US" dirty="0"/>
              <a:t>Suppose a patient takes the test for diabetes and the result comes back as Positive. What is more likely : Patient has diabetes or Patient does not have diabetes?</a:t>
            </a:r>
          </a:p>
        </p:txBody>
      </p:sp>
    </p:spTree>
    <p:extLst>
      <p:ext uri="{BB962C8B-B14F-4D97-AF65-F5344CB8AC3E}">
        <p14:creationId xmlns:p14="http://schemas.microsoft.com/office/powerpoint/2010/main" val="658400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879012" cy="1714500"/>
          </a:xfrm>
        </p:spPr>
        <p:txBody>
          <a:bodyPr/>
          <a:lstStyle/>
          <a:p>
            <a:r>
              <a:rPr lang="en-US" dirty="0"/>
              <a:t>Bayes Theorem</a:t>
            </a:r>
          </a:p>
        </p:txBody>
      </p:sp>
      <p:sp>
        <p:nvSpPr>
          <p:cNvPr id="3" name="Content Placeholder 2"/>
          <p:cNvSpPr>
            <a:spLocks noGrp="1"/>
          </p:cNvSpPr>
          <p:nvPr>
            <p:ph idx="1"/>
          </p:nvPr>
        </p:nvSpPr>
        <p:spPr>
          <a:xfrm>
            <a:off x="1625601" y="1063870"/>
            <a:ext cx="10340730" cy="5671038"/>
          </a:xfrm>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8" name="Rectangle 7"/>
          <p:cNvSpPr/>
          <p:nvPr/>
        </p:nvSpPr>
        <p:spPr>
          <a:xfrm>
            <a:off x="1625601" y="1047750"/>
            <a:ext cx="8757138" cy="5355312"/>
          </a:xfrm>
          <a:prstGeom prst="rect">
            <a:avLst/>
          </a:prstGeom>
        </p:spPr>
        <p:txBody>
          <a:bodyPr wrap="square">
            <a:spAutoFit/>
          </a:bodyPr>
          <a:lstStyle/>
          <a:p>
            <a:r>
              <a:rPr lang="en-US" dirty="0"/>
              <a:t>P(disease) = 0.008</a:t>
            </a:r>
          </a:p>
          <a:p>
            <a:r>
              <a:rPr lang="en-US" dirty="0"/>
              <a:t>P(~disease) = 0.992</a:t>
            </a:r>
          </a:p>
          <a:p>
            <a:r>
              <a:rPr lang="en-US" dirty="0"/>
              <a:t>P(</a:t>
            </a:r>
            <a:r>
              <a:rPr lang="en-US" dirty="0" err="1"/>
              <a:t>POS|disease</a:t>
            </a:r>
            <a:r>
              <a:rPr lang="en-US" dirty="0"/>
              <a:t>) = 0.98</a:t>
            </a:r>
          </a:p>
          <a:p>
            <a:r>
              <a:rPr lang="en-US" dirty="0"/>
              <a:t>P(</a:t>
            </a:r>
            <a:r>
              <a:rPr lang="en-US" dirty="0" err="1"/>
              <a:t>NEG|disease</a:t>
            </a:r>
            <a:r>
              <a:rPr lang="en-US" dirty="0"/>
              <a:t>) = 0.02</a:t>
            </a:r>
          </a:p>
          <a:p>
            <a:r>
              <a:rPr lang="en-US" dirty="0"/>
              <a:t>P(NEG|~disease)=0.97</a:t>
            </a:r>
          </a:p>
          <a:p>
            <a:r>
              <a:rPr lang="en-US" dirty="0"/>
              <a:t>P(POS|~disease) = 0.03</a:t>
            </a:r>
          </a:p>
          <a:p>
            <a:r>
              <a:rPr lang="en-US" dirty="0"/>
              <a:t>P(</a:t>
            </a:r>
            <a:r>
              <a:rPr lang="en-US" dirty="0" err="1"/>
              <a:t>disease|POS</a:t>
            </a:r>
            <a:r>
              <a:rPr lang="en-US" dirty="0"/>
              <a:t>) = ??</a:t>
            </a:r>
          </a:p>
          <a:p>
            <a:endParaRPr lang="en-US" dirty="0"/>
          </a:p>
          <a:p>
            <a:r>
              <a:rPr lang="en-US" dirty="0"/>
              <a:t>As per Bayes </a:t>
            </a:r>
            <a:r>
              <a:rPr lang="en-US" dirty="0" err="1"/>
              <a:t>Theorm</a:t>
            </a:r>
            <a:r>
              <a:rPr lang="en-US" dirty="0"/>
              <a:t>:</a:t>
            </a:r>
          </a:p>
          <a:p>
            <a:endParaRPr lang="en-US" dirty="0"/>
          </a:p>
          <a:p>
            <a:r>
              <a:rPr lang="en-US" dirty="0"/>
              <a:t>P(</a:t>
            </a:r>
            <a:r>
              <a:rPr lang="en-US" dirty="0" err="1"/>
              <a:t>disease|POS</a:t>
            </a:r>
            <a:r>
              <a:rPr lang="en-US" dirty="0"/>
              <a:t>) = [P(</a:t>
            </a:r>
            <a:r>
              <a:rPr lang="en-US" dirty="0" err="1"/>
              <a:t>POS|disease</a:t>
            </a:r>
            <a:r>
              <a:rPr lang="en-US" dirty="0"/>
              <a:t>)* P(disease)]/P(POS)</a:t>
            </a:r>
          </a:p>
          <a:p>
            <a:endParaRPr lang="en-US" dirty="0"/>
          </a:p>
          <a:p>
            <a:r>
              <a:rPr lang="en-US" dirty="0"/>
              <a:t>P(POS) = P(</a:t>
            </a:r>
            <a:r>
              <a:rPr lang="en-US" dirty="0" err="1"/>
              <a:t>POS|disease</a:t>
            </a:r>
            <a:r>
              <a:rPr lang="en-US" dirty="0"/>
              <a:t>)* P(disease)] + P(POS|~disease)* P(~disease)]</a:t>
            </a:r>
          </a:p>
          <a:p>
            <a:endParaRPr lang="en-US" dirty="0"/>
          </a:p>
          <a:p>
            <a:r>
              <a:rPr lang="en-US" dirty="0"/>
              <a:t>P(</a:t>
            </a:r>
            <a:r>
              <a:rPr lang="en-US" dirty="0" err="1"/>
              <a:t>disease|POS</a:t>
            </a:r>
            <a:r>
              <a:rPr lang="en-US" dirty="0"/>
              <a:t>) = 0.98*0.008/(0.98*0.008 + 0.03*0.992) = 0.21</a:t>
            </a:r>
          </a:p>
          <a:p>
            <a:r>
              <a:rPr lang="en-US" dirty="0"/>
              <a:t>P(~</a:t>
            </a:r>
            <a:r>
              <a:rPr lang="en-US" dirty="0" err="1"/>
              <a:t>disease|POS</a:t>
            </a:r>
            <a:r>
              <a:rPr lang="en-US" dirty="0"/>
              <a:t>) = 0.03*0.992/(0.98*0.008 + 0.03*0.992)  = 0.79</a:t>
            </a:r>
          </a:p>
          <a:p>
            <a:endParaRPr lang="en-US" dirty="0"/>
          </a:p>
          <a:p>
            <a:r>
              <a:rPr lang="en-US" dirty="0"/>
              <a:t>The person has only 21% chance of getting the disease</a:t>
            </a:r>
          </a:p>
          <a:p>
            <a:endParaRPr lang="en-US" dirty="0"/>
          </a:p>
        </p:txBody>
      </p:sp>
    </p:spTree>
    <p:extLst>
      <p:ext uri="{BB962C8B-B14F-4D97-AF65-F5344CB8AC3E}">
        <p14:creationId xmlns:p14="http://schemas.microsoft.com/office/powerpoint/2010/main" val="1768932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190500"/>
            <a:ext cx="9171353" cy="565638"/>
          </a:xfrm>
        </p:spPr>
        <p:txBody>
          <a:bodyPr>
            <a:normAutofit fontScale="90000"/>
          </a:bodyPr>
          <a:lstStyle/>
          <a:p>
            <a:r>
              <a:rPr lang="en-US" dirty="0"/>
              <a:t>Bayes Theorem as Classifier</a:t>
            </a:r>
          </a:p>
        </p:txBody>
      </p:sp>
      <p:sp>
        <p:nvSpPr>
          <p:cNvPr id="3" name="Content Placeholder 2"/>
          <p:cNvSpPr>
            <a:spLocks noGrp="1"/>
          </p:cNvSpPr>
          <p:nvPr>
            <p:ph idx="1"/>
          </p:nvPr>
        </p:nvSpPr>
        <p:spPr>
          <a:xfrm>
            <a:off x="1881555" y="1063870"/>
            <a:ext cx="10084776" cy="5671038"/>
          </a:xfrm>
        </p:spPr>
        <p:txBody>
          <a:bodyPr>
            <a:normAutofit/>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4643206" y="940778"/>
            <a:ext cx="7548794" cy="5794130"/>
          </a:xfrm>
          <a:prstGeom prst="rect">
            <a:avLst/>
          </a:prstGeom>
        </p:spPr>
      </p:pic>
      <p:sp>
        <p:nvSpPr>
          <p:cNvPr id="5" name="TextBox 4"/>
          <p:cNvSpPr txBox="1"/>
          <p:nvPr/>
        </p:nvSpPr>
        <p:spPr>
          <a:xfrm>
            <a:off x="896815" y="1362808"/>
            <a:ext cx="3441591" cy="2585323"/>
          </a:xfrm>
          <a:prstGeom prst="rect">
            <a:avLst/>
          </a:prstGeom>
          <a:noFill/>
        </p:spPr>
        <p:txBody>
          <a:bodyPr wrap="square" rtlCol="0">
            <a:spAutoFit/>
          </a:bodyPr>
          <a:lstStyle/>
          <a:p>
            <a:r>
              <a:rPr lang="en-US" dirty="0"/>
              <a:t>Using the naïve Bayes method, which model would you recommend to a person whose  main interest is health current exercise level is moderate is moderately motivated  and is comfortable with technological devices</a:t>
            </a:r>
          </a:p>
        </p:txBody>
      </p:sp>
    </p:spTree>
    <p:extLst>
      <p:ext uri="{BB962C8B-B14F-4D97-AF65-F5344CB8AC3E}">
        <p14:creationId xmlns:p14="http://schemas.microsoft.com/office/powerpoint/2010/main" val="4400267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815" y="67408"/>
            <a:ext cx="9171353" cy="565638"/>
          </a:xfrm>
        </p:spPr>
        <p:txBody>
          <a:bodyPr>
            <a:normAutofit fontScale="90000"/>
          </a:bodyPr>
          <a:lstStyle/>
          <a:p>
            <a:r>
              <a:rPr lang="en-US" dirty="0"/>
              <a:t>Bayes Theorem as Classifier</a:t>
            </a:r>
          </a:p>
        </p:txBody>
      </p:sp>
      <p:sp>
        <p:nvSpPr>
          <p:cNvPr id="3" name="Content Placeholder 2"/>
          <p:cNvSpPr>
            <a:spLocks noGrp="1"/>
          </p:cNvSpPr>
          <p:nvPr>
            <p:ph idx="1"/>
          </p:nvPr>
        </p:nvSpPr>
        <p:spPr>
          <a:xfrm>
            <a:off x="1881555" y="1063870"/>
            <a:ext cx="10084776" cy="5671038"/>
          </a:xfrm>
        </p:spPr>
        <p:txBody>
          <a:bodyPr>
            <a:normAutofit/>
          </a:bodyPr>
          <a:lstStyle/>
          <a:p>
            <a:pPr marL="0" indent="0">
              <a:buNone/>
            </a:pPr>
            <a:endParaRPr lang="en-US" dirty="0"/>
          </a:p>
          <a:p>
            <a:pPr marL="0" indent="0">
              <a:buNone/>
            </a:pPr>
            <a:endParaRPr lang="en-US" dirty="0"/>
          </a:p>
        </p:txBody>
      </p:sp>
      <p:sp>
        <p:nvSpPr>
          <p:cNvPr id="5" name="TextBox 4"/>
          <p:cNvSpPr txBox="1"/>
          <p:nvPr/>
        </p:nvSpPr>
        <p:spPr>
          <a:xfrm>
            <a:off x="896815" y="1314066"/>
            <a:ext cx="10559562" cy="5909310"/>
          </a:xfrm>
          <a:prstGeom prst="rect">
            <a:avLst/>
          </a:prstGeom>
          <a:noFill/>
        </p:spPr>
        <p:txBody>
          <a:bodyPr wrap="square" rtlCol="0">
            <a:spAutoFit/>
          </a:bodyPr>
          <a:lstStyle/>
          <a:p>
            <a:r>
              <a:rPr lang="en-US" dirty="0"/>
              <a:t>We will have to calculate:</a:t>
            </a:r>
          </a:p>
          <a:p>
            <a:endParaRPr lang="en-US" dirty="0"/>
          </a:p>
          <a:p>
            <a:r>
              <a:rPr lang="en-US" dirty="0"/>
              <a:t>P(i100 | health, </a:t>
            </a:r>
            <a:r>
              <a:rPr lang="en-US" dirty="0" err="1"/>
              <a:t>moderateExercise</a:t>
            </a:r>
            <a:r>
              <a:rPr lang="en-US" dirty="0"/>
              <a:t>, </a:t>
            </a:r>
            <a:r>
              <a:rPr lang="en-US" dirty="0" err="1"/>
              <a:t>moderateMotivation</a:t>
            </a:r>
            <a:r>
              <a:rPr lang="en-US" dirty="0"/>
              <a:t>, </a:t>
            </a:r>
            <a:r>
              <a:rPr lang="en-US" dirty="0" err="1"/>
              <a:t>techComfortable</a:t>
            </a:r>
            <a:r>
              <a:rPr lang="en-US" dirty="0"/>
              <a:t>) </a:t>
            </a:r>
          </a:p>
          <a:p>
            <a:r>
              <a:rPr lang="en-US" dirty="0"/>
              <a:t>AND</a:t>
            </a:r>
          </a:p>
          <a:p>
            <a:r>
              <a:rPr lang="en-US" dirty="0"/>
              <a:t>P(i500 | health, </a:t>
            </a:r>
            <a:r>
              <a:rPr lang="en-US" dirty="0" err="1"/>
              <a:t>moderateExercise</a:t>
            </a:r>
            <a:r>
              <a:rPr lang="en-US" dirty="0"/>
              <a:t>, </a:t>
            </a:r>
            <a:r>
              <a:rPr lang="en-US" dirty="0" err="1"/>
              <a:t>moderateMotivation</a:t>
            </a:r>
            <a:r>
              <a:rPr lang="en-US" dirty="0"/>
              <a:t>, </a:t>
            </a:r>
            <a:r>
              <a:rPr lang="en-US" dirty="0" err="1"/>
              <a:t>techComfortable</a:t>
            </a:r>
            <a:r>
              <a:rPr lang="en-US" dirty="0"/>
              <a:t>) </a:t>
            </a:r>
          </a:p>
          <a:p>
            <a:endParaRPr lang="en-US" dirty="0"/>
          </a:p>
          <a:p>
            <a:r>
              <a:rPr lang="en-US" dirty="0"/>
              <a:t>We will pick the model with the highest probability</a:t>
            </a:r>
          </a:p>
          <a:p>
            <a:endParaRPr lang="en-US" dirty="0"/>
          </a:p>
          <a:p>
            <a:r>
              <a:rPr lang="en-US" dirty="0"/>
              <a:t>P(i100 | health, </a:t>
            </a:r>
            <a:r>
              <a:rPr lang="en-US" dirty="0" err="1"/>
              <a:t>moderateExercise</a:t>
            </a:r>
            <a:r>
              <a:rPr lang="en-US" dirty="0"/>
              <a:t>, </a:t>
            </a:r>
            <a:r>
              <a:rPr lang="en-US" dirty="0" err="1"/>
              <a:t>moderateMotivation</a:t>
            </a:r>
            <a:r>
              <a:rPr lang="en-US" dirty="0"/>
              <a:t>, </a:t>
            </a:r>
            <a:r>
              <a:rPr lang="en-US" dirty="0" err="1"/>
              <a:t>techComfortable</a:t>
            </a:r>
            <a:r>
              <a:rPr lang="en-US" dirty="0"/>
              <a:t>)  will be equal to the product of : </a:t>
            </a:r>
          </a:p>
          <a:p>
            <a:r>
              <a:rPr lang="en-US" dirty="0"/>
              <a:t>P(health|i100),P(moderateExercise|i100),P(moderateMotivated|i100),           </a:t>
            </a:r>
          </a:p>
          <a:p>
            <a:r>
              <a:rPr lang="en-US" dirty="0"/>
              <a:t>P(techComfortable|i100)P(i100)</a:t>
            </a:r>
          </a:p>
          <a:p>
            <a:endParaRPr lang="en-US" dirty="0"/>
          </a:p>
          <a:p>
            <a:r>
              <a:rPr lang="en-US" dirty="0"/>
              <a:t>P(health|i100) =  1/6 </a:t>
            </a:r>
          </a:p>
          <a:p>
            <a:r>
              <a:rPr lang="en-US" dirty="0"/>
              <a:t>P(moderateExercise|i100)  =  1/6 </a:t>
            </a:r>
          </a:p>
          <a:p>
            <a:r>
              <a:rPr lang="en-US" dirty="0"/>
              <a:t>P(moderateMotivated|i100) =  5/6 </a:t>
            </a:r>
          </a:p>
          <a:p>
            <a:r>
              <a:rPr lang="en-US" dirty="0"/>
              <a:t>P(techComfortable|i100) =  2/6 </a:t>
            </a:r>
          </a:p>
          <a:p>
            <a:r>
              <a:rPr lang="en-US" dirty="0"/>
              <a:t>P(i100) =  6 / 15</a:t>
            </a:r>
          </a:p>
          <a:p>
            <a:endParaRPr lang="en-US" dirty="0"/>
          </a:p>
          <a:p>
            <a:r>
              <a:rPr lang="en-US" dirty="0"/>
              <a:t>so P(i100| evidence) = .167 * .167 * .833 * .333 * .4 = .00309</a:t>
            </a:r>
          </a:p>
          <a:p>
            <a:endParaRPr lang="en-US" dirty="0"/>
          </a:p>
        </p:txBody>
      </p:sp>
    </p:spTree>
    <p:extLst>
      <p:ext uri="{BB962C8B-B14F-4D97-AF65-F5344CB8AC3E}">
        <p14:creationId xmlns:p14="http://schemas.microsoft.com/office/powerpoint/2010/main" val="2062986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815" y="67408"/>
            <a:ext cx="9171353" cy="565638"/>
          </a:xfrm>
        </p:spPr>
        <p:txBody>
          <a:bodyPr>
            <a:normAutofit fontScale="90000"/>
          </a:bodyPr>
          <a:lstStyle/>
          <a:p>
            <a:r>
              <a:rPr lang="en-US" dirty="0"/>
              <a:t>Bayes Theorem as Classifier</a:t>
            </a:r>
          </a:p>
        </p:txBody>
      </p:sp>
      <p:sp>
        <p:nvSpPr>
          <p:cNvPr id="3" name="Content Placeholder 2"/>
          <p:cNvSpPr>
            <a:spLocks noGrp="1"/>
          </p:cNvSpPr>
          <p:nvPr>
            <p:ph idx="1"/>
          </p:nvPr>
        </p:nvSpPr>
        <p:spPr>
          <a:xfrm>
            <a:off x="1881555" y="1063870"/>
            <a:ext cx="10084776" cy="5671038"/>
          </a:xfrm>
        </p:spPr>
        <p:txBody>
          <a:bodyPr>
            <a:normAutofit/>
          </a:bodyPr>
          <a:lstStyle/>
          <a:p>
            <a:pPr marL="0" indent="0">
              <a:buNone/>
            </a:pPr>
            <a:endParaRPr lang="en-US" dirty="0"/>
          </a:p>
          <a:p>
            <a:pPr marL="0" indent="0">
              <a:buNone/>
            </a:pPr>
            <a:endParaRPr lang="en-US" dirty="0"/>
          </a:p>
        </p:txBody>
      </p:sp>
      <p:sp>
        <p:nvSpPr>
          <p:cNvPr id="5" name="TextBox 4"/>
          <p:cNvSpPr txBox="1"/>
          <p:nvPr/>
        </p:nvSpPr>
        <p:spPr>
          <a:xfrm>
            <a:off x="896815" y="1314066"/>
            <a:ext cx="10559562" cy="3970318"/>
          </a:xfrm>
          <a:prstGeom prst="rect">
            <a:avLst/>
          </a:prstGeom>
          <a:noFill/>
        </p:spPr>
        <p:txBody>
          <a:bodyPr wrap="square" rtlCol="0">
            <a:spAutoFit/>
          </a:bodyPr>
          <a:lstStyle/>
          <a:p>
            <a:r>
              <a:rPr lang="en-US" dirty="0"/>
              <a:t>Now we compute</a:t>
            </a:r>
          </a:p>
          <a:p>
            <a:r>
              <a:rPr lang="en-US" dirty="0"/>
              <a:t>P(i500 | health, </a:t>
            </a:r>
            <a:r>
              <a:rPr lang="en-US" dirty="0" err="1"/>
              <a:t>moderateExercise</a:t>
            </a:r>
            <a:r>
              <a:rPr lang="en-US" dirty="0"/>
              <a:t>, </a:t>
            </a:r>
            <a:r>
              <a:rPr lang="en-US" dirty="0" err="1"/>
              <a:t>moderateMotivation</a:t>
            </a:r>
            <a:r>
              <a:rPr lang="en-US" dirty="0"/>
              <a:t>, </a:t>
            </a:r>
            <a:r>
              <a:rPr lang="en-US" dirty="0" err="1"/>
              <a:t>techComfortable</a:t>
            </a:r>
            <a:r>
              <a:rPr lang="en-US" dirty="0"/>
              <a:t>) </a:t>
            </a:r>
          </a:p>
          <a:p>
            <a:endParaRPr lang="en-US" dirty="0"/>
          </a:p>
          <a:p>
            <a:r>
              <a:rPr lang="en-US" dirty="0"/>
              <a:t>P(health|i500) =  4/9 </a:t>
            </a:r>
          </a:p>
          <a:p>
            <a:r>
              <a:rPr lang="en-US" dirty="0"/>
              <a:t>P(moderateExercise|i500)  =  3/9 </a:t>
            </a:r>
          </a:p>
          <a:p>
            <a:r>
              <a:rPr lang="en-US" dirty="0"/>
              <a:t>P(moderateMotivated|i500) =  3/9 </a:t>
            </a:r>
          </a:p>
          <a:p>
            <a:r>
              <a:rPr lang="en-US" dirty="0"/>
              <a:t>P(techComfortable|i500) =  6/9 </a:t>
            </a:r>
          </a:p>
          <a:p>
            <a:r>
              <a:rPr lang="en-US" dirty="0"/>
              <a:t>P(i500) =  9 / 15 </a:t>
            </a:r>
          </a:p>
          <a:p>
            <a:endParaRPr lang="en-US" dirty="0"/>
          </a:p>
          <a:p>
            <a:r>
              <a:rPr lang="en-US" dirty="0"/>
              <a:t>P(i500| evidence) = .444 * .333 * .333 * .667 * .6 = .01975</a:t>
            </a:r>
          </a:p>
          <a:p>
            <a:endParaRPr lang="en-US" dirty="0"/>
          </a:p>
          <a:p>
            <a:r>
              <a:rPr lang="en-US" dirty="0"/>
              <a:t>So, the </a:t>
            </a:r>
            <a:r>
              <a:rPr lang="en-US" dirty="0" err="1"/>
              <a:t>ouput</a:t>
            </a:r>
            <a:r>
              <a:rPr lang="en-US" dirty="0"/>
              <a:t> will be</a:t>
            </a:r>
            <a:r>
              <a:rPr lang="en-US" b="1" dirty="0"/>
              <a:t> i500</a:t>
            </a:r>
          </a:p>
          <a:p>
            <a:endParaRPr lang="en-US" b="1" dirty="0"/>
          </a:p>
          <a:p>
            <a:endParaRPr lang="en-US" b="1" dirty="0"/>
          </a:p>
        </p:txBody>
      </p:sp>
    </p:spTree>
    <p:extLst>
      <p:ext uri="{BB962C8B-B14F-4D97-AF65-F5344CB8AC3E}">
        <p14:creationId xmlns:p14="http://schemas.microsoft.com/office/powerpoint/2010/main" val="1708691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1" y="203200"/>
            <a:ext cx="9142412" cy="1701800"/>
          </a:xfrm>
        </p:spPr>
        <p:txBody>
          <a:bodyPr/>
          <a:lstStyle/>
          <a:p>
            <a:r>
              <a:rPr lang="en-US" dirty="0"/>
              <a:t>Statistics - Variables</a:t>
            </a:r>
          </a:p>
        </p:txBody>
      </p:sp>
      <p:sp>
        <p:nvSpPr>
          <p:cNvPr id="3" name="Content Placeholder 2"/>
          <p:cNvSpPr>
            <a:spLocks noGrp="1"/>
          </p:cNvSpPr>
          <p:nvPr>
            <p:ph idx="1"/>
          </p:nvPr>
        </p:nvSpPr>
        <p:spPr>
          <a:xfrm>
            <a:off x="2362201" y="1155700"/>
            <a:ext cx="9423399" cy="5245100"/>
          </a:xfrm>
        </p:spPr>
        <p:txBody>
          <a:bodyPr>
            <a:normAutofit fontScale="85000" lnSpcReduction="10000"/>
          </a:bodyPr>
          <a:lstStyle/>
          <a:p>
            <a:r>
              <a:rPr lang="en-US" b="1" dirty="0"/>
              <a:t>Quantitative variables</a:t>
            </a:r>
            <a:r>
              <a:rPr lang="en-US" dirty="0"/>
              <a:t> take numerical values whose "size" is meaningful. Quantitative variables answer questions such as "how many?" or "how much?" </a:t>
            </a:r>
          </a:p>
          <a:p>
            <a:pPr marL="400050" lvl="1" indent="0">
              <a:buNone/>
            </a:pPr>
            <a:r>
              <a:rPr lang="en-US" dirty="0"/>
              <a:t>For example, it makes sense to add, to subtract, and to compare two persons' weights, or two families' incomes: These are quantitative variables. Quantitative variables typically have measurement units, such as pounds, dollars, years, volts, gallons, megabytes, inches, degrees, miles per hour, pounds per square inch, BTUs, and so on.</a:t>
            </a:r>
          </a:p>
          <a:p>
            <a:r>
              <a:rPr lang="en-US" b="1" dirty="0"/>
              <a:t>Qualitative Variables:</a:t>
            </a:r>
            <a:r>
              <a:rPr lang="en-US" dirty="0"/>
              <a:t> Some variables, such as social security numbers and zip codes, take numerical values, but are not quantitative: They are </a:t>
            </a:r>
            <a:r>
              <a:rPr lang="en-US" b="1" dirty="0"/>
              <a:t>qualitative or categorical variables</a:t>
            </a:r>
            <a:r>
              <a:rPr lang="en-US" dirty="0"/>
              <a:t>. The sum of two zip codes or social security numbers is not meaningful. The average of a list of zip codes is not meaningful. Qualitative and categorical variables typically do not have units. Qualitative or categorical variables—such as gender, hair color, or ethnicity—group individuals. Qualitative and categorical variables have neither a "size" nor, typically, a natural ordering to their values. They answer questions such as "which kind?" The values categorical and qualitative variables take are typically adjectives (for example, green, female, or tall). Arithmetic with qualitative variables usually does not make sense, even if the variables take numerical values. Categorical variables divide individuals into categories, such as gender, ethnicity, age group, or whether or not the individual finished high school</a:t>
            </a:r>
          </a:p>
          <a:p>
            <a:pPr marL="0" indent="0">
              <a:buNone/>
            </a:pPr>
            <a:endParaRPr lang="en-US" altLang="en-US" sz="3400" dirty="0">
              <a:solidFill>
                <a:schemeClr val="tx1"/>
              </a:solidFill>
              <a:latin typeface="Arial" panose="020B0604020202020204" pitchFamily="34" charset="0"/>
            </a:endParaRP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6587448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815" y="67408"/>
            <a:ext cx="9171353" cy="565638"/>
          </a:xfrm>
        </p:spPr>
        <p:txBody>
          <a:bodyPr>
            <a:normAutofit fontScale="90000"/>
          </a:bodyPr>
          <a:lstStyle/>
          <a:p>
            <a:r>
              <a:rPr lang="en-US" dirty="0"/>
              <a:t>Naïve Bayes in case of Numerical Attributes</a:t>
            </a:r>
          </a:p>
        </p:txBody>
      </p:sp>
      <p:sp>
        <p:nvSpPr>
          <p:cNvPr id="3" name="Content Placeholder 2"/>
          <p:cNvSpPr>
            <a:spLocks noGrp="1"/>
          </p:cNvSpPr>
          <p:nvPr>
            <p:ph idx="1"/>
          </p:nvPr>
        </p:nvSpPr>
        <p:spPr>
          <a:xfrm>
            <a:off x="1881555" y="1063870"/>
            <a:ext cx="10084776" cy="5671038"/>
          </a:xfrm>
        </p:spPr>
        <p:txBody>
          <a:bodyPr>
            <a:normAutofit/>
          </a:bodyPr>
          <a:lstStyle/>
          <a:p>
            <a:pPr marL="0" indent="0">
              <a:buNone/>
            </a:pPr>
            <a:endParaRPr lang="en-US" dirty="0"/>
          </a:p>
          <a:p>
            <a:pPr marL="0" indent="0">
              <a:buNone/>
            </a:pPr>
            <a:endParaRPr lang="en-US" dirty="0"/>
          </a:p>
        </p:txBody>
      </p:sp>
      <p:sp>
        <p:nvSpPr>
          <p:cNvPr id="5" name="TextBox 4"/>
          <p:cNvSpPr txBox="1"/>
          <p:nvPr/>
        </p:nvSpPr>
        <p:spPr>
          <a:xfrm>
            <a:off x="896815" y="1314066"/>
            <a:ext cx="10559562" cy="4247317"/>
          </a:xfrm>
          <a:prstGeom prst="rect">
            <a:avLst/>
          </a:prstGeom>
          <a:noFill/>
        </p:spPr>
        <p:txBody>
          <a:bodyPr wrap="square" rtlCol="0">
            <a:spAutoFit/>
          </a:bodyPr>
          <a:lstStyle/>
          <a:p>
            <a:r>
              <a:rPr lang="en-US" dirty="0"/>
              <a:t>Naïve Bayes works well for categorical data.</a:t>
            </a:r>
          </a:p>
          <a:p>
            <a:endParaRPr lang="en-US" b="1" dirty="0"/>
          </a:p>
          <a:p>
            <a:r>
              <a:rPr lang="en-US" dirty="0"/>
              <a:t>In case of a numerical(continuous) attribute, we can do 2 things:</a:t>
            </a:r>
          </a:p>
          <a:p>
            <a:endParaRPr lang="en-US" dirty="0"/>
          </a:p>
          <a:p>
            <a:pPr marL="285750" indent="-285750">
              <a:buFont typeface="Wingdings" panose="05000000000000000000" pitchFamily="2" charset="2"/>
              <a:buChar char="Ø"/>
            </a:pPr>
            <a:r>
              <a:rPr lang="en-US" dirty="0"/>
              <a:t>Make categories</a:t>
            </a:r>
          </a:p>
          <a:p>
            <a:r>
              <a:rPr lang="en-US" dirty="0"/>
              <a:t>     So Age can be categorized as  &lt;18, 18-22</a:t>
            </a:r>
            <a:r>
              <a:rPr lang="en-US"/>
              <a:t>, 23-30</a:t>
            </a:r>
            <a:r>
              <a:rPr lang="en-US" dirty="0"/>
              <a:t>, 31-40, &gt;40</a:t>
            </a:r>
          </a:p>
          <a:p>
            <a:endParaRPr lang="en-US" dirty="0"/>
          </a:p>
          <a:p>
            <a:pPr marL="285750" indent="-285750">
              <a:buFont typeface="Wingdings" panose="05000000000000000000" pitchFamily="2" charset="2"/>
              <a:buChar char="Ø"/>
            </a:pPr>
            <a:r>
              <a:rPr lang="en-US" dirty="0"/>
              <a:t>Gaussian Distribution</a:t>
            </a:r>
          </a:p>
          <a:p>
            <a:endParaRPr lang="en-US" dirty="0"/>
          </a:p>
          <a:p>
            <a:r>
              <a:rPr lang="en-US" dirty="0"/>
              <a:t>      Naïve Bayes assumes that the attribute follow a Normal Distribution. We can use Probability density function to compute the probability of the numerical attribute</a:t>
            </a:r>
          </a:p>
          <a:p>
            <a:endParaRPr lang="en-US" dirty="0"/>
          </a:p>
          <a:p>
            <a:endParaRPr lang="en-US" dirty="0"/>
          </a:p>
          <a:p>
            <a:endParaRPr lang="en-US" b="1" dirty="0"/>
          </a:p>
          <a:p>
            <a:endParaRPr lang="en-US" b="1" dirty="0"/>
          </a:p>
        </p:txBody>
      </p:sp>
      <p:pic>
        <p:nvPicPr>
          <p:cNvPr id="4" name="Picture 3"/>
          <p:cNvPicPr>
            <a:picLocks noChangeAspect="1"/>
          </p:cNvPicPr>
          <p:nvPr/>
        </p:nvPicPr>
        <p:blipFill>
          <a:blip r:embed="rId2"/>
          <a:stretch>
            <a:fillRect/>
          </a:stretch>
        </p:blipFill>
        <p:spPr>
          <a:xfrm>
            <a:off x="3168527" y="4611566"/>
            <a:ext cx="5591175" cy="1714500"/>
          </a:xfrm>
          <a:prstGeom prst="rect">
            <a:avLst/>
          </a:prstGeom>
        </p:spPr>
      </p:pic>
    </p:spTree>
    <p:extLst>
      <p:ext uri="{BB962C8B-B14F-4D97-AF65-F5344CB8AC3E}">
        <p14:creationId xmlns:p14="http://schemas.microsoft.com/office/powerpoint/2010/main" val="38180357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88900"/>
            <a:ext cx="9904412" cy="698500"/>
          </a:xfrm>
        </p:spPr>
        <p:txBody>
          <a:bodyPr>
            <a:normAutofit/>
          </a:bodyPr>
          <a:lstStyle/>
          <a:p>
            <a:r>
              <a:rPr lang="en-US" sz="2800" dirty="0" err="1"/>
              <a:t>kNN</a:t>
            </a:r>
            <a:r>
              <a:rPr lang="en-US" sz="2800" dirty="0"/>
              <a:t> Algorithm</a:t>
            </a:r>
          </a:p>
        </p:txBody>
      </p:sp>
      <p:sp>
        <p:nvSpPr>
          <p:cNvPr id="3" name="Content Placeholder 2"/>
          <p:cNvSpPr>
            <a:spLocks noGrp="1"/>
          </p:cNvSpPr>
          <p:nvPr>
            <p:ph idx="1"/>
          </p:nvPr>
        </p:nvSpPr>
        <p:spPr>
          <a:xfrm>
            <a:off x="1905000" y="787400"/>
            <a:ext cx="9944100" cy="5943600"/>
          </a:xfrm>
        </p:spPr>
        <p:txBody>
          <a:bodyPr>
            <a:normAutofit/>
          </a:bodyPr>
          <a:lstStyle/>
          <a:p>
            <a:pPr marL="0" indent="0">
              <a:buNone/>
            </a:pPr>
            <a:r>
              <a:rPr lang="en-US" b="1" dirty="0"/>
              <a:t>K – Nearest </a:t>
            </a:r>
            <a:r>
              <a:rPr lang="en-US" b="1" dirty="0" err="1"/>
              <a:t>Neighbours</a:t>
            </a:r>
            <a:r>
              <a:rPr lang="en-US" b="1" dirty="0"/>
              <a:t>:</a:t>
            </a:r>
          </a:p>
          <a:p>
            <a:pPr marL="0" indent="0">
              <a:buNone/>
            </a:pPr>
            <a:endParaRPr lang="en-US" dirty="0"/>
          </a:p>
          <a:p>
            <a:pPr marL="0" indent="0">
              <a:buNone/>
            </a:pPr>
            <a:r>
              <a:rPr lang="en-US" dirty="0"/>
              <a:t>We have a set of training data with labels. When we are given a new piece of data, we compare it to every piece of existing data. We then take the most “similar” pieces of data(the nearest </a:t>
            </a:r>
            <a:r>
              <a:rPr lang="en-US" dirty="0" err="1"/>
              <a:t>neighbours</a:t>
            </a:r>
            <a:r>
              <a:rPr lang="en-US" dirty="0"/>
              <a:t>) and look at their labels. We look at the top “k” most “similar” pieces of data from training set. Lastly, we take a majority vote from these k pieces and assign the majority class to our new piece of data.</a:t>
            </a:r>
          </a:p>
          <a:p>
            <a:pPr marL="0" indent="0">
              <a:buNone/>
            </a:pPr>
            <a:endParaRPr lang="en-US" dirty="0"/>
          </a:p>
          <a:p>
            <a:pPr marL="0" indent="0">
              <a:buNone/>
            </a:pPr>
            <a:r>
              <a:rPr lang="en-US" dirty="0"/>
              <a:t>How to calculate “similarity” between 2 pieces of data?</a:t>
            </a:r>
          </a:p>
          <a:p>
            <a:pPr marL="0" indent="0">
              <a:buNone/>
            </a:pPr>
            <a:endParaRPr lang="en-US" dirty="0"/>
          </a:p>
          <a:p>
            <a:pPr marL="0" indent="0">
              <a:buNone/>
            </a:pPr>
            <a:r>
              <a:rPr lang="en-US" dirty="0"/>
              <a:t>We can represent each piece of data as a point and calculate the distances between those points. The pints which are close to each other can be considered as “similar”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92777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88900"/>
            <a:ext cx="9904412" cy="698500"/>
          </a:xfrm>
        </p:spPr>
        <p:txBody>
          <a:bodyPr>
            <a:normAutofit/>
          </a:bodyPr>
          <a:lstStyle/>
          <a:p>
            <a:r>
              <a:rPr lang="en-US" sz="2800" dirty="0"/>
              <a:t>Example</a:t>
            </a:r>
          </a:p>
        </p:txBody>
      </p:sp>
      <p:sp>
        <p:nvSpPr>
          <p:cNvPr id="3" name="Content Placeholder 2"/>
          <p:cNvSpPr>
            <a:spLocks noGrp="1"/>
          </p:cNvSpPr>
          <p:nvPr>
            <p:ph idx="1"/>
          </p:nvPr>
        </p:nvSpPr>
        <p:spPr>
          <a:xfrm>
            <a:off x="1905000" y="787400"/>
            <a:ext cx="9944100" cy="594360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70921260"/>
              </p:ext>
            </p:extLst>
          </p:nvPr>
        </p:nvGraphicFramePr>
        <p:xfrm>
          <a:off x="8669216" y="870437"/>
          <a:ext cx="3042138" cy="2180495"/>
        </p:xfrm>
        <a:graphic>
          <a:graphicData uri="http://schemas.openxmlformats.org/drawingml/2006/table">
            <a:tbl>
              <a:tblPr>
                <a:tableStyleId>{5C22544A-7EE6-4342-B048-85BDC9FD1C3A}</a:tableStyleId>
              </a:tblPr>
              <a:tblGrid>
                <a:gridCol w="819664">
                  <a:extLst>
                    <a:ext uri="{9D8B030D-6E8A-4147-A177-3AD203B41FA5}">
                      <a16:colId xmlns:a16="http://schemas.microsoft.com/office/drawing/2014/main" val="2018317933"/>
                    </a:ext>
                  </a:extLst>
                </a:gridCol>
                <a:gridCol w="1040344">
                  <a:extLst>
                    <a:ext uri="{9D8B030D-6E8A-4147-A177-3AD203B41FA5}">
                      <a16:colId xmlns:a16="http://schemas.microsoft.com/office/drawing/2014/main" val="739606219"/>
                    </a:ext>
                  </a:extLst>
                </a:gridCol>
                <a:gridCol w="1182130">
                  <a:extLst>
                    <a:ext uri="{9D8B030D-6E8A-4147-A177-3AD203B41FA5}">
                      <a16:colId xmlns:a16="http://schemas.microsoft.com/office/drawing/2014/main" val="27308964"/>
                    </a:ext>
                  </a:extLst>
                </a:gridCol>
              </a:tblGrid>
              <a:tr h="436099">
                <a:tc>
                  <a:txBody>
                    <a:bodyPr/>
                    <a:lstStyle/>
                    <a:p>
                      <a:pPr algn="l" fontAlgn="b"/>
                      <a:r>
                        <a:rPr lang="en-US" sz="1100" b="1" u="none" strike="noStrike">
                          <a:effectLst/>
                        </a:rPr>
                        <a:t>User</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l" fontAlgn="b"/>
                      <a:r>
                        <a:rPr lang="en-US" sz="1100" b="1" u="none" strike="noStrike" dirty="0">
                          <a:effectLst/>
                        </a:rPr>
                        <a:t>    </a:t>
                      </a:r>
                      <a:r>
                        <a:rPr lang="en-US" sz="1100" b="1" u="none" strike="noStrike" dirty="0" err="1">
                          <a:effectLst/>
                        </a:rPr>
                        <a:t>Bahubali</a:t>
                      </a:r>
                      <a:r>
                        <a:rPr lang="en-US" sz="1100" b="1" u="none" strike="noStrike" dirty="0">
                          <a:effectLst/>
                        </a:rPr>
                        <a:t> 2</a:t>
                      </a:r>
                      <a:endParaRPr lang="en-US" sz="1100" b="1" i="0" u="none" strike="noStrike" dirty="0">
                        <a:solidFill>
                          <a:srgbClr val="000000"/>
                        </a:solidFill>
                        <a:effectLst/>
                        <a:latin typeface="Calibri" panose="020F0502020204030204" pitchFamily="34" charset="0"/>
                      </a:endParaRPr>
                    </a:p>
                  </a:txBody>
                  <a:tcPr marL="7620" marR="7620" marT="7620" anchor="b"/>
                </a:tc>
                <a:tc>
                  <a:txBody>
                    <a:bodyPr/>
                    <a:lstStyle/>
                    <a:p>
                      <a:pPr algn="l" fontAlgn="b"/>
                      <a:r>
                        <a:rPr lang="en-US" sz="1100" b="1" u="none" strike="noStrike" dirty="0">
                          <a:effectLst/>
                        </a:rPr>
                        <a:t>   Half-Girlfriend</a:t>
                      </a:r>
                      <a:endParaRPr lang="en-US" sz="1100" b="1" i="0" u="none" strike="noStrike" dirty="0">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3153442386"/>
                  </a:ext>
                </a:extLst>
              </a:tr>
              <a:tr h="436099">
                <a:tc>
                  <a:txBody>
                    <a:bodyPr/>
                    <a:lstStyle/>
                    <a:p>
                      <a:pPr algn="l" fontAlgn="b"/>
                      <a:r>
                        <a:rPr lang="en-US" sz="1100" u="none" strike="noStrike">
                          <a:effectLst/>
                        </a:rPr>
                        <a:t>Avnish</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3990683248"/>
                  </a:ext>
                </a:extLst>
              </a:tr>
              <a:tr h="436099">
                <a:tc>
                  <a:txBody>
                    <a:bodyPr/>
                    <a:lstStyle/>
                    <a:p>
                      <a:pPr algn="l" fontAlgn="b"/>
                      <a:r>
                        <a:rPr lang="en-US" sz="1100" u="none" strike="noStrike">
                          <a:effectLst/>
                        </a:rPr>
                        <a:t>Pawan</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4063608653"/>
                  </a:ext>
                </a:extLst>
              </a:tr>
              <a:tr h="436099">
                <a:tc>
                  <a:txBody>
                    <a:bodyPr/>
                    <a:lstStyle/>
                    <a:p>
                      <a:pPr algn="l" fontAlgn="b"/>
                      <a:r>
                        <a:rPr lang="en-US" sz="1100" u="none" strike="noStrike">
                          <a:effectLst/>
                        </a:rPr>
                        <a:t>Nitin</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1640502625"/>
                  </a:ext>
                </a:extLst>
              </a:tr>
              <a:tr h="436099">
                <a:tc>
                  <a:txBody>
                    <a:bodyPr/>
                    <a:lstStyle/>
                    <a:p>
                      <a:pPr algn="l" fontAlgn="b"/>
                      <a:r>
                        <a:rPr lang="en-US" sz="1100" u="none" strike="noStrike">
                          <a:effectLst/>
                        </a:rPr>
                        <a:t>Aishwarya</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5</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dirty="0">
                          <a:effectLst/>
                        </a:rPr>
                        <a:t>4</a:t>
                      </a:r>
                      <a:endParaRPr lang="en-US" sz="1100" b="1" i="0" u="none" strike="noStrike" dirty="0">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2699405976"/>
                  </a:ext>
                </a:extLst>
              </a:tr>
            </a:tbl>
          </a:graphicData>
        </a:graphic>
      </p:graphicFrame>
      <p:sp>
        <p:nvSpPr>
          <p:cNvPr id="6" name="TextBox 5"/>
          <p:cNvSpPr txBox="1"/>
          <p:nvPr/>
        </p:nvSpPr>
        <p:spPr>
          <a:xfrm>
            <a:off x="1905000" y="870437"/>
            <a:ext cx="6245469" cy="1754326"/>
          </a:xfrm>
          <a:prstGeom prst="rect">
            <a:avLst/>
          </a:prstGeom>
          <a:noFill/>
        </p:spPr>
        <p:txBody>
          <a:bodyPr wrap="square" rtlCol="0">
            <a:spAutoFit/>
          </a:bodyPr>
          <a:lstStyle/>
          <a:p>
            <a:r>
              <a:rPr lang="en-US" dirty="0"/>
              <a:t>We have some users who have given ratings to 2 movies. We will calculate the distance between these users based on the ratings they gave to the movies.</a:t>
            </a:r>
          </a:p>
          <a:p>
            <a:endParaRPr lang="en-US" dirty="0"/>
          </a:p>
          <a:p>
            <a:r>
              <a:rPr lang="en-US" dirty="0"/>
              <a:t>Since, there are 2 movies – each user can be represented as  point in 2 dimensions</a:t>
            </a:r>
          </a:p>
        </p:txBody>
      </p:sp>
      <p:pic>
        <p:nvPicPr>
          <p:cNvPr id="9" name="Picture 8"/>
          <p:cNvPicPr>
            <a:picLocks noChangeAspect="1"/>
          </p:cNvPicPr>
          <p:nvPr/>
        </p:nvPicPr>
        <p:blipFill>
          <a:blip r:embed="rId2"/>
          <a:stretch>
            <a:fillRect/>
          </a:stretch>
        </p:blipFill>
        <p:spPr>
          <a:xfrm>
            <a:off x="2198076" y="2624763"/>
            <a:ext cx="4167555" cy="4464930"/>
          </a:xfrm>
          <a:prstGeom prst="rect">
            <a:avLst/>
          </a:prstGeom>
        </p:spPr>
      </p:pic>
    </p:spTree>
    <p:extLst>
      <p:ext uri="{BB962C8B-B14F-4D97-AF65-F5344CB8AC3E}">
        <p14:creationId xmlns:p14="http://schemas.microsoft.com/office/powerpoint/2010/main" val="2464708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88900"/>
            <a:ext cx="9904412" cy="698500"/>
          </a:xfrm>
        </p:spPr>
        <p:txBody>
          <a:bodyPr>
            <a:normAutofit/>
          </a:bodyPr>
          <a:lstStyle/>
          <a:p>
            <a:r>
              <a:rPr lang="en-US" sz="2800" dirty="0"/>
              <a:t>Distances</a:t>
            </a:r>
          </a:p>
        </p:txBody>
      </p:sp>
      <p:sp>
        <p:nvSpPr>
          <p:cNvPr id="3" name="Content Placeholder 2"/>
          <p:cNvSpPr>
            <a:spLocks noGrp="1"/>
          </p:cNvSpPr>
          <p:nvPr>
            <p:ph idx="1"/>
          </p:nvPr>
        </p:nvSpPr>
        <p:spPr>
          <a:xfrm>
            <a:off x="1905000" y="787400"/>
            <a:ext cx="9944100" cy="5943600"/>
          </a:xfrm>
        </p:spPr>
        <p:txBody>
          <a:bodyPr>
            <a:normAutofit lnSpcReduction="10000"/>
          </a:bodyPr>
          <a:lstStyle/>
          <a:p>
            <a:pPr marL="0" indent="0">
              <a:buNone/>
            </a:pPr>
            <a:r>
              <a:rPr lang="en-US" b="1" dirty="0"/>
              <a:t>Manhattan Distance:</a:t>
            </a:r>
          </a:p>
          <a:p>
            <a:pPr marL="0" indent="0">
              <a:buNone/>
            </a:pPr>
            <a:r>
              <a:rPr lang="en-US" dirty="0"/>
              <a:t>This is the easiest distance to calculate.</a:t>
            </a:r>
          </a:p>
          <a:p>
            <a:pPr marL="0" indent="0">
              <a:buNone/>
            </a:pPr>
            <a:endParaRPr lang="en-US" dirty="0"/>
          </a:p>
          <a:p>
            <a:pPr marL="0" indent="0">
              <a:buNone/>
            </a:pPr>
            <a:r>
              <a:rPr lang="en-US" dirty="0"/>
              <a:t>So lets say </a:t>
            </a:r>
            <a:r>
              <a:rPr lang="en-US" dirty="0" err="1"/>
              <a:t>Aishwary</a:t>
            </a:r>
            <a:r>
              <a:rPr lang="en-US" dirty="0"/>
              <a:t> is (x1,y1)</a:t>
            </a:r>
          </a:p>
          <a:p>
            <a:pPr marL="0" indent="0">
              <a:buNone/>
            </a:pPr>
            <a:r>
              <a:rPr lang="en-US" dirty="0"/>
              <a:t>                   </a:t>
            </a:r>
            <a:r>
              <a:rPr lang="en-US" dirty="0" err="1"/>
              <a:t>Pawan</a:t>
            </a:r>
            <a:r>
              <a:rPr lang="en-US" dirty="0"/>
              <a:t> is (x2,y2)</a:t>
            </a:r>
          </a:p>
          <a:p>
            <a:pPr marL="0" indent="0">
              <a:buNone/>
            </a:pPr>
            <a:endParaRPr lang="en-US" dirty="0"/>
          </a:p>
          <a:p>
            <a:pPr marL="0" indent="0">
              <a:buNone/>
            </a:pPr>
            <a:r>
              <a:rPr lang="en-US" dirty="0"/>
              <a:t>Manhattan Distance is calculated by : |x1 – x2| + |y1 – y2|</a:t>
            </a:r>
          </a:p>
          <a:p>
            <a:pPr marL="0" indent="0">
              <a:buNone/>
            </a:pPr>
            <a:endParaRPr lang="en-US" dirty="0"/>
          </a:p>
          <a:p>
            <a:pPr marL="0" indent="0">
              <a:buNone/>
            </a:pPr>
            <a:r>
              <a:rPr lang="en-US" dirty="0"/>
              <a:t>So distance between </a:t>
            </a:r>
            <a:r>
              <a:rPr lang="en-US" dirty="0" err="1"/>
              <a:t>Aishwary</a:t>
            </a:r>
            <a:r>
              <a:rPr lang="en-US" dirty="0"/>
              <a:t> and </a:t>
            </a:r>
            <a:r>
              <a:rPr lang="en-US" dirty="0" err="1"/>
              <a:t>Pawan</a:t>
            </a:r>
            <a:r>
              <a:rPr lang="en-US" dirty="0"/>
              <a:t> is |5 – 2| + |5 – 4| = 4</a:t>
            </a:r>
          </a:p>
          <a:p>
            <a:pPr marL="0" indent="0">
              <a:buNone/>
            </a:pPr>
            <a:r>
              <a:rPr lang="en-US" dirty="0"/>
              <a:t>      distance between </a:t>
            </a:r>
            <a:r>
              <a:rPr lang="en-US" dirty="0" err="1"/>
              <a:t>Aishwary</a:t>
            </a:r>
            <a:r>
              <a:rPr lang="en-US" dirty="0"/>
              <a:t> and </a:t>
            </a:r>
            <a:r>
              <a:rPr lang="en-US" dirty="0" err="1"/>
              <a:t>Avnish</a:t>
            </a:r>
            <a:r>
              <a:rPr lang="en-US" dirty="0"/>
              <a:t> is |5 – 5| + |5 – 4| = 1</a:t>
            </a:r>
          </a:p>
          <a:p>
            <a:pPr marL="0" indent="0">
              <a:buNone/>
            </a:pPr>
            <a:r>
              <a:rPr lang="en-US" dirty="0"/>
              <a:t>      distance between </a:t>
            </a:r>
            <a:r>
              <a:rPr lang="en-US" dirty="0" err="1"/>
              <a:t>Aishwary</a:t>
            </a:r>
            <a:r>
              <a:rPr lang="en-US" dirty="0"/>
              <a:t> and Nitin is |5 – 5| + |4 -1| = 3</a:t>
            </a:r>
          </a:p>
          <a:p>
            <a:pPr marL="0" indent="0">
              <a:buNone/>
            </a:pPr>
            <a:endParaRPr lang="en-US" dirty="0"/>
          </a:p>
          <a:p>
            <a:pPr marL="0" indent="0">
              <a:buNone/>
            </a:pPr>
            <a:r>
              <a:rPr lang="en-US" dirty="0"/>
              <a:t>Aishwarya is more similar to </a:t>
            </a:r>
            <a:r>
              <a:rPr lang="en-US" dirty="0" err="1"/>
              <a:t>Avnish</a:t>
            </a:r>
            <a:r>
              <a:rPr lang="en-US" dirty="0"/>
              <a:t>. So if we know the best rated movies of </a:t>
            </a:r>
            <a:r>
              <a:rPr lang="en-US" dirty="0" err="1"/>
              <a:t>Avnish</a:t>
            </a:r>
            <a:r>
              <a:rPr lang="en-US" dirty="0"/>
              <a:t>, we can recommend it to Aishwarya.</a:t>
            </a:r>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69962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88900"/>
            <a:ext cx="9904412" cy="698500"/>
          </a:xfrm>
        </p:spPr>
        <p:txBody>
          <a:bodyPr>
            <a:normAutofit/>
          </a:bodyPr>
          <a:lstStyle/>
          <a:p>
            <a:r>
              <a:rPr lang="en-US" sz="2800" dirty="0"/>
              <a:t>Distances</a:t>
            </a:r>
          </a:p>
        </p:txBody>
      </p:sp>
      <p:sp>
        <p:nvSpPr>
          <p:cNvPr id="3" name="Content Placeholder 2"/>
          <p:cNvSpPr>
            <a:spLocks noGrp="1"/>
          </p:cNvSpPr>
          <p:nvPr>
            <p:ph idx="1"/>
          </p:nvPr>
        </p:nvSpPr>
        <p:spPr>
          <a:xfrm>
            <a:off x="1905000" y="787400"/>
            <a:ext cx="9944100" cy="5943600"/>
          </a:xfrm>
        </p:spPr>
        <p:txBody>
          <a:bodyPr>
            <a:normAutofit fontScale="92500" lnSpcReduction="10000"/>
          </a:bodyPr>
          <a:lstStyle/>
          <a:p>
            <a:pPr marL="0" indent="0">
              <a:buNone/>
            </a:pPr>
            <a:r>
              <a:rPr lang="en-US" b="1" dirty="0"/>
              <a:t>Euclidean Distance or As-the-Crow flies Distance:</a:t>
            </a:r>
          </a:p>
          <a:p>
            <a:pPr marL="0" indent="0">
              <a:buNone/>
            </a:pPr>
            <a:r>
              <a:rPr lang="en-US" dirty="0"/>
              <a:t>We can also use Euclidean distance between 2 points using the below formula:</a:t>
            </a:r>
          </a:p>
          <a:p>
            <a:pPr marL="0" indent="0">
              <a:buNone/>
            </a:pPr>
            <a:endParaRPr lang="en-US" dirty="0"/>
          </a:p>
          <a:p>
            <a:pPr marL="0" indent="0">
              <a:buNone/>
            </a:pPr>
            <a:endParaRPr lang="en-US" dirty="0"/>
          </a:p>
          <a:p>
            <a:pPr marL="0" indent="0">
              <a:buNone/>
            </a:pPr>
            <a:r>
              <a:rPr lang="en-US" dirty="0"/>
              <a:t>So distance between </a:t>
            </a:r>
            <a:r>
              <a:rPr lang="en-US" dirty="0" err="1"/>
              <a:t>Aishwary</a:t>
            </a:r>
            <a:r>
              <a:rPr lang="en-US" dirty="0"/>
              <a:t> and </a:t>
            </a:r>
            <a:r>
              <a:rPr lang="en-US" dirty="0" err="1"/>
              <a:t>Pawan</a:t>
            </a:r>
            <a:r>
              <a:rPr lang="en-US" dirty="0"/>
              <a:t> is 3.16</a:t>
            </a:r>
          </a:p>
          <a:p>
            <a:pPr marL="0" indent="0">
              <a:buNone/>
            </a:pPr>
            <a:r>
              <a:rPr lang="en-US" dirty="0"/>
              <a:t>      distance between </a:t>
            </a:r>
            <a:r>
              <a:rPr lang="en-US" dirty="0" err="1"/>
              <a:t>Aishwary</a:t>
            </a:r>
            <a:r>
              <a:rPr lang="en-US" dirty="0"/>
              <a:t> and </a:t>
            </a:r>
            <a:r>
              <a:rPr lang="en-US" dirty="0" err="1"/>
              <a:t>Avnish</a:t>
            </a:r>
            <a:r>
              <a:rPr lang="en-US" dirty="0"/>
              <a:t> is  1</a:t>
            </a:r>
          </a:p>
          <a:p>
            <a:pPr marL="0" indent="0">
              <a:buNone/>
            </a:pPr>
            <a:r>
              <a:rPr lang="en-US" dirty="0"/>
              <a:t>      distance between </a:t>
            </a:r>
            <a:r>
              <a:rPr lang="en-US" dirty="0" err="1"/>
              <a:t>Aishwary</a:t>
            </a:r>
            <a:r>
              <a:rPr lang="en-US" dirty="0"/>
              <a:t> and Nitin is  3</a:t>
            </a:r>
          </a:p>
          <a:p>
            <a:pPr marL="0" indent="0">
              <a:buNone/>
            </a:pPr>
            <a:endParaRPr lang="en-US" dirty="0"/>
          </a:p>
          <a:p>
            <a:pPr marL="0" indent="0">
              <a:buNone/>
            </a:pPr>
            <a:r>
              <a:rPr lang="en-US" b="1" dirty="0" err="1"/>
              <a:t>Minkowski</a:t>
            </a:r>
            <a:r>
              <a:rPr lang="en-US" b="1" dirty="0"/>
              <a:t> Distance Metric:</a:t>
            </a:r>
          </a:p>
          <a:p>
            <a:pPr marL="0" indent="0">
              <a:buNone/>
            </a:pPr>
            <a:r>
              <a:rPr lang="en-US" dirty="0"/>
              <a:t>Generalization:</a:t>
            </a:r>
          </a:p>
          <a:p>
            <a:pPr marL="0" indent="0">
              <a:buNone/>
            </a:pPr>
            <a:r>
              <a:rPr lang="en-US" dirty="0"/>
              <a:t>When </a:t>
            </a:r>
          </a:p>
          <a:p>
            <a:pPr marL="0" indent="0">
              <a:buNone/>
            </a:pPr>
            <a:r>
              <a:rPr lang="en-US" dirty="0"/>
              <a:t>• r = 1: The formula is Manhattan Distance. </a:t>
            </a:r>
          </a:p>
          <a:p>
            <a:pPr marL="0" indent="0">
              <a:buNone/>
            </a:pPr>
            <a:r>
              <a:rPr lang="en-US" dirty="0"/>
              <a:t>• r = 2: The formula is Euclidean Distance </a:t>
            </a:r>
          </a:p>
          <a:p>
            <a:pPr marL="0" indent="0">
              <a:buNone/>
            </a:pPr>
            <a:r>
              <a:rPr lang="en-US" dirty="0"/>
              <a:t>• r = ∞: Supremum Distance</a:t>
            </a:r>
          </a:p>
          <a:p>
            <a:pPr marL="0" indent="0">
              <a:buNone/>
            </a:pPr>
            <a:r>
              <a:rPr lang="en-US" dirty="0"/>
              <a:t> </a:t>
            </a:r>
          </a:p>
          <a:p>
            <a:pPr marL="0" indent="0">
              <a:buNone/>
            </a:pPr>
            <a:r>
              <a:rPr lang="en-US" dirty="0"/>
              <a:t>Manhattan Distance and Euclidean Distance work best when there are no missing values</a:t>
            </a:r>
          </a:p>
          <a:p>
            <a:pPr marL="0" indent="0">
              <a:buNone/>
            </a:pPr>
            <a:endParaRPr lang="en-US" dirty="0"/>
          </a:p>
        </p:txBody>
      </p:sp>
      <p:pic>
        <p:nvPicPr>
          <p:cNvPr id="4" name="Picture 3"/>
          <p:cNvPicPr>
            <a:picLocks noChangeAspect="1"/>
          </p:cNvPicPr>
          <p:nvPr/>
        </p:nvPicPr>
        <p:blipFill>
          <a:blip r:embed="rId2"/>
          <a:stretch>
            <a:fillRect/>
          </a:stretch>
        </p:blipFill>
        <p:spPr>
          <a:xfrm>
            <a:off x="4462829" y="1580417"/>
            <a:ext cx="3371850" cy="742950"/>
          </a:xfrm>
          <a:prstGeom prst="rect">
            <a:avLst/>
          </a:prstGeom>
        </p:spPr>
      </p:pic>
      <p:pic>
        <p:nvPicPr>
          <p:cNvPr id="5" name="Picture 4"/>
          <p:cNvPicPr>
            <a:picLocks noChangeAspect="1"/>
          </p:cNvPicPr>
          <p:nvPr/>
        </p:nvPicPr>
        <p:blipFill>
          <a:blip r:embed="rId3"/>
          <a:stretch>
            <a:fillRect/>
          </a:stretch>
        </p:blipFill>
        <p:spPr>
          <a:xfrm>
            <a:off x="7414114" y="4562475"/>
            <a:ext cx="2663336" cy="896194"/>
          </a:xfrm>
          <a:prstGeom prst="rect">
            <a:avLst/>
          </a:prstGeom>
        </p:spPr>
      </p:pic>
    </p:spTree>
    <p:extLst>
      <p:ext uri="{BB962C8B-B14F-4D97-AF65-F5344CB8AC3E}">
        <p14:creationId xmlns:p14="http://schemas.microsoft.com/office/powerpoint/2010/main" val="18548421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88900"/>
            <a:ext cx="9904412" cy="698500"/>
          </a:xfrm>
        </p:spPr>
        <p:txBody>
          <a:bodyPr>
            <a:normAutofit/>
          </a:bodyPr>
          <a:lstStyle/>
          <a:p>
            <a:r>
              <a:rPr lang="en-US" sz="2800" dirty="0"/>
              <a:t>N - Dimensions</a:t>
            </a:r>
          </a:p>
        </p:txBody>
      </p:sp>
      <p:sp>
        <p:nvSpPr>
          <p:cNvPr id="3" name="Content Placeholder 2"/>
          <p:cNvSpPr>
            <a:spLocks noGrp="1"/>
          </p:cNvSpPr>
          <p:nvPr>
            <p:ph idx="1"/>
          </p:nvPr>
        </p:nvSpPr>
        <p:spPr>
          <a:xfrm>
            <a:off x="1755531" y="708269"/>
            <a:ext cx="9944100" cy="5943600"/>
          </a:xfrm>
        </p:spPr>
        <p:txBody>
          <a:bodyPr>
            <a:normAutofit/>
          </a:bodyPr>
          <a:lstStyle/>
          <a:p>
            <a:pPr marL="0" indent="0">
              <a:buNone/>
            </a:pPr>
            <a:endParaRPr lang="en-US" dirty="0"/>
          </a:p>
          <a:p>
            <a:pPr marL="0" indent="0">
              <a:buNone/>
            </a:pPr>
            <a:endParaRPr lang="en-US" dirty="0"/>
          </a:p>
        </p:txBody>
      </p:sp>
      <p:sp>
        <p:nvSpPr>
          <p:cNvPr id="6" name="TextBox 5"/>
          <p:cNvSpPr txBox="1"/>
          <p:nvPr/>
        </p:nvSpPr>
        <p:spPr>
          <a:xfrm>
            <a:off x="2004645" y="1063869"/>
            <a:ext cx="9499967" cy="3816429"/>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Previous example can be expanded into more than 2 dimensions where we can have more no of people giving ratings to many movies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In this case, distance between 2 people will be computed based on the number of movies they both reviewed </a:t>
            </a:r>
            <a:r>
              <a:rPr lang="en-US" sz="1600" dirty="0" err="1"/>
              <a:t>e.g</a:t>
            </a:r>
            <a:r>
              <a:rPr lang="en-US" sz="1600" dirty="0"/>
              <a:t> Distance between Gaurav and </a:t>
            </a:r>
            <a:r>
              <a:rPr lang="en-US" sz="1600" dirty="0" err="1"/>
              <a:t>Somendra</a:t>
            </a:r>
            <a:r>
              <a:rPr lang="en-US" sz="1600" dirty="0"/>
              <a:t> is</a:t>
            </a:r>
          </a:p>
          <a:p>
            <a:endParaRPr lang="en-US" sz="1600"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58438604"/>
              </p:ext>
            </p:extLst>
          </p:nvPr>
        </p:nvGraphicFramePr>
        <p:xfrm>
          <a:off x="2875085" y="1714500"/>
          <a:ext cx="6701790" cy="1988820"/>
        </p:xfrm>
        <a:graphic>
          <a:graphicData uri="http://schemas.openxmlformats.org/drawingml/2006/table">
            <a:tbl>
              <a:tblPr>
                <a:tableStyleId>{5C22544A-7EE6-4342-B048-85BDC9FD1C3A}</a:tableStyleId>
              </a:tblPr>
              <a:tblGrid>
                <a:gridCol w="1282700">
                  <a:extLst>
                    <a:ext uri="{9D8B030D-6E8A-4147-A177-3AD203B41FA5}">
                      <a16:colId xmlns:a16="http://schemas.microsoft.com/office/drawing/2014/main" val="1360548019"/>
                    </a:ext>
                  </a:extLst>
                </a:gridCol>
                <a:gridCol w="1054100">
                  <a:extLst>
                    <a:ext uri="{9D8B030D-6E8A-4147-A177-3AD203B41FA5}">
                      <a16:colId xmlns:a16="http://schemas.microsoft.com/office/drawing/2014/main" val="38850631"/>
                    </a:ext>
                  </a:extLst>
                </a:gridCol>
                <a:gridCol w="965200">
                  <a:extLst>
                    <a:ext uri="{9D8B030D-6E8A-4147-A177-3AD203B41FA5}">
                      <a16:colId xmlns:a16="http://schemas.microsoft.com/office/drawing/2014/main" val="1331609095"/>
                    </a:ext>
                  </a:extLst>
                </a:gridCol>
                <a:gridCol w="609600">
                  <a:extLst>
                    <a:ext uri="{9D8B030D-6E8A-4147-A177-3AD203B41FA5}">
                      <a16:colId xmlns:a16="http://schemas.microsoft.com/office/drawing/2014/main" val="3882778546"/>
                    </a:ext>
                  </a:extLst>
                </a:gridCol>
                <a:gridCol w="351790">
                  <a:extLst>
                    <a:ext uri="{9D8B030D-6E8A-4147-A177-3AD203B41FA5}">
                      <a16:colId xmlns:a16="http://schemas.microsoft.com/office/drawing/2014/main" val="4017261302"/>
                    </a:ext>
                  </a:extLst>
                </a:gridCol>
                <a:gridCol w="609600">
                  <a:extLst>
                    <a:ext uri="{9D8B030D-6E8A-4147-A177-3AD203B41FA5}">
                      <a16:colId xmlns:a16="http://schemas.microsoft.com/office/drawing/2014/main" val="1510843034"/>
                    </a:ext>
                  </a:extLst>
                </a:gridCol>
                <a:gridCol w="609600">
                  <a:extLst>
                    <a:ext uri="{9D8B030D-6E8A-4147-A177-3AD203B41FA5}">
                      <a16:colId xmlns:a16="http://schemas.microsoft.com/office/drawing/2014/main" val="2433031519"/>
                    </a:ext>
                  </a:extLst>
                </a:gridCol>
                <a:gridCol w="609600">
                  <a:extLst>
                    <a:ext uri="{9D8B030D-6E8A-4147-A177-3AD203B41FA5}">
                      <a16:colId xmlns:a16="http://schemas.microsoft.com/office/drawing/2014/main" val="770203653"/>
                    </a:ext>
                  </a:extLst>
                </a:gridCol>
                <a:gridCol w="609600">
                  <a:extLst>
                    <a:ext uri="{9D8B030D-6E8A-4147-A177-3AD203B41FA5}">
                      <a16:colId xmlns:a16="http://schemas.microsoft.com/office/drawing/2014/main" val="2923859716"/>
                    </a:ext>
                  </a:extLst>
                </a:gridCol>
              </a:tblGrid>
              <a:tr h="180975">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r>
                        <a:rPr lang="en-US" sz="1100" b="1" u="none" strike="noStrike" dirty="0">
                          <a:effectLst/>
                        </a:rPr>
                        <a:t>Gaurav</a:t>
                      </a:r>
                      <a:endParaRPr lang="en-US" sz="1100" b="1" i="0" u="none" strike="noStrike" dirty="0">
                        <a:solidFill>
                          <a:srgbClr val="000000"/>
                        </a:solidFill>
                        <a:effectLst/>
                        <a:latin typeface="Calibri" panose="020F0502020204030204" pitchFamily="34" charset="0"/>
                      </a:endParaRPr>
                    </a:p>
                  </a:txBody>
                  <a:tcPr marL="7620" marR="7620" marT="7620" anchor="b"/>
                </a:tc>
                <a:tc>
                  <a:txBody>
                    <a:bodyPr/>
                    <a:lstStyle/>
                    <a:p>
                      <a:pPr algn="l" fontAlgn="b"/>
                      <a:r>
                        <a:rPr lang="en-US" sz="1100" b="1" u="none" strike="noStrike" dirty="0" err="1">
                          <a:effectLst/>
                        </a:rPr>
                        <a:t>Somendra</a:t>
                      </a:r>
                      <a:endParaRPr lang="en-US" sz="1100" b="1" i="0" u="none" strike="noStrike" dirty="0">
                        <a:solidFill>
                          <a:srgbClr val="000000"/>
                        </a:solidFill>
                        <a:effectLst/>
                        <a:latin typeface="Calibri" panose="020F0502020204030204" pitchFamily="34" charset="0"/>
                      </a:endParaRPr>
                    </a:p>
                  </a:txBody>
                  <a:tcPr marL="7620" marR="7620" marT="7620" anchor="b"/>
                </a:tc>
                <a:tc>
                  <a:txBody>
                    <a:bodyPr/>
                    <a:lstStyle/>
                    <a:p>
                      <a:pPr algn="l" fontAlgn="b"/>
                      <a:r>
                        <a:rPr lang="en-US" sz="1100" b="1" u="none" strike="noStrike" dirty="0">
                          <a:effectLst/>
                        </a:rPr>
                        <a:t>Paras</a:t>
                      </a:r>
                      <a:endParaRPr lang="en-US" sz="1100" b="1" i="0" u="none" strike="noStrike" dirty="0">
                        <a:solidFill>
                          <a:srgbClr val="000000"/>
                        </a:solidFill>
                        <a:effectLst/>
                        <a:latin typeface="Calibri" panose="020F0502020204030204" pitchFamily="34" charset="0"/>
                      </a:endParaRPr>
                    </a:p>
                  </a:txBody>
                  <a:tcPr marL="7620" marR="7620" marT="7620" anchor="b"/>
                </a:tc>
                <a:tc>
                  <a:txBody>
                    <a:bodyPr/>
                    <a:lstStyle/>
                    <a:p>
                      <a:pPr algn="l" fontAlgn="b"/>
                      <a:r>
                        <a:rPr lang="en-US" sz="1100" b="1" u="none" strike="noStrike" dirty="0">
                          <a:effectLst/>
                        </a:rPr>
                        <a:t>Ram</a:t>
                      </a:r>
                      <a:endParaRPr lang="en-US" sz="1100" b="1" i="0" u="none" strike="noStrike" dirty="0">
                        <a:solidFill>
                          <a:srgbClr val="000000"/>
                        </a:solidFill>
                        <a:effectLst/>
                        <a:latin typeface="Calibri" panose="020F0502020204030204" pitchFamily="34" charset="0"/>
                      </a:endParaRPr>
                    </a:p>
                  </a:txBody>
                  <a:tcPr marL="7620" marR="7620" marT="7620" anchor="b"/>
                </a:tc>
                <a:tc>
                  <a:txBody>
                    <a:bodyPr/>
                    <a:lstStyle/>
                    <a:p>
                      <a:pPr algn="l" fontAlgn="b"/>
                      <a:r>
                        <a:rPr lang="en-US" sz="1100" b="1" u="none" strike="noStrike" dirty="0" err="1">
                          <a:effectLst/>
                        </a:rPr>
                        <a:t>Tomar</a:t>
                      </a:r>
                      <a:endParaRPr lang="en-US" sz="1100" b="1" i="0" u="none" strike="noStrike" dirty="0">
                        <a:solidFill>
                          <a:srgbClr val="000000"/>
                        </a:solidFill>
                        <a:effectLst/>
                        <a:latin typeface="Calibri" panose="020F0502020204030204" pitchFamily="34" charset="0"/>
                      </a:endParaRPr>
                    </a:p>
                  </a:txBody>
                  <a:tcPr marL="7620" marR="7620" marT="7620" anchor="b"/>
                </a:tc>
                <a:tc>
                  <a:txBody>
                    <a:bodyPr/>
                    <a:lstStyle/>
                    <a:p>
                      <a:pPr algn="l" fontAlgn="b"/>
                      <a:r>
                        <a:rPr lang="en-US" sz="1100" b="1" u="none" strike="noStrike" dirty="0">
                          <a:effectLst/>
                        </a:rPr>
                        <a:t>Atul</a:t>
                      </a:r>
                      <a:endParaRPr lang="en-US" sz="1100" b="1" i="0" u="none" strike="noStrike" dirty="0">
                        <a:solidFill>
                          <a:srgbClr val="000000"/>
                        </a:solidFill>
                        <a:effectLst/>
                        <a:latin typeface="Calibri" panose="020F0502020204030204" pitchFamily="34" charset="0"/>
                      </a:endParaRPr>
                    </a:p>
                  </a:txBody>
                  <a:tcPr marL="7620" marR="7620" marT="7620" anchor="b"/>
                </a:tc>
                <a:tc>
                  <a:txBody>
                    <a:bodyPr/>
                    <a:lstStyle/>
                    <a:p>
                      <a:pPr algn="l" fontAlgn="b"/>
                      <a:r>
                        <a:rPr lang="en-US" sz="1100" b="1" u="none" strike="noStrike" dirty="0" err="1">
                          <a:effectLst/>
                        </a:rPr>
                        <a:t>Sumit</a:t>
                      </a:r>
                      <a:endParaRPr lang="en-US" sz="1100" b="1" i="0" u="none" strike="noStrike" dirty="0">
                        <a:solidFill>
                          <a:srgbClr val="000000"/>
                        </a:solidFill>
                        <a:effectLst/>
                        <a:latin typeface="Calibri" panose="020F0502020204030204" pitchFamily="34" charset="0"/>
                      </a:endParaRPr>
                    </a:p>
                  </a:txBody>
                  <a:tcPr marL="7620" marR="7620" marT="7620" anchor="b"/>
                </a:tc>
                <a:tc>
                  <a:txBody>
                    <a:bodyPr/>
                    <a:lstStyle/>
                    <a:p>
                      <a:pPr algn="l" fontAlgn="b"/>
                      <a:r>
                        <a:rPr lang="en-US" sz="1100" b="1" u="none" strike="noStrike" dirty="0">
                          <a:effectLst/>
                        </a:rPr>
                        <a:t>Divakar</a:t>
                      </a:r>
                      <a:endParaRPr lang="en-US" sz="1100" b="1" i="0" u="none" strike="noStrike" dirty="0">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2802415289"/>
                  </a:ext>
                </a:extLst>
              </a:tr>
              <a:tr h="180975">
                <a:tc>
                  <a:txBody>
                    <a:bodyPr/>
                    <a:lstStyle/>
                    <a:p>
                      <a:pPr algn="l" fontAlgn="b"/>
                      <a:r>
                        <a:rPr lang="en-US" sz="1100" b="1" u="none" strike="noStrike">
                          <a:effectLst/>
                        </a:rPr>
                        <a:t>Bahubali-2</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670969097"/>
                  </a:ext>
                </a:extLst>
              </a:tr>
              <a:tr h="180975">
                <a:tc>
                  <a:txBody>
                    <a:bodyPr/>
                    <a:lstStyle/>
                    <a:p>
                      <a:pPr algn="l" fontAlgn="b"/>
                      <a:r>
                        <a:rPr lang="en-US" sz="1100" b="1" u="none" strike="noStrike">
                          <a:effectLst/>
                        </a:rPr>
                        <a:t>Half-Girlfriend</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r>
                        <a:rPr lang="en-US" sz="1100" b="0" i="0" u="none" strike="noStrike" dirty="0">
                          <a:solidFill>
                            <a:srgbClr val="000000"/>
                          </a:solidFill>
                          <a:effectLst/>
                          <a:latin typeface="Calibri" panose="020F0502020204030204" pitchFamily="34" charset="0"/>
                        </a:rPr>
                        <a:t>                        3.5</a:t>
                      </a:r>
                    </a:p>
                  </a:txBody>
                  <a:tcPr marL="7620" marR="7620" marT="7620" anchor="b"/>
                </a:tc>
                <a:tc>
                  <a:txBody>
                    <a:bodyPr/>
                    <a:lstStyle/>
                    <a:p>
                      <a:pPr algn="l" fontAlgn="b"/>
                      <a:r>
                        <a:rPr lang="en-US" sz="1100" b="0" i="0" u="none" strike="noStrike" dirty="0">
                          <a:solidFill>
                            <a:srgbClr val="000000"/>
                          </a:solidFill>
                          <a:effectLst/>
                          <a:latin typeface="Calibri" panose="020F0502020204030204" pitchFamily="34" charset="0"/>
                        </a:rPr>
                        <a:t>                1</a:t>
                      </a:r>
                    </a:p>
                  </a:txBody>
                  <a:tcPr marL="7620" marR="7620" marT="7620" anchor="b"/>
                </a:tc>
                <a:tc>
                  <a:txBody>
                    <a:bodyPr/>
                    <a:lstStyle/>
                    <a:p>
                      <a:pPr algn="l" fontAlgn="b"/>
                      <a:r>
                        <a:rPr lang="en-US" sz="1100" b="0" i="0" u="none" strike="noStrike" dirty="0">
                          <a:solidFill>
                            <a:srgbClr val="000000"/>
                          </a:solidFill>
                          <a:effectLst/>
                          <a:latin typeface="Calibri" panose="020F0502020204030204" pitchFamily="34" charset="0"/>
                        </a:rPr>
                        <a:t>        4</a:t>
                      </a:r>
                    </a:p>
                  </a:txBody>
                  <a:tcPr marL="7620" marR="7620" marT="7620" anchor="b"/>
                </a:tc>
                <a:tc>
                  <a:txBody>
                    <a:bodyPr/>
                    <a:lstStyle/>
                    <a:p>
                      <a:pPr algn="l" fontAlgn="b"/>
                      <a:r>
                        <a:rPr lang="en-US" sz="1100" b="0" i="0" u="none" strike="noStrike" dirty="0">
                          <a:solidFill>
                            <a:srgbClr val="000000"/>
                          </a:solidFill>
                          <a:effectLst/>
                          <a:latin typeface="Calibri" panose="020F0502020204030204" pitchFamily="34" charset="0"/>
                        </a:rPr>
                        <a:t>                4</a:t>
                      </a:r>
                    </a:p>
                  </a:txBody>
                  <a:tcPr marL="7620" marR="7620" marT="762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4203844586"/>
                  </a:ext>
                </a:extLst>
              </a:tr>
              <a:tr h="180975">
                <a:tc>
                  <a:txBody>
                    <a:bodyPr/>
                    <a:lstStyle/>
                    <a:p>
                      <a:pPr algn="l" fontAlgn="b"/>
                      <a:r>
                        <a:rPr lang="en-US" sz="1100" b="1" u="none" strike="noStrike">
                          <a:effectLst/>
                        </a:rPr>
                        <a:t>Sarkar3</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3519775730"/>
                  </a:ext>
                </a:extLst>
              </a:tr>
              <a:tr h="180975">
                <a:tc>
                  <a:txBody>
                    <a:bodyPr/>
                    <a:lstStyle/>
                    <a:p>
                      <a:pPr algn="l" fontAlgn="b"/>
                      <a:r>
                        <a:rPr lang="en-US" sz="1100" b="1" u="none" strike="noStrike">
                          <a:effectLst/>
                        </a:rPr>
                        <a:t>Kaabil</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r>
                        <a:rPr lang="en-US" sz="1100" b="0" i="0" u="none" strike="noStrike" dirty="0">
                          <a:solidFill>
                            <a:srgbClr val="000000"/>
                          </a:solidFill>
                          <a:effectLst/>
                          <a:latin typeface="Calibri" panose="020F0502020204030204" pitchFamily="34" charset="0"/>
                        </a:rPr>
                        <a:t>                3</a:t>
                      </a:r>
                    </a:p>
                  </a:txBody>
                  <a:tcPr marL="7620" marR="7620" marT="762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anchor="b"/>
                </a:tc>
                <a:tc>
                  <a:txBody>
                    <a:bodyPr/>
                    <a:lstStyle/>
                    <a:p>
                      <a:pPr algn="l" fontAlgn="b"/>
                      <a:r>
                        <a:rPr lang="en-US" sz="1100" b="0" i="0" u="none" strike="noStrike" dirty="0">
                          <a:solidFill>
                            <a:srgbClr val="000000"/>
                          </a:solidFill>
                          <a:effectLst/>
                          <a:latin typeface="Calibri" panose="020F0502020204030204" pitchFamily="34" charset="0"/>
                        </a:rPr>
                        <a:t>                4</a:t>
                      </a:r>
                    </a:p>
                  </a:txBody>
                  <a:tcPr marL="7620" marR="7620" marT="762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222960940"/>
                  </a:ext>
                </a:extLst>
              </a:tr>
              <a:tr h="180975">
                <a:tc>
                  <a:txBody>
                    <a:bodyPr/>
                    <a:lstStyle/>
                    <a:p>
                      <a:pPr algn="l" fontAlgn="b"/>
                      <a:r>
                        <a:rPr lang="en-US" sz="1100" b="1" u="none" strike="noStrike">
                          <a:effectLst/>
                        </a:rPr>
                        <a:t>Raees</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1038360858"/>
                  </a:ext>
                </a:extLst>
              </a:tr>
              <a:tr h="180975">
                <a:tc>
                  <a:txBody>
                    <a:bodyPr/>
                    <a:lstStyle/>
                    <a:p>
                      <a:pPr algn="l" fontAlgn="b"/>
                      <a:r>
                        <a:rPr lang="en-US" sz="1100" b="1" u="none" strike="noStrike">
                          <a:effectLst/>
                        </a:rPr>
                        <a:t>Sultan</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1438407239"/>
                  </a:ext>
                </a:extLst>
              </a:tr>
              <a:tr h="180975">
                <a:tc>
                  <a:txBody>
                    <a:bodyPr/>
                    <a:lstStyle/>
                    <a:p>
                      <a:pPr algn="l" fontAlgn="b"/>
                      <a:r>
                        <a:rPr lang="en-US" sz="1100" b="1" u="none" strike="noStrike">
                          <a:effectLst/>
                        </a:rPr>
                        <a:t>Dangal</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922631989"/>
                  </a:ext>
                </a:extLst>
              </a:tr>
              <a:tr h="180975">
                <a:tc>
                  <a:txBody>
                    <a:bodyPr/>
                    <a:lstStyle/>
                    <a:p>
                      <a:pPr algn="l" fontAlgn="b"/>
                      <a:r>
                        <a:rPr lang="en-US" sz="1100" b="1" u="none" strike="noStrike" dirty="0" err="1">
                          <a:effectLst/>
                        </a:rPr>
                        <a:t>Piku</a:t>
                      </a:r>
                      <a:endParaRPr lang="en-US" sz="1100" b="1" i="0" u="none" strike="noStrike" dirty="0">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327826746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10485304"/>
              </p:ext>
            </p:extLst>
          </p:nvPr>
        </p:nvGraphicFramePr>
        <p:xfrm>
          <a:off x="3717730" y="4359315"/>
          <a:ext cx="4186555" cy="2377440"/>
        </p:xfrm>
        <a:graphic>
          <a:graphicData uri="http://schemas.openxmlformats.org/drawingml/2006/table">
            <a:tbl>
              <a:tblPr>
                <a:tableStyleId>{5C22544A-7EE6-4342-B048-85BDC9FD1C3A}</a:tableStyleId>
              </a:tblPr>
              <a:tblGrid>
                <a:gridCol w="1282700">
                  <a:extLst>
                    <a:ext uri="{9D8B030D-6E8A-4147-A177-3AD203B41FA5}">
                      <a16:colId xmlns:a16="http://schemas.microsoft.com/office/drawing/2014/main" val="1418768994"/>
                    </a:ext>
                  </a:extLst>
                </a:gridCol>
                <a:gridCol w="1054100">
                  <a:extLst>
                    <a:ext uri="{9D8B030D-6E8A-4147-A177-3AD203B41FA5}">
                      <a16:colId xmlns:a16="http://schemas.microsoft.com/office/drawing/2014/main" val="2867763342"/>
                    </a:ext>
                  </a:extLst>
                </a:gridCol>
                <a:gridCol w="965200">
                  <a:extLst>
                    <a:ext uri="{9D8B030D-6E8A-4147-A177-3AD203B41FA5}">
                      <a16:colId xmlns:a16="http://schemas.microsoft.com/office/drawing/2014/main" val="3294614528"/>
                    </a:ext>
                  </a:extLst>
                </a:gridCol>
                <a:gridCol w="884555">
                  <a:extLst>
                    <a:ext uri="{9D8B030D-6E8A-4147-A177-3AD203B41FA5}">
                      <a16:colId xmlns:a16="http://schemas.microsoft.com/office/drawing/2014/main" val="742807796"/>
                    </a:ext>
                  </a:extLst>
                </a:gridCol>
              </a:tblGrid>
              <a:tr h="180975">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anchor="b"/>
                </a:tc>
                <a:tc>
                  <a:txBody>
                    <a:bodyPr/>
                    <a:lstStyle/>
                    <a:p>
                      <a:pPr algn="l" fontAlgn="b"/>
                      <a:r>
                        <a:rPr lang="en-US" sz="1100" b="1" u="none" strike="noStrike">
                          <a:effectLst/>
                        </a:rPr>
                        <a:t>Gaurav</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l" fontAlgn="b"/>
                      <a:r>
                        <a:rPr lang="en-US" sz="1100" b="1" u="none" strike="noStrike">
                          <a:effectLst/>
                        </a:rPr>
                        <a:t>Somendra</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l" fontAlgn="b"/>
                      <a:r>
                        <a:rPr lang="en-US" sz="1100" b="1" u="none" strike="noStrike" dirty="0">
                          <a:effectLst/>
                        </a:rPr>
                        <a:t>Difference</a:t>
                      </a:r>
                      <a:endParaRPr lang="en-US" sz="1100" b="1" i="0" u="none" strike="noStrike" dirty="0">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1298888146"/>
                  </a:ext>
                </a:extLst>
              </a:tr>
              <a:tr h="180975">
                <a:tc>
                  <a:txBody>
                    <a:bodyPr/>
                    <a:lstStyle/>
                    <a:p>
                      <a:pPr algn="l" fontAlgn="b"/>
                      <a:r>
                        <a:rPr lang="en-US" sz="1100" u="none" strike="noStrike">
                          <a:effectLst/>
                        </a:rPr>
                        <a:t>Bahubali-2</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3909223395"/>
                  </a:ext>
                </a:extLst>
              </a:tr>
              <a:tr h="180975">
                <a:tc>
                  <a:txBody>
                    <a:bodyPr/>
                    <a:lstStyle/>
                    <a:p>
                      <a:pPr algn="l" fontAlgn="b"/>
                      <a:r>
                        <a:rPr lang="en-US" sz="1100" u="none" strike="noStrike">
                          <a:effectLst/>
                        </a:rPr>
                        <a:t>Half-Girlfriend</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2938264335"/>
                  </a:ext>
                </a:extLst>
              </a:tr>
              <a:tr h="180975">
                <a:tc>
                  <a:txBody>
                    <a:bodyPr/>
                    <a:lstStyle/>
                    <a:p>
                      <a:pPr algn="l" fontAlgn="b"/>
                      <a:r>
                        <a:rPr lang="en-US" sz="1100" u="none" strike="noStrike">
                          <a:effectLst/>
                        </a:rPr>
                        <a:t>Sarkar3</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839949516"/>
                  </a:ext>
                </a:extLst>
              </a:tr>
              <a:tr h="180975">
                <a:tc>
                  <a:txBody>
                    <a:bodyPr/>
                    <a:lstStyle/>
                    <a:p>
                      <a:pPr algn="l" fontAlgn="b"/>
                      <a:r>
                        <a:rPr lang="en-US" sz="1100" u="none" strike="noStrike" dirty="0" err="1">
                          <a:effectLst/>
                        </a:rPr>
                        <a:t>Kaabil</a:t>
                      </a:r>
                      <a:endParaRPr lang="en-US" sz="1100" b="1" i="0" u="none" strike="noStrike" dirty="0">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2520465367"/>
                  </a:ext>
                </a:extLst>
              </a:tr>
              <a:tr h="180975">
                <a:tc>
                  <a:txBody>
                    <a:bodyPr/>
                    <a:lstStyle/>
                    <a:p>
                      <a:pPr algn="l" fontAlgn="b"/>
                      <a:r>
                        <a:rPr lang="en-US" sz="1100" u="none" strike="noStrike">
                          <a:effectLst/>
                        </a:rPr>
                        <a:t>Raees</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2755550470"/>
                  </a:ext>
                </a:extLst>
              </a:tr>
              <a:tr h="180975">
                <a:tc>
                  <a:txBody>
                    <a:bodyPr/>
                    <a:lstStyle/>
                    <a:p>
                      <a:pPr algn="l" fontAlgn="b"/>
                      <a:r>
                        <a:rPr lang="en-US" sz="1100" u="none" strike="noStrike">
                          <a:effectLst/>
                        </a:rPr>
                        <a:t>Sultan</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1520675183"/>
                  </a:ext>
                </a:extLst>
              </a:tr>
              <a:tr h="180975">
                <a:tc>
                  <a:txBody>
                    <a:bodyPr/>
                    <a:lstStyle/>
                    <a:p>
                      <a:pPr algn="l" fontAlgn="b"/>
                      <a:r>
                        <a:rPr lang="en-US" sz="1100" u="none" strike="noStrike">
                          <a:effectLst/>
                        </a:rPr>
                        <a:t>Dangal</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573985260"/>
                  </a:ext>
                </a:extLst>
              </a:tr>
              <a:tr h="180975">
                <a:tc>
                  <a:txBody>
                    <a:bodyPr/>
                    <a:lstStyle/>
                    <a:p>
                      <a:pPr algn="l" fontAlgn="b"/>
                      <a:r>
                        <a:rPr lang="en-US" sz="1100" u="none" strike="noStrike">
                          <a:effectLst/>
                        </a:rPr>
                        <a:t>Piku</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3920788212"/>
                  </a:ext>
                </a:extLst>
              </a:tr>
              <a:tr h="180975">
                <a:tc>
                  <a:txBody>
                    <a:bodyPr/>
                    <a:lstStyle/>
                    <a:p>
                      <a:pPr algn="l" fontAlgn="b"/>
                      <a:r>
                        <a:rPr lang="en-US" sz="1100" u="none" strike="noStrike">
                          <a:effectLst/>
                        </a:rPr>
                        <a:t>Manhattan Distance</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4151603200"/>
                  </a:ext>
                </a:extLst>
              </a:tr>
            </a:tbl>
          </a:graphicData>
        </a:graphic>
      </p:graphicFrame>
    </p:spTree>
    <p:extLst>
      <p:ext uri="{BB962C8B-B14F-4D97-AF65-F5344CB8AC3E}">
        <p14:creationId xmlns:p14="http://schemas.microsoft.com/office/powerpoint/2010/main" val="23305285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88900"/>
            <a:ext cx="9904412" cy="698500"/>
          </a:xfrm>
        </p:spPr>
        <p:txBody>
          <a:bodyPr>
            <a:normAutofit/>
          </a:bodyPr>
          <a:lstStyle/>
          <a:p>
            <a:r>
              <a:rPr lang="en-US" sz="2800" dirty="0"/>
              <a:t>Pearson </a:t>
            </a:r>
            <a:r>
              <a:rPr lang="en-US" sz="2800" dirty="0" err="1"/>
              <a:t>Corelation</a:t>
            </a:r>
            <a:r>
              <a:rPr lang="en-US" sz="2800" dirty="0"/>
              <a:t> Coefficient</a:t>
            </a:r>
          </a:p>
        </p:txBody>
      </p:sp>
      <p:sp>
        <p:nvSpPr>
          <p:cNvPr id="3" name="Content Placeholder 2"/>
          <p:cNvSpPr>
            <a:spLocks noGrp="1"/>
          </p:cNvSpPr>
          <p:nvPr>
            <p:ph idx="1"/>
          </p:nvPr>
        </p:nvSpPr>
        <p:spPr>
          <a:xfrm>
            <a:off x="1755531" y="708269"/>
            <a:ext cx="9944100" cy="5943600"/>
          </a:xfrm>
        </p:spPr>
        <p:txBody>
          <a:bodyPr>
            <a:normAutofit/>
          </a:bodyPr>
          <a:lstStyle/>
          <a:p>
            <a:pPr marL="0" indent="0">
              <a:buNone/>
            </a:pPr>
            <a:endParaRPr lang="en-US" dirty="0"/>
          </a:p>
          <a:p>
            <a:pPr marL="0" indent="0">
              <a:buNone/>
            </a:pPr>
            <a:endParaRPr lang="en-US" dirty="0"/>
          </a:p>
        </p:txBody>
      </p:sp>
      <p:sp>
        <p:nvSpPr>
          <p:cNvPr id="6" name="TextBox 5"/>
          <p:cNvSpPr txBox="1"/>
          <p:nvPr/>
        </p:nvSpPr>
        <p:spPr>
          <a:xfrm>
            <a:off x="2004645" y="1063869"/>
            <a:ext cx="9499967" cy="6524863"/>
          </a:xfrm>
          <a:prstGeom prst="rect">
            <a:avLst/>
          </a:prstGeom>
          <a:noFill/>
        </p:spPr>
        <p:txBody>
          <a:bodyPr wrap="square" rtlCol="0">
            <a:spAutoFit/>
          </a:bodyPr>
          <a:lstStyle/>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a:buFont typeface="Wingdings" panose="05000000000000000000" pitchFamily="2" charset="2"/>
              <a:buChar char="Ø"/>
            </a:pPr>
            <a:r>
              <a:rPr lang="en-US" sz="1600" dirty="0"/>
              <a:t> </a:t>
            </a:r>
            <a:r>
              <a:rPr lang="en-US" sz="1600" dirty="0" err="1"/>
              <a:t>Somendra</a:t>
            </a:r>
            <a:r>
              <a:rPr lang="en-US" sz="1600" dirty="0"/>
              <a:t> avoids extremes. He is rating between 2 to 4. He doesn’t give 1 or 5</a:t>
            </a:r>
          </a:p>
          <a:p>
            <a:pPr>
              <a:buFont typeface="Wingdings" panose="05000000000000000000" pitchFamily="2" charset="2"/>
              <a:buChar char="Ø"/>
            </a:pPr>
            <a:r>
              <a:rPr lang="en-US" sz="1600" dirty="0"/>
              <a:t> Atul seems to like every movie. He rates between 4 and 5</a:t>
            </a:r>
          </a:p>
          <a:p>
            <a:pPr>
              <a:buFont typeface="Wingdings" panose="05000000000000000000" pitchFamily="2" charset="2"/>
              <a:buChar char="Ø"/>
            </a:pPr>
            <a:r>
              <a:rPr lang="en-US" sz="1600" dirty="0"/>
              <a:t> </a:t>
            </a:r>
            <a:r>
              <a:rPr lang="en-US" sz="1600" dirty="0" err="1"/>
              <a:t>Tomar</a:t>
            </a:r>
            <a:r>
              <a:rPr lang="en-US" sz="1600" dirty="0"/>
              <a:t> either gives 1 or 4</a:t>
            </a:r>
          </a:p>
          <a:p>
            <a:endParaRPr lang="en-US" sz="1600" dirty="0"/>
          </a:p>
          <a:p>
            <a:r>
              <a:rPr lang="en-US" sz="1600" dirty="0"/>
              <a:t> So its difficult to compare </a:t>
            </a:r>
            <a:r>
              <a:rPr lang="en-US" sz="1600" dirty="0" err="1"/>
              <a:t>Tomar</a:t>
            </a:r>
            <a:r>
              <a:rPr lang="en-US" sz="1600" dirty="0"/>
              <a:t> to Atul because both are using different scales(This is called grade-inflation) To solve this, we use Pearson Correlation Coefficient</a:t>
            </a:r>
          </a:p>
          <a:p>
            <a:endParaRPr lang="en-US" sz="1600" dirty="0"/>
          </a:p>
          <a:p>
            <a:r>
              <a:rPr lang="en-US" sz="1600" dirty="0"/>
              <a:t>The Pearson Correlation Coefficient is a measure of correlation between two variables. It ranges between -1 and 1 inclusive. 1 indicates perfect agreement. -1 indicates perfect disagreement</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Formula </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endParaRPr lang="en-US" sz="1600"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62997514"/>
              </p:ext>
            </p:extLst>
          </p:nvPr>
        </p:nvGraphicFramePr>
        <p:xfrm>
          <a:off x="2716823" y="975946"/>
          <a:ext cx="6701790" cy="1988820"/>
        </p:xfrm>
        <a:graphic>
          <a:graphicData uri="http://schemas.openxmlformats.org/drawingml/2006/table">
            <a:tbl>
              <a:tblPr>
                <a:tableStyleId>{5C22544A-7EE6-4342-B048-85BDC9FD1C3A}</a:tableStyleId>
              </a:tblPr>
              <a:tblGrid>
                <a:gridCol w="1282700">
                  <a:extLst>
                    <a:ext uri="{9D8B030D-6E8A-4147-A177-3AD203B41FA5}">
                      <a16:colId xmlns:a16="http://schemas.microsoft.com/office/drawing/2014/main" val="1360548019"/>
                    </a:ext>
                  </a:extLst>
                </a:gridCol>
                <a:gridCol w="1054100">
                  <a:extLst>
                    <a:ext uri="{9D8B030D-6E8A-4147-A177-3AD203B41FA5}">
                      <a16:colId xmlns:a16="http://schemas.microsoft.com/office/drawing/2014/main" val="38850631"/>
                    </a:ext>
                  </a:extLst>
                </a:gridCol>
                <a:gridCol w="965200">
                  <a:extLst>
                    <a:ext uri="{9D8B030D-6E8A-4147-A177-3AD203B41FA5}">
                      <a16:colId xmlns:a16="http://schemas.microsoft.com/office/drawing/2014/main" val="1331609095"/>
                    </a:ext>
                  </a:extLst>
                </a:gridCol>
                <a:gridCol w="609600">
                  <a:extLst>
                    <a:ext uri="{9D8B030D-6E8A-4147-A177-3AD203B41FA5}">
                      <a16:colId xmlns:a16="http://schemas.microsoft.com/office/drawing/2014/main" val="3882778546"/>
                    </a:ext>
                  </a:extLst>
                </a:gridCol>
                <a:gridCol w="351790">
                  <a:extLst>
                    <a:ext uri="{9D8B030D-6E8A-4147-A177-3AD203B41FA5}">
                      <a16:colId xmlns:a16="http://schemas.microsoft.com/office/drawing/2014/main" val="4017261302"/>
                    </a:ext>
                  </a:extLst>
                </a:gridCol>
                <a:gridCol w="609600">
                  <a:extLst>
                    <a:ext uri="{9D8B030D-6E8A-4147-A177-3AD203B41FA5}">
                      <a16:colId xmlns:a16="http://schemas.microsoft.com/office/drawing/2014/main" val="1510843034"/>
                    </a:ext>
                  </a:extLst>
                </a:gridCol>
                <a:gridCol w="609600">
                  <a:extLst>
                    <a:ext uri="{9D8B030D-6E8A-4147-A177-3AD203B41FA5}">
                      <a16:colId xmlns:a16="http://schemas.microsoft.com/office/drawing/2014/main" val="2433031519"/>
                    </a:ext>
                  </a:extLst>
                </a:gridCol>
                <a:gridCol w="609600">
                  <a:extLst>
                    <a:ext uri="{9D8B030D-6E8A-4147-A177-3AD203B41FA5}">
                      <a16:colId xmlns:a16="http://schemas.microsoft.com/office/drawing/2014/main" val="770203653"/>
                    </a:ext>
                  </a:extLst>
                </a:gridCol>
                <a:gridCol w="609600">
                  <a:extLst>
                    <a:ext uri="{9D8B030D-6E8A-4147-A177-3AD203B41FA5}">
                      <a16:colId xmlns:a16="http://schemas.microsoft.com/office/drawing/2014/main" val="2923859716"/>
                    </a:ext>
                  </a:extLst>
                </a:gridCol>
              </a:tblGrid>
              <a:tr h="180975">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r>
                        <a:rPr lang="en-US" sz="1100" b="1" u="none" strike="noStrike" dirty="0">
                          <a:effectLst/>
                        </a:rPr>
                        <a:t>Gaurav</a:t>
                      </a:r>
                      <a:endParaRPr lang="en-US" sz="1100" b="1" i="0" u="none" strike="noStrike" dirty="0">
                        <a:solidFill>
                          <a:srgbClr val="000000"/>
                        </a:solidFill>
                        <a:effectLst/>
                        <a:latin typeface="Calibri" panose="020F0502020204030204" pitchFamily="34" charset="0"/>
                      </a:endParaRPr>
                    </a:p>
                  </a:txBody>
                  <a:tcPr marL="7620" marR="7620" marT="7620" anchor="b"/>
                </a:tc>
                <a:tc>
                  <a:txBody>
                    <a:bodyPr/>
                    <a:lstStyle/>
                    <a:p>
                      <a:pPr algn="l" fontAlgn="b"/>
                      <a:r>
                        <a:rPr lang="en-US" sz="1100" b="1" u="none" strike="noStrike" dirty="0" err="1">
                          <a:effectLst/>
                        </a:rPr>
                        <a:t>Somendra</a:t>
                      </a:r>
                      <a:endParaRPr lang="en-US" sz="1100" b="1" i="0" u="none" strike="noStrike" dirty="0">
                        <a:solidFill>
                          <a:srgbClr val="000000"/>
                        </a:solidFill>
                        <a:effectLst/>
                        <a:latin typeface="Calibri" panose="020F0502020204030204" pitchFamily="34" charset="0"/>
                      </a:endParaRPr>
                    </a:p>
                  </a:txBody>
                  <a:tcPr marL="7620" marR="7620" marT="7620" anchor="b"/>
                </a:tc>
                <a:tc>
                  <a:txBody>
                    <a:bodyPr/>
                    <a:lstStyle/>
                    <a:p>
                      <a:pPr algn="l" fontAlgn="b"/>
                      <a:r>
                        <a:rPr lang="en-US" sz="1100" b="1" u="none" strike="noStrike" dirty="0">
                          <a:effectLst/>
                        </a:rPr>
                        <a:t>Paras</a:t>
                      </a:r>
                      <a:endParaRPr lang="en-US" sz="1100" b="1" i="0" u="none" strike="noStrike" dirty="0">
                        <a:solidFill>
                          <a:srgbClr val="000000"/>
                        </a:solidFill>
                        <a:effectLst/>
                        <a:latin typeface="Calibri" panose="020F0502020204030204" pitchFamily="34" charset="0"/>
                      </a:endParaRPr>
                    </a:p>
                  </a:txBody>
                  <a:tcPr marL="7620" marR="7620" marT="7620" anchor="b"/>
                </a:tc>
                <a:tc>
                  <a:txBody>
                    <a:bodyPr/>
                    <a:lstStyle/>
                    <a:p>
                      <a:pPr algn="l" fontAlgn="b"/>
                      <a:r>
                        <a:rPr lang="en-US" sz="1100" b="1" u="none" strike="noStrike" dirty="0">
                          <a:effectLst/>
                        </a:rPr>
                        <a:t>Ram</a:t>
                      </a:r>
                      <a:endParaRPr lang="en-US" sz="1100" b="1" i="0" u="none" strike="noStrike" dirty="0">
                        <a:solidFill>
                          <a:srgbClr val="000000"/>
                        </a:solidFill>
                        <a:effectLst/>
                        <a:latin typeface="Calibri" panose="020F0502020204030204" pitchFamily="34" charset="0"/>
                      </a:endParaRPr>
                    </a:p>
                  </a:txBody>
                  <a:tcPr marL="7620" marR="7620" marT="7620" anchor="b"/>
                </a:tc>
                <a:tc>
                  <a:txBody>
                    <a:bodyPr/>
                    <a:lstStyle/>
                    <a:p>
                      <a:pPr algn="l" fontAlgn="b"/>
                      <a:r>
                        <a:rPr lang="en-US" sz="1100" b="1" u="none" strike="noStrike" dirty="0" err="1">
                          <a:effectLst/>
                        </a:rPr>
                        <a:t>Tomar</a:t>
                      </a:r>
                      <a:endParaRPr lang="en-US" sz="1100" b="1" i="0" u="none" strike="noStrike" dirty="0">
                        <a:solidFill>
                          <a:srgbClr val="000000"/>
                        </a:solidFill>
                        <a:effectLst/>
                        <a:latin typeface="Calibri" panose="020F0502020204030204" pitchFamily="34" charset="0"/>
                      </a:endParaRPr>
                    </a:p>
                  </a:txBody>
                  <a:tcPr marL="7620" marR="7620" marT="7620" anchor="b"/>
                </a:tc>
                <a:tc>
                  <a:txBody>
                    <a:bodyPr/>
                    <a:lstStyle/>
                    <a:p>
                      <a:pPr algn="l" fontAlgn="b"/>
                      <a:r>
                        <a:rPr lang="en-US" sz="1100" b="1" u="none" strike="noStrike" dirty="0">
                          <a:effectLst/>
                        </a:rPr>
                        <a:t>Atul</a:t>
                      </a:r>
                      <a:endParaRPr lang="en-US" sz="1100" b="1" i="0" u="none" strike="noStrike" dirty="0">
                        <a:solidFill>
                          <a:srgbClr val="000000"/>
                        </a:solidFill>
                        <a:effectLst/>
                        <a:latin typeface="Calibri" panose="020F0502020204030204" pitchFamily="34" charset="0"/>
                      </a:endParaRPr>
                    </a:p>
                  </a:txBody>
                  <a:tcPr marL="7620" marR="7620" marT="7620" anchor="b"/>
                </a:tc>
                <a:tc>
                  <a:txBody>
                    <a:bodyPr/>
                    <a:lstStyle/>
                    <a:p>
                      <a:pPr algn="l" fontAlgn="b"/>
                      <a:r>
                        <a:rPr lang="en-US" sz="1100" b="1" u="none" strike="noStrike" dirty="0" err="1">
                          <a:effectLst/>
                        </a:rPr>
                        <a:t>Sumit</a:t>
                      </a:r>
                      <a:endParaRPr lang="en-US" sz="1100" b="1" i="0" u="none" strike="noStrike" dirty="0">
                        <a:solidFill>
                          <a:srgbClr val="000000"/>
                        </a:solidFill>
                        <a:effectLst/>
                        <a:latin typeface="Calibri" panose="020F0502020204030204" pitchFamily="34" charset="0"/>
                      </a:endParaRPr>
                    </a:p>
                  </a:txBody>
                  <a:tcPr marL="7620" marR="7620" marT="7620" anchor="b"/>
                </a:tc>
                <a:tc>
                  <a:txBody>
                    <a:bodyPr/>
                    <a:lstStyle/>
                    <a:p>
                      <a:pPr algn="l" fontAlgn="b"/>
                      <a:r>
                        <a:rPr lang="en-US" sz="1100" b="1" u="none" strike="noStrike" dirty="0">
                          <a:effectLst/>
                        </a:rPr>
                        <a:t>Divakar</a:t>
                      </a:r>
                      <a:endParaRPr lang="en-US" sz="1100" b="1" i="0" u="none" strike="noStrike" dirty="0">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2802415289"/>
                  </a:ext>
                </a:extLst>
              </a:tr>
              <a:tr h="180975">
                <a:tc>
                  <a:txBody>
                    <a:bodyPr/>
                    <a:lstStyle/>
                    <a:p>
                      <a:pPr algn="l" fontAlgn="b"/>
                      <a:r>
                        <a:rPr lang="en-US" sz="1100" b="1" u="none" strike="noStrike">
                          <a:effectLst/>
                        </a:rPr>
                        <a:t>Bahubali-2</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670969097"/>
                  </a:ext>
                </a:extLst>
              </a:tr>
              <a:tr h="180975">
                <a:tc>
                  <a:txBody>
                    <a:bodyPr/>
                    <a:lstStyle/>
                    <a:p>
                      <a:pPr algn="l" fontAlgn="b"/>
                      <a:r>
                        <a:rPr lang="en-US" sz="1100" b="1" u="none" strike="noStrike">
                          <a:effectLst/>
                        </a:rPr>
                        <a:t>Half-Girlfriend</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r>
                        <a:rPr lang="en-US" sz="1100" b="0" i="0" u="none" strike="noStrike" dirty="0">
                          <a:solidFill>
                            <a:srgbClr val="000000"/>
                          </a:solidFill>
                          <a:effectLst/>
                          <a:latin typeface="Calibri" panose="020F0502020204030204" pitchFamily="34" charset="0"/>
                        </a:rPr>
                        <a:t>                        3.5</a:t>
                      </a:r>
                    </a:p>
                  </a:txBody>
                  <a:tcPr marL="7620" marR="7620" marT="7620" anchor="b"/>
                </a:tc>
                <a:tc>
                  <a:txBody>
                    <a:bodyPr/>
                    <a:lstStyle/>
                    <a:p>
                      <a:pPr algn="l" fontAlgn="b"/>
                      <a:r>
                        <a:rPr lang="en-US" sz="1100" b="0" i="0" u="none" strike="noStrike" dirty="0">
                          <a:solidFill>
                            <a:srgbClr val="000000"/>
                          </a:solidFill>
                          <a:effectLst/>
                          <a:latin typeface="Calibri" panose="020F0502020204030204" pitchFamily="34" charset="0"/>
                        </a:rPr>
                        <a:t>                1</a:t>
                      </a:r>
                    </a:p>
                  </a:txBody>
                  <a:tcPr marL="7620" marR="7620" marT="7620" anchor="b"/>
                </a:tc>
                <a:tc>
                  <a:txBody>
                    <a:bodyPr/>
                    <a:lstStyle/>
                    <a:p>
                      <a:pPr algn="l" fontAlgn="b"/>
                      <a:r>
                        <a:rPr lang="en-US" sz="1100" b="0" i="0" u="none" strike="noStrike" dirty="0">
                          <a:solidFill>
                            <a:srgbClr val="000000"/>
                          </a:solidFill>
                          <a:effectLst/>
                          <a:latin typeface="Calibri" panose="020F0502020204030204" pitchFamily="34" charset="0"/>
                        </a:rPr>
                        <a:t>        4</a:t>
                      </a:r>
                    </a:p>
                  </a:txBody>
                  <a:tcPr marL="7620" marR="7620" marT="7620" anchor="b"/>
                </a:tc>
                <a:tc>
                  <a:txBody>
                    <a:bodyPr/>
                    <a:lstStyle/>
                    <a:p>
                      <a:pPr algn="l" fontAlgn="b"/>
                      <a:r>
                        <a:rPr lang="en-US" sz="1100" b="0" i="0" u="none" strike="noStrike" dirty="0">
                          <a:solidFill>
                            <a:srgbClr val="000000"/>
                          </a:solidFill>
                          <a:effectLst/>
                          <a:latin typeface="Calibri" panose="020F0502020204030204" pitchFamily="34" charset="0"/>
                        </a:rPr>
                        <a:t>                4</a:t>
                      </a:r>
                    </a:p>
                  </a:txBody>
                  <a:tcPr marL="7620" marR="7620" marT="762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4203844586"/>
                  </a:ext>
                </a:extLst>
              </a:tr>
              <a:tr h="180975">
                <a:tc>
                  <a:txBody>
                    <a:bodyPr/>
                    <a:lstStyle/>
                    <a:p>
                      <a:pPr algn="l" fontAlgn="b"/>
                      <a:r>
                        <a:rPr lang="en-US" sz="1100" b="1" u="none" strike="noStrike">
                          <a:effectLst/>
                        </a:rPr>
                        <a:t>Sarkar3</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3519775730"/>
                  </a:ext>
                </a:extLst>
              </a:tr>
              <a:tr h="180975">
                <a:tc>
                  <a:txBody>
                    <a:bodyPr/>
                    <a:lstStyle/>
                    <a:p>
                      <a:pPr algn="l" fontAlgn="b"/>
                      <a:r>
                        <a:rPr lang="en-US" sz="1100" b="1" u="none" strike="noStrike">
                          <a:effectLst/>
                        </a:rPr>
                        <a:t>Kaabil</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anchor="b"/>
                </a:tc>
                <a:tc>
                  <a:txBody>
                    <a:bodyPr/>
                    <a:lstStyle/>
                    <a:p>
                      <a:pPr algn="l" fontAlgn="b"/>
                      <a:r>
                        <a:rPr lang="en-US" sz="1100" b="0" i="0" u="none" strike="noStrike" dirty="0">
                          <a:solidFill>
                            <a:srgbClr val="000000"/>
                          </a:solidFill>
                          <a:effectLst/>
                          <a:latin typeface="Calibri" panose="020F0502020204030204" pitchFamily="34" charset="0"/>
                        </a:rPr>
                        <a:t>                3</a:t>
                      </a:r>
                    </a:p>
                  </a:txBody>
                  <a:tcPr marL="7620" marR="7620" marT="762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anchor="b"/>
                </a:tc>
                <a:tc>
                  <a:txBody>
                    <a:bodyPr/>
                    <a:lstStyle/>
                    <a:p>
                      <a:pPr algn="l" fontAlgn="b"/>
                      <a:r>
                        <a:rPr lang="en-US" sz="1100" b="0" i="0" u="none" strike="noStrike" dirty="0">
                          <a:solidFill>
                            <a:srgbClr val="000000"/>
                          </a:solidFill>
                          <a:effectLst/>
                          <a:latin typeface="Calibri" panose="020F0502020204030204" pitchFamily="34" charset="0"/>
                        </a:rPr>
                        <a:t>                4</a:t>
                      </a:r>
                    </a:p>
                  </a:txBody>
                  <a:tcPr marL="7620" marR="7620" marT="762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222960940"/>
                  </a:ext>
                </a:extLst>
              </a:tr>
              <a:tr h="180975">
                <a:tc>
                  <a:txBody>
                    <a:bodyPr/>
                    <a:lstStyle/>
                    <a:p>
                      <a:pPr algn="l" fontAlgn="b"/>
                      <a:r>
                        <a:rPr lang="en-US" sz="1100" b="1" u="none" strike="noStrike">
                          <a:effectLst/>
                        </a:rPr>
                        <a:t>Raees</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1038360858"/>
                  </a:ext>
                </a:extLst>
              </a:tr>
              <a:tr h="180975">
                <a:tc>
                  <a:txBody>
                    <a:bodyPr/>
                    <a:lstStyle/>
                    <a:p>
                      <a:pPr algn="l" fontAlgn="b"/>
                      <a:r>
                        <a:rPr lang="en-US" sz="1100" b="1" u="none" strike="noStrike">
                          <a:effectLst/>
                        </a:rPr>
                        <a:t>Sultan</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1438407239"/>
                  </a:ext>
                </a:extLst>
              </a:tr>
              <a:tr h="180975">
                <a:tc>
                  <a:txBody>
                    <a:bodyPr/>
                    <a:lstStyle/>
                    <a:p>
                      <a:pPr algn="l" fontAlgn="b"/>
                      <a:r>
                        <a:rPr lang="en-US" sz="1100" b="1" u="none" strike="noStrike">
                          <a:effectLst/>
                        </a:rPr>
                        <a:t>Dangal</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922631989"/>
                  </a:ext>
                </a:extLst>
              </a:tr>
              <a:tr h="180975">
                <a:tc>
                  <a:txBody>
                    <a:bodyPr/>
                    <a:lstStyle/>
                    <a:p>
                      <a:pPr algn="l" fontAlgn="b"/>
                      <a:r>
                        <a:rPr lang="en-US" sz="1100" b="1" u="none" strike="noStrike" dirty="0" err="1">
                          <a:effectLst/>
                        </a:rPr>
                        <a:t>Piku</a:t>
                      </a:r>
                      <a:endParaRPr lang="en-US" sz="1100" b="1" i="0" u="none" strike="noStrike" dirty="0">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3278267464"/>
                  </a:ext>
                </a:extLst>
              </a:tr>
            </a:tbl>
          </a:graphicData>
        </a:graphic>
      </p:graphicFrame>
      <p:pic>
        <p:nvPicPr>
          <p:cNvPr id="4" name="Picture 3"/>
          <p:cNvPicPr>
            <a:picLocks noChangeAspect="1"/>
          </p:cNvPicPr>
          <p:nvPr/>
        </p:nvPicPr>
        <p:blipFill>
          <a:blip r:embed="rId2"/>
          <a:stretch>
            <a:fillRect/>
          </a:stretch>
        </p:blipFill>
        <p:spPr>
          <a:xfrm>
            <a:off x="4246683" y="5583206"/>
            <a:ext cx="3955805" cy="1257209"/>
          </a:xfrm>
          <a:prstGeom prst="rect">
            <a:avLst/>
          </a:prstGeom>
        </p:spPr>
      </p:pic>
    </p:spTree>
    <p:extLst>
      <p:ext uri="{BB962C8B-B14F-4D97-AF65-F5344CB8AC3E}">
        <p14:creationId xmlns:p14="http://schemas.microsoft.com/office/powerpoint/2010/main" val="23978212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88900"/>
            <a:ext cx="9904412" cy="698500"/>
          </a:xfrm>
        </p:spPr>
        <p:txBody>
          <a:bodyPr>
            <a:normAutofit/>
          </a:bodyPr>
          <a:lstStyle/>
          <a:p>
            <a:r>
              <a:rPr lang="en-US" sz="2800" dirty="0"/>
              <a:t>Cosine Similarity</a:t>
            </a:r>
          </a:p>
        </p:txBody>
      </p:sp>
      <p:sp>
        <p:nvSpPr>
          <p:cNvPr id="3" name="Content Placeholder 2"/>
          <p:cNvSpPr>
            <a:spLocks noGrp="1"/>
          </p:cNvSpPr>
          <p:nvPr>
            <p:ph idx="1"/>
          </p:nvPr>
        </p:nvSpPr>
        <p:spPr>
          <a:xfrm>
            <a:off x="1905000" y="787400"/>
            <a:ext cx="9944100" cy="5943600"/>
          </a:xfrm>
        </p:spPr>
        <p:txBody>
          <a:bodyPr>
            <a:normAutofit/>
          </a:bodyPr>
          <a:lstStyle/>
          <a:p>
            <a:pPr marL="0" indent="0">
              <a:buNone/>
            </a:pPr>
            <a:endParaRPr lang="en-US" dirty="0"/>
          </a:p>
          <a:p>
            <a:pPr>
              <a:buFont typeface="Wingdings" panose="05000000000000000000" pitchFamily="2" charset="2"/>
              <a:buChar char="Ø"/>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763108" y="957262"/>
            <a:ext cx="3733800" cy="1514475"/>
          </a:xfrm>
          <a:prstGeom prst="rect">
            <a:avLst/>
          </a:prstGeom>
        </p:spPr>
      </p:pic>
      <p:sp>
        <p:nvSpPr>
          <p:cNvPr id="5" name="TextBox 4"/>
          <p:cNvSpPr txBox="1"/>
          <p:nvPr/>
        </p:nvSpPr>
        <p:spPr>
          <a:xfrm>
            <a:off x="2022231" y="2751992"/>
            <a:ext cx="9117623" cy="2585323"/>
          </a:xfrm>
          <a:prstGeom prst="rect">
            <a:avLst/>
          </a:prstGeom>
          <a:noFill/>
        </p:spPr>
        <p:txBody>
          <a:bodyPr wrap="square" rtlCol="0">
            <a:spAutoFit/>
          </a:bodyPr>
          <a:lstStyle/>
          <a:p>
            <a:r>
              <a:rPr lang="en-US" dirty="0"/>
              <a:t>X and y are the vectors. </a:t>
            </a:r>
          </a:p>
          <a:p>
            <a:endParaRPr lang="en-US" dirty="0"/>
          </a:p>
          <a:p>
            <a:r>
              <a:rPr lang="en-US" dirty="0"/>
              <a:t>Cos(</a:t>
            </a:r>
            <a:r>
              <a:rPr lang="en-US" dirty="0" err="1"/>
              <a:t>x,y</a:t>
            </a:r>
            <a:r>
              <a:rPr lang="en-US" dirty="0"/>
              <a:t>) finds the similarity between these 2 vectors</a:t>
            </a:r>
          </a:p>
          <a:p>
            <a:endParaRPr lang="en-US" dirty="0"/>
          </a:p>
          <a:p>
            <a:r>
              <a:rPr lang="en-US" dirty="0" err="1"/>
              <a:t>x.y</a:t>
            </a:r>
            <a:r>
              <a:rPr lang="en-US" dirty="0"/>
              <a:t> is the dot product</a:t>
            </a:r>
          </a:p>
          <a:p>
            <a:endParaRPr lang="en-US" dirty="0"/>
          </a:p>
          <a:p>
            <a:r>
              <a:rPr lang="en-US" dirty="0"/>
              <a:t>||x|| is the length of the vector. It is equal to:</a:t>
            </a:r>
          </a:p>
          <a:p>
            <a:endParaRPr lang="en-US" dirty="0"/>
          </a:p>
          <a:p>
            <a:endParaRPr lang="en-US" dirty="0"/>
          </a:p>
        </p:txBody>
      </p:sp>
      <p:pic>
        <p:nvPicPr>
          <p:cNvPr id="6" name="Picture 5"/>
          <p:cNvPicPr>
            <a:picLocks noChangeAspect="1"/>
          </p:cNvPicPr>
          <p:nvPr/>
        </p:nvPicPr>
        <p:blipFill>
          <a:blip r:embed="rId3"/>
          <a:stretch>
            <a:fillRect/>
          </a:stretch>
        </p:blipFill>
        <p:spPr>
          <a:xfrm>
            <a:off x="7496908" y="4177638"/>
            <a:ext cx="934182" cy="716206"/>
          </a:xfrm>
          <a:prstGeom prst="rect">
            <a:avLst/>
          </a:prstGeom>
        </p:spPr>
      </p:pic>
    </p:spTree>
    <p:extLst>
      <p:ext uri="{BB962C8B-B14F-4D97-AF65-F5344CB8AC3E}">
        <p14:creationId xmlns:p14="http://schemas.microsoft.com/office/powerpoint/2010/main" val="2419305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88900"/>
            <a:ext cx="9904412" cy="698500"/>
          </a:xfrm>
        </p:spPr>
        <p:txBody>
          <a:bodyPr>
            <a:normAutofit/>
          </a:bodyPr>
          <a:lstStyle/>
          <a:p>
            <a:r>
              <a:rPr lang="en-US" sz="2800" dirty="0"/>
              <a:t>Which Similarity measure to use?</a:t>
            </a:r>
          </a:p>
        </p:txBody>
      </p:sp>
      <p:sp>
        <p:nvSpPr>
          <p:cNvPr id="3" name="Content Placeholder 2"/>
          <p:cNvSpPr>
            <a:spLocks noGrp="1"/>
          </p:cNvSpPr>
          <p:nvPr>
            <p:ph idx="1"/>
          </p:nvPr>
        </p:nvSpPr>
        <p:spPr>
          <a:xfrm>
            <a:off x="1905000" y="787400"/>
            <a:ext cx="9944100" cy="5943600"/>
          </a:xfrm>
        </p:spPr>
        <p:txBody>
          <a:bodyPr>
            <a:normAutofit/>
          </a:bodyPr>
          <a:lstStyle/>
          <a:p>
            <a:pPr marL="0" indent="0">
              <a:buNone/>
            </a:pPr>
            <a:endParaRPr lang="en-US" dirty="0"/>
          </a:p>
          <a:p>
            <a:pPr>
              <a:buFont typeface="Wingdings" panose="05000000000000000000" pitchFamily="2" charset="2"/>
              <a:buChar char="Ø"/>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TextBox 4"/>
          <p:cNvSpPr txBox="1"/>
          <p:nvPr/>
        </p:nvSpPr>
        <p:spPr>
          <a:xfrm>
            <a:off x="1732084" y="1059962"/>
            <a:ext cx="9117623" cy="2308324"/>
          </a:xfrm>
          <a:prstGeom prst="rect">
            <a:avLst/>
          </a:prstGeom>
          <a:noFill/>
        </p:spPr>
        <p:txBody>
          <a:bodyPr wrap="square" rtlCol="0">
            <a:spAutoFit/>
          </a:bodyPr>
          <a:lstStyle/>
          <a:p>
            <a:endParaRPr lang="en-US" dirty="0"/>
          </a:p>
          <a:p>
            <a:pPr marL="285750" indent="-285750">
              <a:buFont typeface="Wingdings" panose="05000000000000000000" pitchFamily="2" charset="2"/>
              <a:buChar char="Ø"/>
            </a:pPr>
            <a:r>
              <a:rPr lang="en-US" dirty="0"/>
              <a:t>If the data contains grade-inflation, use Pearson coefficient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If the data is dense(almost all attributes have non-zero values) and the magnitude of the attribute value is important, use distance measures like Manhattan or Euclidean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If the data is sparse, use Cosine Similarity</a:t>
            </a:r>
          </a:p>
        </p:txBody>
      </p:sp>
    </p:spTree>
    <p:extLst>
      <p:ext uri="{BB962C8B-B14F-4D97-AF65-F5344CB8AC3E}">
        <p14:creationId xmlns:p14="http://schemas.microsoft.com/office/powerpoint/2010/main" val="1354320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88900"/>
            <a:ext cx="9904412" cy="698500"/>
          </a:xfrm>
        </p:spPr>
        <p:txBody>
          <a:bodyPr>
            <a:normAutofit/>
          </a:bodyPr>
          <a:lstStyle/>
          <a:p>
            <a:r>
              <a:rPr lang="en-US" sz="2800" dirty="0"/>
              <a:t>Recommendation Systems</a:t>
            </a:r>
          </a:p>
        </p:txBody>
      </p:sp>
      <p:sp>
        <p:nvSpPr>
          <p:cNvPr id="3" name="Content Placeholder 2"/>
          <p:cNvSpPr>
            <a:spLocks noGrp="1"/>
          </p:cNvSpPr>
          <p:nvPr>
            <p:ph idx="1"/>
          </p:nvPr>
        </p:nvSpPr>
        <p:spPr>
          <a:xfrm>
            <a:off x="1905000" y="787400"/>
            <a:ext cx="9944100" cy="5943600"/>
          </a:xfrm>
        </p:spPr>
        <p:txBody>
          <a:bodyPr>
            <a:normAutofit/>
          </a:bodyPr>
          <a:lstStyle/>
          <a:p>
            <a:pPr marL="0" indent="0">
              <a:buNone/>
            </a:pPr>
            <a:r>
              <a:rPr lang="en-US" dirty="0"/>
              <a:t>Some examples:</a:t>
            </a:r>
          </a:p>
          <a:p>
            <a:pPr marL="0" indent="0">
              <a:buNone/>
            </a:pPr>
            <a:endParaRPr lang="en-US" dirty="0"/>
          </a:p>
          <a:p>
            <a:pPr>
              <a:buFont typeface="Wingdings" panose="05000000000000000000" pitchFamily="2" charset="2"/>
              <a:buChar char="Ø"/>
            </a:pPr>
            <a:r>
              <a:rPr lang="en-US" dirty="0"/>
              <a:t>Facebook suggests you the list of names “People you may know”</a:t>
            </a:r>
          </a:p>
          <a:p>
            <a:pPr>
              <a:buFont typeface="Wingdings" panose="05000000000000000000" pitchFamily="2" charset="2"/>
              <a:buChar char="Ø"/>
            </a:pPr>
            <a:r>
              <a:rPr lang="en-US" dirty="0" err="1"/>
              <a:t>Youtube</a:t>
            </a:r>
            <a:r>
              <a:rPr lang="en-US" dirty="0"/>
              <a:t> suggests you the relevant videos</a:t>
            </a:r>
          </a:p>
          <a:p>
            <a:pPr>
              <a:buFont typeface="Wingdings" panose="05000000000000000000" pitchFamily="2" charset="2"/>
              <a:buChar char="Ø"/>
            </a:pPr>
            <a:r>
              <a:rPr lang="en-US" dirty="0"/>
              <a:t>Amazon suggests you the relevant books</a:t>
            </a:r>
          </a:p>
          <a:p>
            <a:pPr>
              <a:buFont typeface="Wingdings" panose="05000000000000000000" pitchFamily="2" charset="2"/>
              <a:buChar char="Ø"/>
            </a:pPr>
            <a:r>
              <a:rPr lang="en-US" dirty="0"/>
              <a:t>Netflix suggests you the movies you may like </a:t>
            </a:r>
          </a:p>
          <a:p>
            <a:pPr>
              <a:buFont typeface="Wingdings" panose="05000000000000000000" pitchFamily="2" charset="2"/>
              <a:buChar char="Ø"/>
            </a:pPr>
            <a:endParaRPr lang="en-US" dirty="0"/>
          </a:p>
          <a:p>
            <a:pPr marL="0" indent="0">
              <a:buNone/>
            </a:pPr>
            <a:r>
              <a:rPr lang="en-US" dirty="0"/>
              <a:t>A recommendation system seeks to predict the ‘rating’ or ‘preference’ that user would give to an item.</a:t>
            </a:r>
          </a:p>
          <a:p>
            <a:pPr marL="0" indent="0">
              <a:buNone/>
            </a:pPr>
            <a:endParaRPr lang="en-US" dirty="0"/>
          </a:p>
          <a:p>
            <a:r>
              <a:rPr lang="en-US" dirty="0"/>
              <a:t>In today’s digital age, businesses often have hundreds of thousands of items to offer their customers </a:t>
            </a:r>
          </a:p>
          <a:p>
            <a:r>
              <a:rPr lang="en-US" dirty="0"/>
              <a:t>Recommendation Systems can hugely benefit such businesses</a:t>
            </a:r>
          </a:p>
        </p:txBody>
      </p:sp>
    </p:spTree>
    <p:extLst>
      <p:ext uri="{BB962C8B-B14F-4D97-AF65-F5344CB8AC3E}">
        <p14:creationId xmlns:p14="http://schemas.microsoft.com/office/powerpoint/2010/main" val="1650747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1" y="203200"/>
            <a:ext cx="9142412" cy="1701800"/>
          </a:xfrm>
        </p:spPr>
        <p:txBody>
          <a:bodyPr/>
          <a:lstStyle/>
          <a:p>
            <a:r>
              <a:rPr lang="en-US" dirty="0"/>
              <a:t>Levels of Measurement</a:t>
            </a:r>
          </a:p>
        </p:txBody>
      </p:sp>
      <p:sp>
        <p:nvSpPr>
          <p:cNvPr id="3" name="Content Placeholder 2"/>
          <p:cNvSpPr>
            <a:spLocks noGrp="1"/>
          </p:cNvSpPr>
          <p:nvPr>
            <p:ph idx="1"/>
          </p:nvPr>
        </p:nvSpPr>
        <p:spPr>
          <a:xfrm>
            <a:off x="2362201" y="1155700"/>
            <a:ext cx="9423399" cy="5245100"/>
          </a:xfrm>
        </p:spPr>
        <p:txBody>
          <a:bodyPr>
            <a:normAutofit fontScale="92500" lnSpcReduction="20000"/>
          </a:bodyPr>
          <a:lstStyle/>
          <a:p>
            <a:pPr marL="0" indent="0">
              <a:buNone/>
            </a:pPr>
            <a:r>
              <a:rPr lang="en-US" dirty="0"/>
              <a:t>There are 4 levels of measurement: </a:t>
            </a:r>
            <a:r>
              <a:rPr lang="en-US" b="1" dirty="0"/>
              <a:t>Nominal, Ordinal, Interval and Ratio</a:t>
            </a:r>
            <a:r>
              <a:rPr lang="en-US" dirty="0"/>
              <a:t>.</a:t>
            </a:r>
          </a:p>
          <a:p>
            <a:pPr lvl="0"/>
            <a:r>
              <a:rPr lang="en-US" dirty="0"/>
              <a:t>A </a:t>
            </a:r>
            <a:r>
              <a:rPr lang="en-US" b="1" dirty="0"/>
              <a:t>nominal</a:t>
            </a:r>
            <a:r>
              <a:rPr lang="en-US" dirty="0"/>
              <a:t> measurement is one in which the values of the variable are names. The names of the different species of Galapagos tortoises are an example of a nominal measurement. These variables are categorical. Nominal variables are organized into non-numeric categories that cannot be ranked or compared quantitatively.  This type of data is often referred to as qualitative. Appropriate mathematical operation:  counting the number of cases per category</a:t>
            </a:r>
          </a:p>
          <a:p>
            <a:pPr lvl="0"/>
            <a:r>
              <a:rPr lang="en-US" dirty="0"/>
              <a:t>An </a:t>
            </a:r>
            <a:r>
              <a:rPr lang="en-US" b="1" dirty="0"/>
              <a:t>ordinal</a:t>
            </a:r>
            <a:r>
              <a:rPr lang="en-US" dirty="0"/>
              <a:t> measurement involves collecting information of which the order is somehow significant. </a:t>
            </a:r>
            <a:r>
              <a:rPr lang="en-US" dirty="0" err="1"/>
              <a:t>E.g</a:t>
            </a:r>
            <a:r>
              <a:rPr lang="en-US" dirty="0"/>
              <a:t> tracking student grades</a:t>
            </a:r>
          </a:p>
          <a:p>
            <a:pPr lvl="0"/>
            <a:r>
              <a:rPr lang="en-US" dirty="0"/>
              <a:t>With </a:t>
            </a:r>
            <a:r>
              <a:rPr lang="en-US" b="1" dirty="0"/>
              <a:t>interval </a:t>
            </a:r>
            <a:r>
              <a:rPr lang="en-US" dirty="0"/>
              <a:t>measurement, the distance between any two values has a specific meaning. </a:t>
            </a:r>
            <a:r>
              <a:rPr lang="en-US" dirty="0" err="1"/>
              <a:t>E.g</a:t>
            </a:r>
            <a:r>
              <a:rPr lang="en-US" dirty="0"/>
              <a:t> difference in temperature. Addition and Subtraction can be done for interval variables but multiplication and division is not possible because zero is arbitrary in this level of measurement.</a:t>
            </a:r>
          </a:p>
          <a:p>
            <a:pPr lvl="0"/>
            <a:r>
              <a:rPr lang="en-US" dirty="0"/>
              <a:t>A </a:t>
            </a:r>
            <a:r>
              <a:rPr lang="en-US" b="1" dirty="0"/>
              <a:t>ratio</a:t>
            </a:r>
            <a:r>
              <a:rPr lang="en-US" dirty="0"/>
              <a:t> measurement is the estimation of the ratio between a magnitude of a continuous quantity and a unit magnitude of the same kind. The ratio between any two values has meaning, because the data includes an absolute zero value</a:t>
            </a:r>
          </a:p>
          <a:p>
            <a:pPr marL="0" indent="0">
              <a:buNone/>
            </a:pPr>
            <a:endParaRPr lang="en-US" altLang="en-US" sz="3400" dirty="0">
              <a:solidFill>
                <a:schemeClr val="tx1"/>
              </a:solidFill>
              <a:latin typeface="Arial" panose="020B0604020202020204" pitchFamily="34" charset="0"/>
            </a:endParaRP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24377400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88900"/>
            <a:ext cx="9904412" cy="698500"/>
          </a:xfrm>
        </p:spPr>
        <p:txBody>
          <a:bodyPr>
            <a:normAutofit/>
          </a:bodyPr>
          <a:lstStyle/>
          <a:p>
            <a:r>
              <a:rPr lang="en-US" sz="2800" dirty="0"/>
              <a:t>Filtering methods</a:t>
            </a:r>
          </a:p>
        </p:txBody>
      </p:sp>
      <p:sp>
        <p:nvSpPr>
          <p:cNvPr id="3" name="Content Placeholder 2"/>
          <p:cNvSpPr>
            <a:spLocks noGrp="1"/>
          </p:cNvSpPr>
          <p:nvPr>
            <p:ph idx="1"/>
          </p:nvPr>
        </p:nvSpPr>
        <p:spPr>
          <a:xfrm>
            <a:off x="1905000" y="787400"/>
            <a:ext cx="9944100" cy="5943600"/>
          </a:xfrm>
        </p:spPr>
        <p:txBody>
          <a:bodyPr>
            <a:normAutofit/>
          </a:bodyPr>
          <a:lstStyle/>
          <a:p>
            <a:r>
              <a:rPr lang="en-US" b="1" dirty="0"/>
              <a:t>Collaborative Filtering: </a:t>
            </a:r>
            <a:r>
              <a:rPr lang="en-US" dirty="0"/>
              <a:t>The process of using other users’ inputs to make predictions or recommendations is called collaborative filtering. It requires lot of data and hence lots of computing power to make accurate recommendations.</a:t>
            </a:r>
          </a:p>
          <a:p>
            <a:pPr marL="0" indent="0">
              <a:buNone/>
            </a:pPr>
            <a:r>
              <a:rPr lang="en-US" dirty="0"/>
              <a:t>An example</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b="1" dirty="0"/>
              <a:t>Content Filtering:</a:t>
            </a:r>
            <a:r>
              <a:rPr lang="en-US" dirty="0"/>
              <a:t> The process of using the data itself (contents of data) to make predictions or recommendations is called content filtering. It requires limited data but can be limited in scope. This is because you are using the contents of data. So you end up recommending similar things to what user has already liked. So recommendations are often not very surprising or insightful. </a:t>
            </a:r>
          </a:p>
          <a:p>
            <a:pPr marL="0" indent="0">
              <a:buNone/>
            </a:pPr>
            <a:endParaRPr lang="en-US" dirty="0"/>
          </a:p>
          <a:p>
            <a:pPr marL="0" indent="0">
              <a:buNone/>
            </a:pPr>
            <a:r>
              <a:rPr lang="en-US" dirty="0"/>
              <a:t>Netflix uses a hybrid system – both Collaborative and Content Filtering</a:t>
            </a:r>
          </a:p>
          <a:p>
            <a:pPr marL="0" indent="0">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3007810766"/>
              </p:ext>
            </p:extLst>
          </p:nvPr>
        </p:nvGraphicFramePr>
        <p:xfrm>
          <a:off x="4051300" y="2120900"/>
          <a:ext cx="4394200" cy="952500"/>
        </p:xfrm>
        <a:graphic>
          <a:graphicData uri="http://schemas.openxmlformats.org/drawingml/2006/table">
            <a:tbl>
              <a:tblPr>
                <a:tableStyleId>{5C22544A-7EE6-4342-B048-85BDC9FD1C3A}</a:tableStyleId>
              </a:tblPr>
              <a:tblGrid>
                <a:gridCol w="713776">
                  <a:extLst>
                    <a:ext uri="{9D8B030D-6E8A-4147-A177-3AD203B41FA5}">
                      <a16:colId xmlns:a16="http://schemas.microsoft.com/office/drawing/2014/main" val="20000"/>
                    </a:ext>
                  </a:extLst>
                </a:gridCol>
                <a:gridCol w="900944">
                  <a:extLst>
                    <a:ext uri="{9D8B030D-6E8A-4147-A177-3AD203B41FA5}">
                      <a16:colId xmlns:a16="http://schemas.microsoft.com/office/drawing/2014/main" val="20001"/>
                    </a:ext>
                  </a:extLst>
                </a:gridCol>
                <a:gridCol w="1077680">
                  <a:extLst>
                    <a:ext uri="{9D8B030D-6E8A-4147-A177-3AD203B41FA5}">
                      <a16:colId xmlns:a16="http://schemas.microsoft.com/office/drawing/2014/main" val="20002"/>
                    </a:ext>
                  </a:extLst>
                </a:gridCol>
                <a:gridCol w="736600">
                  <a:extLst>
                    <a:ext uri="{9D8B030D-6E8A-4147-A177-3AD203B41FA5}">
                      <a16:colId xmlns:a16="http://schemas.microsoft.com/office/drawing/2014/main" val="20003"/>
                    </a:ext>
                  </a:extLst>
                </a:gridCol>
                <a:gridCol w="965200">
                  <a:extLst>
                    <a:ext uri="{9D8B030D-6E8A-4147-A177-3AD203B41FA5}">
                      <a16:colId xmlns:a16="http://schemas.microsoft.com/office/drawing/2014/main" val="20004"/>
                    </a:ext>
                  </a:extLst>
                </a:gridCol>
              </a:tblGrid>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Body Guard</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Men in Black</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Inception</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Terminator</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100" u="none" strike="noStrike">
                          <a:effectLst/>
                        </a:rPr>
                        <a:t>Kapil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1100" u="none" strike="noStrike">
                          <a:effectLst/>
                        </a:rPr>
                        <a:t>Mradul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US" sz="1100" u="none" strike="noStrike">
                          <a:effectLst/>
                        </a:rPr>
                        <a:t>Saurabh</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1100" u="none" strike="noStrike">
                          <a:effectLst/>
                        </a:rPr>
                        <a:t>Atul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600190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815" y="67408"/>
            <a:ext cx="9171353" cy="565638"/>
          </a:xfrm>
        </p:spPr>
        <p:txBody>
          <a:bodyPr>
            <a:normAutofit fontScale="90000"/>
          </a:bodyPr>
          <a:lstStyle/>
          <a:p>
            <a:r>
              <a:rPr lang="en-US" dirty="0"/>
              <a:t>Recommendation Systems</a:t>
            </a:r>
          </a:p>
        </p:txBody>
      </p:sp>
      <p:sp>
        <p:nvSpPr>
          <p:cNvPr id="3" name="Content Placeholder 2"/>
          <p:cNvSpPr>
            <a:spLocks noGrp="1"/>
          </p:cNvSpPr>
          <p:nvPr>
            <p:ph idx="1"/>
          </p:nvPr>
        </p:nvSpPr>
        <p:spPr>
          <a:xfrm>
            <a:off x="1881555" y="1063870"/>
            <a:ext cx="10084776" cy="5671038"/>
          </a:xfrm>
        </p:spPr>
        <p:txBody>
          <a:bodyPr>
            <a:normAutofit/>
          </a:bodyPr>
          <a:lstStyle/>
          <a:p>
            <a:pPr marL="0" indent="0">
              <a:buNone/>
            </a:pPr>
            <a:endParaRPr lang="en-US" dirty="0"/>
          </a:p>
          <a:p>
            <a:pPr marL="0" indent="0">
              <a:buNone/>
            </a:pPr>
            <a:endParaRPr lang="en-US" dirty="0"/>
          </a:p>
        </p:txBody>
      </p:sp>
      <p:sp>
        <p:nvSpPr>
          <p:cNvPr id="5" name="TextBox 4"/>
          <p:cNvSpPr txBox="1"/>
          <p:nvPr/>
        </p:nvSpPr>
        <p:spPr>
          <a:xfrm>
            <a:off x="896815" y="1314066"/>
            <a:ext cx="10559562" cy="646331"/>
          </a:xfrm>
          <a:prstGeom prst="rect">
            <a:avLst/>
          </a:prstGeom>
          <a:noFill/>
        </p:spPr>
        <p:txBody>
          <a:bodyPr wrap="square" rtlCol="0">
            <a:spAutoFit/>
          </a:bodyPr>
          <a:lstStyle/>
          <a:p>
            <a:endParaRPr lang="en-US" b="1" dirty="0"/>
          </a:p>
          <a:p>
            <a:endParaRPr lang="en-US" b="1" dirty="0"/>
          </a:p>
        </p:txBody>
      </p:sp>
      <p:pic>
        <p:nvPicPr>
          <p:cNvPr id="4" name="Picture 3"/>
          <p:cNvPicPr>
            <a:picLocks noChangeAspect="1"/>
          </p:cNvPicPr>
          <p:nvPr/>
        </p:nvPicPr>
        <p:blipFill>
          <a:blip r:embed="rId2"/>
          <a:stretch>
            <a:fillRect/>
          </a:stretch>
        </p:blipFill>
        <p:spPr>
          <a:xfrm>
            <a:off x="1354014" y="1220446"/>
            <a:ext cx="10837985" cy="5047731"/>
          </a:xfrm>
          <a:prstGeom prst="rect">
            <a:avLst/>
          </a:prstGeom>
        </p:spPr>
      </p:pic>
    </p:spTree>
    <p:extLst>
      <p:ext uri="{BB962C8B-B14F-4D97-AF65-F5344CB8AC3E}">
        <p14:creationId xmlns:p14="http://schemas.microsoft.com/office/powerpoint/2010/main" val="2029231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815" y="67408"/>
            <a:ext cx="9171353" cy="565638"/>
          </a:xfrm>
        </p:spPr>
        <p:txBody>
          <a:bodyPr>
            <a:normAutofit fontScale="90000"/>
          </a:bodyPr>
          <a:lstStyle/>
          <a:p>
            <a:r>
              <a:rPr lang="en-US" dirty="0"/>
              <a:t>Ways to Recommend</a:t>
            </a:r>
          </a:p>
        </p:txBody>
      </p:sp>
      <p:sp>
        <p:nvSpPr>
          <p:cNvPr id="3" name="Content Placeholder 2"/>
          <p:cNvSpPr>
            <a:spLocks noGrp="1"/>
          </p:cNvSpPr>
          <p:nvPr>
            <p:ph idx="1"/>
          </p:nvPr>
        </p:nvSpPr>
        <p:spPr>
          <a:xfrm>
            <a:off x="1881555" y="1063870"/>
            <a:ext cx="10084776" cy="5671038"/>
          </a:xfrm>
        </p:spPr>
        <p:txBody>
          <a:bodyPr>
            <a:normAutofit/>
          </a:bodyPr>
          <a:lstStyle/>
          <a:p>
            <a:pPr marL="0" indent="0">
              <a:buNone/>
            </a:pPr>
            <a:endParaRPr lang="en-US" dirty="0"/>
          </a:p>
          <a:p>
            <a:pPr marL="0" indent="0">
              <a:buNone/>
            </a:pPr>
            <a:endParaRPr lang="en-US" dirty="0"/>
          </a:p>
        </p:txBody>
      </p:sp>
      <p:sp>
        <p:nvSpPr>
          <p:cNvPr id="5" name="TextBox 4"/>
          <p:cNvSpPr txBox="1"/>
          <p:nvPr/>
        </p:nvSpPr>
        <p:spPr>
          <a:xfrm>
            <a:off x="896815" y="1314066"/>
            <a:ext cx="10849708"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By using User Ratings for Products: Collaborative Filtering</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By using Product Attributes : Content Based Filtering</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By using Purchase Patterns: Association Rules Learning</a:t>
            </a:r>
          </a:p>
          <a:p>
            <a:endParaRPr lang="en-US" b="1" dirty="0"/>
          </a:p>
          <a:p>
            <a:endParaRPr lang="en-US" b="1" dirty="0"/>
          </a:p>
        </p:txBody>
      </p:sp>
      <p:sp>
        <p:nvSpPr>
          <p:cNvPr id="4" name="Rectangle: Rounded Corners 3"/>
          <p:cNvSpPr/>
          <p:nvPr/>
        </p:nvSpPr>
        <p:spPr>
          <a:xfrm>
            <a:off x="4730261" y="3595587"/>
            <a:ext cx="2329962" cy="263657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RECOMMENDATION ENGINE</a:t>
            </a:r>
          </a:p>
        </p:txBody>
      </p:sp>
      <p:sp>
        <p:nvSpPr>
          <p:cNvPr id="6" name="TextBox 5"/>
          <p:cNvSpPr txBox="1"/>
          <p:nvPr/>
        </p:nvSpPr>
        <p:spPr>
          <a:xfrm>
            <a:off x="883628" y="3661996"/>
            <a:ext cx="2431072" cy="369332"/>
          </a:xfrm>
          <a:prstGeom prst="rect">
            <a:avLst/>
          </a:prstGeom>
          <a:noFill/>
        </p:spPr>
        <p:txBody>
          <a:bodyPr wrap="square" rtlCol="0">
            <a:spAutoFit/>
          </a:bodyPr>
          <a:lstStyle/>
          <a:p>
            <a:r>
              <a:rPr lang="en-US" dirty="0"/>
              <a:t>What users bought?</a:t>
            </a:r>
          </a:p>
        </p:txBody>
      </p:sp>
      <p:sp>
        <p:nvSpPr>
          <p:cNvPr id="7" name="TextBox 6"/>
          <p:cNvSpPr txBox="1"/>
          <p:nvPr/>
        </p:nvSpPr>
        <p:spPr>
          <a:xfrm>
            <a:off x="883628" y="4327849"/>
            <a:ext cx="2431072" cy="369332"/>
          </a:xfrm>
          <a:prstGeom prst="rect">
            <a:avLst/>
          </a:prstGeom>
          <a:noFill/>
        </p:spPr>
        <p:txBody>
          <a:bodyPr wrap="square" rtlCol="0">
            <a:spAutoFit/>
          </a:bodyPr>
          <a:lstStyle/>
          <a:p>
            <a:r>
              <a:rPr lang="en-US" dirty="0"/>
              <a:t>What users surfed?</a:t>
            </a:r>
          </a:p>
        </p:txBody>
      </p:sp>
      <p:sp>
        <p:nvSpPr>
          <p:cNvPr id="8" name="TextBox 7"/>
          <p:cNvSpPr txBox="1"/>
          <p:nvPr/>
        </p:nvSpPr>
        <p:spPr>
          <a:xfrm>
            <a:off x="883628" y="4943339"/>
            <a:ext cx="2431072" cy="646331"/>
          </a:xfrm>
          <a:prstGeom prst="rect">
            <a:avLst/>
          </a:prstGeom>
          <a:noFill/>
        </p:spPr>
        <p:txBody>
          <a:bodyPr wrap="square" rtlCol="0">
            <a:spAutoFit/>
          </a:bodyPr>
          <a:lstStyle/>
          <a:p>
            <a:r>
              <a:rPr lang="en-US" dirty="0"/>
              <a:t>What users liked and rated?</a:t>
            </a:r>
          </a:p>
        </p:txBody>
      </p:sp>
      <p:sp>
        <p:nvSpPr>
          <p:cNvPr id="9" name="TextBox 8"/>
          <p:cNvSpPr txBox="1"/>
          <p:nvPr/>
        </p:nvSpPr>
        <p:spPr>
          <a:xfrm>
            <a:off x="883628" y="5792957"/>
            <a:ext cx="2431072" cy="369332"/>
          </a:xfrm>
          <a:prstGeom prst="rect">
            <a:avLst/>
          </a:prstGeom>
          <a:noFill/>
        </p:spPr>
        <p:txBody>
          <a:bodyPr wrap="square" rtlCol="0">
            <a:spAutoFit/>
          </a:bodyPr>
          <a:lstStyle/>
          <a:p>
            <a:r>
              <a:rPr lang="en-US" dirty="0"/>
              <a:t>What users clicked?</a:t>
            </a:r>
          </a:p>
        </p:txBody>
      </p:sp>
      <p:sp>
        <p:nvSpPr>
          <p:cNvPr id="10" name="Arrow: Right 9"/>
          <p:cNvSpPr/>
          <p:nvPr/>
        </p:nvSpPr>
        <p:spPr>
          <a:xfrm>
            <a:off x="3244362" y="4559142"/>
            <a:ext cx="1371600" cy="50107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extBox 10"/>
          <p:cNvSpPr txBox="1"/>
          <p:nvPr/>
        </p:nvSpPr>
        <p:spPr>
          <a:xfrm>
            <a:off x="8510953" y="3607526"/>
            <a:ext cx="2431072" cy="646331"/>
          </a:xfrm>
          <a:prstGeom prst="rect">
            <a:avLst/>
          </a:prstGeom>
          <a:noFill/>
        </p:spPr>
        <p:txBody>
          <a:bodyPr wrap="square" rtlCol="0">
            <a:spAutoFit/>
          </a:bodyPr>
          <a:lstStyle/>
          <a:p>
            <a:r>
              <a:rPr lang="en-US" dirty="0"/>
              <a:t>If you liked that, you will love this?</a:t>
            </a:r>
          </a:p>
        </p:txBody>
      </p:sp>
      <p:sp>
        <p:nvSpPr>
          <p:cNvPr id="12" name="TextBox 11"/>
          <p:cNvSpPr txBox="1"/>
          <p:nvPr/>
        </p:nvSpPr>
        <p:spPr>
          <a:xfrm>
            <a:off x="8510953" y="4422236"/>
            <a:ext cx="2431072" cy="646331"/>
          </a:xfrm>
          <a:prstGeom prst="rect">
            <a:avLst/>
          </a:prstGeom>
          <a:noFill/>
        </p:spPr>
        <p:txBody>
          <a:bodyPr wrap="square" rtlCol="0">
            <a:spAutoFit/>
          </a:bodyPr>
          <a:lstStyle/>
          <a:p>
            <a:r>
              <a:rPr lang="en-US" dirty="0"/>
              <a:t>People who bought that, also buy this…</a:t>
            </a:r>
          </a:p>
        </p:txBody>
      </p:sp>
      <p:sp>
        <p:nvSpPr>
          <p:cNvPr id="13" name="TextBox 12"/>
          <p:cNvSpPr txBox="1"/>
          <p:nvPr/>
        </p:nvSpPr>
        <p:spPr>
          <a:xfrm>
            <a:off x="8528538" y="5311084"/>
            <a:ext cx="2431072" cy="369332"/>
          </a:xfrm>
          <a:prstGeom prst="rect">
            <a:avLst/>
          </a:prstGeom>
          <a:noFill/>
        </p:spPr>
        <p:txBody>
          <a:bodyPr wrap="square" rtlCol="0">
            <a:spAutoFit/>
          </a:bodyPr>
          <a:lstStyle/>
          <a:p>
            <a:r>
              <a:rPr lang="en-US" dirty="0"/>
              <a:t>Top Pics for you!!</a:t>
            </a:r>
          </a:p>
        </p:txBody>
      </p:sp>
      <p:sp>
        <p:nvSpPr>
          <p:cNvPr id="14" name="Arrow: Right 13"/>
          <p:cNvSpPr/>
          <p:nvPr/>
        </p:nvSpPr>
        <p:spPr>
          <a:xfrm>
            <a:off x="7139353" y="4512515"/>
            <a:ext cx="1371600" cy="50107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90186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 name="Title 1"/>
          <p:cNvSpPr>
            <a:spLocks noGrp="1"/>
          </p:cNvSpPr>
          <p:nvPr>
            <p:ph type="title"/>
          </p:nvPr>
        </p:nvSpPr>
        <p:spPr>
          <a:xfrm>
            <a:off x="1584338" y="73930"/>
            <a:ext cx="9712998" cy="1280890"/>
          </a:xfrm>
        </p:spPr>
        <p:txBody>
          <a:bodyPr>
            <a:normAutofit/>
          </a:bodyPr>
          <a:lstStyle/>
          <a:p>
            <a:pPr lvl="0" fontAlgn="base"/>
            <a:r>
              <a:rPr lang="en-US" dirty="0"/>
              <a:t>Tasks performed by a Recommendation Engine</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522368631"/>
              </p:ext>
            </p:extLst>
          </p:nvPr>
        </p:nvGraphicFramePr>
        <p:xfrm>
          <a:off x="1768520" y="1354820"/>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584338" y="5117123"/>
            <a:ext cx="9080731" cy="1446550"/>
          </a:xfrm>
          <a:prstGeom prst="rect">
            <a:avLst/>
          </a:prstGeom>
          <a:noFill/>
        </p:spPr>
        <p:txBody>
          <a:bodyPr wrap="square" rtlCol="0">
            <a:spAutoFit/>
          </a:bodyPr>
          <a:lstStyle/>
          <a:p>
            <a:r>
              <a:rPr lang="en-US" dirty="0"/>
              <a:t>Relevant products: </a:t>
            </a:r>
          </a:p>
          <a:p>
            <a:pPr marL="285750" indent="-285750">
              <a:buFont typeface="Wingdings" panose="05000000000000000000" pitchFamily="2" charset="2"/>
              <a:buChar char="Ø"/>
            </a:pPr>
            <a:r>
              <a:rPr lang="en-US" sz="1400" dirty="0"/>
              <a:t>“Similar” to the ones user “liked” (</a:t>
            </a:r>
            <a:r>
              <a:rPr lang="en-US" sz="1400" dirty="0" err="1"/>
              <a:t>e.g</a:t>
            </a:r>
            <a:r>
              <a:rPr lang="en-US" sz="1400" dirty="0"/>
              <a:t> if a user liked a machine learning book, show him other books on machine learning)</a:t>
            </a:r>
          </a:p>
          <a:p>
            <a:pPr marL="285750" indent="-285750">
              <a:buFont typeface="Wingdings" panose="05000000000000000000" pitchFamily="2" charset="2"/>
              <a:buChar char="Ø"/>
            </a:pPr>
            <a:r>
              <a:rPr lang="en-US" sz="1400" dirty="0"/>
              <a:t>“Liked” by “similar” users (</a:t>
            </a:r>
            <a:r>
              <a:rPr lang="en-US" sz="1400" dirty="0" err="1"/>
              <a:t>e.g</a:t>
            </a:r>
            <a:r>
              <a:rPr lang="en-US" sz="1400" dirty="0"/>
              <a:t> if 2 users liked 3 same movies, show a different movie liked by user1 to user2) </a:t>
            </a:r>
          </a:p>
          <a:p>
            <a:pPr marL="285750" indent="-285750">
              <a:buFont typeface="Wingdings" panose="05000000000000000000" pitchFamily="2" charset="2"/>
              <a:buChar char="Ø"/>
            </a:pPr>
            <a:r>
              <a:rPr lang="en-US" sz="1400" dirty="0"/>
              <a:t>“Purchased” along with the ones user “liked” (</a:t>
            </a:r>
            <a:r>
              <a:rPr lang="en-US" sz="1400" dirty="0" err="1"/>
              <a:t>e.g</a:t>
            </a:r>
            <a:r>
              <a:rPr lang="en-US" sz="1400" dirty="0"/>
              <a:t> somebody bought camera, show him tripods)</a:t>
            </a:r>
          </a:p>
        </p:txBody>
      </p:sp>
    </p:spTree>
    <p:extLst>
      <p:ext uri="{BB962C8B-B14F-4D97-AF65-F5344CB8AC3E}">
        <p14:creationId xmlns:p14="http://schemas.microsoft.com/office/powerpoint/2010/main" val="5511800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88900"/>
            <a:ext cx="9904412" cy="698500"/>
          </a:xfrm>
        </p:spPr>
        <p:txBody>
          <a:bodyPr>
            <a:normAutofit/>
          </a:bodyPr>
          <a:lstStyle/>
          <a:p>
            <a:r>
              <a:rPr lang="en-US" sz="2800" dirty="0"/>
              <a:t>Collaborative Filtering</a:t>
            </a:r>
          </a:p>
        </p:txBody>
      </p:sp>
      <p:sp>
        <p:nvSpPr>
          <p:cNvPr id="3" name="Content Placeholder 2"/>
          <p:cNvSpPr>
            <a:spLocks noGrp="1"/>
          </p:cNvSpPr>
          <p:nvPr>
            <p:ph idx="1"/>
          </p:nvPr>
        </p:nvSpPr>
        <p:spPr>
          <a:xfrm>
            <a:off x="1905000" y="787400"/>
            <a:ext cx="9944100" cy="5943600"/>
          </a:xfrm>
        </p:spPr>
        <p:txBody>
          <a:bodyPr>
            <a:normAutofit/>
          </a:bodyPr>
          <a:lstStyle/>
          <a:p>
            <a:pPr marL="0" indent="0">
              <a:buNone/>
            </a:pPr>
            <a:r>
              <a:rPr lang="en-US" b="1" dirty="0"/>
              <a:t>Cons:</a:t>
            </a:r>
          </a:p>
          <a:p>
            <a:pPr marL="0" indent="0">
              <a:buNone/>
            </a:pPr>
            <a:endParaRPr lang="en-US" dirty="0"/>
          </a:p>
          <a:p>
            <a:pPr>
              <a:buAutoNum type="arabicPeriod"/>
            </a:pPr>
            <a:r>
              <a:rPr lang="en-US" dirty="0"/>
              <a:t>Scalability: if the no of users is very high, say 1 million, every time you want to make a recommendation for someone you need to calculate one million distances (comparing that person to the 999,999 other people). If we are making multiple recommendations per second, the number of calculations get extreme.</a:t>
            </a:r>
          </a:p>
          <a:p>
            <a:pPr>
              <a:buAutoNum type="arabicPeriod"/>
            </a:pPr>
            <a:r>
              <a:rPr lang="en-US" dirty="0"/>
              <a:t>Sparsity:  Most recommendation systems have many users and many products but the average user rates a small fraction of the total products. For example, Amazon carries millions of books but the average user rates just a handful of books. Because of this, the algorithm may not find any nearest neighbors.</a:t>
            </a:r>
          </a:p>
        </p:txBody>
      </p:sp>
    </p:spTree>
    <p:extLst>
      <p:ext uri="{BB962C8B-B14F-4D97-AF65-F5344CB8AC3E}">
        <p14:creationId xmlns:p14="http://schemas.microsoft.com/office/powerpoint/2010/main" val="33694982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88900"/>
            <a:ext cx="9904412" cy="698500"/>
          </a:xfrm>
        </p:spPr>
        <p:txBody>
          <a:bodyPr>
            <a:normAutofit/>
          </a:bodyPr>
          <a:lstStyle/>
          <a:p>
            <a:r>
              <a:rPr lang="en-US" sz="2800" dirty="0"/>
              <a:t>Cross-Validation</a:t>
            </a:r>
          </a:p>
        </p:txBody>
      </p:sp>
      <p:sp>
        <p:nvSpPr>
          <p:cNvPr id="3" name="Content Placeholder 2"/>
          <p:cNvSpPr>
            <a:spLocks noGrp="1"/>
          </p:cNvSpPr>
          <p:nvPr>
            <p:ph idx="1"/>
          </p:nvPr>
        </p:nvSpPr>
        <p:spPr>
          <a:xfrm>
            <a:off x="1905000" y="787400"/>
            <a:ext cx="9944100" cy="5943600"/>
          </a:xfrm>
        </p:spPr>
        <p:txBody>
          <a:bodyPr>
            <a:normAutofit/>
          </a:bodyPr>
          <a:lstStyle/>
          <a:p>
            <a:pPr marL="0" indent="0">
              <a:buNone/>
            </a:pPr>
            <a:r>
              <a:rPr lang="en-US" dirty="0"/>
              <a:t>Cross-Validation is a process of leaving a sample on which you do not train the model and test the model on this sample.</a:t>
            </a:r>
          </a:p>
          <a:p>
            <a:pPr marL="0" indent="0">
              <a:buNone/>
            </a:pPr>
            <a:endParaRPr lang="en-US" dirty="0"/>
          </a:p>
          <a:p>
            <a:pPr marL="0" indent="0">
              <a:buNone/>
            </a:pPr>
            <a:r>
              <a:rPr lang="en-US" dirty="0"/>
              <a:t>To do 10-fold cross validation:</a:t>
            </a:r>
          </a:p>
          <a:p>
            <a:pPr>
              <a:buFont typeface="Wingdings" panose="05000000000000000000" pitchFamily="2" charset="2"/>
              <a:buChar char="Ø"/>
            </a:pPr>
            <a:r>
              <a:rPr lang="en-US" dirty="0"/>
              <a:t>we divide the training data equally into 10 sets.</a:t>
            </a:r>
          </a:p>
          <a:p>
            <a:pPr>
              <a:buFont typeface="Wingdings" panose="05000000000000000000" pitchFamily="2" charset="2"/>
              <a:buChar char="Ø"/>
            </a:pPr>
            <a:r>
              <a:rPr lang="en-US" dirty="0"/>
              <a:t>Train the model over 9 sets, while holding back the 10</a:t>
            </a:r>
            <a:r>
              <a:rPr lang="en-US" baseline="30000" dirty="0"/>
              <a:t>th</a:t>
            </a:r>
            <a:r>
              <a:rPr lang="en-US" dirty="0"/>
              <a:t> set</a:t>
            </a:r>
          </a:p>
          <a:p>
            <a:pPr>
              <a:buFont typeface="Wingdings" panose="05000000000000000000" pitchFamily="2" charset="2"/>
              <a:buChar char="Ø"/>
            </a:pPr>
            <a:r>
              <a:rPr lang="en-US" dirty="0"/>
              <a:t>Test the model on the set which is held back and save the results</a:t>
            </a:r>
          </a:p>
          <a:p>
            <a:pPr>
              <a:buFont typeface="Wingdings" panose="05000000000000000000" pitchFamily="2" charset="2"/>
              <a:buChar char="Ø"/>
            </a:pPr>
            <a:r>
              <a:rPr lang="en-US" dirty="0"/>
              <a:t>Repeat the process 9 more times by changing the data set which is held back</a:t>
            </a:r>
          </a:p>
          <a:p>
            <a:pPr>
              <a:buFont typeface="Wingdings" panose="05000000000000000000" pitchFamily="2" charset="2"/>
              <a:buChar char="Ø"/>
            </a:pPr>
            <a:r>
              <a:rPr lang="en-US" dirty="0"/>
              <a:t>Average out the results</a:t>
            </a:r>
          </a:p>
          <a:p>
            <a:pPr marL="0" indent="0">
              <a:buNone/>
            </a:pPr>
            <a:r>
              <a:rPr lang="en-US" dirty="0"/>
              <a:t>The result is a more reliable estimate of the performance of the algorithm on new data. It is more accurate because the algorithm is trained and evaluated multiple times on diﬀerent data. The choice of k must allow the size of each test partition to be large enough to be a reasonable sample of the problem, whilst allowing enough repetitions of the train-test evaluation of the algorithm to provide a fair estimate of the algorithms performance on unseen data. For modest sized datasets in the thousands or tens of thousands of records, k values of 3, 5 and 10 are common. </a:t>
            </a:r>
          </a:p>
          <a:p>
            <a:pPr marL="0" indent="0">
              <a:buNone/>
            </a:pPr>
            <a:endParaRPr lang="en-US" dirty="0"/>
          </a:p>
        </p:txBody>
      </p:sp>
    </p:spTree>
    <p:extLst>
      <p:ext uri="{BB962C8B-B14F-4D97-AF65-F5344CB8AC3E}">
        <p14:creationId xmlns:p14="http://schemas.microsoft.com/office/powerpoint/2010/main" val="26179515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6259453" y="645106"/>
            <a:ext cx="5116552" cy="5247747"/>
          </a:xfrm>
          <a:prstGeom prst="rect">
            <a:avLst/>
          </a:prstGeom>
        </p:spPr>
      </p:pic>
      <p:sp>
        <p:nvSpPr>
          <p:cNvPr id="2" name="Title 1"/>
          <p:cNvSpPr>
            <a:spLocks noGrp="1"/>
          </p:cNvSpPr>
          <p:nvPr>
            <p:ph type="title"/>
          </p:nvPr>
        </p:nvSpPr>
        <p:spPr>
          <a:xfrm>
            <a:off x="649225" y="436853"/>
            <a:ext cx="5122652" cy="1259894"/>
          </a:xfrm>
        </p:spPr>
        <p:txBody>
          <a:bodyPr>
            <a:normAutofit/>
          </a:bodyPr>
          <a:lstStyle/>
          <a:p>
            <a:r>
              <a:rPr lang="en-US" dirty="0"/>
              <a:t>Support Vector Machines(SVM)</a:t>
            </a:r>
          </a:p>
        </p:txBody>
      </p:sp>
      <p:sp>
        <p:nvSpPr>
          <p:cNvPr id="3" name="Content Placeholder 2"/>
          <p:cNvSpPr>
            <a:spLocks noGrp="1"/>
          </p:cNvSpPr>
          <p:nvPr>
            <p:ph idx="1"/>
          </p:nvPr>
        </p:nvSpPr>
        <p:spPr>
          <a:xfrm>
            <a:off x="649225" y="2133600"/>
            <a:ext cx="5122652" cy="3759253"/>
          </a:xfrm>
        </p:spPr>
        <p:txBody>
          <a:bodyPr>
            <a:normAutofit/>
          </a:bodyPr>
          <a:lstStyle/>
          <a:p>
            <a:pPr>
              <a:buFont typeface="Wingdings" panose="05000000000000000000" pitchFamily="2" charset="2"/>
              <a:buChar char="Ø"/>
            </a:pPr>
            <a:r>
              <a:rPr lang="en-US" dirty="0"/>
              <a:t>SVM is a supervised machine learning approach used to build linear, non-probabilistic binary classifiers.</a:t>
            </a:r>
          </a:p>
          <a:p>
            <a:pPr>
              <a:buFont typeface="Wingdings" panose="05000000000000000000" pitchFamily="2" charset="2"/>
              <a:buChar char="Ø"/>
            </a:pPr>
            <a:r>
              <a:rPr lang="en-US" dirty="0"/>
              <a:t>It makes the classification decision based on a linear function</a:t>
            </a:r>
          </a:p>
          <a:p>
            <a:pPr>
              <a:buFont typeface="Wingdings" panose="05000000000000000000" pitchFamily="2" charset="2"/>
              <a:buChar char="Ø"/>
            </a:pPr>
            <a:r>
              <a:rPr lang="en-US" dirty="0"/>
              <a:t>It does not involves any assumptions about the distribution of data</a:t>
            </a:r>
          </a:p>
          <a:p>
            <a:r>
              <a:rPr lang="en-US" dirty="0"/>
              <a:t>SVM finds a hyper-plane that cuts the data points into 2 categories. It’s a decision surface determined by observing the data points</a:t>
            </a:r>
          </a:p>
          <a:p>
            <a:pPr>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15092784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129291"/>
            <a:ext cx="10560967" cy="1259894"/>
          </a:xfrm>
        </p:spPr>
        <p:txBody>
          <a:bodyPr>
            <a:normAutofit/>
          </a:bodyPr>
          <a:lstStyle/>
          <a:p>
            <a:r>
              <a:rPr lang="en-US" dirty="0"/>
              <a:t>Support Vector Machines(SVM)</a:t>
            </a:r>
          </a:p>
        </p:txBody>
      </p:sp>
      <p:sp>
        <p:nvSpPr>
          <p:cNvPr id="3" name="Content Placeholder 2"/>
          <p:cNvSpPr>
            <a:spLocks noGrp="1"/>
          </p:cNvSpPr>
          <p:nvPr>
            <p:ph idx="1"/>
          </p:nvPr>
        </p:nvSpPr>
        <p:spPr>
          <a:xfrm>
            <a:off x="649224" y="1389186"/>
            <a:ext cx="11167637" cy="4503668"/>
          </a:xfrm>
        </p:spPr>
        <p:txBody>
          <a:bodyPr>
            <a:normAutofit lnSpcReduction="10000"/>
          </a:bodyPr>
          <a:lstStyle/>
          <a:p>
            <a:r>
              <a:rPr lang="en-US" dirty="0"/>
              <a:t>The equation describing the hyper-plane will be as follows:</a:t>
            </a:r>
          </a:p>
          <a:p>
            <a:pPr marL="0" indent="0">
              <a:buNone/>
            </a:pPr>
            <a:r>
              <a:rPr lang="en-US" dirty="0"/>
              <a:t>                                                          D = Ax + By + </a:t>
            </a:r>
            <a:r>
              <a:rPr lang="en-US" dirty="0" err="1"/>
              <a:t>Cz</a:t>
            </a:r>
            <a:endParaRPr lang="en-US" dirty="0"/>
          </a:p>
          <a:p>
            <a:r>
              <a:rPr lang="en-US" dirty="0"/>
              <a:t>All points on one side of the plane will satisfy the condition</a:t>
            </a:r>
          </a:p>
          <a:p>
            <a:pPr marL="0" indent="0">
              <a:buNone/>
            </a:pPr>
            <a:r>
              <a:rPr lang="en-US" dirty="0"/>
              <a:t>                                                Ax + By + </a:t>
            </a:r>
            <a:r>
              <a:rPr lang="en-US" dirty="0" err="1"/>
              <a:t>Cz</a:t>
            </a:r>
            <a:r>
              <a:rPr lang="en-US" dirty="0"/>
              <a:t> &gt; D</a:t>
            </a:r>
          </a:p>
          <a:p>
            <a:r>
              <a:rPr lang="en-US" dirty="0"/>
              <a:t>All points on the  other side of the plane will satisfy the condition</a:t>
            </a:r>
          </a:p>
          <a:p>
            <a:pPr marL="0" indent="0">
              <a:buNone/>
            </a:pPr>
            <a:r>
              <a:rPr lang="en-US" dirty="0"/>
              <a:t>                                                Ax + By + </a:t>
            </a:r>
            <a:r>
              <a:rPr lang="en-US" dirty="0" err="1"/>
              <a:t>Cz</a:t>
            </a:r>
            <a:r>
              <a:rPr lang="en-US" dirty="0"/>
              <a:t> &lt; D</a:t>
            </a:r>
          </a:p>
          <a:p>
            <a:r>
              <a:rPr lang="en-US" dirty="0"/>
              <a:t>SVM will choose that decision boundary which has maximum distance from the closest data point on either side of boundary. This distance is called “margin”. So SVM tries to maximize the “margin”.</a:t>
            </a:r>
          </a:p>
          <a:p>
            <a:r>
              <a:rPr lang="en-US" dirty="0"/>
              <a:t>Support vectors are simply the “nearest data points” on each side which “support” the hyperplane.</a:t>
            </a:r>
          </a:p>
          <a:p>
            <a:r>
              <a:rPr lang="en-US" dirty="0"/>
              <a:t>SVM is like a solver to an optimization problem. The objective function here is to find the decision boundary. The constraint is that it should not misclassify the data points.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154477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154871"/>
            <a:ext cx="10560967" cy="1259894"/>
          </a:xfrm>
        </p:spPr>
        <p:txBody>
          <a:bodyPr>
            <a:normAutofit/>
          </a:bodyPr>
          <a:lstStyle/>
          <a:p>
            <a:r>
              <a:rPr lang="en-US" dirty="0"/>
              <a:t>SVM - Example</a:t>
            </a:r>
          </a:p>
        </p:txBody>
      </p:sp>
      <p:pic>
        <p:nvPicPr>
          <p:cNvPr id="6" name="Content Placeholder 5"/>
          <p:cNvPicPr>
            <a:picLocks noGrp="1" noChangeAspect="1"/>
          </p:cNvPicPr>
          <p:nvPr>
            <p:ph idx="1"/>
          </p:nvPr>
        </p:nvPicPr>
        <p:blipFill>
          <a:blip r:embed="rId2"/>
          <a:stretch>
            <a:fillRect/>
          </a:stretch>
        </p:blipFill>
        <p:spPr>
          <a:xfrm>
            <a:off x="7049295" y="601663"/>
            <a:ext cx="4937360" cy="3063876"/>
          </a:xfrm>
          <a:prstGeom prst="rect">
            <a:avLst/>
          </a:prstGeom>
        </p:spPr>
      </p:pic>
      <p:sp>
        <p:nvSpPr>
          <p:cNvPr id="7" name="TextBox 6"/>
          <p:cNvSpPr txBox="1"/>
          <p:nvPr/>
        </p:nvSpPr>
        <p:spPr>
          <a:xfrm>
            <a:off x="649224" y="1066800"/>
            <a:ext cx="6199251" cy="2585323"/>
          </a:xfrm>
          <a:prstGeom prst="rect">
            <a:avLst/>
          </a:prstGeom>
          <a:noFill/>
        </p:spPr>
        <p:txBody>
          <a:bodyPr wrap="square" rtlCol="0">
            <a:spAutoFit/>
          </a:bodyPr>
          <a:lstStyle/>
          <a:p>
            <a:r>
              <a:rPr lang="en-US" dirty="0"/>
              <a:t>The blue circles in the plot represent females and green squares represents male. A few expected insights from the graph are :</a:t>
            </a:r>
          </a:p>
          <a:p>
            <a:r>
              <a:rPr lang="en-US" dirty="0"/>
              <a:t>1. Males in our population have a higher average height.</a:t>
            </a:r>
          </a:p>
          <a:p>
            <a:r>
              <a:rPr lang="en-US" dirty="0"/>
              <a:t>2. Females in our population have longer scalp hairs.</a:t>
            </a:r>
          </a:p>
          <a:p>
            <a:r>
              <a:rPr lang="en-US" dirty="0"/>
              <a:t>If we were to see an individual with height 180 </a:t>
            </a:r>
            <a:r>
              <a:rPr lang="en-US" dirty="0" err="1"/>
              <a:t>cms</a:t>
            </a:r>
            <a:r>
              <a:rPr lang="en-US" dirty="0"/>
              <a:t> and hair length 4 </a:t>
            </a:r>
            <a:r>
              <a:rPr lang="en-US" dirty="0" err="1"/>
              <a:t>cms</a:t>
            </a:r>
            <a:r>
              <a:rPr lang="en-US" dirty="0"/>
              <a:t>, our best guess will be to classify this individual as a male. </a:t>
            </a:r>
          </a:p>
        </p:txBody>
      </p:sp>
      <p:pic>
        <p:nvPicPr>
          <p:cNvPr id="8" name="Picture 7"/>
          <p:cNvPicPr>
            <a:picLocks noChangeAspect="1"/>
          </p:cNvPicPr>
          <p:nvPr/>
        </p:nvPicPr>
        <p:blipFill>
          <a:blip r:embed="rId3"/>
          <a:stretch>
            <a:fillRect/>
          </a:stretch>
        </p:blipFill>
        <p:spPr>
          <a:xfrm>
            <a:off x="7049295" y="3722906"/>
            <a:ext cx="5005150" cy="3135094"/>
          </a:xfrm>
          <a:prstGeom prst="rect">
            <a:avLst/>
          </a:prstGeom>
        </p:spPr>
      </p:pic>
      <p:sp>
        <p:nvSpPr>
          <p:cNvPr id="13" name="TextBox 12"/>
          <p:cNvSpPr txBox="1"/>
          <p:nvPr/>
        </p:nvSpPr>
        <p:spPr>
          <a:xfrm>
            <a:off x="649224" y="4000661"/>
            <a:ext cx="6199251" cy="3139321"/>
          </a:xfrm>
          <a:prstGeom prst="rect">
            <a:avLst/>
          </a:prstGeom>
          <a:noFill/>
        </p:spPr>
        <p:txBody>
          <a:bodyPr wrap="square" rtlCol="0">
            <a:spAutoFit/>
          </a:bodyPr>
          <a:lstStyle/>
          <a:p>
            <a:r>
              <a:rPr lang="en-US" dirty="0"/>
              <a:t>The easiest way to interpret the </a:t>
            </a:r>
            <a:r>
              <a:rPr lang="en-US" b="1" dirty="0"/>
              <a:t>“objective function”</a:t>
            </a:r>
            <a:r>
              <a:rPr lang="en-US" dirty="0"/>
              <a:t> in a SVM is to find the minimum distance of the frontier from closest support vector (this can belong to any class). For instance, orange frontier is closest to blue circles. And the closest blue circle is 2 units away from the frontier. Once we have these distances for all the frontiers, we simply choose the frontier with the maximum distance (from the closest support vector). Out of the three shown frontiers, we see the black frontier is farthest from nearest support vector (i.e. 15 units).</a:t>
            </a:r>
          </a:p>
        </p:txBody>
      </p:sp>
    </p:spTree>
    <p:extLst>
      <p:ext uri="{BB962C8B-B14F-4D97-AF65-F5344CB8AC3E}">
        <p14:creationId xmlns:p14="http://schemas.microsoft.com/office/powerpoint/2010/main" val="761454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7647" y="155575"/>
            <a:ext cx="9421812" cy="682625"/>
          </a:xfrm>
        </p:spPr>
        <p:txBody>
          <a:bodyPr>
            <a:normAutofit/>
          </a:bodyPr>
          <a:lstStyle/>
          <a:p>
            <a:pPr lvl="0" fontAlgn="base"/>
            <a:r>
              <a:rPr lang="en-US" sz="2800" dirty="0"/>
              <a:t>Non-Linear SVM</a:t>
            </a:r>
          </a:p>
        </p:txBody>
      </p:sp>
      <p:pic>
        <p:nvPicPr>
          <p:cNvPr id="4" name="Content Placeholder 3"/>
          <p:cNvPicPr>
            <a:picLocks noGrp="1" noChangeAspect="1"/>
          </p:cNvPicPr>
          <p:nvPr>
            <p:ph idx="1"/>
          </p:nvPr>
        </p:nvPicPr>
        <p:blipFill>
          <a:blip r:embed="rId2"/>
          <a:stretch>
            <a:fillRect/>
          </a:stretch>
        </p:blipFill>
        <p:spPr>
          <a:xfrm>
            <a:off x="1297597" y="3443223"/>
            <a:ext cx="4560277" cy="2719451"/>
          </a:xfrm>
          <a:prstGeom prst="rect">
            <a:avLst/>
          </a:prstGeom>
        </p:spPr>
      </p:pic>
      <p:sp>
        <p:nvSpPr>
          <p:cNvPr id="5" name="TextBox 4"/>
          <p:cNvSpPr txBox="1"/>
          <p:nvPr/>
        </p:nvSpPr>
        <p:spPr>
          <a:xfrm>
            <a:off x="1787526" y="950138"/>
            <a:ext cx="10099674" cy="1754326"/>
          </a:xfrm>
          <a:prstGeom prst="rect">
            <a:avLst/>
          </a:prstGeom>
          <a:noFill/>
        </p:spPr>
        <p:txBody>
          <a:bodyPr wrap="square" rtlCol="0">
            <a:spAutoFit/>
          </a:bodyPr>
          <a:lstStyle/>
          <a:p>
            <a:r>
              <a:rPr lang="en-US" dirty="0"/>
              <a:t>If the distribution of data points is such that its impossible to find linear separation between the 2 clusters, then we need to map these vector to a higher dimension plane so that they get segregated from each other.</a:t>
            </a:r>
          </a:p>
          <a:p>
            <a:endParaRPr lang="en-US" dirty="0"/>
          </a:p>
          <a:p>
            <a:r>
              <a:rPr lang="en-US" dirty="0"/>
              <a:t>Each of the green square in original distribution is mapped on a transformed scale. And transformed scale has clearly segregated classes. </a:t>
            </a:r>
          </a:p>
        </p:txBody>
      </p:sp>
      <p:pic>
        <p:nvPicPr>
          <p:cNvPr id="6" name="Picture 5"/>
          <p:cNvPicPr>
            <a:picLocks noChangeAspect="1"/>
          </p:cNvPicPr>
          <p:nvPr/>
        </p:nvPicPr>
        <p:blipFill>
          <a:blip r:embed="rId3"/>
          <a:stretch>
            <a:fillRect/>
          </a:stretch>
        </p:blipFill>
        <p:spPr>
          <a:xfrm>
            <a:off x="6981825" y="3443223"/>
            <a:ext cx="4433887" cy="2719451"/>
          </a:xfrm>
          <a:prstGeom prst="rect">
            <a:avLst/>
          </a:prstGeom>
        </p:spPr>
      </p:pic>
      <p:sp>
        <p:nvSpPr>
          <p:cNvPr id="7" name="Arrow: Right 6"/>
          <p:cNvSpPr/>
          <p:nvPr/>
        </p:nvSpPr>
        <p:spPr>
          <a:xfrm>
            <a:off x="5953125" y="4552950"/>
            <a:ext cx="884238" cy="390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4811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1" y="203200"/>
            <a:ext cx="9142412" cy="1701800"/>
          </a:xfrm>
        </p:spPr>
        <p:txBody>
          <a:bodyPr/>
          <a:lstStyle/>
          <a:p>
            <a:r>
              <a:rPr lang="en-US" dirty="0"/>
              <a:t>Sampling</a:t>
            </a:r>
          </a:p>
        </p:txBody>
      </p:sp>
      <p:sp>
        <p:nvSpPr>
          <p:cNvPr id="3" name="Content Placeholder 2"/>
          <p:cNvSpPr>
            <a:spLocks noGrp="1"/>
          </p:cNvSpPr>
          <p:nvPr>
            <p:ph idx="1"/>
          </p:nvPr>
        </p:nvSpPr>
        <p:spPr>
          <a:xfrm>
            <a:off x="2362201" y="1155700"/>
            <a:ext cx="9423399" cy="5245100"/>
          </a:xfrm>
        </p:spPr>
        <p:txBody>
          <a:bodyPr>
            <a:normAutofit fontScale="85000" lnSpcReduction="10000"/>
          </a:bodyPr>
          <a:lstStyle/>
          <a:p>
            <a:pPr marL="0" indent="0">
              <a:buNone/>
            </a:pPr>
            <a:r>
              <a:rPr lang="en-US" dirty="0"/>
              <a:t>The process of extracting samples from population is called sampling.  5 sampling methods are:</a:t>
            </a:r>
            <a:r>
              <a:rPr lang="en-US" b="1" dirty="0"/>
              <a:t> </a:t>
            </a:r>
            <a:endParaRPr lang="en-US" dirty="0"/>
          </a:p>
          <a:p>
            <a:pPr lvl="0"/>
            <a:r>
              <a:rPr lang="en-US" dirty="0"/>
              <a:t>Random – every member of the population has an equally likely chance of being chosen</a:t>
            </a:r>
          </a:p>
          <a:p>
            <a:pPr lvl="0"/>
            <a:r>
              <a:rPr lang="en-US" dirty="0"/>
              <a:t>Systematic – there is a system to choosing the sample such as every 20</a:t>
            </a:r>
            <a:r>
              <a:rPr lang="en-US" baseline="30000" dirty="0"/>
              <a:t>th</a:t>
            </a:r>
            <a:r>
              <a:rPr lang="en-US" dirty="0"/>
              <a:t> member</a:t>
            </a:r>
          </a:p>
          <a:p>
            <a:pPr lvl="0"/>
            <a:r>
              <a:rPr lang="en-US" dirty="0"/>
              <a:t>Convenience – Using a group that is convenient such as the first 25 people that walked into the room</a:t>
            </a:r>
          </a:p>
          <a:p>
            <a:pPr lvl="0"/>
            <a:r>
              <a:rPr lang="en-US" dirty="0"/>
              <a:t>Cluster – choosing random subgroups from the population and choosing everyone in those subgroups</a:t>
            </a:r>
          </a:p>
          <a:p>
            <a:pPr lvl="0"/>
            <a:r>
              <a:rPr lang="en-US" dirty="0"/>
              <a:t>Stratified – choosing random members out of every subgroup in the population</a:t>
            </a:r>
          </a:p>
          <a:p>
            <a:pPr marL="0" indent="0">
              <a:buNone/>
            </a:pPr>
            <a:r>
              <a:rPr lang="en-US" dirty="0"/>
              <a:t> </a:t>
            </a:r>
          </a:p>
          <a:p>
            <a:pPr marL="0" indent="0">
              <a:buNone/>
            </a:pPr>
            <a:r>
              <a:rPr lang="en-US" b="1" dirty="0"/>
              <a:t>Errors in Sampling: </a:t>
            </a:r>
            <a:r>
              <a:rPr lang="en-US" dirty="0"/>
              <a:t>Estimates derived from sampling are prone to inaccuracies. This cannot be avoided until and unless the entire population is used. The difference between the true parameter and the statistic obtained by sampling is called sampling error</a:t>
            </a:r>
          </a:p>
          <a:p>
            <a:pPr marL="0" indent="0">
              <a:buNone/>
            </a:pPr>
            <a:endParaRPr lang="en-US" altLang="en-US" sz="3400" dirty="0">
              <a:solidFill>
                <a:schemeClr val="tx1"/>
              </a:solidFill>
              <a:latin typeface="Arial" panose="020B0604020202020204" pitchFamily="34" charset="0"/>
            </a:endParaRP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24712326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801" y="127000"/>
            <a:ext cx="9421812" cy="1778000"/>
          </a:xfrm>
        </p:spPr>
        <p:txBody>
          <a:bodyPr>
            <a:normAutofit/>
          </a:bodyPr>
          <a:lstStyle/>
          <a:p>
            <a:pPr lvl="0" fontAlgn="base"/>
            <a:r>
              <a:rPr lang="en-US" sz="2800" dirty="0"/>
              <a:t>Non-Linear SVM</a:t>
            </a:r>
          </a:p>
        </p:txBody>
      </p:sp>
      <p:pic>
        <p:nvPicPr>
          <p:cNvPr id="4" name="Content Placeholder 3"/>
          <p:cNvPicPr>
            <a:picLocks noGrp="1" noChangeAspect="1"/>
          </p:cNvPicPr>
          <p:nvPr>
            <p:ph idx="1"/>
          </p:nvPr>
        </p:nvPicPr>
        <p:blipFill>
          <a:blip r:embed="rId2"/>
          <a:stretch>
            <a:fillRect/>
          </a:stretch>
        </p:blipFill>
        <p:spPr>
          <a:xfrm>
            <a:off x="1846263" y="1360906"/>
            <a:ext cx="9658350" cy="4600837"/>
          </a:xfrm>
          <a:prstGeom prst="rect">
            <a:avLst/>
          </a:prstGeom>
        </p:spPr>
      </p:pic>
    </p:spTree>
    <p:extLst>
      <p:ext uri="{BB962C8B-B14F-4D97-AF65-F5344CB8AC3E}">
        <p14:creationId xmlns:p14="http://schemas.microsoft.com/office/powerpoint/2010/main" val="40938560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129291"/>
            <a:ext cx="10560967" cy="1259894"/>
          </a:xfrm>
        </p:spPr>
        <p:txBody>
          <a:bodyPr>
            <a:normAutofit/>
          </a:bodyPr>
          <a:lstStyle/>
          <a:p>
            <a:r>
              <a:rPr lang="en-US" dirty="0"/>
              <a:t>Non-Linear SVM</a:t>
            </a:r>
          </a:p>
        </p:txBody>
      </p:sp>
      <p:sp>
        <p:nvSpPr>
          <p:cNvPr id="3" name="Content Placeholder 2"/>
          <p:cNvSpPr>
            <a:spLocks noGrp="1"/>
          </p:cNvSpPr>
          <p:nvPr>
            <p:ph idx="1"/>
          </p:nvPr>
        </p:nvSpPr>
        <p:spPr>
          <a:xfrm>
            <a:off x="649224" y="1389186"/>
            <a:ext cx="11167637" cy="4503668"/>
          </a:xfrm>
        </p:spPr>
        <p:txBody>
          <a:bodyPr>
            <a:normAutofit/>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116711" y="1133469"/>
            <a:ext cx="7751548" cy="5349209"/>
          </a:xfrm>
          <a:prstGeom prst="rect">
            <a:avLst/>
          </a:prstGeom>
        </p:spPr>
      </p:pic>
    </p:spTree>
    <p:extLst>
      <p:ext uri="{BB962C8B-B14F-4D97-AF65-F5344CB8AC3E}">
        <p14:creationId xmlns:p14="http://schemas.microsoft.com/office/powerpoint/2010/main" val="41538145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129291"/>
            <a:ext cx="10560967" cy="1259894"/>
          </a:xfrm>
        </p:spPr>
        <p:txBody>
          <a:bodyPr>
            <a:normAutofit/>
          </a:bodyPr>
          <a:lstStyle/>
          <a:p>
            <a:r>
              <a:rPr lang="en-US" dirty="0"/>
              <a:t>Non-Linear SVM</a:t>
            </a:r>
          </a:p>
        </p:txBody>
      </p:sp>
      <p:sp>
        <p:nvSpPr>
          <p:cNvPr id="3" name="Content Placeholder 2"/>
          <p:cNvSpPr>
            <a:spLocks noGrp="1"/>
          </p:cNvSpPr>
          <p:nvPr>
            <p:ph idx="1"/>
          </p:nvPr>
        </p:nvSpPr>
        <p:spPr>
          <a:xfrm>
            <a:off x="649224" y="1389186"/>
            <a:ext cx="11167637" cy="4503668"/>
          </a:xfrm>
        </p:spPr>
        <p:txBody>
          <a:bodyPr>
            <a:normAutofit/>
          </a:bodyPr>
          <a:lstStyle/>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1611923" y="1252815"/>
            <a:ext cx="9753600" cy="4817370"/>
          </a:xfrm>
          <a:prstGeom prst="rect">
            <a:avLst/>
          </a:prstGeom>
        </p:spPr>
      </p:pic>
    </p:spTree>
    <p:extLst>
      <p:ext uri="{BB962C8B-B14F-4D97-AF65-F5344CB8AC3E}">
        <p14:creationId xmlns:p14="http://schemas.microsoft.com/office/powerpoint/2010/main" val="21091099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129291"/>
            <a:ext cx="10560967" cy="1259894"/>
          </a:xfrm>
        </p:spPr>
        <p:txBody>
          <a:bodyPr>
            <a:normAutofit/>
          </a:bodyPr>
          <a:lstStyle/>
          <a:p>
            <a:r>
              <a:rPr lang="en-US" dirty="0"/>
              <a:t>Non – Linear SVM</a:t>
            </a:r>
          </a:p>
        </p:txBody>
      </p:sp>
      <p:sp>
        <p:nvSpPr>
          <p:cNvPr id="3" name="Content Placeholder 2"/>
          <p:cNvSpPr>
            <a:spLocks noGrp="1"/>
          </p:cNvSpPr>
          <p:nvPr>
            <p:ph idx="1"/>
          </p:nvPr>
        </p:nvSpPr>
        <p:spPr>
          <a:xfrm>
            <a:off x="649224" y="1389186"/>
            <a:ext cx="11167637" cy="4503668"/>
          </a:xfrm>
        </p:spPr>
        <p:txBody>
          <a:bodyPr>
            <a:normAutofit/>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546925" y="1250691"/>
            <a:ext cx="8765564" cy="5183446"/>
          </a:xfrm>
          <a:prstGeom prst="rect">
            <a:avLst/>
          </a:prstGeom>
        </p:spPr>
      </p:pic>
    </p:spTree>
    <p:extLst>
      <p:ext uri="{BB962C8B-B14F-4D97-AF65-F5344CB8AC3E}">
        <p14:creationId xmlns:p14="http://schemas.microsoft.com/office/powerpoint/2010/main" val="4917029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129291"/>
            <a:ext cx="10560967" cy="1259894"/>
          </a:xfrm>
        </p:spPr>
        <p:txBody>
          <a:bodyPr>
            <a:normAutofit/>
          </a:bodyPr>
          <a:lstStyle/>
          <a:p>
            <a:r>
              <a:rPr lang="en-US" dirty="0"/>
              <a:t>Non – Linear SVM</a:t>
            </a:r>
          </a:p>
        </p:txBody>
      </p:sp>
      <p:sp>
        <p:nvSpPr>
          <p:cNvPr id="3" name="Content Placeholder 2"/>
          <p:cNvSpPr>
            <a:spLocks noGrp="1"/>
          </p:cNvSpPr>
          <p:nvPr>
            <p:ph idx="1"/>
          </p:nvPr>
        </p:nvSpPr>
        <p:spPr>
          <a:xfrm>
            <a:off x="649224" y="1389186"/>
            <a:ext cx="11167637" cy="4503668"/>
          </a:xfrm>
        </p:spPr>
        <p:txBody>
          <a:bodyPr>
            <a:normAutofit/>
          </a:bodyPr>
          <a:lstStyle/>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1773115" y="881130"/>
            <a:ext cx="9228260" cy="5519780"/>
          </a:xfrm>
          <a:prstGeom prst="rect">
            <a:avLst/>
          </a:prstGeom>
        </p:spPr>
      </p:pic>
    </p:spTree>
    <p:extLst>
      <p:ext uri="{BB962C8B-B14F-4D97-AF65-F5344CB8AC3E}">
        <p14:creationId xmlns:p14="http://schemas.microsoft.com/office/powerpoint/2010/main" val="4466112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129291"/>
            <a:ext cx="10560967" cy="1259894"/>
          </a:xfrm>
        </p:spPr>
        <p:txBody>
          <a:bodyPr>
            <a:normAutofit/>
          </a:bodyPr>
          <a:lstStyle/>
          <a:p>
            <a:r>
              <a:rPr lang="en-US" dirty="0"/>
              <a:t>Non – Linear SVM</a:t>
            </a:r>
          </a:p>
        </p:txBody>
      </p:sp>
      <p:sp>
        <p:nvSpPr>
          <p:cNvPr id="3" name="Content Placeholder 2"/>
          <p:cNvSpPr>
            <a:spLocks noGrp="1"/>
          </p:cNvSpPr>
          <p:nvPr>
            <p:ph idx="1"/>
          </p:nvPr>
        </p:nvSpPr>
        <p:spPr>
          <a:xfrm>
            <a:off x="649224" y="1389186"/>
            <a:ext cx="11167637" cy="4503668"/>
          </a:xfrm>
        </p:spPr>
        <p:txBody>
          <a:bodyPr>
            <a:normAutofit/>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265651" y="1176636"/>
            <a:ext cx="10389577" cy="4928768"/>
          </a:xfrm>
          <a:prstGeom prst="rect">
            <a:avLst/>
          </a:prstGeom>
        </p:spPr>
      </p:pic>
    </p:spTree>
    <p:extLst>
      <p:ext uri="{BB962C8B-B14F-4D97-AF65-F5344CB8AC3E}">
        <p14:creationId xmlns:p14="http://schemas.microsoft.com/office/powerpoint/2010/main" val="11405333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7647" y="155575"/>
            <a:ext cx="9421812" cy="682625"/>
          </a:xfrm>
        </p:spPr>
        <p:txBody>
          <a:bodyPr>
            <a:normAutofit/>
          </a:bodyPr>
          <a:lstStyle/>
          <a:p>
            <a:pPr lvl="0" fontAlgn="base"/>
            <a:r>
              <a:rPr lang="en-US" sz="2800" dirty="0"/>
              <a:t>Non-Linear SVM - Example</a:t>
            </a:r>
          </a:p>
        </p:txBody>
      </p:sp>
      <p:sp>
        <p:nvSpPr>
          <p:cNvPr id="7" name="Arrow: Right 6"/>
          <p:cNvSpPr/>
          <p:nvPr/>
        </p:nvSpPr>
        <p:spPr>
          <a:xfrm>
            <a:off x="5524315" y="2037799"/>
            <a:ext cx="884238" cy="390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1887415" y="1090246"/>
            <a:ext cx="2624246" cy="2268416"/>
          </a:xfrm>
          <a:prstGeom prst="rect">
            <a:avLst/>
          </a:prstGeom>
        </p:spPr>
      </p:pic>
      <p:pic>
        <p:nvPicPr>
          <p:cNvPr id="10" name="Picture 9"/>
          <p:cNvPicPr>
            <a:picLocks noChangeAspect="1"/>
          </p:cNvPicPr>
          <p:nvPr/>
        </p:nvPicPr>
        <p:blipFill>
          <a:blip r:embed="rId3"/>
          <a:stretch>
            <a:fillRect/>
          </a:stretch>
        </p:blipFill>
        <p:spPr>
          <a:xfrm>
            <a:off x="7483621" y="1090246"/>
            <a:ext cx="2679920" cy="2285633"/>
          </a:xfrm>
          <a:prstGeom prst="rect">
            <a:avLst/>
          </a:prstGeom>
        </p:spPr>
      </p:pic>
      <p:sp>
        <p:nvSpPr>
          <p:cNvPr id="11" name="TextBox 10"/>
          <p:cNvSpPr txBox="1"/>
          <p:nvPr/>
        </p:nvSpPr>
        <p:spPr>
          <a:xfrm>
            <a:off x="4888523" y="2611315"/>
            <a:ext cx="2224454" cy="369332"/>
          </a:xfrm>
          <a:prstGeom prst="rect">
            <a:avLst/>
          </a:prstGeom>
          <a:noFill/>
        </p:spPr>
        <p:txBody>
          <a:bodyPr wrap="square" rtlCol="0">
            <a:spAutoFit/>
          </a:bodyPr>
          <a:lstStyle/>
          <a:p>
            <a:r>
              <a:rPr lang="en-US" dirty="0"/>
              <a:t>Z = x^2 + y^2</a:t>
            </a:r>
          </a:p>
        </p:txBody>
      </p:sp>
      <p:sp>
        <p:nvSpPr>
          <p:cNvPr id="12" name="TextBox 11"/>
          <p:cNvSpPr txBox="1"/>
          <p:nvPr/>
        </p:nvSpPr>
        <p:spPr>
          <a:xfrm>
            <a:off x="2101362" y="4062046"/>
            <a:ext cx="8431823" cy="646331"/>
          </a:xfrm>
          <a:prstGeom prst="rect">
            <a:avLst/>
          </a:prstGeom>
          <a:noFill/>
        </p:spPr>
        <p:txBody>
          <a:bodyPr wrap="square" rtlCol="0">
            <a:spAutoFit/>
          </a:bodyPr>
          <a:lstStyle/>
          <a:p>
            <a:r>
              <a:rPr lang="en-US" dirty="0"/>
              <a:t>SVM uses “kernel” functions which take low dimensional input space and transform it to a higher dimensional space</a:t>
            </a:r>
          </a:p>
        </p:txBody>
      </p:sp>
    </p:spTree>
    <p:extLst>
      <p:ext uri="{BB962C8B-B14F-4D97-AF65-F5344CB8AC3E}">
        <p14:creationId xmlns:p14="http://schemas.microsoft.com/office/powerpoint/2010/main" val="39712350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801" y="127000"/>
            <a:ext cx="9421812" cy="1778000"/>
          </a:xfrm>
        </p:spPr>
        <p:txBody>
          <a:bodyPr>
            <a:normAutofit/>
          </a:bodyPr>
          <a:lstStyle/>
          <a:p>
            <a:pPr lvl="0" fontAlgn="base"/>
            <a:r>
              <a:rPr lang="en-US" sz="2800" dirty="0"/>
              <a:t>SVM Parameters</a:t>
            </a:r>
          </a:p>
        </p:txBody>
      </p:sp>
      <p:sp>
        <p:nvSpPr>
          <p:cNvPr id="3" name="Content Placeholder 2"/>
          <p:cNvSpPr>
            <a:spLocks noGrp="1"/>
          </p:cNvSpPr>
          <p:nvPr>
            <p:ph idx="1"/>
          </p:nvPr>
        </p:nvSpPr>
        <p:spPr>
          <a:xfrm>
            <a:off x="2082801" y="860426"/>
            <a:ext cx="9658625" cy="5672896"/>
          </a:xfrm>
        </p:spPr>
        <p:txBody>
          <a:bodyPr>
            <a:normAutofit/>
          </a:bodyPr>
          <a:lstStyle/>
          <a:p>
            <a:pPr>
              <a:buFont typeface="Wingdings" panose="05000000000000000000" pitchFamily="2" charset="2"/>
              <a:buChar char="Ø"/>
            </a:pPr>
            <a:r>
              <a:rPr lang="en-US" b="1" dirty="0"/>
              <a:t>Kernel : </a:t>
            </a:r>
            <a:r>
              <a:rPr lang="en-US" dirty="0"/>
              <a:t>It defines the function to transform low dimensional input space into higher dimension </a:t>
            </a:r>
          </a:p>
          <a:p>
            <a:pPr>
              <a:buFont typeface="Wingdings" panose="05000000000000000000" pitchFamily="2" charset="2"/>
              <a:buChar char="Ø"/>
            </a:pPr>
            <a:r>
              <a:rPr lang="en-US" b="1" dirty="0"/>
              <a:t>Gamma: </a:t>
            </a:r>
            <a:r>
              <a:rPr lang="en-US" dirty="0"/>
              <a:t>It defines how far the influence of a single training example reaches</a:t>
            </a:r>
          </a:p>
          <a:p>
            <a:pPr>
              <a:buFont typeface="Wingdings" panose="05000000000000000000" pitchFamily="2" charset="2"/>
              <a:buChar char="Ø"/>
            </a:pPr>
            <a:r>
              <a:rPr lang="en-US" b="1" dirty="0"/>
              <a:t>C: </a:t>
            </a:r>
            <a:r>
              <a:rPr lang="en-US" dirty="0"/>
              <a:t>It controls the trade-off between smooth decision boundary and classifying training points correctly.</a:t>
            </a:r>
            <a:br>
              <a:rPr lang="en-US" b="1" dirty="0"/>
            </a:br>
            <a:endParaRPr lang="en-US" dirty="0"/>
          </a:p>
          <a:p>
            <a:pPr marL="0" indent="0">
              <a:buNone/>
            </a:pPr>
            <a:endParaRPr lang="en-US" dirty="0"/>
          </a:p>
        </p:txBody>
      </p:sp>
    </p:spTree>
    <p:extLst>
      <p:ext uri="{BB962C8B-B14F-4D97-AF65-F5344CB8AC3E}">
        <p14:creationId xmlns:p14="http://schemas.microsoft.com/office/powerpoint/2010/main" val="40421560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SVM Pros and Cons</a:t>
            </a:r>
          </a:p>
        </p:txBody>
      </p:sp>
      <p:sp>
        <p:nvSpPr>
          <p:cNvPr id="3" name="Content Placeholder 2"/>
          <p:cNvSpPr>
            <a:spLocks noGrp="1"/>
          </p:cNvSpPr>
          <p:nvPr>
            <p:ph idx="1"/>
          </p:nvPr>
        </p:nvSpPr>
        <p:spPr>
          <a:xfrm>
            <a:off x="2082801" y="842842"/>
            <a:ext cx="9658625" cy="5672896"/>
          </a:xfrm>
        </p:spPr>
        <p:txBody>
          <a:bodyPr>
            <a:normAutofit/>
          </a:bodyPr>
          <a:lstStyle/>
          <a:p>
            <a:pPr marL="0" indent="0">
              <a:buNone/>
            </a:pPr>
            <a:r>
              <a:rPr lang="en-US" b="1" dirty="0"/>
              <a:t>Pros:</a:t>
            </a:r>
          </a:p>
          <a:p>
            <a:pPr marL="0" indent="0">
              <a:buNone/>
            </a:pPr>
            <a:endParaRPr lang="en-US" b="1" dirty="0"/>
          </a:p>
          <a:p>
            <a:r>
              <a:rPr lang="en-US" dirty="0"/>
              <a:t>It works really well with clear margin of separation</a:t>
            </a:r>
          </a:p>
          <a:p>
            <a:r>
              <a:rPr lang="en-US" dirty="0"/>
              <a:t>It is effective in high dimensional spaces.</a:t>
            </a:r>
          </a:p>
          <a:p>
            <a:r>
              <a:rPr lang="en-US" dirty="0"/>
              <a:t>It is effective in cases where number of dimensions is greater than the number of samples.</a:t>
            </a:r>
          </a:p>
          <a:p>
            <a:r>
              <a:rPr lang="en-US" dirty="0"/>
              <a:t>It uses a subset of training points in the decision function (called support vectors), so it is also memory efficient.</a:t>
            </a:r>
          </a:p>
          <a:p>
            <a:pPr marL="0" indent="0">
              <a:buNone/>
            </a:pPr>
            <a:endParaRPr lang="en-US" dirty="0"/>
          </a:p>
          <a:p>
            <a:pPr marL="0" indent="0">
              <a:buNone/>
            </a:pPr>
            <a:r>
              <a:rPr lang="en-US" b="1" dirty="0"/>
              <a:t>Cons:</a:t>
            </a:r>
          </a:p>
          <a:p>
            <a:pPr marL="0" indent="0">
              <a:buNone/>
            </a:pPr>
            <a:endParaRPr lang="en-US" dirty="0"/>
          </a:p>
          <a:p>
            <a:r>
              <a:rPr lang="en-US" dirty="0"/>
              <a:t>It doesn’t perform well, when we have large data set because the required training time is higher</a:t>
            </a:r>
          </a:p>
          <a:p>
            <a:r>
              <a:rPr lang="en-US" dirty="0"/>
              <a:t>It also doesn’t perform very well, when the data set has more noise i.e. target classes are overlapping</a:t>
            </a:r>
          </a:p>
          <a:p>
            <a:pPr marL="0" indent="0">
              <a:buNone/>
            </a:pPr>
            <a:endParaRPr lang="en-US" dirty="0"/>
          </a:p>
        </p:txBody>
      </p:sp>
    </p:spTree>
    <p:extLst>
      <p:ext uri="{BB962C8B-B14F-4D97-AF65-F5344CB8AC3E}">
        <p14:creationId xmlns:p14="http://schemas.microsoft.com/office/powerpoint/2010/main" val="37735888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Parametric vs Non Parametric</a:t>
            </a:r>
          </a:p>
        </p:txBody>
      </p:sp>
      <p:sp>
        <p:nvSpPr>
          <p:cNvPr id="3" name="Content Placeholder 2"/>
          <p:cNvSpPr>
            <a:spLocks noGrp="1"/>
          </p:cNvSpPr>
          <p:nvPr>
            <p:ph idx="1"/>
          </p:nvPr>
        </p:nvSpPr>
        <p:spPr>
          <a:xfrm>
            <a:off x="2082801" y="842842"/>
            <a:ext cx="9658625" cy="5672896"/>
          </a:xfrm>
        </p:spPr>
        <p:txBody>
          <a:bodyPr>
            <a:normAutofit/>
          </a:bodyPr>
          <a:lstStyle/>
          <a:p>
            <a:pPr marL="0" indent="0">
              <a:buNone/>
            </a:pPr>
            <a:r>
              <a:rPr lang="en-US" dirty="0"/>
              <a:t>Assumptions can greatly simplify the learning process, but can also limit what can be learned. Algorithms that simplify the function to a known form are called </a:t>
            </a:r>
            <a:r>
              <a:rPr lang="en-US" b="1" dirty="0"/>
              <a:t>parametric machine learning algorithms</a:t>
            </a:r>
            <a:r>
              <a:rPr lang="en-US" dirty="0"/>
              <a:t>. The algorithms involve two steps:</a:t>
            </a:r>
          </a:p>
          <a:p>
            <a:r>
              <a:rPr lang="en-US" dirty="0"/>
              <a:t>Select a form for the function.</a:t>
            </a:r>
          </a:p>
          <a:p>
            <a:r>
              <a:rPr lang="en-US" dirty="0"/>
              <a:t>Learn the coefficients for the function from the training data.</a:t>
            </a:r>
          </a:p>
          <a:p>
            <a:pPr marL="0" indent="0">
              <a:buNone/>
            </a:pPr>
            <a:r>
              <a:rPr lang="en-US" dirty="0"/>
              <a:t>Some examples of parametric machine learning algorithms are Linear Regression and Logistic Regression.</a:t>
            </a:r>
          </a:p>
          <a:p>
            <a:pPr marL="0" indent="0">
              <a:buNone/>
            </a:pPr>
            <a:endParaRPr lang="en-US" dirty="0"/>
          </a:p>
          <a:p>
            <a:pPr marL="0" indent="0">
              <a:buNone/>
            </a:pPr>
            <a:r>
              <a:rPr lang="en-US" dirty="0"/>
              <a:t>Algorithms that do not make strong assumptions about the form of the mapping function are called </a:t>
            </a:r>
            <a:r>
              <a:rPr lang="en-US" b="1" dirty="0"/>
              <a:t>nonparametric machine learning algorithms</a:t>
            </a:r>
            <a:r>
              <a:rPr lang="en-US" dirty="0"/>
              <a:t>. They are also known as Instance-based </a:t>
            </a:r>
            <a:r>
              <a:rPr lang="en-US"/>
              <a:t>methods. By </a:t>
            </a:r>
            <a:r>
              <a:rPr lang="en-US" dirty="0"/>
              <a:t>not making assumptions, they are free to learn any functional form from the training data.</a:t>
            </a:r>
          </a:p>
          <a:p>
            <a:r>
              <a:rPr lang="en-US" dirty="0"/>
              <a:t>Non-parametric methods are often more flexible, achieve better accuracy but require a lot more data and training time.</a:t>
            </a:r>
          </a:p>
          <a:p>
            <a:r>
              <a:rPr lang="en-US" dirty="0"/>
              <a:t>Examples of nonparametric algorithms include k-NN, Support Vector Machines, Neural Networks and Decision Trees.</a:t>
            </a:r>
          </a:p>
          <a:p>
            <a:pPr marL="0" indent="0">
              <a:buNone/>
            </a:pPr>
            <a:endParaRPr lang="en-US" dirty="0"/>
          </a:p>
        </p:txBody>
      </p:sp>
    </p:spTree>
    <p:extLst>
      <p:ext uri="{BB962C8B-B14F-4D97-AF65-F5344CB8AC3E}">
        <p14:creationId xmlns:p14="http://schemas.microsoft.com/office/powerpoint/2010/main" val="120243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048" y="71315"/>
            <a:ext cx="9142412" cy="1701800"/>
          </a:xfrm>
        </p:spPr>
        <p:txBody>
          <a:bodyPr/>
          <a:lstStyle/>
          <a:p>
            <a:r>
              <a:rPr lang="en-US" dirty="0"/>
              <a:t>Common Terms</a:t>
            </a:r>
          </a:p>
        </p:txBody>
      </p:sp>
      <p:sp>
        <p:nvSpPr>
          <p:cNvPr id="3" name="Content Placeholder 2"/>
          <p:cNvSpPr>
            <a:spLocks noGrp="1"/>
          </p:cNvSpPr>
          <p:nvPr>
            <p:ph idx="1"/>
          </p:nvPr>
        </p:nvSpPr>
        <p:spPr>
          <a:xfrm>
            <a:off x="2031023" y="1019908"/>
            <a:ext cx="9847385" cy="5662246"/>
          </a:xfrm>
        </p:spPr>
        <p:txBody>
          <a:bodyPr>
            <a:normAutofit fontScale="55000" lnSpcReduction="20000"/>
          </a:bodyPr>
          <a:lstStyle/>
          <a:p>
            <a:r>
              <a:rPr lang="en-US" sz="2600" b="1" u="sng" dirty="0"/>
              <a:t>Distribution:</a:t>
            </a:r>
            <a:r>
              <a:rPr lang="en-US" sz="2600" dirty="0"/>
              <a:t> The pattern of values in the data, showing their frequency of occurrence relative to each other.</a:t>
            </a:r>
          </a:p>
          <a:p>
            <a:r>
              <a:rPr lang="en-US" sz="2600" b="1" u="sng" dirty="0"/>
              <a:t>Function:</a:t>
            </a:r>
            <a:r>
              <a:rPr lang="en-US" sz="2600" dirty="0"/>
              <a:t> A function is a relationship where each input number corresponds to one and only one output number</a:t>
            </a:r>
          </a:p>
          <a:p>
            <a:r>
              <a:rPr lang="en-US" sz="2600" b="1" u="sng" dirty="0"/>
              <a:t>Model:</a:t>
            </a:r>
            <a:r>
              <a:rPr lang="en-US" sz="2600" dirty="0"/>
              <a:t> A model is a formula where one variable (response or outcome variable) varies depending on one or more independent variables (covariates). A model tries to establish a relationship among data points. One of the simplest models we can create is a </a:t>
            </a:r>
            <a:r>
              <a:rPr lang="en-US" sz="2600" b="1" dirty="0"/>
              <a:t>Linear Model</a:t>
            </a:r>
            <a:r>
              <a:rPr lang="en-US" sz="2600" dirty="0"/>
              <a:t> where we start with the assumption that the dependent variable varies linearly with the independent variable(s). Linear Model has a “constant” rate of change. An exponential Model has a “constant percent” rate of change. So if a population grows by 10 people per year(given the initial population as 100), it’s a linear growth and the model will be:</a:t>
            </a:r>
          </a:p>
          <a:p>
            <a:pPr marL="0" indent="0">
              <a:buNone/>
            </a:pPr>
            <a:r>
              <a:rPr lang="en-US" sz="2600" dirty="0"/>
              <a:t>						         P(t)=100+10t</a:t>
            </a:r>
          </a:p>
          <a:p>
            <a:pPr marL="0" indent="0">
              <a:buNone/>
            </a:pPr>
            <a:r>
              <a:rPr lang="en-US" sz="2600" dirty="0"/>
              <a:t> But if a population grows by 10% each year(given the initial population as 100), its an exponential growth and the model will be</a:t>
            </a:r>
          </a:p>
          <a:p>
            <a:pPr marL="0" indent="0">
              <a:buNone/>
            </a:pPr>
            <a:r>
              <a:rPr lang="en-US" sz="2600" dirty="0"/>
              <a:t>							P(t)=100(1+10%)^t</a:t>
            </a:r>
          </a:p>
          <a:p>
            <a:pPr marL="0" indent="0">
              <a:buNone/>
            </a:pPr>
            <a:endParaRPr lang="en-US" sz="2600" dirty="0"/>
          </a:p>
          <a:p>
            <a:pPr marL="0" indent="0">
              <a:buNone/>
            </a:pPr>
            <a:r>
              <a:rPr lang="en-US" sz="2600" b="1" u="sng" dirty="0"/>
              <a:t>Histogram:</a:t>
            </a:r>
            <a:endParaRPr lang="en-US" sz="2600" dirty="0"/>
          </a:p>
          <a:p>
            <a:pPr marL="0" indent="0">
              <a:buNone/>
            </a:pPr>
            <a:r>
              <a:rPr lang="en-US" sz="2500" dirty="0"/>
              <a:t>A histogram is a figure that shows how a quantitative variable is distributed over all its values. It allows for the variable to be “binned” into unequal intervals. It gives the frequency distribution of a given variable.</a:t>
            </a:r>
          </a:p>
          <a:p>
            <a:pPr marL="0" indent="0">
              <a:buNone/>
            </a:pPr>
            <a:r>
              <a:rPr lang="en-US" altLang="en-US" sz="2500" dirty="0"/>
              <a:t>A histogram plots 1 Dimensional data. </a:t>
            </a:r>
            <a:r>
              <a:rPr lang="en-US" sz="2500" dirty="0"/>
              <a:t>The common graph for categorical data to represent counts for each category is a bar plot while the common graph for numerical data to represent the frequency for each value (or bin) is a histogram</a:t>
            </a:r>
            <a:endParaRPr lang="en-US" altLang="en-US" sz="2500"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40488801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Performance Metrics</a:t>
            </a:r>
          </a:p>
        </p:txBody>
      </p:sp>
      <p:sp>
        <p:nvSpPr>
          <p:cNvPr id="3" name="Content Placeholder 2"/>
          <p:cNvSpPr>
            <a:spLocks noGrp="1"/>
          </p:cNvSpPr>
          <p:nvPr>
            <p:ph idx="1"/>
          </p:nvPr>
        </p:nvSpPr>
        <p:spPr>
          <a:xfrm>
            <a:off x="2082801" y="842842"/>
            <a:ext cx="9658625" cy="5672896"/>
          </a:xfrm>
        </p:spPr>
        <p:txBody>
          <a:bodyPr>
            <a:normAutofit/>
          </a:bodyPr>
          <a:lstStyle/>
          <a:p>
            <a:pPr marL="0" indent="0">
              <a:buNone/>
            </a:pPr>
            <a:r>
              <a:rPr lang="en-US" dirty="0"/>
              <a:t>Some of the metrics to evaluate a ML Model performance are:</a:t>
            </a:r>
          </a:p>
          <a:p>
            <a:pPr marL="0" indent="0">
              <a:buNone/>
            </a:pPr>
            <a:endParaRPr lang="en-US" dirty="0"/>
          </a:p>
          <a:p>
            <a:pPr marL="0" indent="0">
              <a:buNone/>
            </a:pPr>
            <a:r>
              <a:rPr lang="en-US" dirty="0"/>
              <a:t>Classification</a:t>
            </a:r>
          </a:p>
          <a:p>
            <a:pPr>
              <a:buFont typeface="Wingdings" panose="05000000000000000000" pitchFamily="2" charset="2"/>
              <a:buChar char="Ø"/>
            </a:pPr>
            <a:r>
              <a:rPr lang="en-US" dirty="0"/>
              <a:t>Accuracy</a:t>
            </a:r>
          </a:p>
          <a:p>
            <a:pPr>
              <a:buFont typeface="Wingdings" panose="05000000000000000000" pitchFamily="2" charset="2"/>
              <a:buChar char="Ø"/>
            </a:pPr>
            <a:r>
              <a:rPr lang="en-US" dirty="0"/>
              <a:t>Precision  </a:t>
            </a:r>
          </a:p>
          <a:p>
            <a:pPr>
              <a:buFont typeface="Wingdings" panose="05000000000000000000" pitchFamily="2" charset="2"/>
              <a:buChar char="Ø"/>
            </a:pPr>
            <a:r>
              <a:rPr lang="en-US" dirty="0"/>
              <a:t>Recall </a:t>
            </a:r>
          </a:p>
          <a:p>
            <a:pPr>
              <a:buFont typeface="Wingdings" panose="05000000000000000000" pitchFamily="2" charset="2"/>
              <a:buChar char="Ø"/>
            </a:pPr>
            <a:r>
              <a:rPr lang="en-US" dirty="0"/>
              <a:t>F1 score</a:t>
            </a:r>
          </a:p>
          <a:p>
            <a:pPr>
              <a:buFont typeface="Wingdings" panose="05000000000000000000" pitchFamily="2" charset="2"/>
              <a:buChar char="Ø"/>
            </a:pPr>
            <a:endParaRPr lang="en-US" dirty="0"/>
          </a:p>
          <a:p>
            <a:pPr marL="0" indent="0">
              <a:buNone/>
            </a:pPr>
            <a:r>
              <a:rPr lang="en-US" dirty="0"/>
              <a:t>Regression</a:t>
            </a:r>
          </a:p>
          <a:p>
            <a:pPr>
              <a:buFont typeface="Wingdings" panose="05000000000000000000" pitchFamily="2" charset="2"/>
              <a:buChar char="Ø"/>
            </a:pPr>
            <a:r>
              <a:rPr lang="en-US" dirty="0"/>
              <a:t>Mean Absolute Error</a:t>
            </a:r>
          </a:p>
          <a:p>
            <a:pPr>
              <a:buFont typeface="Wingdings" panose="05000000000000000000" pitchFamily="2" charset="2"/>
              <a:buChar char="Ø"/>
            </a:pPr>
            <a:r>
              <a:rPr lang="en-US" dirty="0"/>
              <a:t>Mean Squared Error</a:t>
            </a:r>
          </a:p>
          <a:p>
            <a:pPr>
              <a:buFont typeface="Wingdings" panose="05000000000000000000" pitchFamily="2" charset="2"/>
              <a:buChar char="Ø"/>
            </a:pPr>
            <a:r>
              <a:rPr lang="en-US" dirty="0"/>
              <a:t>R2 Score</a:t>
            </a:r>
          </a:p>
        </p:txBody>
      </p:sp>
    </p:spTree>
    <p:extLst>
      <p:ext uri="{BB962C8B-B14F-4D97-AF65-F5344CB8AC3E}">
        <p14:creationId xmlns:p14="http://schemas.microsoft.com/office/powerpoint/2010/main" val="14513423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Classification Metrics</a:t>
            </a:r>
          </a:p>
        </p:txBody>
      </p:sp>
      <p:sp>
        <p:nvSpPr>
          <p:cNvPr id="3" name="Content Placeholder 2"/>
          <p:cNvSpPr>
            <a:spLocks noGrp="1"/>
          </p:cNvSpPr>
          <p:nvPr>
            <p:ph idx="1"/>
          </p:nvPr>
        </p:nvSpPr>
        <p:spPr>
          <a:xfrm>
            <a:off x="1924539" y="772503"/>
            <a:ext cx="9830776" cy="5988782"/>
          </a:xfrm>
        </p:spPr>
        <p:txBody>
          <a:bodyPr>
            <a:normAutofit fontScale="92500" lnSpcReduction="20000"/>
          </a:bodyPr>
          <a:lstStyle/>
          <a:p>
            <a:pPr marL="0" indent="0">
              <a:buNone/>
            </a:pPr>
            <a:r>
              <a:rPr lang="en-US" b="1" dirty="0"/>
              <a:t>Accuracy : </a:t>
            </a:r>
            <a:r>
              <a:rPr lang="en-US" dirty="0"/>
              <a:t>Proportion of items labelled correctly out of all the items</a:t>
            </a:r>
          </a:p>
          <a:p>
            <a:pPr marL="0" indent="0">
              <a:buNone/>
            </a:pPr>
            <a:r>
              <a:rPr lang="en-US" dirty="0"/>
              <a:t>accuracy = number of correctly identified instances / all instances</a:t>
            </a:r>
          </a:p>
          <a:p>
            <a:pPr marL="0" indent="0">
              <a:buNone/>
            </a:pPr>
            <a:endParaRPr lang="en-US" b="1" dirty="0"/>
          </a:p>
          <a:p>
            <a:pPr marL="0" indent="0">
              <a:buNone/>
            </a:pPr>
            <a:r>
              <a:rPr lang="en-US" b="1" dirty="0"/>
              <a:t>Confusion matrix: </a:t>
            </a:r>
            <a:r>
              <a:rPr lang="en-US" dirty="0"/>
              <a:t>It’s a 2 by 2 matrix which compares the actual outcomes to the predicted outcomes. The rows are labeled with actual outcomes while the columns are labeled with predicted outcomes. </a:t>
            </a:r>
          </a:p>
          <a:p>
            <a:r>
              <a:rPr lang="en-US" dirty="0"/>
              <a:t>Sensitivity = True Positives/(True Positives + False Negatives) aka </a:t>
            </a:r>
            <a:r>
              <a:rPr lang="en-US" b="1" dirty="0"/>
              <a:t>Recall</a:t>
            </a:r>
          </a:p>
          <a:p>
            <a:pPr marL="0" indent="0">
              <a:buNone/>
            </a:pPr>
            <a:r>
              <a:rPr lang="en-US" dirty="0"/>
              <a:t>Out of all the items that are truly positive, how many were correctly classified as positive. Or simply, how many positive items were 'recalled' from the dataset.</a:t>
            </a:r>
            <a:endParaRPr lang="en-US" b="1" dirty="0"/>
          </a:p>
          <a:p>
            <a:r>
              <a:rPr lang="en-US" dirty="0"/>
              <a:t>Specificity = True Positives/(True Positives + False Positives) aka </a:t>
            </a:r>
            <a:r>
              <a:rPr lang="en-US" b="1" dirty="0"/>
              <a:t>Precision</a:t>
            </a:r>
          </a:p>
          <a:p>
            <a:pPr marL="0" indent="0">
              <a:buNone/>
            </a:pPr>
            <a:r>
              <a:rPr lang="en-US" dirty="0"/>
              <a:t>Out of all the items labeled as positive, how many truly belong to the positive class. It measures how </a:t>
            </a:r>
            <a:r>
              <a:rPr lang="en-US" i="1" dirty="0"/>
              <a:t>precise you are at predicting a positive label. </a:t>
            </a:r>
            <a:r>
              <a:rPr lang="en-US" dirty="0"/>
              <a:t>Precision is particularly helpful when trying to make sure that your positive predictions are not leading to many false positives, such as </a:t>
            </a:r>
            <a:r>
              <a:rPr lang="en-US" b="1" dirty="0"/>
              <a:t>medical tests</a:t>
            </a:r>
            <a:r>
              <a:rPr lang="en-US" dirty="0"/>
              <a:t>.</a:t>
            </a:r>
            <a:endParaRPr lang="en-US" b="1" dirty="0"/>
          </a:p>
          <a:p>
            <a:pPr marL="0" indent="0">
              <a:buNone/>
            </a:pPr>
            <a:endParaRPr lang="en-US" dirty="0"/>
          </a:p>
          <a:p>
            <a:pPr marL="0" indent="0">
              <a:buNone/>
            </a:pPr>
            <a:r>
              <a:rPr lang="en-US" b="1" dirty="0"/>
              <a:t>F1-Score: </a:t>
            </a:r>
            <a:r>
              <a:rPr lang="en-US" dirty="0"/>
              <a:t>F1 score combines precision and recall relative to a specific positive class. The F1 score can be interpreted as a weighted average of the precision and recall, where an F1 score reaches its best value at 1 and worst at 0:</a:t>
            </a:r>
          </a:p>
          <a:p>
            <a:pPr marL="0" indent="0">
              <a:buNone/>
            </a:pPr>
            <a:r>
              <a:rPr lang="en-US" dirty="0"/>
              <a:t>F1 = 2 * (precision * recall) / (precision + recall)</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0851169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Accuracy Paradox</a:t>
            </a:r>
          </a:p>
        </p:txBody>
      </p:sp>
      <p:sp>
        <p:nvSpPr>
          <p:cNvPr id="3" name="Content Placeholder 2"/>
          <p:cNvSpPr>
            <a:spLocks noGrp="1"/>
          </p:cNvSpPr>
          <p:nvPr>
            <p:ph idx="1"/>
          </p:nvPr>
        </p:nvSpPr>
        <p:spPr>
          <a:xfrm>
            <a:off x="1924539" y="772503"/>
            <a:ext cx="9830776" cy="5988782"/>
          </a:xfrm>
        </p:spPr>
        <p:txBody>
          <a:bodyPr>
            <a:normAutofit/>
          </a:bodyPr>
          <a:lstStyle/>
          <a:p>
            <a:pPr marL="0" indent="0">
              <a:buNone/>
            </a:pPr>
            <a:r>
              <a:rPr lang="en-US" dirty="0"/>
              <a:t> Accuracy can often be misleading, especially in cases where classes are heavily distributed unevenly through the dataset. Consider the case where you have a dataset of 950 positive items and 50 negative items. Without even using a model, predicting everything to be positive will net a 95% accuracy score. This is known as the </a:t>
            </a:r>
            <a:r>
              <a:rPr lang="en-US" b="1" dirty="0"/>
              <a:t>Accuracy Paradox</a:t>
            </a:r>
            <a:r>
              <a:rPr lang="en-US" dirty="0"/>
              <a:t>. This information doesn't really tell us anything at all. Our precision value would also yield the same percentage of 95%, but this value is more telling. We know that out of all the items classified as positive, 95% truly belong to that positive class. Our recall on the positive class would be 100%. Great! But recall on the negative class is 0%. Accuracy couldn't tell us any of that information.</a:t>
            </a:r>
          </a:p>
        </p:txBody>
      </p:sp>
    </p:spTree>
    <p:extLst>
      <p:ext uri="{BB962C8B-B14F-4D97-AF65-F5344CB8AC3E}">
        <p14:creationId xmlns:p14="http://schemas.microsoft.com/office/powerpoint/2010/main" val="22318170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Regression Metrics</a:t>
            </a:r>
          </a:p>
        </p:txBody>
      </p:sp>
      <p:sp>
        <p:nvSpPr>
          <p:cNvPr id="3" name="Content Placeholder 2"/>
          <p:cNvSpPr>
            <a:spLocks noGrp="1"/>
          </p:cNvSpPr>
          <p:nvPr>
            <p:ph idx="1"/>
          </p:nvPr>
        </p:nvSpPr>
        <p:spPr>
          <a:xfrm>
            <a:off x="1924539" y="772503"/>
            <a:ext cx="9839569" cy="5936028"/>
          </a:xfrm>
        </p:spPr>
        <p:txBody>
          <a:bodyPr>
            <a:normAutofit fontScale="92500" lnSpcReduction="20000"/>
          </a:bodyPr>
          <a:lstStyle/>
          <a:p>
            <a:pPr marL="0" indent="0">
              <a:buNone/>
            </a:pPr>
            <a:r>
              <a:rPr lang="en-US" b="1" dirty="0"/>
              <a:t>Mean Absolute Error : </a:t>
            </a:r>
            <a:r>
              <a:rPr lang="en-US" dirty="0"/>
              <a:t>One way to measure error is by using absolute error to find the predicted distance from the true value. The mean absolute error takes the total absolute error of each example and averages the error based on the number of data points. By adding up all the absolute values of errors of a model we can avoid canceling out errors from being too high or below the true values and get an overall error metric to evaluate the model on.</a:t>
            </a:r>
          </a:p>
          <a:p>
            <a:pPr marL="0" indent="0" fontAlgn="base">
              <a:buNone/>
            </a:pPr>
            <a:r>
              <a:rPr lang="en-US" b="1" dirty="0"/>
              <a:t>Mean Squared Error : </a:t>
            </a:r>
            <a:r>
              <a:rPr lang="en-US" dirty="0"/>
              <a:t>Mean squared is the most common metric to measure model performance. In contrast with absolute error, the residual error (the difference between predicted and the true value) is squared.</a:t>
            </a:r>
          </a:p>
          <a:p>
            <a:pPr marL="0" indent="0" fontAlgn="base">
              <a:buNone/>
            </a:pPr>
            <a:r>
              <a:rPr lang="en-US" dirty="0"/>
              <a:t>Some benefits of squaring the residual error is that error terms are positive, it emphasizes larger errors over smaller errors, and is differentiable. Being differentiable allows us to use calculus to find minimum or maximum values, often resulting in being more computationally efficient.</a:t>
            </a:r>
          </a:p>
          <a:p>
            <a:pPr marL="0" indent="0" fontAlgn="base">
              <a:buNone/>
            </a:pPr>
            <a:r>
              <a:rPr lang="en-US" b="1" dirty="0"/>
              <a:t>R-Squared: </a:t>
            </a:r>
            <a:r>
              <a:rPr lang="en-US" dirty="0"/>
              <a:t>Its called coefficient of determination. The values for R</a:t>
            </a:r>
            <a:r>
              <a:rPr lang="en-US" baseline="30000" dirty="0"/>
              <a:t>2</a:t>
            </a:r>
            <a:r>
              <a:rPr lang="en-US" dirty="0"/>
              <a:t> range from 0 to 1, which captures the percentage of squared correlation between the predicted and actual values of the </a:t>
            </a:r>
            <a:r>
              <a:rPr lang="en-US" b="1" dirty="0"/>
              <a:t>target variable</a:t>
            </a:r>
            <a:r>
              <a:rPr lang="en-US" dirty="0"/>
              <a:t>. A model with an R</a:t>
            </a:r>
            <a:r>
              <a:rPr lang="en-US" baseline="30000" dirty="0"/>
              <a:t>2</a:t>
            </a:r>
            <a:r>
              <a:rPr lang="en-US" dirty="0"/>
              <a:t> of 0 is no better than a model that always predicts the </a:t>
            </a:r>
            <a:r>
              <a:rPr lang="en-US" i="1" dirty="0"/>
              <a:t>mean</a:t>
            </a:r>
            <a:r>
              <a:rPr lang="en-US" dirty="0"/>
              <a:t> of the target variable, whereas a model with an R</a:t>
            </a:r>
            <a:r>
              <a:rPr lang="en-US" baseline="30000" dirty="0"/>
              <a:t>2</a:t>
            </a:r>
            <a:r>
              <a:rPr lang="en-US" dirty="0"/>
              <a:t> of 1 perfectly predicts the target variable. Any value between 0 and 1 indicates what percentage of the target variable, using this model, can be explained by the </a:t>
            </a:r>
            <a:r>
              <a:rPr lang="en-US" b="1" dirty="0"/>
              <a:t>features</a:t>
            </a:r>
            <a:r>
              <a:rPr lang="en-US" dirty="0"/>
              <a:t>. </a:t>
            </a:r>
            <a:r>
              <a:rPr lang="en-US" i="1" dirty="0"/>
              <a:t>A model can be given a negative R</a:t>
            </a:r>
            <a:r>
              <a:rPr lang="en-US" i="1" baseline="30000" dirty="0"/>
              <a:t>2</a:t>
            </a:r>
            <a:r>
              <a:rPr lang="en-US" i="1" dirty="0"/>
              <a:t> as well, which indicates that the model is </a:t>
            </a:r>
            <a:r>
              <a:rPr lang="en-US" b="1" i="1" dirty="0"/>
              <a:t>arbitrarily worse</a:t>
            </a:r>
            <a:r>
              <a:rPr lang="en-US" i="1" dirty="0"/>
              <a:t> than one that always predicts the mean of the target variable. </a:t>
            </a:r>
            <a:r>
              <a:rPr lang="en-US"/>
              <a:t>R-Square gives us the answer to the question “How much the change in output variable is caused by the change in input variable?” </a:t>
            </a:r>
            <a:endParaRPr lang="en-US" dirty="0"/>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1418002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Causes of Error</a:t>
            </a:r>
          </a:p>
        </p:txBody>
      </p:sp>
      <p:sp>
        <p:nvSpPr>
          <p:cNvPr id="3" name="Content Placeholder 2"/>
          <p:cNvSpPr>
            <a:spLocks noGrp="1"/>
          </p:cNvSpPr>
          <p:nvPr>
            <p:ph idx="1"/>
          </p:nvPr>
        </p:nvSpPr>
        <p:spPr>
          <a:xfrm>
            <a:off x="1924539" y="772503"/>
            <a:ext cx="9658625" cy="5672896"/>
          </a:xfrm>
        </p:spPr>
        <p:txBody>
          <a:bodyPr>
            <a:normAutofit lnSpcReduction="10000"/>
          </a:bodyPr>
          <a:lstStyle/>
          <a:p>
            <a:pPr marL="0" indent="0" algn="just">
              <a:buNone/>
            </a:pPr>
            <a:r>
              <a:rPr lang="en-US" b="1" dirty="0"/>
              <a:t>Bias: </a:t>
            </a:r>
            <a:r>
              <a:rPr lang="en-US" dirty="0"/>
              <a:t>Bias occurs when a model has enough data but is </a:t>
            </a:r>
            <a:r>
              <a:rPr lang="en-US" b="1" dirty="0"/>
              <a:t>not complex enough to capture the underlying relationships(or patterns)</a:t>
            </a:r>
            <a:r>
              <a:rPr lang="en-US" dirty="0"/>
              <a:t>. As a result, the model consistently and systematically misrepresents the data, leading to low accuracy in prediction. This is known as </a:t>
            </a:r>
            <a:r>
              <a:rPr lang="en-US" i="1" dirty="0"/>
              <a:t>underfitting</a:t>
            </a:r>
            <a:r>
              <a:rPr lang="en-US" dirty="0"/>
              <a:t>. Simply put, bias occurs when we have an inadequate model. (Pays too little attention to data; does the same thing over and over again; high error on training set)</a:t>
            </a:r>
          </a:p>
          <a:p>
            <a:pPr marL="0" indent="0" algn="just">
              <a:buNone/>
            </a:pPr>
            <a:endParaRPr lang="en-US" dirty="0"/>
          </a:p>
          <a:p>
            <a:pPr marL="0" indent="0" algn="just">
              <a:buNone/>
            </a:pPr>
            <a:r>
              <a:rPr lang="en-US" b="1" dirty="0"/>
              <a:t>Variance: </a:t>
            </a:r>
            <a:r>
              <a:rPr lang="en-US" dirty="0"/>
              <a:t>When training a model, we typically use a limited number of samples from a larger population. If we repeatedly train a model with randomly selected subsets of data, we would expect its predictions to be different based on the specific examples given to it. Here </a:t>
            </a:r>
            <a:r>
              <a:rPr lang="en-US" i="1" dirty="0"/>
              <a:t>variance</a:t>
            </a:r>
            <a:r>
              <a:rPr lang="en-US" dirty="0"/>
              <a:t> is a measure of how much the predictions vary for any given test sample. (Pays too much attention to data; high error on test set)</a:t>
            </a:r>
          </a:p>
          <a:p>
            <a:pPr marL="0" indent="0" algn="just">
              <a:buNone/>
            </a:pPr>
            <a:endParaRPr lang="en-US" dirty="0"/>
          </a:p>
          <a:p>
            <a:pPr algn="just" fontAlgn="base"/>
            <a:r>
              <a:rPr lang="en-US" dirty="0"/>
              <a:t>Some variance is normal, but too much variance indicates that the model is unable to generalize its predictions to the larger population. High sensitivity to the training set is also known as </a:t>
            </a:r>
            <a:r>
              <a:rPr lang="en-US" i="1" dirty="0"/>
              <a:t>overfitting</a:t>
            </a:r>
            <a:r>
              <a:rPr lang="en-US" dirty="0"/>
              <a:t>, and generally occurs when either the model is too complex or when we do not have enough data to support it.</a:t>
            </a:r>
          </a:p>
          <a:p>
            <a:pPr algn="just" fontAlgn="base"/>
            <a:r>
              <a:rPr lang="en-US" dirty="0"/>
              <a:t>We can typically reduce the variability of a model's predictions and increase precision by training on more data. If more data is unavailable, we can also control variance by limiting our model's complexity.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90715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Learning Curve</a:t>
            </a:r>
          </a:p>
        </p:txBody>
      </p:sp>
      <p:sp>
        <p:nvSpPr>
          <p:cNvPr id="3" name="Content Placeholder 2"/>
          <p:cNvSpPr>
            <a:spLocks noGrp="1"/>
          </p:cNvSpPr>
          <p:nvPr>
            <p:ph idx="1"/>
          </p:nvPr>
        </p:nvSpPr>
        <p:spPr>
          <a:xfrm>
            <a:off x="1924539" y="772503"/>
            <a:ext cx="9658625" cy="5672896"/>
          </a:xfrm>
        </p:spPr>
        <p:txBody>
          <a:bodyPr>
            <a:normAutofit/>
          </a:bodyPr>
          <a:lstStyle/>
          <a:p>
            <a:pPr marL="0" indent="0">
              <a:buNone/>
            </a:pPr>
            <a:r>
              <a:rPr lang="en-US" dirty="0"/>
              <a:t>The Learning Curve functionality from </a:t>
            </a:r>
            <a:r>
              <a:rPr lang="en-US" dirty="0" err="1"/>
              <a:t>sklearn</a:t>
            </a:r>
            <a:r>
              <a:rPr lang="en-US" dirty="0"/>
              <a:t> can help us in this respect. It allows us to study the behavior of our model with respect to the number of data points being considered to understand if our model is performing well or not.</a:t>
            </a:r>
          </a:p>
          <a:p>
            <a:pPr marL="0" indent="0">
              <a:buNone/>
            </a:pPr>
            <a:endParaRPr lang="en-US" dirty="0"/>
          </a:p>
        </p:txBody>
      </p:sp>
    </p:spTree>
    <p:extLst>
      <p:ext uri="{BB962C8B-B14F-4D97-AF65-F5344CB8AC3E}">
        <p14:creationId xmlns:p14="http://schemas.microsoft.com/office/powerpoint/2010/main" val="9151833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Curse of Dimensionality</a:t>
            </a:r>
          </a:p>
        </p:txBody>
      </p:sp>
      <p:sp>
        <p:nvSpPr>
          <p:cNvPr id="3" name="Content Placeholder 2"/>
          <p:cNvSpPr>
            <a:spLocks noGrp="1"/>
          </p:cNvSpPr>
          <p:nvPr>
            <p:ph idx="1"/>
          </p:nvPr>
        </p:nvSpPr>
        <p:spPr>
          <a:xfrm>
            <a:off x="1924539" y="772503"/>
            <a:ext cx="9658625" cy="5672896"/>
          </a:xfrm>
        </p:spPr>
        <p:txBody>
          <a:bodyPr>
            <a:normAutofit/>
          </a:bodyPr>
          <a:lstStyle/>
          <a:p>
            <a:pPr marL="0" indent="0">
              <a:buNone/>
            </a:pPr>
            <a:r>
              <a:rPr lang="en-US" dirty="0"/>
              <a:t>As the number of features or dimensions grows, the amount of data we need to generalize accurately, grows exponentially.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042194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err="1"/>
              <a:t>NumPy</a:t>
            </a:r>
            <a:r>
              <a:rPr lang="en-US" sz="2800" dirty="0"/>
              <a:t> &amp; Pandas</a:t>
            </a:r>
          </a:p>
        </p:txBody>
      </p:sp>
      <p:sp>
        <p:nvSpPr>
          <p:cNvPr id="3" name="Content Placeholder 2"/>
          <p:cNvSpPr>
            <a:spLocks noGrp="1"/>
          </p:cNvSpPr>
          <p:nvPr>
            <p:ph idx="1"/>
          </p:nvPr>
        </p:nvSpPr>
        <p:spPr>
          <a:xfrm>
            <a:off x="2082801" y="842842"/>
            <a:ext cx="9658625" cy="5672896"/>
          </a:xfrm>
        </p:spPr>
        <p:txBody>
          <a:bodyPr>
            <a:normAutofit/>
          </a:bodyPr>
          <a:lstStyle/>
          <a:p>
            <a:pPr marL="0" indent="0">
              <a:buNone/>
            </a:pPr>
            <a:r>
              <a:rPr lang="en-US" b="1" dirty="0" err="1"/>
              <a:t>Numpy</a:t>
            </a:r>
            <a:r>
              <a:rPr lang="en-US" b="1" dirty="0"/>
              <a:t>: </a:t>
            </a:r>
            <a:r>
              <a:rPr lang="en-US" dirty="0"/>
              <a:t>Numerical Python</a:t>
            </a:r>
          </a:p>
          <a:p>
            <a:r>
              <a:rPr lang="en-US" dirty="0"/>
              <a:t>It’s a package in python which has lots of functions to work with data. </a:t>
            </a:r>
          </a:p>
          <a:p>
            <a:r>
              <a:rPr lang="en-US" dirty="0"/>
              <a:t>The most  used data structure in </a:t>
            </a:r>
            <a:r>
              <a:rPr lang="en-US" dirty="0" err="1"/>
              <a:t>numpy</a:t>
            </a:r>
            <a:r>
              <a:rPr lang="en-US" dirty="0"/>
              <a:t> is array() </a:t>
            </a:r>
          </a:p>
          <a:p>
            <a:r>
              <a:rPr lang="en-US" dirty="0"/>
              <a:t>To convert a list in python into </a:t>
            </a:r>
            <a:r>
              <a:rPr lang="en-US" dirty="0" err="1"/>
              <a:t>numpy</a:t>
            </a:r>
            <a:r>
              <a:rPr lang="en-US" dirty="0"/>
              <a:t> array:</a:t>
            </a:r>
          </a:p>
          <a:p>
            <a:pPr marL="0" indent="0">
              <a:buNone/>
            </a:pPr>
            <a:r>
              <a:rPr lang="en-US" dirty="0"/>
              <a:t>      </a:t>
            </a:r>
            <a:r>
              <a:rPr lang="en-US" dirty="0" err="1"/>
              <a:t>Arr</a:t>
            </a:r>
            <a:r>
              <a:rPr lang="en-US" dirty="0"/>
              <a:t> = </a:t>
            </a:r>
            <a:r>
              <a:rPr lang="en-US" dirty="0" err="1"/>
              <a:t>numpy.array</a:t>
            </a:r>
            <a:r>
              <a:rPr lang="en-US" dirty="0"/>
              <a:t>(</a:t>
            </a:r>
            <a:r>
              <a:rPr lang="en-US" dirty="0" err="1"/>
              <a:t>mylist</a:t>
            </a:r>
            <a:r>
              <a:rPr lang="en-US" dirty="0"/>
              <a:t>)</a:t>
            </a:r>
          </a:p>
          <a:p>
            <a:pPr marL="0" indent="0">
              <a:buNone/>
            </a:pPr>
            <a:r>
              <a:rPr lang="en-US" dirty="0" err="1"/>
              <a:t>Numpy</a:t>
            </a:r>
            <a:r>
              <a:rPr lang="en-US" dirty="0"/>
              <a:t> arrays are like lists in Python, except that every thing inside an array must be of the same type, like </a:t>
            </a:r>
            <a:r>
              <a:rPr lang="en-US" dirty="0" err="1"/>
              <a:t>int</a:t>
            </a:r>
            <a:r>
              <a:rPr lang="en-US" dirty="0"/>
              <a:t> or float.</a:t>
            </a:r>
          </a:p>
          <a:p>
            <a:pPr marL="0" indent="0">
              <a:buNone/>
            </a:pPr>
            <a:endParaRPr lang="en-US" b="1" dirty="0"/>
          </a:p>
          <a:p>
            <a:pPr marL="0" indent="0">
              <a:buNone/>
            </a:pPr>
            <a:r>
              <a:rPr lang="en-US" b="1" dirty="0"/>
              <a:t>Pandas: </a:t>
            </a:r>
            <a:r>
              <a:rPr lang="en-US" dirty="0"/>
              <a:t>Pandas is used for data manipulation in Python.</a:t>
            </a:r>
          </a:p>
          <a:p>
            <a:pPr marL="0" indent="0">
              <a:buNone/>
            </a:pPr>
            <a:r>
              <a:rPr lang="en-US" dirty="0"/>
              <a:t>The three key data structures in Pandas are:</a:t>
            </a:r>
          </a:p>
          <a:p>
            <a:pPr lvl="0"/>
            <a:r>
              <a:rPr lang="en-US" dirty="0"/>
              <a:t>Series (collection of values)</a:t>
            </a:r>
          </a:p>
          <a:p>
            <a:pPr lvl="0"/>
            <a:r>
              <a:rPr lang="en-US" dirty="0" err="1"/>
              <a:t>DataFrame</a:t>
            </a:r>
            <a:r>
              <a:rPr lang="en-US" dirty="0"/>
              <a:t> (collection of Series objects)</a:t>
            </a:r>
          </a:p>
          <a:p>
            <a:pPr lvl="0"/>
            <a:r>
              <a:rPr lang="en-US" dirty="0"/>
              <a:t>Panel (collection of </a:t>
            </a:r>
            <a:r>
              <a:rPr lang="en-US" dirty="0" err="1"/>
              <a:t>DataFrame</a:t>
            </a:r>
            <a:r>
              <a:rPr lang="en-US" dirty="0"/>
              <a:t> objects)</a:t>
            </a:r>
          </a:p>
          <a:p>
            <a:pPr marL="0" indent="0">
              <a:buNone/>
            </a:pPr>
            <a:endParaRPr lang="en-US" dirty="0"/>
          </a:p>
          <a:p>
            <a:endParaRPr lang="en-US" dirty="0"/>
          </a:p>
        </p:txBody>
      </p:sp>
    </p:spTree>
    <p:extLst>
      <p:ext uri="{BB962C8B-B14F-4D97-AF65-F5344CB8AC3E}">
        <p14:creationId xmlns:p14="http://schemas.microsoft.com/office/powerpoint/2010/main" val="38283576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617" y="149326"/>
            <a:ext cx="8911687" cy="1280890"/>
          </a:xfrm>
        </p:spPr>
        <p:txBody>
          <a:bodyPr/>
          <a:lstStyle/>
          <a:p>
            <a:r>
              <a:rPr lang="en-US" dirty="0"/>
              <a:t>Linear Regression </a:t>
            </a:r>
          </a:p>
        </p:txBody>
      </p:sp>
      <p:sp>
        <p:nvSpPr>
          <p:cNvPr id="3" name="Content Placeholder 2"/>
          <p:cNvSpPr>
            <a:spLocks noGrp="1"/>
          </p:cNvSpPr>
          <p:nvPr>
            <p:ph idx="1"/>
          </p:nvPr>
        </p:nvSpPr>
        <p:spPr>
          <a:xfrm>
            <a:off x="2091762" y="965200"/>
            <a:ext cx="9205375" cy="5410200"/>
          </a:xfrm>
        </p:spPr>
        <p:txBody>
          <a:bodyPr>
            <a:normAutofit/>
          </a:bodyPr>
          <a:lstStyle/>
          <a:p>
            <a:r>
              <a:rPr lang="en-US" b="1" dirty="0"/>
              <a:t>Linear regression:</a:t>
            </a:r>
            <a:r>
              <a:rPr lang="en-US" dirty="0"/>
              <a:t> Linear regression involves using data to calculate a line that best fits that data, and then using that line to predict scores on one variable from another. </a:t>
            </a:r>
            <a:r>
              <a:rPr lang="en-US" b="1" dirty="0"/>
              <a:t>Prediction</a:t>
            </a:r>
            <a:r>
              <a:rPr lang="en-US" dirty="0"/>
              <a:t> is simply the process of estimating scores of the outcome (or dependent) variable based on the scores of the predictor (or independent) variable. To generate the regression line, we look for a </a:t>
            </a:r>
            <a:r>
              <a:rPr lang="en-US" b="1" dirty="0"/>
              <a:t>line of best fit</a:t>
            </a:r>
            <a:r>
              <a:rPr lang="en-US" dirty="0"/>
              <a:t>.  A line which can explain the relationship between independent and dependent variable(s), better is said to be best fit line. The difference between the observed value and actual value gives the </a:t>
            </a:r>
            <a:r>
              <a:rPr lang="en-US" b="1" dirty="0"/>
              <a:t>error.</a:t>
            </a:r>
          </a:p>
          <a:p>
            <a:endParaRPr lang="en-US" b="1" dirty="0"/>
          </a:p>
          <a:p>
            <a:pPr>
              <a:spcBef>
                <a:spcPts val="0"/>
              </a:spcBef>
            </a:pPr>
            <a:r>
              <a:rPr lang="en-US" dirty="0"/>
              <a:t>The line of best fit can be represented as </a:t>
            </a:r>
          </a:p>
          <a:p>
            <a:pPr marL="0" indent="0">
              <a:spcBef>
                <a:spcPts val="0"/>
              </a:spcBef>
              <a:buNone/>
            </a:pPr>
            <a:r>
              <a:rPr lang="en-US" b="1" dirty="0"/>
              <a:t>      Y= </a:t>
            </a:r>
            <a:r>
              <a:rPr lang="en-US" b="1" dirty="0" err="1"/>
              <a:t>bx</a:t>
            </a:r>
            <a:r>
              <a:rPr lang="en-US" b="1" dirty="0"/>
              <a:t> +c </a:t>
            </a:r>
            <a:r>
              <a:rPr lang="en-US" dirty="0"/>
              <a:t>Where Y is the score or outcome variable we are trying to predict</a:t>
            </a:r>
          </a:p>
          <a:p>
            <a:pPr marL="0" indent="0">
              <a:spcBef>
                <a:spcPts val="0"/>
              </a:spcBef>
              <a:buNone/>
            </a:pPr>
            <a:r>
              <a:rPr lang="en-US" dirty="0"/>
              <a:t>      B = regression coefficient or slope</a:t>
            </a:r>
          </a:p>
          <a:p>
            <a:pPr marL="0" indent="0">
              <a:spcBef>
                <a:spcPts val="0"/>
              </a:spcBef>
              <a:buNone/>
            </a:pPr>
            <a:r>
              <a:rPr lang="en-US" dirty="0"/>
              <a:t>     C = Y intercept or the regression constant</a:t>
            </a:r>
          </a:p>
          <a:p>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15184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a:t>
            </a:r>
          </a:p>
        </p:txBody>
      </p:sp>
      <p:sp>
        <p:nvSpPr>
          <p:cNvPr id="3" name="Content Placeholder 2"/>
          <p:cNvSpPr>
            <a:spLocks noGrp="1"/>
          </p:cNvSpPr>
          <p:nvPr>
            <p:ph idx="1"/>
          </p:nvPr>
        </p:nvSpPr>
        <p:spPr>
          <a:xfrm>
            <a:off x="2592924" y="1308100"/>
            <a:ext cx="9205375" cy="5410200"/>
          </a:xfrm>
        </p:spPr>
        <p:txBody>
          <a:bodyPr>
            <a:normAutofit/>
          </a:bodyPr>
          <a:lstStyle/>
          <a:p>
            <a:pPr marL="0" indent="0">
              <a:buNone/>
            </a:pPr>
            <a:r>
              <a:rPr lang="en-US" sz="1600" dirty="0"/>
              <a:t>Extension of linear regression where the dependent variable is categorical and not continuous. </a:t>
            </a:r>
          </a:p>
          <a:p>
            <a:pPr marL="0" indent="0">
              <a:buNone/>
            </a:pPr>
            <a:r>
              <a:rPr lang="en-US" sz="1600" dirty="0"/>
              <a:t>It is a prediction done with categorical variable. It predicts the probability of the outcome variable being true.</a:t>
            </a:r>
          </a:p>
          <a:p>
            <a:pPr marL="0" indent="0">
              <a:buNone/>
            </a:pPr>
            <a:endParaRPr lang="en-US" sz="1600" dirty="0"/>
          </a:p>
          <a:p>
            <a:pPr marL="0" indent="0">
              <a:buNone/>
            </a:pPr>
            <a:r>
              <a:rPr lang="en-US" sz="1600" dirty="0"/>
              <a:t>In other words, the interest is in predicting which of </a:t>
            </a:r>
            <a:r>
              <a:rPr lang="en-US" sz="1600" b="1" dirty="0"/>
              <a:t>two possible events </a:t>
            </a:r>
            <a:r>
              <a:rPr lang="en-US" sz="1600" dirty="0"/>
              <a:t>are going to happen given certain other information</a:t>
            </a:r>
          </a:p>
          <a:p>
            <a:pPr marL="0" indent="0">
              <a:buNone/>
            </a:pPr>
            <a:r>
              <a:rPr lang="en-US" sz="1600" dirty="0"/>
              <a:t>• Is he a prospective customer </a:t>
            </a:r>
            <a:r>
              <a:rPr lang="en-US" sz="1600" dirty="0" err="1"/>
              <a:t>ie</a:t>
            </a:r>
            <a:r>
              <a:rPr lang="en-US" sz="1600" dirty="0"/>
              <a:t>., likelihood of purchase vs non-purchase ?</a:t>
            </a:r>
          </a:p>
          <a:p>
            <a:pPr marL="0" indent="0">
              <a:buNone/>
            </a:pPr>
            <a:r>
              <a:rPr lang="en-US" sz="1600" dirty="0"/>
              <a:t>• Is he a defaulter for bill payment </a:t>
            </a:r>
            <a:r>
              <a:rPr lang="en-US" sz="1600" dirty="0" err="1"/>
              <a:t>ie</a:t>
            </a:r>
            <a:r>
              <a:rPr lang="en-US" sz="1600" dirty="0"/>
              <a:t>., credit worthiness</a:t>
            </a:r>
          </a:p>
          <a:p>
            <a:pPr marL="0" indent="0">
              <a:buNone/>
            </a:pPr>
            <a:r>
              <a:rPr lang="en-US" sz="1600" dirty="0"/>
              <a:t>• Low claim or high risk for an insurance</a:t>
            </a:r>
          </a:p>
          <a:p>
            <a:pPr marL="0" indent="0">
              <a:buNone/>
            </a:pPr>
            <a:r>
              <a:rPr lang="en-US" sz="1600" dirty="0"/>
              <a:t>• Medicine is it going to work or does not work</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37524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048" y="71315"/>
            <a:ext cx="9142412" cy="1701800"/>
          </a:xfrm>
        </p:spPr>
        <p:txBody>
          <a:bodyPr/>
          <a:lstStyle/>
          <a:p>
            <a:r>
              <a:rPr lang="en-US" dirty="0"/>
              <a:t>Measures of Central Tendency</a:t>
            </a:r>
          </a:p>
        </p:txBody>
      </p:sp>
      <p:sp>
        <p:nvSpPr>
          <p:cNvPr id="3" name="Content Placeholder 2"/>
          <p:cNvSpPr>
            <a:spLocks noGrp="1"/>
          </p:cNvSpPr>
          <p:nvPr>
            <p:ph idx="1"/>
          </p:nvPr>
        </p:nvSpPr>
        <p:spPr>
          <a:xfrm>
            <a:off x="2031023" y="1019908"/>
            <a:ext cx="9847385" cy="5662246"/>
          </a:xfrm>
        </p:spPr>
        <p:txBody>
          <a:bodyPr>
            <a:normAutofit fontScale="92500" lnSpcReduction="10000"/>
          </a:bodyPr>
          <a:lstStyle/>
          <a:p>
            <a:pPr marL="0" indent="0">
              <a:buNone/>
            </a:pPr>
            <a:r>
              <a:rPr lang="en-US" dirty="0"/>
              <a:t>Central tendency refers to the most typical value in a set of numbers</a:t>
            </a:r>
          </a:p>
          <a:p>
            <a:r>
              <a:rPr lang="en-US" b="1" dirty="0"/>
              <a:t>Median</a:t>
            </a:r>
            <a:r>
              <a:rPr lang="en-US" dirty="0"/>
              <a:t> is the half-way point of data. The median is the number that divides the (ordered) data in half—the smallest number that is at least as big as half the data. At least half the data are equal to or smaller than the median, and at least half the data are equal to or greater than the median. If the distribution is skewed, median is typically used to describe the center. Median is appropriate for ordinal, interval and ratio variables but not for nominal variables.</a:t>
            </a:r>
          </a:p>
          <a:p>
            <a:r>
              <a:rPr lang="en-US" b="1" dirty="0"/>
              <a:t>Mode:</a:t>
            </a:r>
            <a:r>
              <a:rPr lang="en-US" dirty="0"/>
              <a:t> The value that has highest frequency. Most frequently occurring value in the data set or the most popular value. It’s the only measure of central tendency that can be used with nominal variables. Though its also appropriate for </a:t>
            </a:r>
            <a:r>
              <a:rPr lang="en-US" dirty="0" err="1"/>
              <a:t>ordinal,interval</a:t>
            </a:r>
            <a:r>
              <a:rPr lang="en-US" dirty="0"/>
              <a:t> and ration variables.</a:t>
            </a:r>
          </a:p>
          <a:p>
            <a:r>
              <a:rPr lang="en-US" b="1" dirty="0"/>
              <a:t>Mean:</a:t>
            </a:r>
            <a:r>
              <a:rPr lang="en-US" dirty="0"/>
              <a:t> The mean (more precisely, the arithmetic mean) is commonly called the average. It is the sum of the data, divided by the number of data. If there are outliers in data, mean can be strongly influenced. In such cases, median is more appropriate. The data point at Ratio level of measurement is a candidate for Mean calculation</a:t>
            </a:r>
          </a:p>
          <a:p>
            <a:pPr marL="0" indent="0">
              <a:buNone/>
            </a:pPr>
            <a:endParaRPr lang="en-US" altLang="en-US" sz="3400" dirty="0">
              <a:solidFill>
                <a:schemeClr val="tx1"/>
              </a:solidFill>
              <a:latin typeface="Arial" panose="020B0604020202020204" pitchFamily="34" charset="0"/>
            </a:endParaRPr>
          </a:p>
          <a:p>
            <a:pPr marL="0" indent="0">
              <a:buNone/>
            </a:pPr>
            <a:r>
              <a:rPr lang="en-US" dirty="0"/>
              <a:t>For qualitative and categorical data, the mode makes sense, but the mean and median do not</a:t>
            </a:r>
          </a:p>
          <a:p>
            <a:pPr marL="0" indent="0">
              <a:buNone/>
            </a:pPr>
            <a:r>
              <a:rPr lang="en-US" dirty="0"/>
              <a:t> </a:t>
            </a:r>
          </a:p>
        </p:txBody>
      </p:sp>
    </p:spTree>
    <p:extLst>
      <p:ext uri="{BB962C8B-B14F-4D97-AF65-F5344CB8AC3E}">
        <p14:creationId xmlns:p14="http://schemas.microsoft.com/office/powerpoint/2010/main" val="1495340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Function</a:t>
            </a:r>
          </a:p>
        </p:txBody>
      </p:sp>
      <p:pic>
        <p:nvPicPr>
          <p:cNvPr id="4" name="Content Placeholder 3"/>
          <p:cNvPicPr>
            <a:picLocks noGrp="1" noChangeAspect="1"/>
          </p:cNvPicPr>
          <p:nvPr>
            <p:ph idx="1"/>
          </p:nvPr>
        </p:nvPicPr>
        <p:blipFill>
          <a:blip r:embed="rId2"/>
          <a:stretch>
            <a:fillRect/>
          </a:stretch>
        </p:blipFill>
        <p:spPr>
          <a:xfrm>
            <a:off x="3194892" y="2027105"/>
            <a:ext cx="7271082" cy="4340644"/>
          </a:xfrm>
          <a:prstGeom prst="rect">
            <a:avLst/>
          </a:prstGeom>
        </p:spPr>
      </p:pic>
    </p:spTree>
    <p:extLst>
      <p:ext uri="{BB962C8B-B14F-4D97-AF65-F5344CB8AC3E}">
        <p14:creationId xmlns:p14="http://schemas.microsoft.com/office/powerpoint/2010/main" val="3844217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Model in R</a:t>
            </a:r>
          </a:p>
        </p:txBody>
      </p:sp>
      <p:sp>
        <p:nvSpPr>
          <p:cNvPr id="3" name="Content Placeholder 2"/>
          <p:cNvSpPr>
            <a:spLocks noGrp="1"/>
          </p:cNvSpPr>
          <p:nvPr>
            <p:ph idx="1"/>
          </p:nvPr>
        </p:nvSpPr>
        <p:spPr>
          <a:xfrm>
            <a:off x="2592924" y="1308100"/>
            <a:ext cx="9205375" cy="5410200"/>
          </a:xfrm>
        </p:spPr>
        <p:txBody>
          <a:bodyPr>
            <a:normAutofit/>
          </a:bodyPr>
          <a:lstStyle/>
          <a:p>
            <a:pPr marL="0" indent="0">
              <a:buNone/>
            </a:pPr>
            <a:r>
              <a:rPr lang="en-US" dirty="0"/>
              <a:t>The function </a:t>
            </a:r>
            <a:r>
              <a:rPr lang="en-US" dirty="0" err="1"/>
              <a:t>glm</a:t>
            </a:r>
            <a:r>
              <a:rPr lang="en-US" dirty="0"/>
              <a:t>() is used to build Logistic regression Model</a:t>
            </a:r>
          </a:p>
          <a:p>
            <a:pPr marL="0" indent="0">
              <a:buNone/>
            </a:pPr>
            <a:r>
              <a:rPr lang="en-US" sz="1600" dirty="0" err="1"/>
              <a:t>Mylm</a:t>
            </a:r>
            <a:r>
              <a:rPr lang="en-US" sz="1600" dirty="0"/>
              <a:t> = </a:t>
            </a:r>
            <a:r>
              <a:rPr lang="en-US" sz="1600" dirty="0" err="1"/>
              <a:t>glm</a:t>
            </a:r>
            <a:r>
              <a:rPr lang="en-US" sz="1600" dirty="0"/>
              <a:t>(Y~ X1 + X2 + X3, data=</a:t>
            </a:r>
            <a:r>
              <a:rPr lang="en-US" sz="1600" dirty="0" err="1"/>
              <a:t>df</a:t>
            </a:r>
            <a:r>
              <a:rPr lang="en-US" sz="1600" dirty="0"/>
              <a:t>, family=binomial)</a:t>
            </a:r>
          </a:p>
          <a:p>
            <a:pPr marL="0" indent="0">
              <a:buNone/>
            </a:pPr>
            <a:r>
              <a:rPr lang="en-US" sz="1600" dirty="0"/>
              <a:t>Y = Dependent Variable</a:t>
            </a:r>
          </a:p>
          <a:p>
            <a:pPr marL="0" indent="0">
              <a:buNone/>
            </a:pPr>
            <a:r>
              <a:rPr lang="en-US" sz="1600" dirty="0"/>
              <a:t>X1, X2, X3 = Independent Variables</a:t>
            </a:r>
          </a:p>
          <a:p>
            <a:pPr marL="0" indent="0">
              <a:buNone/>
            </a:pPr>
            <a:r>
              <a:rPr lang="en-US" sz="1600" dirty="0"/>
              <a:t>SSE = sum(mylm$residuals^2)</a:t>
            </a:r>
          </a:p>
          <a:p>
            <a:pPr marL="0" indent="0">
              <a:buNone/>
            </a:pPr>
            <a:endParaRPr lang="en-US" sz="1600" dirty="0"/>
          </a:p>
          <a:p>
            <a:pPr marL="0" indent="0">
              <a:buNone/>
            </a:pPr>
            <a:r>
              <a:rPr lang="en-US" sz="1600" dirty="0"/>
              <a:t>To check summary of the model, use summary(</a:t>
            </a:r>
            <a:r>
              <a:rPr lang="en-US" sz="1600" dirty="0" err="1"/>
              <a:t>Mylm</a:t>
            </a:r>
            <a:r>
              <a:rPr lang="en-US" sz="1600" dirty="0"/>
              <a:t>). One of the metrics shown in summary is AIC value. It is the measure of the quality of model. The preferred model is the one with minimum AIC.  AIC stands for </a:t>
            </a:r>
            <a:r>
              <a:rPr lang="en-US" sz="1600" dirty="0" err="1"/>
              <a:t>Akaike</a:t>
            </a:r>
            <a:r>
              <a:rPr lang="en-US" sz="1600" dirty="0"/>
              <a:t> Information Criterion </a:t>
            </a:r>
          </a:p>
          <a:p>
            <a:pPr marL="0" indent="0">
              <a:buNone/>
            </a:pPr>
            <a:endParaRPr lang="en-US" sz="1600" dirty="0"/>
          </a:p>
          <a:p>
            <a:pPr marL="0" indent="0">
              <a:buNone/>
            </a:pPr>
            <a:r>
              <a:rPr lang="en-US" sz="1600" dirty="0"/>
              <a:t>Once the model is built, the predict function can be used on Test Data Set to predict the values:</a:t>
            </a:r>
          </a:p>
          <a:p>
            <a:pPr marL="0" indent="0">
              <a:buNone/>
            </a:pPr>
            <a:r>
              <a:rPr lang="en-US" sz="1600" dirty="0" err="1"/>
              <a:t>predictTrain</a:t>
            </a:r>
            <a:r>
              <a:rPr lang="en-US" sz="1600" dirty="0"/>
              <a:t>= predict(</a:t>
            </a:r>
            <a:r>
              <a:rPr lang="en-US" sz="1600" dirty="0" err="1"/>
              <a:t>Mylm</a:t>
            </a:r>
            <a:r>
              <a:rPr lang="en-US" sz="1600" dirty="0"/>
              <a:t>, </a:t>
            </a:r>
            <a:r>
              <a:rPr lang="en-US" sz="1600" dirty="0" err="1"/>
              <a:t>newdata</a:t>
            </a:r>
            <a:r>
              <a:rPr lang="en-US" sz="1600" dirty="0"/>
              <a:t>= </a:t>
            </a:r>
            <a:r>
              <a:rPr lang="en-US" sz="1600" dirty="0" err="1"/>
              <a:t>testData</a:t>
            </a:r>
            <a:r>
              <a:rPr lang="en-US" sz="1600" dirty="0"/>
              <a:t>, type=“response”)  [The type=“response” argument tells the predict function to give probabilities. type=“class” will give either TRUE or FALSE]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570397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7272" y="624110"/>
            <a:ext cx="9254170" cy="775032"/>
          </a:xfrm>
        </p:spPr>
        <p:txBody>
          <a:bodyPr>
            <a:normAutofit/>
          </a:bodyPr>
          <a:lstStyle/>
          <a:p>
            <a:r>
              <a:rPr lang="en-US" sz="3200" dirty="0"/>
              <a:t>Decision Trees</a:t>
            </a:r>
          </a:p>
        </p:txBody>
      </p:sp>
      <p:sp>
        <p:nvSpPr>
          <p:cNvPr id="3" name="Content Placeholder 2"/>
          <p:cNvSpPr>
            <a:spLocks noGrp="1"/>
          </p:cNvSpPr>
          <p:nvPr>
            <p:ph idx="1"/>
          </p:nvPr>
        </p:nvSpPr>
        <p:spPr>
          <a:xfrm>
            <a:off x="2379643" y="1311007"/>
            <a:ext cx="9418657" cy="5407293"/>
          </a:xfrm>
        </p:spPr>
        <p:txBody>
          <a:bodyPr>
            <a:normAutofit/>
          </a:bodyPr>
          <a:lstStyle/>
          <a:p>
            <a:r>
              <a:rPr lang="en-US" sz="1600" dirty="0"/>
              <a:t>A predictive model that uses a set of binary rules to calculate a target value</a:t>
            </a:r>
          </a:p>
          <a:p>
            <a:endParaRPr lang="en-US" sz="1600" dirty="0"/>
          </a:p>
          <a:p>
            <a:r>
              <a:rPr lang="en-US" sz="1600" dirty="0"/>
              <a:t>Used for either classification(categorical variables) or regression(continuous variables)</a:t>
            </a:r>
          </a:p>
          <a:p>
            <a:endParaRPr lang="en-US" sz="1600" dirty="0"/>
          </a:p>
          <a:p>
            <a:r>
              <a:rPr lang="en-US" sz="1600" dirty="0"/>
              <a:t>Tree generating algorithm determines </a:t>
            </a:r>
          </a:p>
          <a:p>
            <a:pPr marL="0" indent="0">
              <a:buNone/>
            </a:pPr>
            <a:r>
              <a:rPr lang="en-US" sz="1600" dirty="0"/>
              <a:t>      - Which variable to split at a node</a:t>
            </a:r>
          </a:p>
          <a:p>
            <a:pPr marL="0" indent="0">
              <a:buNone/>
            </a:pPr>
            <a:r>
              <a:rPr lang="en-US" sz="1600" dirty="0"/>
              <a:t>      - Decision to stop or make a split again</a:t>
            </a:r>
          </a:p>
          <a:p>
            <a:pPr marL="0" indent="0">
              <a:buNone/>
            </a:pPr>
            <a:r>
              <a:rPr lang="en-US" sz="1600" dirty="0"/>
              <a:t>      - Assign terminal nodes to a class</a:t>
            </a:r>
          </a:p>
          <a:p>
            <a:pPr marL="0" indent="0">
              <a:buNone/>
            </a:pPr>
            <a:endParaRPr lang="en-US" sz="1600" dirty="0"/>
          </a:p>
          <a:p>
            <a:pPr marL="0" indent="0">
              <a:buNone/>
            </a:pPr>
            <a:endParaRPr lang="en-US" sz="1600" dirty="0"/>
          </a:p>
          <a:p>
            <a:endParaRPr lang="en-US" sz="1600" dirty="0"/>
          </a:p>
          <a:p>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432705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7272" y="624110"/>
            <a:ext cx="9254170" cy="775032"/>
          </a:xfrm>
        </p:spPr>
        <p:txBody>
          <a:bodyPr>
            <a:normAutofit/>
          </a:bodyPr>
          <a:lstStyle/>
          <a:p>
            <a:r>
              <a:rPr lang="en-US" sz="3200" dirty="0"/>
              <a:t>Decision Tree – An Example</a:t>
            </a:r>
          </a:p>
        </p:txBody>
      </p:sp>
      <p:sp>
        <p:nvSpPr>
          <p:cNvPr id="3" name="Content Placeholder 2"/>
          <p:cNvSpPr>
            <a:spLocks noGrp="1"/>
          </p:cNvSpPr>
          <p:nvPr>
            <p:ph idx="1"/>
          </p:nvPr>
        </p:nvSpPr>
        <p:spPr>
          <a:xfrm>
            <a:off x="2379643" y="1311007"/>
            <a:ext cx="9418657" cy="5407293"/>
          </a:xfrm>
        </p:spPr>
        <p:txBody>
          <a:bodyPr>
            <a:normAutofit/>
          </a:bodyPr>
          <a:lstStyle/>
          <a:p>
            <a:pPr marL="0" indent="0">
              <a:buNone/>
            </a:pPr>
            <a:endParaRPr lang="en-US" sz="1600" dirty="0"/>
          </a:p>
          <a:p>
            <a:pPr marL="0" indent="0">
              <a:buNone/>
            </a:pPr>
            <a:endParaRPr lang="en-US" sz="1600" dirty="0"/>
          </a:p>
          <a:p>
            <a:endParaRPr lang="en-US" sz="1600" dirty="0"/>
          </a:p>
          <a:p>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sp>
        <p:nvSpPr>
          <p:cNvPr id="4" name="Oval 3"/>
          <p:cNvSpPr/>
          <p:nvPr/>
        </p:nvSpPr>
        <p:spPr>
          <a:xfrm>
            <a:off x="4636265" y="1584771"/>
            <a:ext cx="2577335" cy="10025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Body Temperature</a:t>
            </a:r>
          </a:p>
        </p:txBody>
      </p:sp>
      <p:sp>
        <p:nvSpPr>
          <p:cNvPr id="5" name="Oval 4"/>
          <p:cNvSpPr/>
          <p:nvPr/>
        </p:nvSpPr>
        <p:spPr>
          <a:xfrm>
            <a:off x="2845565" y="3342038"/>
            <a:ext cx="2577335" cy="10025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Gives Birth</a:t>
            </a:r>
          </a:p>
        </p:txBody>
      </p:sp>
      <p:sp>
        <p:nvSpPr>
          <p:cNvPr id="6" name="Rectangle 5"/>
          <p:cNvSpPr/>
          <p:nvPr/>
        </p:nvSpPr>
        <p:spPr>
          <a:xfrm>
            <a:off x="2137272" y="5270500"/>
            <a:ext cx="1190128" cy="825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Mammal</a:t>
            </a:r>
          </a:p>
        </p:txBody>
      </p:sp>
      <p:sp>
        <p:nvSpPr>
          <p:cNvPr id="7" name="Rectangle 6"/>
          <p:cNvSpPr/>
          <p:nvPr/>
        </p:nvSpPr>
        <p:spPr>
          <a:xfrm>
            <a:off x="4474072" y="5270500"/>
            <a:ext cx="1190128" cy="825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Non-Mammal</a:t>
            </a:r>
          </a:p>
        </p:txBody>
      </p:sp>
      <p:sp>
        <p:nvSpPr>
          <p:cNvPr id="8" name="Rectangle 7"/>
          <p:cNvSpPr/>
          <p:nvPr/>
        </p:nvSpPr>
        <p:spPr>
          <a:xfrm>
            <a:off x="7864972" y="3342038"/>
            <a:ext cx="1317128" cy="825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Non-Mammals</a:t>
            </a:r>
          </a:p>
        </p:txBody>
      </p:sp>
      <p:cxnSp>
        <p:nvCxnSpPr>
          <p:cNvPr id="10" name="Straight Arrow Connector 9"/>
          <p:cNvCxnSpPr>
            <a:stCxn id="4" idx="4"/>
            <a:endCxn id="5" idx="0"/>
          </p:cNvCxnSpPr>
          <p:nvPr/>
        </p:nvCxnSpPr>
        <p:spPr>
          <a:xfrm flipH="1">
            <a:off x="4134233" y="2587306"/>
            <a:ext cx="1790700" cy="754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4"/>
            <a:endCxn id="8" idx="0"/>
          </p:cNvCxnSpPr>
          <p:nvPr/>
        </p:nvCxnSpPr>
        <p:spPr>
          <a:xfrm>
            <a:off x="5924933" y="2587306"/>
            <a:ext cx="2598603" cy="754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4"/>
          </p:cNvCxnSpPr>
          <p:nvPr/>
        </p:nvCxnSpPr>
        <p:spPr>
          <a:xfrm flipH="1">
            <a:off x="2745496" y="4344573"/>
            <a:ext cx="1388737" cy="92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4"/>
            <a:endCxn id="7" idx="0"/>
          </p:cNvCxnSpPr>
          <p:nvPr/>
        </p:nvCxnSpPr>
        <p:spPr>
          <a:xfrm>
            <a:off x="4134233" y="4344573"/>
            <a:ext cx="934903" cy="92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94680" y="2656105"/>
            <a:ext cx="934903" cy="369332"/>
          </a:xfrm>
          <a:prstGeom prst="rect">
            <a:avLst/>
          </a:prstGeom>
          <a:noFill/>
        </p:spPr>
        <p:txBody>
          <a:bodyPr wrap="square" rtlCol="0">
            <a:spAutoFit/>
          </a:bodyPr>
          <a:lstStyle/>
          <a:p>
            <a:r>
              <a:rPr lang="en-US" dirty="0"/>
              <a:t>Warm</a:t>
            </a:r>
          </a:p>
        </p:txBody>
      </p:sp>
      <p:sp>
        <p:nvSpPr>
          <p:cNvPr id="19" name="TextBox 18"/>
          <p:cNvSpPr txBox="1"/>
          <p:nvPr/>
        </p:nvSpPr>
        <p:spPr>
          <a:xfrm>
            <a:off x="7088971" y="2563290"/>
            <a:ext cx="934903" cy="369332"/>
          </a:xfrm>
          <a:prstGeom prst="rect">
            <a:avLst/>
          </a:prstGeom>
          <a:noFill/>
        </p:spPr>
        <p:txBody>
          <a:bodyPr wrap="square" rtlCol="0">
            <a:spAutoFit/>
          </a:bodyPr>
          <a:lstStyle/>
          <a:p>
            <a:r>
              <a:rPr lang="en-US" dirty="0"/>
              <a:t>Cold</a:t>
            </a:r>
          </a:p>
        </p:txBody>
      </p:sp>
      <p:sp>
        <p:nvSpPr>
          <p:cNvPr id="20" name="TextBox 19"/>
          <p:cNvSpPr txBox="1"/>
          <p:nvPr/>
        </p:nvSpPr>
        <p:spPr>
          <a:xfrm>
            <a:off x="2720401" y="4514475"/>
            <a:ext cx="934903" cy="369332"/>
          </a:xfrm>
          <a:prstGeom prst="rect">
            <a:avLst/>
          </a:prstGeom>
          <a:noFill/>
        </p:spPr>
        <p:txBody>
          <a:bodyPr wrap="square" rtlCol="0">
            <a:spAutoFit/>
          </a:bodyPr>
          <a:lstStyle/>
          <a:p>
            <a:r>
              <a:rPr lang="en-US" dirty="0"/>
              <a:t>Yes</a:t>
            </a:r>
          </a:p>
        </p:txBody>
      </p:sp>
      <p:sp>
        <p:nvSpPr>
          <p:cNvPr id="21" name="TextBox 20"/>
          <p:cNvSpPr txBox="1"/>
          <p:nvPr/>
        </p:nvSpPr>
        <p:spPr>
          <a:xfrm>
            <a:off x="4651147" y="4557720"/>
            <a:ext cx="934903" cy="369332"/>
          </a:xfrm>
          <a:prstGeom prst="rect">
            <a:avLst/>
          </a:prstGeom>
          <a:noFill/>
        </p:spPr>
        <p:txBody>
          <a:bodyPr wrap="square" rtlCol="0">
            <a:spAutoFit/>
          </a:bodyPr>
          <a:lstStyle/>
          <a:p>
            <a:r>
              <a:rPr lang="en-US" dirty="0"/>
              <a:t>No</a:t>
            </a:r>
          </a:p>
        </p:txBody>
      </p:sp>
    </p:spTree>
    <p:extLst>
      <p:ext uri="{BB962C8B-B14F-4D97-AF65-F5344CB8AC3E}">
        <p14:creationId xmlns:p14="http://schemas.microsoft.com/office/powerpoint/2010/main" val="8179478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7272" y="624110"/>
            <a:ext cx="9254170" cy="775032"/>
          </a:xfrm>
        </p:spPr>
        <p:txBody>
          <a:bodyPr>
            <a:normAutofit/>
          </a:bodyPr>
          <a:lstStyle/>
          <a:p>
            <a:r>
              <a:rPr lang="en-US" sz="3200" dirty="0"/>
              <a:t>Hunt’s Algorithm</a:t>
            </a:r>
          </a:p>
        </p:txBody>
      </p:sp>
      <p:sp>
        <p:nvSpPr>
          <p:cNvPr id="3" name="Content Placeholder 2"/>
          <p:cNvSpPr>
            <a:spLocks noGrp="1"/>
          </p:cNvSpPr>
          <p:nvPr>
            <p:ph idx="1"/>
          </p:nvPr>
        </p:nvSpPr>
        <p:spPr>
          <a:xfrm>
            <a:off x="2379643" y="1311007"/>
            <a:ext cx="9418657" cy="5407293"/>
          </a:xfrm>
        </p:spPr>
        <p:txBody>
          <a:bodyPr>
            <a:normAutofit/>
          </a:bodyPr>
          <a:lstStyle/>
          <a:p>
            <a:pPr marL="0" indent="0">
              <a:buNone/>
            </a:pPr>
            <a:r>
              <a:rPr lang="en-US" sz="1600" dirty="0"/>
              <a:t>A decision tree is grown in a recursive fashion by partitioning the training records into purer subsets.</a:t>
            </a:r>
          </a:p>
          <a:p>
            <a:pPr marL="0" indent="0">
              <a:buNone/>
            </a:pPr>
            <a:endParaRPr lang="en-US" sz="1600" dirty="0"/>
          </a:p>
          <a:p>
            <a:pPr marL="0" indent="0">
              <a:buNone/>
            </a:pPr>
            <a:r>
              <a:rPr lang="en-US" sz="1600" dirty="0"/>
              <a:t>Let TR(t) be the training records associated with node t. Let c = {c1,c2,c3….</a:t>
            </a:r>
            <a:r>
              <a:rPr lang="en-US" sz="1600" dirty="0" err="1"/>
              <a:t>cn</a:t>
            </a:r>
            <a:r>
              <a:rPr lang="en-US" sz="1600" dirty="0"/>
              <a:t>} be the class labels</a:t>
            </a:r>
          </a:p>
          <a:p>
            <a:pPr marL="0" indent="0">
              <a:buNone/>
            </a:pPr>
            <a:endParaRPr lang="en-US" sz="1600" dirty="0"/>
          </a:p>
          <a:p>
            <a:r>
              <a:rPr lang="en-US" sz="1600" dirty="0"/>
              <a:t>Step 1: If all the records in TR(t) belongs to the same class y(t) then t is the leaf node and will be labeled as y(t)</a:t>
            </a:r>
          </a:p>
          <a:p>
            <a:endParaRPr lang="en-US" sz="1600" dirty="0"/>
          </a:p>
          <a:p>
            <a:r>
              <a:rPr lang="en-US" sz="1600" dirty="0"/>
              <a:t>Step 2: If TR(t) contains records that belong to more than 1 class, a test condition is selected on a attribute to partition the records into smaller subsets. A child node is created for each outcome of the test condition and records in TR(t) are distributed to the children based on the outcomes. The algorithm is then recursively applied to each child node.</a:t>
            </a:r>
          </a:p>
          <a:p>
            <a:pPr marL="0" indent="0">
              <a:buNone/>
            </a:pPr>
            <a:endParaRPr lang="en-US" sz="1600" dirty="0"/>
          </a:p>
          <a:p>
            <a:pPr marL="0" indent="0">
              <a:buNone/>
            </a:pPr>
            <a:endParaRPr lang="en-US" sz="1600" dirty="0"/>
          </a:p>
          <a:p>
            <a:pPr marL="0" indent="0">
              <a:buNone/>
            </a:pPr>
            <a:endParaRPr lang="en-US" sz="1600" dirty="0"/>
          </a:p>
          <a:p>
            <a:endParaRPr lang="en-US" sz="1600" dirty="0"/>
          </a:p>
          <a:p>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18952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 Model in R</a:t>
            </a:r>
          </a:p>
        </p:txBody>
      </p:sp>
      <p:sp>
        <p:nvSpPr>
          <p:cNvPr id="3" name="Content Placeholder 2"/>
          <p:cNvSpPr>
            <a:spLocks noGrp="1"/>
          </p:cNvSpPr>
          <p:nvPr>
            <p:ph idx="1"/>
          </p:nvPr>
        </p:nvSpPr>
        <p:spPr>
          <a:xfrm>
            <a:off x="2592924" y="1308100"/>
            <a:ext cx="9205375" cy="5410200"/>
          </a:xfrm>
        </p:spPr>
        <p:txBody>
          <a:bodyPr>
            <a:normAutofit/>
          </a:bodyPr>
          <a:lstStyle/>
          <a:p>
            <a:pPr marL="0" indent="0">
              <a:buNone/>
            </a:pPr>
            <a:r>
              <a:rPr lang="en-US" dirty="0"/>
              <a:t>The package used to build and plot CART Model is </a:t>
            </a:r>
            <a:r>
              <a:rPr lang="en-US" dirty="0" err="1"/>
              <a:t>rpart</a:t>
            </a:r>
            <a:r>
              <a:rPr lang="en-US" dirty="0"/>
              <a:t> and </a:t>
            </a:r>
            <a:r>
              <a:rPr lang="en-US" dirty="0" err="1"/>
              <a:t>rpart.plot</a:t>
            </a:r>
            <a:r>
              <a:rPr lang="en-US" dirty="0"/>
              <a:t>.</a:t>
            </a:r>
          </a:p>
          <a:p>
            <a:pPr marL="0" indent="0">
              <a:buNone/>
            </a:pPr>
            <a:endParaRPr lang="en-US" dirty="0"/>
          </a:p>
          <a:p>
            <a:pPr marL="0" indent="0">
              <a:buNone/>
            </a:pPr>
            <a:r>
              <a:rPr lang="en-US" dirty="0"/>
              <a:t>The function </a:t>
            </a:r>
            <a:r>
              <a:rPr lang="en-US" dirty="0" err="1"/>
              <a:t>rpart</a:t>
            </a:r>
            <a:r>
              <a:rPr lang="en-US" dirty="0"/>
              <a:t>() is used to build CART Model</a:t>
            </a:r>
          </a:p>
          <a:p>
            <a:pPr marL="0" indent="0">
              <a:buNone/>
            </a:pPr>
            <a:r>
              <a:rPr lang="en-US" sz="1600" dirty="0" err="1"/>
              <a:t>Mycart</a:t>
            </a:r>
            <a:r>
              <a:rPr lang="en-US" sz="1600" dirty="0"/>
              <a:t> = </a:t>
            </a:r>
            <a:r>
              <a:rPr lang="en-US" sz="1600" dirty="0" err="1"/>
              <a:t>rpart</a:t>
            </a:r>
            <a:r>
              <a:rPr lang="en-US" sz="1600" dirty="0"/>
              <a:t>(Y~ X1 + X2 + X3, data=</a:t>
            </a:r>
            <a:r>
              <a:rPr lang="en-US" sz="1600" dirty="0" err="1"/>
              <a:t>df</a:t>
            </a:r>
            <a:r>
              <a:rPr lang="en-US" sz="1600" dirty="0"/>
              <a:t>, method=“class”, </a:t>
            </a:r>
            <a:r>
              <a:rPr lang="en-US" sz="1600" dirty="0" err="1"/>
              <a:t>minbucket</a:t>
            </a:r>
            <a:r>
              <a:rPr lang="en-US" sz="1600" dirty="0"/>
              <a:t>=25)</a:t>
            </a:r>
          </a:p>
          <a:p>
            <a:pPr marL="0" indent="0">
              <a:buNone/>
            </a:pPr>
            <a:r>
              <a:rPr lang="en-US" sz="1600" dirty="0"/>
              <a:t>Y = Dependent Variable</a:t>
            </a:r>
          </a:p>
          <a:p>
            <a:pPr marL="0" indent="0">
              <a:buNone/>
            </a:pPr>
            <a:r>
              <a:rPr lang="en-US" sz="1600" dirty="0"/>
              <a:t>X1, X2, X3 = Independent Variables</a:t>
            </a:r>
          </a:p>
          <a:p>
            <a:pPr marL="0" indent="0">
              <a:buNone/>
            </a:pPr>
            <a:r>
              <a:rPr lang="en-US" sz="1600" dirty="0"/>
              <a:t>Method=“class” tells R to build Classification tree </a:t>
            </a:r>
          </a:p>
          <a:p>
            <a:pPr marL="0" indent="0">
              <a:buNone/>
            </a:pPr>
            <a:r>
              <a:rPr lang="en-US" sz="1600" dirty="0"/>
              <a:t>PRP() function is used to plot the tree.</a:t>
            </a:r>
          </a:p>
          <a:p>
            <a:pPr marL="0" indent="0">
              <a:buNone/>
            </a:pPr>
            <a:r>
              <a:rPr lang="en-US" sz="1600" dirty="0"/>
              <a:t>&gt; </a:t>
            </a:r>
            <a:r>
              <a:rPr lang="en-US" sz="1600" dirty="0" err="1"/>
              <a:t>Prp</a:t>
            </a:r>
            <a:r>
              <a:rPr lang="en-US" sz="1600" dirty="0"/>
              <a:t>(</a:t>
            </a:r>
            <a:r>
              <a:rPr lang="en-US" sz="1600" dirty="0" err="1"/>
              <a:t>Mycart</a:t>
            </a:r>
            <a:r>
              <a:rPr lang="en-US" sz="1600" dirty="0"/>
              <a:t>)</a:t>
            </a:r>
          </a:p>
          <a:p>
            <a:pPr marL="0" indent="0">
              <a:buNone/>
            </a:pPr>
            <a:r>
              <a:rPr lang="en-US" sz="1600" dirty="0"/>
              <a:t>Once the model is built, the predict function can be used on Test Data Set to predict the values:</a:t>
            </a:r>
          </a:p>
          <a:p>
            <a:pPr marL="0" indent="0">
              <a:buNone/>
            </a:pPr>
            <a:r>
              <a:rPr lang="en-US" sz="1600" dirty="0" err="1"/>
              <a:t>predictTrain</a:t>
            </a:r>
            <a:r>
              <a:rPr lang="en-US" sz="1600" dirty="0"/>
              <a:t>= predict(</a:t>
            </a:r>
            <a:r>
              <a:rPr lang="en-US" sz="1600" dirty="0" err="1"/>
              <a:t>Mycart</a:t>
            </a:r>
            <a:r>
              <a:rPr lang="en-US" sz="1600" dirty="0"/>
              <a:t>, </a:t>
            </a:r>
            <a:r>
              <a:rPr lang="en-US" sz="1600" dirty="0" err="1"/>
              <a:t>newdata</a:t>
            </a:r>
            <a:r>
              <a:rPr lang="en-US" sz="1600" dirty="0"/>
              <a:t>= </a:t>
            </a:r>
            <a:r>
              <a:rPr lang="en-US" sz="1600" dirty="0" err="1"/>
              <a:t>testData</a:t>
            </a:r>
            <a:r>
              <a:rPr lang="en-US" sz="1600" dirty="0"/>
              <a:t>, type=“class”)  [The type=“class” is added to get majority class predictions. This is like using a threshold of 0.5]</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823129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Significance of “</a:t>
            </a:r>
            <a:r>
              <a:rPr lang="en-US" dirty="0" err="1"/>
              <a:t>minbucket</a:t>
            </a:r>
            <a:r>
              <a:rPr lang="en-US" dirty="0"/>
              <a:t>”</a:t>
            </a:r>
          </a:p>
        </p:txBody>
      </p:sp>
      <p:sp>
        <p:nvSpPr>
          <p:cNvPr id="3" name="Content Placeholder 2"/>
          <p:cNvSpPr>
            <a:spLocks noGrp="1"/>
          </p:cNvSpPr>
          <p:nvPr>
            <p:ph idx="1"/>
          </p:nvPr>
        </p:nvSpPr>
        <p:spPr>
          <a:xfrm>
            <a:off x="2592924" y="1308100"/>
            <a:ext cx="9205375" cy="5410200"/>
          </a:xfrm>
        </p:spPr>
        <p:txBody>
          <a:bodyPr>
            <a:normAutofit/>
          </a:bodyPr>
          <a:lstStyle/>
          <a:p>
            <a:r>
              <a:rPr lang="en-US" sz="1600" dirty="0"/>
              <a:t>“</a:t>
            </a:r>
            <a:r>
              <a:rPr lang="en-US" sz="1600" dirty="0" err="1"/>
              <a:t>minbucket</a:t>
            </a:r>
            <a:r>
              <a:rPr lang="en-US" sz="1600" dirty="0"/>
              <a:t>” is used to limit the number of splits</a:t>
            </a:r>
          </a:p>
          <a:p>
            <a:r>
              <a:rPr lang="en-US" sz="1600" dirty="0"/>
              <a:t>It is the minimum number of observations in each subset or bucket. </a:t>
            </a:r>
          </a:p>
          <a:p>
            <a:r>
              <a:rPr lang="en-US" sz="1600" dirty="0"/>
              <a:t>The smaller the </a:t>
            </a:r>
            <a:r>
              <a:rPr lang="en-US" sz="1600" dirty="0" err="1"/>
              <a:t>minbucket</a:t>
            </a:r>
            <a:r>
              <a:rPr lang="en-US" sz="1600" dirty="0"/>
              <a:t> is, the more the splits will be generated. </a:t>
            </a:r>
          </a:p>
          <a:p>
            <a:r>
              <a:rPr lang="en-US" sz="1600" dirty="0"/>
              <a:t>If </a:t>
            </a:r>
            <a:r>
              <a:rPr lang="en-US" sz="1600" dirty="0" err="1"/>
              <a:t>minbucket</a:t>
            </a:r>
            <a:r>
              <a:rPr lang="en-US" sz="1600" dirty="0"/>
              <a:t> =0, each bucket will carry 1 observation. This is overfitting. Its super accurate but useless for new observations.</a:t>
            </a:r>
          </a:p>
          <a:p>
            <a:r>
              <a:rPr lang="en-US" sz="1600" dirty="0"/>
              <a:t>If </a:t>
            </a:r>
            <a:r>
              <a:rPr lang="en-US" sz="1600" dirty="0" err="1"/>
              <a:t>minbucket</a:t>
            </a:r>
            <a:r>
              <a:rPr lang="en-US" sz="1600" dirty="0"/>
              <a:t> is very large </a:t>
            </a:r>
            <a:r>
              <a:rPr lang="en-US" sz="1600" dirty="0" err="1"/>
              <a:t>e.g</a:t>
            </a:r>
            <a:r>
              <a:rPr lang="en-US" sz="1600" dirty="0"/>
              <a:t> it contains all observations, then the model becomes very simple and loses predictive power. In worst case, </a:t>
            </a:r>
            <a:r>
              <a:rPr lang="en-US" sz="1600" dirty="0" err="1"/>
              <a:t>minbucket</a:t>
            </a:r>
            <a:r>
              <a:rPr lang="en-US" sz="1600" dirty="0"/>
              <a:t>=no of all observations.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244266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293" y="624110"/>
            <a:ext cx="9989320" cy="1280890"/>
          </a:xfrm>
        </p:spPr>
        <p:txBody>
          <a:bodyPr/>
          <a:lstStyle/>
          <a:p>
            <a:r>
              <a:rPr lang="en-US" dirty="0"/>
              <a:t>Measures Used for Split</a:t>
            </a:r>
          </a:p>
        </p:txBody>
      </p:sp>
      <p:sp>
        <p:nvSpPr>
          <p:cNvPr id="3" name="Content Placeholder 2"/>
          <p:cNvSpPr>
            <a:spLocks noGrp="1"/>
          </p:cNvSpPr>
          <p:nvPr>
            <p:ph idx="1"/>
          </p:nvPr>
        </p:nvSpPr>
        <p:spPr>
          <a:xfrm>
            <a:off x="1515292" y="1332411"/>
            <a:ext cx="9863908" cy="4915989"/>
          </a:xfrm>
        </p:spPr>
        <p:txBody>
          <a:bodyPr>
            <a:normAutofit/>
          </a:bodyPr>
          <a:lstStyle/>
          <a:p>
            <a:pPr marL="0" indent="0">
              <a:spcBef>
                <a:spcPts val="0"/>
              </a:spcBef>
              <a:buNone/>
            </a:pPr>
            <a:r>
              <a:rPr lang="en-US" sz="1600" dirty="0"/>
              <a:t>Let’s say we have a sample of 30 students with three variables Gender (Boy/ Girl), Class( IX/ X) </a:t>
            </a:r>
          </a:p>
          <a:p>
            <a:pPr marL="0" indent="0">
              <a:spcBef>
                <a:spcPts val="0"/>
              </a:spcBef>
              <a:buNone/>
            </a:pPr>
            <a:r>
              <a:rPr lang="en-US" sz="1600" dirty="0"/>
              <a:t>and Height (5 to 6 </a:t>
            </a:r>
            <a:r>
              <a:rPr lang="en-US" sz="1600" dirty="0" err="1"/>
              <a:t>ft</a:t>
            </a:r>
            <a:r>
              <a:rPr lang="en-US" sz="1600" dirty="0"/>
              <a:t>). 15 out of these 30 play cricket in leisure time. Now, we want to create a model to predict who will play cricket during leisure period? In this problem, we need to segregate students  who play cricket in their leisure time based on highly significant input variable among all three.</a:t>
            </a:r>
          </a:p>
          <a:p>
            <a:pPr marL="0" indent="0">
              <a:buNone/>
            </a:pPr>
            <a:endParaRPr lang="en-US" sz="1600" dirty="0"/>
          </a:p>
          <a:p>
            <a:pPr>
              <a:buFont typeface="Wingdings" panose="05000000000000000000" pitchFamily="2" charset="2"/>
              <a:buChar char="Ø"/>
            </a:pPr>
            <a:r>
              <a:rPr lang="en-US" sz="1600" dirty="0"/>
              <a:t>Gini Index</a:t>
            </a:r>
          </a:p>
          <a:p>
            <a:pPr>
              <a:buFont typeface="Wingdings" panose="05000000000000000000" pitchFamily="2" charset="2"/>
              <a:buChar char="Ø"/>
            </a:pPr>
            <a:r>
              <a:rPr lang="en-US" sz="1600" dirty="0"/>
              <a:t>Information Gain</a:t>
            </a:r>
          </a:p>
          <a:p>
            <a:pPr marL="0" indent="0">
              <a:buNone/>
            </a:pPr>
            <a:endParaRPr lang="en-US" sz="1600" dirty="0"/>
          </a:p>
          <a:p>
            <a:pPr marL="0" indent="0">
              <a:buNone/>
            </a:pPr>
            <a:r>
              <a:rPr lang="en-US" sz="1600" b="1" dirty="0"/>
              <a:t>Gini Index: </a:t>
            </a:r>
            <a:r>
              <a:rPr lang="en-US" sz="1600" dirty="0"/>
              <a:t>It says if we select two items from a population at random then they must be of same class  and probability for this is 1 if population is pure.</a:t>
            </a:r>
            <a:endParaRPr lang="en-US" sz="1600" b="1" dirty="0"/>
          </a:p>
          <a:p>
            <a:r>
              <a:rPr lang="en-US" sz="1600" dirty="0"/>
              <a:t>It works with categorical target variable “Success” or “Failure”.</a:t>
            </a:r>
          </a:p>
          <a:p>
            <a:r>
              <a:rPr lang="en-US" sz="1600" dirty="0"/>
              <a:t>It performs only Binary splits</a:t>
            </a:r>
          </a:p>
          <a:p>
            <a:r>
              <a:rPr lang="en-US" sz="1600" dirty="0"/>
              <a:t>Higher the value of Gini higher the homogeneity.</a:t>
            </a:r>
          </a:p>
          <a:p>
            <a:r>
              <a:rPr lang="en-US" sz="1600" dirty="0"/>
              <a:t>CART (Classification and Regression Tree) uses Gini method to create binary splits.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769440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Splits on Gender and Class</a:t>
            </a:r>
          </a:p>
        </p:txBody>
      </p:sp>
      <p:sp>
        <p:nvSpPr>
          <p:cNvPr id="3" name="Content Placeholder 2"/>
          <p:cNvSpPr>
            <a:spLocks noGrp="1"/>
          </p:cNvSpPr>
          <p:nvPr>
            <p:ph idx="1"/>
          </p:nvPr>
        </p:nvSpPr>
        <p:spPr>
          <a:xfrm>
            <a:off x="2378892" y="5294811"/>
            <a:ext cx="9813108" cy="3112589"/>
          </a:xfrm>
        </p:spPr>
        <p:txBody>
          <a:bodyPr>
            <a:normAutofit/>
          </a:bodyPr>
          <a:lstStyle/>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2052" name="Picture 4" descr="http://www.analyticsvidhya.com/wp-content/uploads/2015/01/Decision_Tree_Algorith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475" y="1905000"/>
            <a:ext cx="779145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9214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calculate Gini Index</a:t>
            </a:r>
          </a:p>
        </p:txBody>
      </p:sp>
      <p:sp>
        <p:nvSpPr>
          <p:cNvPr id="3" name="Content Placeholder 2"/>
          <p:cNvSpPr>
            <a:spLocks noGrp="1"/>
          </p:cNvSpPr>
          <p:nvPr>
            <p:ph idx="1"/>
          </p:nvPr>
        </p:nvSpPr>
        <p:spPr>
          <a:xfrm>
            <a:off x="2592924" y="1308100"/>
            <a:ext cx="9205375" cy="5410200"/>
          </a:xfrm>
        </p:spPr>
        <p:txBody>
          <a:bodyPr>
            <a:normAutofit/>
          </a:bodyPr>
          <a:lstStyle/>
          <a:p>
            <a:pPr marL="0" indent="0">
              <a:buNone/>
            </a:pPr>
            <a:r>
              <a:rPr lang="en-US" b="1" dirty="0"/>
              <a:t>Split on Gender:-</a:t>
            </a:r>
            <a:endParaRPr lang="en-US" dirty="0"/>
          </a:p>
          <a:p>
            <a:r>
              <a:rPr lang="en-US" dirty="0"/>
              <a:t>Calculate, Gini for sub-node Female = (0.2)*(0.2)+(0.8)*(0.8)=0.68</a:t>
            </a:r>
          </a:p>
          <a:p>
            <a:r>
              <a:rPr lang="en-US" dirty="0"/>
              <a:t>Gini for sub-node Male = (0.65)*(0.65)+(0.35)*(0.35)=0.55</a:t>
            </a:r>
          </a:p>
          <a:p>
            <a:r>
              <a:rPr lang="en-US" dirty="0"/>
              <a:t>Calculate weighted Gini for Split Gender = (10/30)*0.68+(20/30)*0.55 = </a:t>
            </a:r>
            <a:r>
              <a:rPr lang="en-US" b="1" dirty="0"/>
              <a:t>0.59</a:t>
            </a:r>
            <a:endParaRPr lang="en-US" dirty="0"/>
          </a:p>
          <a:p>
            <a:pPr marL="0" indent="0">
              <a:buNone/>
            </a:pPr>
            <a:r>
              <a:rPr lang="en-US" b="1" dirty="0"/>
              <a:t>Similar for Split on Class:-</a:t>
            </a:r>
            <a:endParaRPr lang="en-US" dirty="0"/>
          </a:p>
          <a:p>
            <a:r>
              <a:rPr lang="en-US" dirty="0"/>
              <a:t>Gini for sub-node Class IX = (0.43)*(0.43)+(0.57)*(0.57)=0.51</a:t>
            </a:r>
          </a:p>
          <a:p>
            <a:r>
              <a:rPr lang="en-US" dirty="0"/>
              <a:t>Gini for sub-node Class X = (0.56)*(0.56)+(0.44)*(0.44)=0.51</a:t>
            </a:r>
          </a:p>
          <a:p>
            <a:r>
              <a:rPr lang="en-US" dirty="0"/>
              <a:t>Calculate weighted Gini for Split Class = (14/30)*0.51+(16/30)*0.51 = </a:t>
            </a:r>
            <a:r>
              <a:rPr lang="en-US" b="1" dirty="0"/>
              <a:t>0.51</a:t>
            </a:r>
            <a:endParaRPr lang="en-US" dirty="0"/>
          </a:p>
          <a:p>
            <a:pPr marL="0" indent="0">
              <a:buNone/>
            </a:pPr>
            <a:endParaRPr lang="en-US" dirty="0"/>
          </a:p>
          <a:p>
            <a:pPr marL="0" indent="0">
              <a:buNone/>
            </a:pPr>
            <a:r>
              <a:rPr lang="en-US" dirty="0"/>
              <a:t>You can see that Gini score for Split on Gender is higher than Class so node will split on Gender.</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21370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048" y="71315"/>
            <a:ext cx="9142412" cy="1701800"/>
          </a:xfrm>
        </p:spPr>
        <p:txBody>
          <a:bodyPr/>
          <a:lstStyle/>
          <a:p>
            <a:r>
              <a:rPr lang="en-US" dirty="0"/>
              <a:t>Some more Terms…</a:t>
            </a:r>
          </a:p>
        </p:txBody>
      </p:sp>
      <p:sp>
        <p:nvSpPr>
          <p:cNvPr id="3" name="Content Placeholder 2"/>
          <p:cNvSpPr>
            <a:spLocks noGrp="1"/>
          </p:cNvSpPr>
          <p:nvPr>
            <p:ph idx="1"/>
          </p:nvPr>
        </p:nvSpPr>
        <p:spPr>
          <a:xfrm>
            <a:off x="1793630" y="791308"/>
            <a:ext cx="9847385" cy="5662246"/>
          </a:xfrm>
        </p:spPr>
        <p:txBody>
          <a:bodyPr>
            <a:normAutofit/>
          </a:bodyPr>
          <a:lstStyle/>
          <a:p>
            <a:pPr marL="0" indent="0">
              <a:buNone/>
            </a:pPr>
            <a:r>
              <a:rPr lang="en-US" dirty="0"/>
              <a:t> </a:t>
            </a:r>
          </a:p>
        </p:txBody>
      </p:sp>
      <p:sp>
        <p:nvSpPr>
          <p:cNvPr id="4" name="Rectangle 3"/>
          <p:cNvSpPr/>
          <p:nvPr/>
        </p:nvSpPr>
        <p:spPr>
          <a:xfrm>
            <a:off x="1945237" y="791308"/>
            <a:ext cx="10094359" cy="3923125"/>
          </a:xfrm>
          <a:prstGeom prst="rect">
            <a:avLst/>
          </a:prstGeom>
        </p:spPr>
        <p:txBody>
          <a:bodyPr wrap="square">
            <a:spAutoFit/>
          </a:bodyPr>
          <a:lstStyle/>
          <a:p>
            <a:pPr algn="just">
              <a:lnSpc>
                <a:spcPct val="115000"/>
              </a:lnSpc>
              <a:spcAft>
                <a:spcPts val="1000"/>
              </a:spcAft>
            </a:pPr>
            <a:r>
              <a:rPr lang="en-US" sz="2400" b="1" dirty="0">
                <a:latin typeface="Calibri" panose="020F0502020204030204" pitchFamily="34" charset="0"/>
                <a:ea typeface="Calibri" panose="020F0502020204030204" pitchFamily="34" charset="0"/>
                <a:cs typeface="Times New Roman" panose="02020603050405020304" pitchFamily="18" charset="0"/>
              </a:rPr>
              <a:t>Percentiles:</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000000"/>
                </a:solidFill>
                <a:latin typeface="Segoe UI" panose="020B0502040204020203" pitchFamily="34" charset="0"/>
                <a:ea typeface="Calibri" panose="020F0502020204030204" pitchFamily="34" charset="0"/>
                <a:cs typeface="Times New Roman" panose="02020603050405020304" pitchFamily="18" charset="0"/>
              </a:rPr>
              <a:t>Assume that the</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000000"/>
                </a:solidFill>
                <a:latin typeface="Segoe UI" panose="020B0502040204020203" pitchFamily="34" charset="0"/>
                <a:cs typeface="Times New Roman" panose="02020603050405020304" pitchFamily="18" charset="0"/>
              </a:rPr>
              <a:t>elements </a:t>
            </a:r>
            <a:r>
              <a:rPr lang="en-US" dirty="0">
                <a:solidFill>
                  <a:srgbClr val="000000"/>
                </a:solidFill>
                <a:latin typeface="Segoe UI" panose="020B0502040204020203" pitchFamily="34" charset="0"/>
                <a:ea typeface="Calibri" panose="020F0502020204030204" pitchFamily="34" charset="0"/>
                <a:cs typeface="Times New Roman" panose="02020603050405020304" pitchFamily="18" charset="0"/>
              </a:rPr>
              <a:t>in a data set are rank ordered from the smallest to the largest. The values that divide a rank-ordered set of elements into 100 equal parts are called </a:t>
            </a:r>
            <a:r>
              <a:rPr lang="en-US"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percentiles</a:t>
            </a:r>
            <a:r>
              <a:rPr lang="en-US" dirty="0">
                <a:solidFill>
                  <a:srgbClr val="000000"/>
                </a:solidFill>
                <a:latin typeface="Segoe UI" panose="020B0502040204020203" pitchFamily="34" charset="0"/>
                <a:ea typeface="Calibri" panose="020F0502020204030204" pitchFamily="34" charset="0"/>
                <a:cs typeface="Times New Roman" panose="02020603050405020304" pitchFamily="18" charset="0"/>
              </a:rPr>
              <a:t>.</a:t>
            </a:r>
          </a:p>
          <a:p>
            <a:endParaRPr lang="en-US" b="1" dirty="0"/>
          </a:p>
          <a:p>
            <a:endParaRPr lang="en-US" b="1" dirty="0"/>
          </a:p>
          <a:p>
            <a:r>
              <a:rPr lang="en-US" b="1" dirty="0"/>
              <a:t>Quartiles:</a:t>
            </a:r>
          </a:p>
          <a:p>
            <a:endParaRPr lang="en-US" dirty="0"/>
          </a:p>
          <a:p>
            <a:r>
              <a:rPr lang="en-US" dirty="0">
                <a:solidFill>
                  <a:srgbClr val="000000"/>
                </a:solidFill>
                <a:latin typeface="Segoe UI" panose="020B0502040204020203" pitchFamily="34" charset="0"/>
                <a:cs typeface="Times New Roman" panose="02020603050405020304" pitchFamily="18" charset="0"/>
              </a:rPr>
              <a:t>The median of a data set is located so that 50% of the data occurs to the left of the median (and 50% of the data occurs to the right of the median). There is no reason to restrict our attention to the 50% level. For example, we can find a point where 25% of the data occurs on its left and 75% to its right. These points are known as the “first quartile” and “third quartile” respectively</a:t>
            </a:r>
          </a:p>
          <a:p>
            <a:pPr algn="just">
              <a:lnSpc>
                <a:spcPct val="115000"/>
              </a:lnSpc>
              <a:spcAft>
                <a:spcPts val="10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30720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Gain</a:t>
            </a:r>
          </a:p>
        </p:txBody>
      </p:sp>
      <p:sp>
        <p:nvSpPr>
          <p:cNvPr id="3" name="Content Placeholder 2"/>
          <p:cNvSpPr>
            <a:spLocks noGrp="1"/>
          </p:cNvSpPr>
          <p:nvPr>
            <p:ph idx="1"/>
          </p:nvPr>
        </p:nvSpPr>
        <p:spPr>
          <a:xfrm>
            <a:off x="2592924" y="1308100"/>
            <a:ext cx="9205375" cy="5410200"/>
          </a:xfrm>
        </p:spPr>
        <p:txBody>
          <a:bodyPr>
            <a:normAutofit/>
          </a:bodyPr>
          <a:lstStyle/>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Which Node can be described easily?</a:t>
            </a:r>
          </a:p>
          <a:p>
            <a:pPr marL="0" indent="0">
              <a:buNone/>
            </a:pPr>
            <a:endParaRPr lang="en-US" dirty="0"/>
          </a:p>
        </p:txBody>
      </p:sp>
      <p:pic>
        <p:nvPicPr>
          <p:cNvPr id="3074" name="Picture 2" descr="http://www.analyticsvidhya.com/wp-content/uploads/2015/01/Information_Gain_Decision_Tre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600" y="1469802"/>
            <a:ext cx="601980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6469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Gain</a:t>
            </a:r>
          </a:p>
        </p:txBody>
      </p:sp>
      <p:sp>
        <p:nvSpPr>
          <p:cNvPr id="3" name="Content Placeholder 2"/>
          <p:cNvSpPr>
            <a:spLocks noGrp="1"/>
          </p:cNvSpPr>
          <p:nvPr>
            <p:ph idx="1"/>
          </p:nvPr>
        </p:nvSpPr>
        <p:spPr>
          <a:xfrm>
            <a:off x="2592924" y="1308100"/>
            <a:ext cx="9205375" cy="5410200"/>
          </a:xfrm>
        </p:spPr>
        <p:txBody>
          <a:bodyPr>
            <a:normAutofit fontScale="92500" lnSpcReduction="10000"/>
          </a:bodyPr>
          <a:lstStyle/>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Which Node can be described easily?</a:t>
            </a:r>
          </a:p>
          <a:p>
            <a:pPr marL="0" indent="0">
              <a:buNone/>
            </a:pPr>
            <a:endParaRPr lang="en-US" dirty="0"/>
          </a:p>
          <a:p>
            <a:pPr marL="0" indent="0">
              <a:buNone/>
            </a:pPr>
            <a:r>
              <a:rPr lang="en-US" dirty="0"/>
              <a:t>“C” because it requires less information as all values are similar where as B requires more information to describe it and A would require even more. You can say in other words also that C is a Pure node, B is less Impure and A is more impure.</a:t>
            </a:r>
          </a:p>
          <a:p>
            <a:pPr marL="0" indent="0">
              <a:buNone/>
            </a:pPr>
            <a:r>
              <a:rPr lang="en-US" dirty="0"/>
              <a:t>Less impure node requires less information to describe it and more impure node requires more information. Information theory has a measure to define this degree of disorganization in a system, which is called </a:t>
            </a:r>
            <a:r>
              <a:rPr lang="en-US" b="1" dirty="0"/>
              <a:t>Entropy</a:t>
            </a:r>
            <a:r>
              <a:rPr lang="en-US" dirty="0"/>
              <a:t>. If the sample is completely homogeneous, then the entropy is zero and if the sample is an equally divided it has entropy of one.</a:t>
            </a:r>
          </a:p>
        </p:txBody>
      </p:sp>
      <p:pic>
        <p:nvPicPr>
          <p:cNvPr id="3074" name="Picture 2" descr="http://www.analyticsvidhya.com/wp-content/uploads/2015/01/Information_Gain_Decision_Tre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600" y="1469802"/>
            <a:ext cx="601980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3220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calculate Information Gain</a:t>
            </a:r>
          </a:p>
        </p:txBody>
      </p:sp>
      <p:sp>
        <p:nvSpPr>
          <p:cNvPr id="3" name="Content Placeholder 2"/>
          <p:cNvSpPr>
            <a:spLocks noGrp="1"/>
          </p:cNvSpPr>
          <p:nvPr>
            <p:ph idx="1"/>
          </p:nvPr>
        </p:nvSpPr>
        <p:spPr>
          <a:xfrm>
            <a:off x="5150092" y="2924175"/>
            <a:ext cx="9205375" cy="5410200"/>
          </a:xfrm>
        </p:spPr>
        <p:txBody>
          <a:bodyPr>
            <a:normAutofit/>
          </a:bodyPr>
          <a:lstStyle/>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pic>
        <p:nvPicPr>
          <p:cNvPr id="4100" name="Picture 4" descr="Entropy, Decision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9586" y="1619250"/>
            <a:ext cx="3423647" cy="4711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592926" y="2194560"/>
            <a:ext cx="9189772" cy="4924425"/>
          </a:xfrm>
          <a:prstGeom prst="rect">
            <a:avLst/>
          </a:prstGeom>
          <a:noFill/>
        </p:spPr>
        <p:txBody>
          <a:bodyPr wrap="square" rtlCol="0">
            <a:spAutoFit/>
          </a:bodyPr>
          <a:lstStyle/>
          <a:p>
            <a:r>
              <a:rPr lang="en-US" dirty="0">
                <a:solidFill>
                  <a:schemeClr val="tx1">
                    <a:lumMod val="75000"/>
                    <a:lumOff val="25000"/>
                  </a:schemeClr>
                </a:solidFill>
              </a:rPr>
              <a:t>&gt; Calculate entropy of parent node</a:t>
            </a:r>
          </a:p>
          <a:p>
            <a:r>
              <a:rPr lang="en-US" dirty="0">
                <a:solidFill>
                  <a:schemeClr val="tx1">
                    <a:lumMod val="75000"/>
                    <a:lumOff val="25000"/>
                  </a:schemeClr>
                </a:solidFill>
              </a:rPr>
              <a:t>&gt; Calculate entropy of each individual node of split and calculate weighted average of all sub-nodes available in split.</a:t>
            </a:r>
          </a:p>
          <a:p>
            <a:endParaRPr lang="en-US" dirty="0">
              <a:solidFill>
                <a:schemeClr val="tx1">
                  <a:lumMod val="75000"/>
                  <a:lumOff val="25000"/>
                </a:schemeClr>
              </a:solidFill>
            </a:endParaRPr>
          </a:p>
          <a:p>
            <a:r>
              <a:rPr lang="en-US" sz="1600" b="1" dirty="0">
                <a:solidFill>
                  <a:schemeClr val="tx1">
                    <a:lumMod val="75000"/>
                    <a:lumOff val="25000"/>
                  </a:schemeClr>
                </a:solidFill>
              </a:rPr>
              <a:t>Example:</a:t>
            </a:r>
            <a:r>
              <a:rPr lang="en-US" sz="1600" dirty="0">
                <a:solidFill>
                  <a:schemeClr val="tx1">
                    <a:lumMod val="75000"/>
                    <a:lumOff val="25000"/>
                  </a:schemeClr>
                </a:solidFill>
              </a:rPr>
              <a:t> Let’s use this method to identify best split for student example.</a:t>
            </a:r>
          </a:p>
          <a:p>
            <a:r>
              <a:rPr lang="en-US" sz="1600" dirty="0">
                <a:solidFill>
                  <a:schemeClr val="tx1">
                    <a:lumMod val="75000"/>
                    <a:lumOff val="25000"/>
                  </a:schemeClr>
                </a:solidFill>
              </a:rPr>
              <a:t>Entropy for parent node = -(15/30) log2 (15/30) – (15/30) log2 (15/30) = 1. Here 1 shows that it is a impure node.</a:t>
            </a:r>
          </a:p>
          <a:p>
            <a:endParaRPr lang="en-US" sz="1600" dirty="0">
              <a:solidFill>
                <a:schemeClr val="tx1">
                  <a:lumMod val="75000"/>
                  <a:lumOff val="25000"/>
                </a:schemeClr>
              </a:solidFill>
            </a:endParaRPr>
          </a:p>
          <a:p>
            <a:r>
              <a:rPr lang="en-US" sz="1600" dirty="0">
                <a:solidFill>
                  <a:schemeClr val="tx1">
                    <a:lumMod val="75000"/>
                    <a:lumOff val="25000"/>
                  </a:schemeClr>
                </a:solidFill>
              </a:rPr>
              <a:t>Entropy for Female node = -(2/10) log2 (2/10) – (8/10) log2 (8/10) = 0.72 and for male node,  -(13/20) log2 (13/20) – (7/20) log2 (7/20) = 0.93.</a:t>
            </a:r>
          </a:p>
          <a:p>
            <a:r>
              <a:rPr lang="en-US" sz="1600" b="1" dirty="0">
                <a:solidFill>
                  <a:schemeClr val="tx1">
                    <a:lumMod val="75000"/>
                    <a:lumOff val="25000"/>
                  </a:schemeClr>
                </a:solidFill>
              </a:rPr>
              <a:t>Entropy for split Gender </a:t>
            </a:r>
            <a:r>
              <a:rPr lang="en-US" sz="1600" dirty="0">
                <a:solidFill>
                  <a:schemeClr val="tx1">
                    <a:lumMod val="75000"/>
                    <a:lumOff val="25000"/>
                  </a:schemeClr>
                </a:solidFill>
              </a:rPr>
              <a:t>= Weighted entropy of sub-nodes = (10/30)*0.72 + (20/30)*0.93 = 0.86</a:t>
            </a:r>
          </a:p>
          <a:p>
            <a:r>
              <a:rPr lang="en-US" sz="1600" dirty="0">
                <a:solidFill>
                  <a:schemeClr val="tx1">
                    <a:lumMod val="75000"/>
                    <a:lumOff val="25000"/>
                  </a:schemeClr>
                </a:solidFill>
              </a:rPr>
              <a:t>Entropy for Class IX node =  -(6/14) log2 (6/14) – (8/14) log2 (8/14) = 0.99 and  </a:t>
            </a:r>
          </a:p>
          <a:p>
            <a:r>
              <a:rPr lang="en-US" sz="1600" dirty="0">
                <a:solidFill>
                  <a:schemeClr val="tx1">
                    <a:lumMod val="75000"/>
                    <a:lumOff val="25000"/>
                  </a:schemeClr>
                </a:solidFill>
              </a:rPr>
              <a:t> X node = (9/16) log2 (9/16) – (7/16) log2 (7/16) = 0.99.</a:t>
            </a:r>
          </a:p>
          <a:p>
            <a:r>
              <a:rPr lang="en-US" sz="1600" b="1" dirty="0">
                <a:solidFill>
                  <a:schemeClr val="tx1">
                    <a:lumMod val="75000"/>
                    <a:lumOff val="25000"/>
                  </a:schemeClr>
                </a:solidFill>
              </a:rPr>
              <a:t>Entropy for split Class </a:t>
            </a:r>
            <a:r>
              <a:rPr lang="en-US" sz="1600" dirty="0">
                <a:solidFill>
                  <a:schemeClr val="tx1">
                    <a:lumMod val="75000"/>
                    <a:lumOff val="25000"/>
                  </a:schemeClr>
                </a:solidFill>
              </a:rPr>
              <a:t>=  (14/30)*0.99 + (16/30)*0.99 = 0.99</a:t>
            </a:r>
          </a:p>
          <a:p>
            <a:endParaRPr lang="en-US" sz="1600" dirty="0">
              <a:solidFill>
                <a:schemeClr val="tx1">
                  <a:lumMod val="75000"/>
                  <a:lumOff val="25000"/>
                </a:schemeClr>
              </a:solidFill>
            </a:endParaRPr>
          </a:p>
          <a:p>
            <a:r>
              <a:rPr lang="en-US" sz="1600" dirty="0">
                <a:solidFill>
                  <a:schemeClr val="tx1">
                    <a:lumMod val="75000"/>
                    <a:lumOff val="25000"/>
                  </a:schemeClr>
                </a:solidFill>
              </a:rPr>
              <a:t>Above you can see that entropy of split on Gender is lower compare to Class so we will again go with split Gender. We can derive information gain from entropy as 1- Entropy. </a:t>
            </a:r>
          </a:p>
          <a:p>
            <a:endParaRPr lang="en-US" dirty="0"/>
          </a:p>
        </p:txBody>
      </p:sp>
    </p:spTree>
    <p:extLst>
      <p:ext uri="{BB962C8B-B14F-4D97-AF65-F5344CB8AC3E}">
        <p14:creationId xmlns:p14="http://schemas.microsoft.com/office/powerpoint/2010/main" val="28349467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Forests</a:t>
            </a:r>
          </a:p>
        </p:txBody>
      </p:sp>
      <p:sp>
        <p:nvSpPr>
          <p:cNvPr id="3" name="Content Placeholder 2"/>
          <p:cNvSpPr>
            <a:spLocks noGrp="1"/>
          </p:cNvSpPr>
          <p:nvPr>
            <p:ph idx="1"/>
          </p:nvPr>
        </p:nvSpPr>
        <p:spPr>
          <a:xfrm>
            <a:off x="5150092" y="2924175"/>
            <a:ext cx="9205375" cy="5410200"/>
          </a:xfrm>
        </p:spPr>
        <p:txBody>
          <a:bodyPr>
            <a:normAutofit/>
          </a:bodyPr>
          <a:lstStyle/>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sp>
        <p:nvSpPr>
          <p:cNvPr id="4" name="TextBox 3"/>
          <p:cNvSpPr txBox="1"/>
          <p:nvPr/>
        </p:nvSpPr>
        <p:spPr>
          <a:xfrm>
            <a:off x="2495006" y="1436914"/>
            <a:ext cx="9287692" cy="4801314"/>
          </a:xfrm>
          <a:prstGeom prst="rect">
            <a:avLst/>
          </a:prstGeom>
          <a:noFill/>
        </p:spPr>
        <p:txBody>
          <a:bodyPr wrap="square" rtlCol="0">
            <a:spAutoFit/>
          </a:bodyPr>
          <a:lstStyle/>
          <a:p>
            <a:r>
              <a:rPr lang="en-US" b="1" u="sng" dirty="0" err="1"/>
              <a:t>Ensembling</a:t>
            </a:r>
            <a:r>
              <a:rPr lang="en-US" b="1" u="sng" dirty="0"/>
              <a:t>: </a:t>
            </a:r>
            <a:r>
              <a:rPr lang="en-US" dirty="0" err="1"/>
              <a:t>Ensembling</a:t>
            </a:r>
            <a:r>
              <a:rPr lang="en-US" dirty="0"/>
              <a:t> is a process of combining the results of multiple models to solve a given prediction or classification problem.</a:t>
            </a:r>
            <a:r>
              <a:rPr lang="en-US" b="1" u="sng" dirty="0"/>
              <a:t> </a:t>
            </a:r>
            <a:endParaRPr lang="en-US" dirty="0"/>
          </a:p>
          <a:p>
            <a:endParaRPr lang="en-US" b="1" u="sng" dirty="0"/>
          </a:p>
          <a:p>
            <a:r>
              <a:rPr lang="en-US" b="1" u="sng" dirty="0"/>
              <a:t>Random Forests:</a:t>
            </a:r>
            <a:r>
              <a:rPr lang="en-US" dirty="0"/>
              <a:t> Random Forests is an ensemble modeling technique that works by building large number of CART tress. It takes a subset of observations and a subset of variables to build a decision trees. Each tree will play a role in determining the final outcome. </a:t>
            </a:r>
          </a:p>
          <a:p>
            <a:endParaRPr lang="en-US" dirty="0"/>
          </a:p>
          <a:p>
            <a:r>
              <a:rPr lang="en-US" dirty="0"/>
              <a:t>A random forest builds many trees. In forming each tree, it randomly selects the independent variables. This means that data used as training data for each tree is selected randomly with replacement. Each tree will give its output. The final output will be a function of each individual tree output. </a:t>
            </a:r>
          </a:p>
          <a:p>
            <a:endParaRPr lang="en-US" dirty="0"/>
          </a:p>
          <a:p>
            <a:r>
              <a:rPr lang="en-US" dirty="0"/>
              <a:t>The function can be:</a:t>
            </a:r>
          </a:p>
          <a:p>
            <a:pPr marL="285750" indent="-285750">
              <a:buFont typeface="Wingdings" panose="05000000000000000000" pitchFamily="2" charset="2"/>
              <a:buChar char="Ø"/>
            </a:pPr>
            <a:r>
              <a:rPr lang="en-US" dirty="0"/>
              <a:t>Mean of individual probability outcomes</a:t>
            </a:r>
          </a:p>
          <a:p>
            <a:pPr marL="285750" indent="-285750">
              <a:buFont typeface="Wingdings" panose="05000000000000000000" pitchFamily="2" charset="2"/>
              <a:buChar char="Ø"/>
            </a:pPr>
            <a:r>
              <a:rPr lang="en-US" dirty="0"/>
              <a:t>Vote Frequency </a:t>
            </a:r>
          </a:p>
          <a:p>
            <a:endParaRPr lang="en-US" dirty="0"/>
          </a:p>
        </p:txBody>
      </p:sp>
    </p:spTree>
    <p:extLst>
      <p:ext uri="{BB962C8B-B14F-4D97-AF65-F5344CB8AC3E}">
        <p14:creationId xmlns:p14="http://schemas.microsoft.com/office/powerpoint/2010/main" val="22486740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Forests</a:t>
            </a:r>
          </a:p>
        </p:txBody>
      </p:sp>
      <p:sp>
        <p:nvSpPr>
          <p:cNvPr id="3" name="Content Placeholder 2"/>
          <p:cNvSpPr>
            <a:spLocks noGrp="1"/>
          </p:cNvSpPr>
          <p:nvPr>
            <p:ph idx="1"/>
          </p:nvPr>
        </p:nvSpPr>
        <p:spPr>
          <a:xfrm>
            <a:off x="5150092" y="2924175"/>
            <a:ext cx="9205375" cy="5410200"/>
          </a:xfrm>
        </p:spPr>
        <p:txBody>
          <a:bodyPr>
            <a:normAutofit/>
          </a:bodyPr>
          <a:lstStyle/>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pic>
        <p:nvPicPr>
          <p:cNvPr id="6146" name="Picture 2" descr="http://www.analyticsvidhya.com/wp-content/uploads/2015/06/random-forest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933" y="1736544"/>
            <a:ext cx="8766357" cy="4900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6371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Model in R</a:t>
            </a:r>
          </a:p>
        </p:txBody>
      </p:sp>
      <p:sp>
        <p:nvSpPr>
          <p:cNvPr id="3" name="Content Placeholder 2"/>
          <p:cNvSpPr>
            <a:spLocks noGrp="1"/>
          </p:cNvSpPr>
          <p:nvPr>
            <p:ph idx="1"/>
          </p:nvPr>
        </p:nvSpPr>
        <p:spPr>
          <a:xfrm>
            <a:off x="2592924" y="1308100"/>
            <a:ext cx="9205375" cy="5410200"/>
          </a:xfrm>
        </p:spPr>
        <p:txBody>
          <a:bodyPr>
            <a:normAutofit/>
          </a:bodyPr>
          <a:lstStyle/>
          <a:p>
            <a:pPr marL="0" indent="0">
              <a:buNone/>
            </a:pPr>
            <a:r>
              <a:rPr lang="en-US" dirty="0"/>
              <a:t>Random Forest is used to increase the prediction accuracy of CART. </a:t>
            </a:r>
          </a:p>
          <a:p>
            <a:pPr marL="0" indent="0">
              <a:buNone/>
            </a:pPr>
            <a:r>
              <a:rPr lang="en-US" dirty="0"/>
              <a:t>The package used to build and plot Random Forest Model is </a:t>
            </a:r>
            <a:r>
              <a:rPr lang="en-US" dirty="0" err="1"/>
              <a:t>randomForest</a:t>
            </a:r>
            <a:r>
              <a:rPr lang="en-US" dirty="0"/>
              <a:t> and </a:t>
            </a:r>
            <a:r>
              <a:rPr lang="en-US" dirty="0" err="1"/>
              <a:t>rpart.plot</a:t>
            </a:r>
            <a:r>
              <a:rPr lang="en-US" dirty="0"/>
              <a:t>.</a:t>
            </a:r>
          </a:p>
          <a:p>
            <a:pPr marL="0" indent="0">
              <a:buNone/>
            </a:pPr>
            <a:endParaRPr lang="en-US" dirty="0"/>
          </a:p>
          <a:p>
            <a:pPr marL="0" indent="0">
              <a:buNone/>
            </a:pPr>
            <a:r>
              <a:rPr lang="en-US" dirty="0"/>
              <a:t>The function </a:t>
            </a:r>
            <a:r>
              <a:rPr lang="en-US" dirty="0" err="1"/>
              <a:t>rpart</a:t>
            </a:r>
            <a:r>
              <a:rPr lang="en-US" dirty="0"/>
              <a:t>() is used to build CART Model</a:t>
            </a:r>
          </a:p>
          <a:p>
            <a:pPr marL="0" indent="0">
              <a:buNone/>
            </a:pPr>
            <a:r>
              <a:rPr lang="en-US" sz="1600" dirty="0" err="1"/>
              <a:t>Mycart</a:t>
            </a:r>
            <a:r>
              <a:rPr lang="en-US" sz="1600" dirty="0"/>
              <a:t> = </a:t>
            </a:r>
            <a:r>
              <a:rPr lang="en-US" sz="1600" dirty="0" err="1"/>
              <a:t>rpart</a:t>
            </a:r>
            <a:r>
              <a:rPr lang="en-US" sz="1600" dirty="0"/>
              <a:t>(Y~ X1 + X2 + X3, data=</a:t>
            </a:r>
            <a:r>
              <a:rPr lang="en-US" sz="1600" dirty="0" err="1"/>
              <a:t>df</a:t>
            </a:r>
            <a:r>
              <a:rPr lang="en-US" sz="1600" dirty="0"/>
              <a:t>, method=“class”, </a:t>
            </a:r>
            <a:r>
              <a:rPr lang="en-US" sz="1600" dirty="0" err="1"/>
              <a:t>minbucket</a:t>
            </a:r>
            <a:r>
              <a:rPr lang="en-US" sz="1600" dirty="0"/>
              <a:t>=25)</a:t>
            </a:r>
          </a:p>
          <a:p>
            <a:pPr marL="0" indent="0">
              <a:buNone/>
            </a:pPr>
            <a:r>
              <a:rPr lang="en-US" sz="1600" dirty="0"/>
              <a:t>Y = Dependent Variable</a:t>
            </a:r>
          </a:p>
          <a:p>
            <a:pPr marL="0" indent="0">
              <a:buNone/>
            </a:pPr>
            <a:r>
              <a:rPr lang="en-US" sz="1600" dirty="0"/>
              <a:t>X1, X2, X3 = Independent Variables</a:t>
            </a:r>
          </a:p>
          <a:p>
            <a:pPr marL="0" indent="0">
              <a:buNone/>
            </a:pPr>
            <a:r>
              <a:rPr lang="en-US" sz="1600" dirty="0"/>
              <a:t>Method=“class” tells R to build Classification tree </a:t>
            </a:r>
          </a:p>
          <a:p>
            <a:pPr marL="0" indent="0">
              <a:buNone/>
            </a:pPr>
            <a:r>
              <a:rPr lang="en-US" sz="1600" dirty="0"/>
              <a:t>PRP() function is used to plot the tree.</a:t>
            </a:r>
          </a:p>
          <a:p>
            <a:pPr marL="0" indent="0">
              <a:buNone/>
            </a:pPr>
            <a:r>
              <a:rPr lang="en-US" sz="1600" dirty="0"/>
              <a:t>&gt; </a:t>
            </a:r>
            <a:r>
              <a:rPr lang="en-US" sz="1600" dirty="0" err="1"/>
              <a:t>Prp</a:t>
            </a:r>
            <a:r>
              <a:rPr lang="en-US" sz="1600" dirty="0"/>
              <a:t>(</a:t>
            </a:r>
            <a:r>
              <a:rPr lang="en-US" sz="1600" dirty="0" err="1"/>
              <a:t>Mycart</a:t>
            </a:r>
            <a:r>
              <a:rPr lang="en-US" sz="1600" dirty="0"/>
              <a:t>)</a:t>
            </a:r>
          </a:p>
          <a:p>
            <a:pPr marL="0" indent="0">
              <a:buNone/>
            </a:pPr>
            <a:r>
              <a:rPr lang="en-US" sz="1600" dirty="0"/>
              <a:t>Once the model is built, the predict function can be used on Test Data Set to predict the values:</a:t>
            </a:r>
          </a:p>
          <a:p>
            <a:pPr marL="0" indent="0">
              <a:buNone/>
            </a:pPr>
            <a:r>
              <a:rPr lang="en-US" sz="1600" dirty="0" err="1"/>
              <a:t>predictTrain</a:t>
            </a:r>
            <a:r>
              <a:rPr lang="en-US" sz="1600" dirty="0"/>
              <a:t>= predict(</a:t>
            </a:r>
            <a:r>
              <a:rPr lang="en-US" sz="1600" dirty="0" err="1"/>
              <a:t>Mycart</a:t>
            </a:r>
            <a:r>
              <a:rPr lang="en-US" sz="1600" dirty="0"/>
              <a:t>, </a:t>
            </a:r>
            <a:r>
              <a:rPr lang="en-US" sz="1600" dirty="0" err="1"/>
              <a:t>newdata</a:t>
            </a:r>
            <a:r>
              <a:rPr lang="en-US" sz="1600" dirty="0"/>
              <a:t>= </a:t>
            </a:r>
            <a:r>
              <a:rPr lang="en-US" sz="1600" dirty="0" err="1"/>
              <a:t>testData</a:t>
            </a:r>
            <a:r>
              <a:rPr lang="en-US" sz="1600" dirty="0"/>
              <a:t>, type=“class”)  [The type=“class” is added to get majority class predictions. This is like using a threshold of 0.5]</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271244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Parameters</a:t>
            </a:r>
          </a:p>
        </p:txBody>
      </p:sp>
      <p:sp>
        <p:nvSpPr>
          <p:cNvPr id="3" name="Content Placeholder 2"/>
          <p:cNvSpPr>
            <a:spLocks noGrp="1"/>
          </p:cNvSpPr>
          <p:nvPr>
            <p:ph idx="1"/>
          </p:nvPr>
        </p:nvSpPr>
        <p:spPr>
          <a:xfrm>
            <a:off x="2592924" y="1308100"/>
            <a:ext cx="9205375" cy="5410200"/>
          </a:xfrm>
        </p:spPr>
        <p:txBody>
          <a:bodyPr>
            <a:normAutofit/>
          </a:bodyPr>
          <a:lstStyle/>
          <a:p>
            <a:pPr>
              <a:buFont typeface="Wingdings" panose="05000000000000000000" pitchFamily="2" charset="2"/>
              <a:buChar char="Ø"/>
            </a:pPr>
            <a:r>
              <a:rPr lang="en-US" dirty="0" err="1"/>
              <a:t>ntree</a:t>
            </a:r>
            <a:r>
              <a:rPr lang="en-US" dirty="0"/>
              <a:t>: </a:t>
            </a:r>
            <a:r>
              <a:rPr lang="en-US" sz="1600" dirty="0"/>
              <a:t>Number of trees to grow. This should not be set to too small a number, to ensure that every input row gets predicted at least a few times. The default for </a:t>
            </a:r>
            <a:r>
              <a:rPr lang="en-US" sz="1600" dirty="0" err="1"/>
              <a:t>ntree</a:t>
            </a:r>
            <a:r>
              <a:rPr lang="en-US" sz="1600" dirty="0"/>
              <a:t> is 500. This parameter implicitly sets the depth of your trees.</a:t>
            </a:r>
          </a:p>
          <a:p>
            <a:pPr>
              <a:buFont typeface="Wingdings" panose="05000000000000000000" pitchFamily="2" charset="2"/>
              <a:buChar char="Ø"/>
            </a:pPr>
            <a:r>
              <a:rPr lang="en-US" sz="1600" dirty="0" err="1"/>
              <a:t>Nodesize</a:t>
            </a:r>
            <a:r>
              <a:rPr lang="en-US" sz="1600" dirty="0"/>
              <a:t>: Equivalent of </a:t>
            </a:r>
            <a:r>
              <a:rPr lang="en-US" sz="1600" dirty="0" err="1"/>
              <a:t>minbucket</a:t>
            </a:r>
            <a:r>
              <a:rPr lang="en-US" sz="1600" dirty="0"/>
              <a:t>. A smaller value of </a:t>
            </a:r>
            <a:r>
              <a:rPr lang="en-US" sz="1600" dirty="0" err="1"/>
              <a:t>nodesize</a:t>
            </a:r>
            <a:r>
              <a:rPr lang="en-US" sz="1600" dirty="0"/>
              <a:t> leads to bigger trees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686340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Movie Example</a:t>
            </a:r>
          </a:p>
        </p:txBody>
      </p:sp>
      <p:sp>
        <p:nvSpPr>
          <p:cNvPr id="3" name="Content Placeholder 2"/>
          <p:cNvSpPr>
            <a:spLocks noGrp="1"/>
          </p:cNvSpPr>
          <p:nvPr>
            <p:ph idx="1"/>
          </p:nvPr>
        </p:nvSpPr>
        <p:spPr>
          <a:xfrm>
            <a:off x="2592924" y="1308100"/>
            <a:ext cx="9205375" cy="5410200"/>
          </a:xfrm>
        </p:spPr>
        <p:txBody>
          <a:bodyPr>
            <a:normAutofit/>
          </a:bodyPr>
          <a:lstStyle/>
          <a:p>
            <a:pPr marL="0" indent="0">
              <a:buNone/>
            </a:pPr>
            <a:r>
              <a:rPr lang="en-US" sz="1600" dirty="0"/>
              <a:t>Suppose, you want to watch a movie ‘X’ . You ask your friend ‘Amar’ if you should watch this movie.</a:t>
            </a:r>
          </a:p>
          <a:p>
            <a:pPr marL="0" indent="0">
              <a:buNone/>
            </a:pPr>
            <a:r>
              <a:rPr lang="en-US" sz="1600" dirty="0"/>
              <a:t>Amar asks you a series of questions:</a:t>
            </a:r>
          </a:p>
          <a:p>
            <a:pPr marL="0" indent="0">
              <a:buNone/>
            </a:pPr>
            <a:r>
              <a:rPr lang="en-US" sz="1600" dirty="0"/>
              <a:t>What previous movies you watched? Which of these movies you liked or </a:t>
            </a:r>
            <a:r>
              <a:rPr lang="en-US" sz="1600" dirty="0" err="1"/>
              <a:t>disliked?Is</a:t>
            </a:r>
            <a:r>
              <a:rPr lang="en-US" sz="1600" dirty="0"/>
              <a:t> X a romantic movie? Does Salman Khan act in movie X?</a:t>
            </a:r>
          </a:p>
          <a:p>
            <a:pPr marL="0" indent="0">
              <a:buNone/>
            </a:pPr>
            <a:r>
              <a:rPr lang="en-US" sz="1600" dirty="0"/>
              <a:t>….. And several other questions. Finally Amar tells you either Yes or No. </a:t>
            </a:r>
          </a:p>
          <a:p>
            <a:pPr marL="0" indent="0">
              <a:buNone/>
            </a:pPr>
            <a:r>
              <a:rPr lang="en-US" sz="1600" dirty="0"/>
              <a:t>Amar is a </a:t>
            </a:r>
            <a:r>
              <a:rPr lang="en-US" sz="1600" b="1" dirty="0"/>
              <a:t>decision tree </a:t>
            </a:r>
            <a:r>
              <a:rPr lang="en-US" sz="1600" dirty="0"/>
              <a:t>for your movie preference.</a:t>
            </a:r>
          </a:p>
          <a:p>
            <a:pPr marL="0" indent="0">
              <a:buNone/>
            </a:pPr>
            <a:r>
              <a:rPr lang="en-US" sz="1600" dirty="0"/>
              <a:t>But Amar may not give you accurate answer. In order to be more sure, you ask couple of friends – Rita, </a:t>
            </a:r>
            <a:r>
              <a:rPr lang="en-US" sz="1600" dirty="0" err="1"/>
              <a:t>Suneet</a:t>
            </a:r>
            <a:r>
              <a:rPr lang="en-US" sz="1600" dirty="0"/>
              <a:t> and </a:t>
            </a:r>
            <a:r>
              <a:rPr lang="en-US" sz="1600" dirty="0" err="1"/>
              <a:t>Megha</a:t>
            </a:r>
            <a:r>
              <a:rPr lang="en-US" sz="1600" dirty="0"/>
              <a:t>,  the same question. They will each vote for the movie X. (This is </a:t>
            </a:r>
            <a:r>
              <a:rPr lang="en-US" sz="1600" b="1" dirty="0"/>
              <a:t>ensemble model aka Random Forest</a:t>
            </a:r>
            <a:r>
              <a:rPr lang="en-US" sz="1600" dirty="0"/>
              <a:t> in this case)</a:t>
            </a:r>
          </a:p>
          <a:p>
            <a:pPr marL="0" indent="0">
              <a:buNone/>
            </a:pPr>
            <a:r>
              <a:rPr lang="en-US" sz="1600" dirty="0"/>
              <a:t>If you have a similar circle of friends, they may all have the exact same process of questions, so to avoid them all having the exact same answer, you’ll want to give them each a different sample from your list of movies. You decide to cut up your list and place it in a bag, then randomly draw from the bag, tell your friend whether or not you enjoyed that movie, and then place that sample back in the bag. This means you’ll be randomly drawing a sub sample from your original list with replacement (</a:t>
            </a:r>
            <a:r>
              <a:rPr lang="en-US" sz="1600" b="1" dirty="0"/>
              <a:t>bootstrapping</a:t>
            </a:r>
            <a:r>
              <a:rPr lang="en-US" sz="1600" dirty="0"/>
              <a:t> your original data)</a:t>
            </a:r>
          </a:p>
          <a:p>
            <a:pPr marL="0" indent="0">
              <a:buNone/>
            </a:pPr>
            <a:r>
              <a:rPr lang="en-US" sz="1600" dirty="0"/>
              <a:t>And you will just make sure that , each of your friends asks different questions randomly. </a:t>
            </a:r>
          </a:p>
          <a:p>
            <a:pPr marL="0" indent="0">
              <a:buNone/>
            </a:pPr>
            <a:endParaRPr lang="en-US" sz="1600" dirty="0"/>
          </a:p>
          <a:p>
            <a:pPr marL="0" indent="0">
              <a:buNone/>
            </a:pPr>
            <a:endParaRPr lang="en-US" sz="1600" dirty="0"/>
          </a:p>
          <a:p>
            <a:pPr>
              <a:buFont typeface="Wingdings" panose="05000000000000000000" pitchFamily="2" charset="2"/>
              <a:buChar char="Ø"/>
            </a:pPr>
            <a:endParaRPr lang="en-US" sz="1600" dirty="0"/>
          </a:p>
          <a:p>
            <a:pPr>
              <a:buFont typeface="Wingdings" panose="05000000000000000000" pitchFamily="2" charset="2"/>
              <a:buChar char="Ø"/>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291135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To test the accuracy of a Model on Test set in R</a:t>
            </a:r>
          </a:p>
        </p:txBody>
      </p:sp>
      <p:sp>
        <p:nvSpPr>
          <p:cNvPr id="3" name="Content Placeholder 2"/>
          <p:cNvSpPr>
            <a:spLocks noGrp="1"/>
          </p:cNvSpPr>
          <p:nvPr>
            <p:ph idx="1"/>
          </p:nvPr>
        </p:nvSpPr>
        <p:spPr>
          <a:xfrm>
            <a:off x="2589212" y="1333500"/>
            <a:ext cx="9196388" cy="5067300"/>
          </a:xfrm>
        </p:spPr>
        <p:txBody>
          <a:bodyPr>
            <a:normAutofit/>
          </a:bodyPr>
          <a:lstStyle/>
          <a:p>
            <a:pPr marL="0" indent="0">
              <a:buNone/>
            </a:pPr>
            <a:r>
              <a:rPr lang="en-US" dirty="0"/>
              <a:t>The steps are as follows:</a:t>
            </a:r>
          </a:p>
          <a:p>
            <a:pPr marL="0" indent="0">
              <a:buNone/>
            </a:pPr>
            <a:endParaRPr lang="en-US" dirty="0"/>
          </a:p>
          <a:p>
            <a:pPr>
              <a:buAutoNum type="arabicPeriod"/>
            </a:pPr>
            <a:r>
              <a:rPr lang="en-US" dirty="0"/>
              <a:t>Run the model on Test Data.</a:t>
            </a:r>
          </a:p>
          <a:p>
            <a:pPr marL="0" indent="0">
              <a:buNone/>
            </a:pPr>
            <a:r>
              <a:rPr lang="en-US" dirty="0"/>
              <a:t>      </a:t>
            </a:r>
            <a:r>
              <a:rPr lang="en-US" dirty="0" err="1"/>
              <a:t>mymodel</a:t>
            </a:r>
            <a:r>
              <a:rPr lang="en-US" dirty="0"/>
              <a:t>=lm(…….) or </a:t>
            </a:r>
            <a:r>
              <a:rPr lang="en-US" dirty="0" err="1"/>
              <a:t>glm</a:t>
            </a:r>
            <a:r>
              <a:rPr lang="en-US" dirty="0"/>
              <a:t>(…..) or </a:t>
            </a:r>
            <a:r>
              <a:rPr lang="en-US" dirty="0" err="1"/>
              <a:t>rpart</a:t>
            </a:r>
            <a:r>
              <a:rPr lang="en-US" dirty="0"/>
              <a:t>(…..) or </a:t>
            </a:r>
            <a:r>
              <a:rPr lang="en-US" dirty="0" err="1"/>
              <a:t>randomForest</a:t>
            </a:r>
            <a:r>
              <a:rPr lang="en-US" dirty="0"/>
              <a:t>(…..)</a:t>
            </a:r>
          </a:p>
          <a:p>
            <a:pPr>
              <a:buAutoNum type="arabicPeriod" startAt="2"/>
            </a:pPr>
            <a:r>
              <a:rPr lang="en-US" dirty="0"/>
              <a:t>Predict the values onto Testing set.</a:t>
            </a:r>
          </a:p>
          <a:p>
            <a:pPr marL="0" indent="0">
              <a:buNone/>
            </a:pPr>
            <a:r>
              <a:rPr lang="en-US" dirty="0"/>
              <a:t>      </a:t>
            </a:r>
            <a:r>
              <a:rPr lang="en-US" dirty="0" err="1"/>
              <a:t>predictmymodel</a:t>
            </a:r>
            <a:r>
              <a:rPr lang="en-US" dirty="0"/>
              <a:t>=predict(</a:t>
            </a:r>
            <a:r>
              <a:rPr lang="en-US" dirty="0" err="1"/>
              <a:t>mymodel</a:t>
            </a:r>
            <a:r>
              <a:rPr lang="en-US" dirty="0"/>
              <a:t>, </a:t>
            </a:r>
            <a:r>
              <a:rPr lang="en-US" dirty="0" err="1"/>
              <a:t>newdata</a:t>
            </a:r>
            <a:r>
              <a:rPr lang="en-US" dirty="0"/>
              <a:t>=Test, type=“ “)</a:t>
            </a:r>
          </a:p>
          <a:p>
            <a:pPr marL="0" indent="0">
              <a:buNone/>
            </a:pPr>
            <a:r>
              <a:rPr lang="en-US" dirty="0"/>
              <a:t>3.   table(“Outcome Variable, </a:t>
            </a:r>
            <a:r>
              <a:rPr lang="en-US" dirty="0" err="1"/>
              <a:t>predictmymodel</a:t>
            </a:r>
            <a:r>
              <a:rPr lang="en-US" dirty="0"/>
              <a:t>)</a:t>
            </a:r>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349542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 fold Cross Validation in R</a:t>
            </a:r>
          </a:p>
        </p:txBody>
      </p:sp>
      <p:sp>
        <p:nvSpPr>
          <p:cNvPr id="3" name="Content Placeholder 2"/>
          <p:cNvSpPr>
            <a:spLocks noGrp="1"/>
          </p:cNvSpPr>
          <p:nvPr>
            <p:ph idx="1"/>
          </p:nvPr>
        </p:nvSpPr>
        <p:spPr>
          <a:xfrm>
            <a:off x="2592924" y="1308100"/>
            <a:ext cx="9205375" cy="5410200"/>
          </a:xfrm>
        </p:spPr>
        <p:txBody>
          <a:bodyPr>
            <a:normAutofit/>
          </a:bodyPr>
          <a:lstStyle/>
          <a:p>
            <a:pPr marL="0" indent="0">
              <a:buNone/>
            </a:pPr>
            <a:r>
              <a:rPr lang="en-US" dirty="0"/>
              <a:t>Caret and e1701 packages are used</a:t>
            </a:r>
          </a:p>
          <a:p>
            <a:pPr marL="0" indent="0">
              <a:buNone/>
            </a:pPr>
            <a:r>
              <a:rPr lang="en-US" dirty="0"/>
              <a:t>Step1: Define cross validation experiment. </a:t>
            </a:r>
            <a:r>
              <a:rPr lang="en-US" dirty="0" err="1"/>
              <a:t>E.g</a:t>
            </a:r>
            <a:r>
              <a:rPr lang="en-US" dirty="0"/>
              <a:t> for 10 fold validation:</a:t>
            </a:r>
          </a:p>
          <a:p>
            <a:pPr marL="0" indent="0">
              <a:buNone/>
            </a:pPr>
            <a:r>
              <a:rPr lang="en-US" dirty="0" err="1"/>
              <a:t>numFolds</a:t>
            </a:r>
            <a:r>
              <a:rPr lang="en-US" dirty="0"/>
              <a:t> = </a:t>
            </a:r>
            <a:r>
              <a:rPr lang="en-US" dirty="0" err="1"/>
              <a:t>trainControl</a:t>
            </a:r>
            <a:r>
              <a:rPr lang="en-US" dirty="0"/>
              <a:t>( method = "cv", number = 10 ) </a:t>
            </a:r>
          </a:p>
          <a:p>
            <a:pPr marL="0" indent="0">
              <a:buNone/>
            </a:pPr>
            <a:r>
              <a:rPr lang="en-US" dirty="0" err="1"/>
              <a:t>cpGrid</a:t>
            </a:r>
            <a:r>
              <a:rPr lang="en-US" dirty="0"/>
              <a:t> = </a:t>
            </a:r>
            <a:r>
              <a:rPr lang="en-US" dirty="0" err="1"/>
              <a:t>expand.grid</a:t>
            </a:r>
            <a:r>
              <a:rPr lang="en-US" dirty="0"/>
              <a:t>( .</a:t>
            </a:r>
            <a:r>
              <a:rPr lang="en-US" dirty="0" err="1"/>
              <a:t>cp</a:t>
            </a:r>
            <a:r>
              <a:rPr lang="en-US" dirty="0"/>
              <a:t> = </a:t>
            </a:r>
            <a:r>
              <a:rPr lang="en-US" dirty="0" err="1"/>
              <a:t>seq</a:t>
            </a:r>
            <a:r>
              <a:rPr lang="en-US" dirty="0"/>
              <a:t>(0.01,0.5,0.01)) </a:t>
            </a:r>
          </a:p>
          <a:p>
            <a:pPr marL="0" indent="0">
              <a:buNone/>
            </a:pPr>
            <a:r>
              <a:rPr lang="en-US" dirty="0"/>
              <a:t>This will define the </a:t>
            </a:r>
            <a:r>
              <a:rPr lang="en-US" dirty="0" err="1"/>
              <a:t>cp</a:t>
            </a:r>
            <a:r>
              <a:rPr lang="en-US" dirty="0"/>
              <a:t> parameters to test as numbers from 0.01 to 0.5 in </a:t>
            </a:r>
            <a:r>
              <a:rPr lang="en-US" dirty="0" err="1"/>
              <a:t>incremets</a:t>
            </a:r>
            <a:r>
              <a:rPr lang="en-US" dirty="0"/>
              <a:t> of 0.01.</a:t>
            </a:r>
          </a:p>
          <a:p>
            <a:pPr marL="0" indent="0">
              <a:buNone/>
            </a:pPr>
            <a:r>
              <a:rPr lang="en-US" dirty="0"/>
              <a:t>Step 2: Perform the cross validation</a:t>
            </a:r>
          </a:p>
          <a:p>
            <a:pPr marL="0" indent="0">
              <a:buNone/>
            </a:pPr>
            <a:r>
              <a:rPr lang="en-US" dirty="0"/>
              <a:t>train(Dependent </a:t>
            </a:r>
            <a:r>
              <a:rPr lang="en-US" dirty="0" err="1"/>
              <a:t>Var</a:t>
            </a:r>
            <a:r>
              <a:rPr lang="en-US" dirty="0"/>
              <a:t> Name ~ Independent Variables, data = </a:t>
            </a:r>
            <a:r>
              <a:rPr lang="en-US" dirty="0" err="1"/>
              <a:t>TrainingData</a:t>
            </a:r>
            <a:r>
              <a:rPr lang="en-US" dirty="0"/>
              <a:t>, method = "</a:t>
            </a:r>
            <a:r>
              <a:rPr lang="en-US" dirty="0" err="1"/>
              <a:t>rpart</a:t>
            </a:r>
            <a:r>
              <a:rPr lang="en-US" dirty="0"/>
              <a:t>", </a:t>
            </a:r>
            <a:r>
              <a:rPr lang="en-US" dirty="0" err="1"/>
              <a:t>trControl</a:t>
            </a:r>
            <a:r>
              <a:rPr lang="en-US" dirty="0"/>
              <a:t> = </a:t>
            </a:r>
            <a:r>
              <a:rPr lang="en-US" dirty="0" err="1"/>
              <a:t>numFolds</a:t>
            </a:r>
            <a:r>
              <a:rPr lang="en-US" dirty="0"/>
              <a:t>, </a:t>
            </a:r>
            <a:r>
              <a:rPr lang="en-US" dirty="0" err="1"/>
              <a:t>tuneGrid</a:t>
            </a:r>
            <a:r>
              <a:rPr lang="en-US" dirty="0"/>
              <a:t> = </a:t>
            </a:r>
            <a:r>
              <a:rPr lang="en-US" dirty="0" err="1"/>
              <a:t>cpGrid</a:t>
            </a:r>
            <a:r>
              <a:rPr lang="en-US" dirty="0"/>
              <a:t> ) </a:t>
            </a:r>
          </a:p>
          <a:p>
            <a:pPr marL="0" indent="0">
              <a:buNone/>
            </a:pPr>
            <a:endParaRPr lang="en-US" dirty="0"/>
          </a:p>
          <a:p>
            <a:pPr marL="0" indent="0">
              <a:buNone/>
            </a:pPr>
            <a:r>
              <a:rPr lang="en-US" dirty="0"/>
              <a:t>This will give the optimum </a:t>
            </a:r>
            <a:r>
              <a:rPr lang="en-US" dirty="0" err="1"/>
              <a:t>cp</a:t>
            </a:r>
            <a:r>
              <a:rPr lang="en-US" dirty="0"/>
              <a:t> to be used.</a:t>
            </a:r>
          </a:p>
          <a:p>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3410198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47680</TotalTime>
  <Words>11458</Words>
  <Application>Microsoft Office PowerPoint</Application>
  <PresentationFormat>Widescreen</PresentationFormat>
  <Paragraphs>1619</Paragraphs>
  <Slides>126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126</vt:i4>
      </vt:variant>
    </vt:vector>
  </HeadingPairs>
  <TitlesOfParts>
    <vt:vector size="135" baseType="lpstr">
      <vt:lpstr>Arial</vt:lpstr>
      <vt:lpstr>Calibri</vt:lpstr>
      <vt:lpstr>Century Gothic</vt:lpstr>
      <vt:lpstr>open-sans</vt:lpstr>
      <vt:lpstr>Segoe UI</vt:lpstr>
      <vt:lpstr>Times New Roman</vt:lpstr>
      <vt:lpstr>Wingdings</vt:lpstr>
      <vt:lpstr>Wingdings 3</vt:lpstr>
      <vt:lpstr>Wisp</vt:lpstr>
      <vt:lpstr>Machine Learning with Python</vt:lpstr>
      <vt:lpstr>Computational Problems</vt:lpstr>
      <vt:lpstr>Statistics - Refresher</vt:lpstr>
      <vt:lpstr>Statistics - Variables</vt:lpstr>
      <vt:lpstr>Levels of Measurement</vt:lpstr>
      <vt:lpstr>Sampling</vt:lpstr>
      <vt:lpstr>Common Terms</vt:lpstr>
      <vt:lpstr>Measures of Central Tendency</vt:lpstr>
      <vt:lpstr>Some more Terms…</vt:lpstr>
      <vt:lpstr>Measures of Dispersion</vt:lpstr>
      <vt:lpstr>Bessel’s Correction</vt:lpstr>
      <vt:lpstr>Some more Terms…</vt:lpstr>
      <vt:lpstr>Covariance</vt:lpstr>
      <vt:lpstr>Corelation</vt:lpstr>
      <vt:lpstr>Multi-colinearity    </vt:lpstr>
      <vt:lpstr>The NORMAL Distribution</vt:lpstr>
      <vt:lpstr>The Normal Distribution</vt:lpstr>
      <vt:lpstr>Random Variables</vt:lpstr>
      <vt:lpstr>Probability Distribution</vt:lpstr>
      <vt:lpstr>Relationship between 2 variables </vt:lpstr>
      <vt:lpstr>Hypothesis </vt:lpstr>
      <vt:lpstr>Analytics Landscape</vt:lpstr>
      <vt:lpstr>Machine Learning</vt:lpstr>
      <vt:lpstr>Types of Machine Learning</vt:lpstr>
      <vt:lpstr>Probability Distributions and ML</vt:lpstr>
      <vt:lpstr>Doing Analytics – Step by Step</vt:lpstr>
      <vt:lpstr>Data Exploration Steps</vt:lpstr>
      <vt:lpstr>Predict the type??</vt:lpstr>
      <vt:lpstr>SPAM or HAM Emails</vt:lpstr>
      <vt:lpstr>SPAM or HAM?</vt:lpstr>
      <vt:lpstr>Supervised Learning : Classification </vt:lpstr>
      <vt:lpstr>Probability</vt:lpstr>
      <vt:lpstr>Probability</vt:lpstr>
      <vt:lpstr>Probability – An example</vt:lpstr>
      <vt:lpstr>Bayes Theorm</vt:lpstr>
      <vt:lpstr>Bayes Theorem</vt:lpstr>
      <vt:lpstr>Bayes Theorem as Classifier</vt:lpstr>
      <vt:lpstr>Bayes Theorem as Classifier</vt:lpstr>
      <vt:lpstr>Bayes Theorem as Classifier</vt:lpstr>
      <vt:lpstr>Naïve Bayes in case of Numerical Attributes</vt:lpstr>
      <vt:lpstr>kNN Algorithm</vt:lpstr>
      <vt:lpstr>Example</vt:lpstr>
      <vt:lpstr>Distances</vt:lpstr>
      <vt:lpstr>Distances</vt:lpstr>
      <vt:lpstr>N - Dimensions</vt:lpstr>
      <vt:lpstr>Pearson Corelation Coefficient</vt:lpstr>
      <vt:lpstr>Cosine Similarity</vt:lpstr>
      <vt:lpstr>Which Similarity measure to use?</vt:lpstr>
      <vt:lpstr>Recommendation Systems</vt:lpstr>
      <vt:lpstr>Filtering methods</vt:lpstr>
      <vt:lpstr>Recommendation Systems</vt:lpstr>
      <vt:lpstr>Ways to Recommend</vt:lpstr>
      <vt:lpstr>Tasks performed by a Recommendation Engine</vt:lpstr>
      <vt:lpstr>Collaborative Filtering</vt:lpstr>
      <vt:lpstr>Cross-Validation</vt:lpstr>
      <vt:lpstr>Support Vector Machines(SVM)</vt:lpstr>
      <vt:lpstr>Support Vector Machines(SVM)</vt:lpstr>
      <vt:lpstr>SVM - Example</vt:lpstr>
      <vt:lpstr>Non-Linear SVM</vt:lpstr>
      <vt:lpstr>Non-Linear SVM</vt:lpstr>
      <vt:lpstr>Non-Linear SVM</vt:lpstr>
      <vt:lpstr>Non-Linear SVM</vt:lpstr>
      <vt:lpstr>Non – Linear SVM</vt:lpstr>
      <vt:lpstr>Non – Linear SVM</vt:lpstr>
      <vt:lpstr>Non – Linear SVM</vt:lpstr>
      <vt:lpstr>Non-Linear SVM - Example</vt:lpstr>
      <vt:lpstr>SVM Parameters</vt:lpstr>
      <vt:lpstr>SVM Pros and Cons</vt:lpstr>
      <vt:lpstr>Parametric vs Non Parametric</vt:lpstr>
      <vt:lpstr>Performance Metrics</vt:lpstr>
      <vt:lpstr>Classification Metrics</vt:lpstr>
      <vt:lpstr>Accuracy Paradox</vt:lpstr>
      <vt:lpstr>Regression Metrics</vt:lpstr>
      <vt:lpstr>Causes of Error</vt:lpstr>
      <vt:lpstr>Learning Curve</vt:lpstr>
      <vt:lpstr>Curse of Dimensionality</vt:lpstr>
      <vt:lpstr>NumPy &amp; Pandas</vt:lpstr>
      <vt:lpstr>Linear Regression </vt:lpstr>
      <vt:lpstr>Logistic Regression </vt:lpstr>
      <vt:lpstr>Logistic Regression Function</vt:lpstr>
      <vt:lpstr>Logistic Regression Model in R</vt:lpstr>
      <vt:lpstr>Decision Trees</vt:lpstr>
      <vt:lpstr>Decision Tree – An Example</vt:lpstr>
      <vt:lpstr>Hunt’s Algorithm</vt:lpstr>
      <vt:lpstr>CART Model in R</vt:lpstr>
      <vt:lpstr>Significance of “minbucket”</vt:lpstr>
      <vt:lpstr>Measures Used for Split</vt:lpstr>
      <vt:lpstr>Splits on Gender and Class</vt:lpstr>
      <vt:lpstr>Steps to calculate Gini Index</vt:lpstr>
      <vt:lpstr>Information Gain</vt:lpstr>
      <vt:lpstr>Information Gain</vt:lpstr>
      <vt:lpstr>Steps to calculate Information Gain</vt:lpstr>
      <vt:lpstr>Random Forests</vt:lpstr>
      <vt:lpstr>Random Forests</vt:lpstr>
      <vt:lpstr>Random Forest Model in R</vt:lpstr>
      <vt:lpstr>Random Forest Parameters</vt:lpstr>
      <vt:lpstr>A Movie Example</vt:lpstr>
      <vt:lpstr>To test the accuracy of a Model on Test set in R</vt:lpstr>
      <vt:lpstr>K- fold Cross Validation in R</vt:lpstr>
      <vt:lpstr>Netflix Story</vt:lpstr>
      <vt:lpstr>Clustering</vt:lpstr>
      <vt:lpstr>Distances for Clustering</vt:lpstr>
      <vt:lpstr>Hierarchal Clustering</vt:lpstr>
      <vt:lpstr>Hierarchal Clustering in R</vt:lpstr>
      <vt:lpstr>K Means Clustering</vt:lpstr>
      <vt:lpstr>Text Analytics</vt:lpstr>
      <vt:lpstr>Bag of Words</vt:lpstr>
      <vt:lpstr>Text Pre-Processing</vt:lpstr>
      <vt:lpstr>Text Analytics Steps in R</vt:lpstr>
      <vt:lpstr>Setting up Twitter for Sentiment Analysis</vt:lpstr>
      <vt:lpstr>Dimensionality Reduction or Feature Selection</vt:lpstr>
      <vt:lpstr>PCA and Factor Analysis</vt:lpstr>
      <vt:lpstr>What are Principal Components?</vt:lpstr>
      <vt:lpstr>Rotation</vt:lpstr>
      <vt:lpstr>A little Maths</vt:lpstr>
      <vt:lpstr>PCA: Under the hood</vt:lpstr>
      <vt:lpstr>Market Basket Analysis</vt:lpstr>
      <vt:lpstr>Applications of Association Analysis</vt:lpstr>
      <vt:lpstr>Association Analysis: Concepts</vt:lpstr>
      <vt:lpstr>Association Analysis: Concepts</vt:lpstr>
      <vt:lpstr>Association Analysis: Rules Generation</vt:lpstr>
      <vt:lpstr>Using data to “Organize” Products</vt:lpstr>
      <vt:lpstr>Survival Analysis</vt:lpstr>
      <vt:lpstr>Pecularities of Survival Analysis</vt:lpstr>
      <vt:lpstr>Steps in Survival Analysis</vt:lpstr>
      <vt:lpstr>Survival Analysis: An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Tableau</dc:title>
  <dc:creator>Gaurav Goel</dc:creator>
  <cp:lastModifiedBy>Gaurav Goel</cp:lastModifiedBy>
  <cp:revision>490</cp:revision>
  <dcterms:created xsi:type="dcterms:W3CDTF">2014-12-15T07:56:09Z</dcterms:created>
  <dcterms:modified xsi:type="dcterms:W3CDTF">2017-07-03T04:18:57Z</dcterms:modified>
</cp:coreProperties>
</file>