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65" r:id="rId3"/>
    <p:sldId id="257" r:id="rId4"/>
    <p:sldId id="263" r:id="rId5"/>
    <p:sldId id="259" r:id="rId6"/>
    <p:sldId id="260"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84FCD-DAEF-4AF1-BAB0-7621E8AB3E4E}" type="datetimeFigureOut">
              <a:rPr lang="en-AU" smtClean="0"/>
              <a:t>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01EEB7-C8E8-452D-8472-22127991CA6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34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84FCD-DAEF-4AF1-BAB0-7621E8AB3E4E}" type="datetimeFigureOut">
              <a:rPr lang="en-AU" smtClean="0"/>
              <a:t>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265484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84FCD-DAEF-4AF1-BAB0-7621E8AB3E4E}" type="datetimeFigureOut">
              <a:rPr lang="en-AU" smtClean="0"/>
              <a:t>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129474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84FCD-DAEF-4AF1-BAB0-7621E8AB3E4E}" type="datetimeFigureOut">
              <a:rPr lang="en-AU" smtClean="0"/>
              <a:t>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428584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84FCD-DAEF-4AF1-BAB0-7621E8AB3E4E}" type="datetimeFigureOut">
              <a:rPr lang="en-AU" smtClean="0"/>
              <a:t>6/04/2021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01EEB7-C8E8-452D-8472-22127991CA6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85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84FCD-DAEF-4AF1-BAB0-7621E8AB3E4E}" type="datetimeFigureOut">
              <a:rPr lang="en-AU" smtClean="0"/>
              <a:t>6/04/2021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142704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84FCD-DAEF-4AF1-BAB0-7621E8AB3E4E}" type="datetimeFigureOut">
              <a:rPr lang="en-AU" smtClean="0"/>
              <a:t>6/04/2021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59410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84FCD-DAEF-4AF1-BAB0-7621E8AB3E4E}" type="datetimeFigureOut">
              <a:rPr lang="en-AU" smtClean="0"/>
              <a:t>6/04/2021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149069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984FCD-DAEF-4AF1-BAB0-7621E8AB3E4E}" type="datetimeFigureOut">
              <a:rPr lang="en-AU" smtClean="0"/>
              <a:t>6/04/2021</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300271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984FCD-DAEF-4AF1-BAB0-7621E8AB3E4E}" type="datetimeFigureOut">
              <a:rPr lang="en-AU" smtClean="0"/>
              <a:t>6/04/2021</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1EEB7-C8E8-452D-8472-22127991CA6D}" type="slidenum">
              <a:rPr lang="en-AU" smtClean="0"/>
              <a:t>‹#›</a:t>
            </a:fld>
            <a:endParaRPr lang="en-AU"/>
          </a:p>
        </p:txBody>
      </p:sp>
    </p:spTree>
    <p:extLst>
      <p:ext uri="{BB962C8B-B14F-4D97-AF65-F5344CB8AC3E}">
        <p14:creationId xmlns:p14="http://schemas.microsoft.com/office/powerpoint/2010/main" val="284641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84FCD-DAEF-4AF1-BAB0-7621E8AB3E4E}" type="datetimeFigureOut">
              <a:rPr lang="en-AU" smtClean="0"/>
              <a:t>6/04/2021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01EEB7-C8E8-452D-8472-22127991CA6D}" type="slidenum">
              <a:rPr lang="en-AU" smtClean="0"/>
              <a:t>‹#›</a:t>
            </a:fld>
            <a:endParaRPr lang="en-AU"/>
          </a:p>
        </p:txBody>
      </p:sp>
    </p:spTree>
    <p:extLst>
      <p:ext uri="{BB962C8B-B14F-4D97-AF65-F5344CB8AC3E}">
        <p14:creationId xmlns:p14="http://schemas.microsoft.com/office/powerpoint/2010/main" val="118731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984FCD-DAEF-4AF1-BAB0-7621E8AB3E4E}" type="datetimeFigureOut">
              <a:rPr lang="en-AU" smtClean="0"/>
              <a:t>6/04/2021</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01EEB7-C8E8-452D-8472-22127991CA6D}"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MSIPCMContentMarking" descr="{&quot;HashCode&quot;:-403815168,&quot;Placement&quot;:&quot;Footer&quot;,&quot;Top&quot;:519.343,&quot;Left&quot;:414.9156,&quot;SlideWidth&quot;:960,&quot;SlideHeight&quot;:540}">
            <a:extLst>
              <a:ext uri="{FF2B5EF4-FFF2-40B4-BE49-F238E27FC236}">
                <a16:creationId xmlns:a16="http://schemas.microsoft.com/office/drawing/2014/main" id="{D6C404C4-204E-4A2A-8933-11808D2D26FA}"/>
              </a:ext>
            </a:extLst>
          </p:cNvPr>
          <p:cNvSpPr txBox="1"/>
          <p:nvPr userDrawn="1"/>
        </p:nvSpPr>
        <p:spPr>
          <a:xfrm>
            <a:off x="5269428" y="6649884"/>
            <a:ext cx="1653143" cy="153888"/>
          </a:xfrm>
          <a:prstGeom prst="rect">
            <a:avLst/>
          </a:prstGeom>
          <a:noFill/>
        </p:spPr>
        <p:txBody>
          <a:bodyPr vert="horz" wrap="square" lIns="0" tIns="0" rIns="0" bIns="0" rtlCol="0" anchor="ctr" anchorCtr="1">
            <a:spAutoFit/>
          </a:bodyPr>
          <a:lstStyle/>
          <a:p>
            <a:pPr algn="ctr">
              <a:spcBef>
                <a:spcPts val="0"/>
              </a:spcBef>
              <a:spcAft>
                <a:spcPts val="0"/>
              </a:spcAft>
            </a:pPr>
            <a:endParaRPr lang="en-AU" sz="1000">
              <a:solidFill>
                <a:srgbClr val="000000"/>
              </a:solidFill>
              <a:latin typeface="Calibri" panose="020F0502020204030204" pitchFamily="34" charset="0"/>
            </a:endParaRPr>
          </a:p>
        </p:txBody>
      </p:sp>
      <p:sp>
        <p:nvSpPr>
          <p:cNvPr id="8" name="MSIPCMContentMarking" descr="{&quot;HashCode&quot;:-403815168,&quot;Placement&quot;:&quot;Footer&quot;,&quot;Top&quot;:519.343,&quot;Left&quot;:414.9156,&quot;SlideWidth&quot;:960,&quot;SlideHeight&quot;:540}">
            <a:extLst>
              <a:ext uri="{FF2B5EF4-FFF2-40B4-BE49-F238E27FC236}">
                <a16:creationId xmlns:a16="http://schemas.microsoft.com/office/drawing/2014/main" id="{3BBBDB19-F369-4ACD-A815-5F499384E8EC}"/>
              </a:ext>
            </a:extLst>
          </p:cNvPr>
          <p:cNvSpPr txBox="1"/>
          <p:nvPr userDrawn="1"/>
        </p:nvSpPr>
        <p:spPr>
          <a:xfrm>
            <a:off x="5269428" y="6595656"/>
            <a:ext cx="1653143"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Classification: Public </a:t>
            </a:r>
            <a:r>
              <a:rPr lang="ja-JP" altLang="en-US" sz="1000">
                <a:solidFill>
                  <a:srgbClr val="000000"/>
                </a:solidFill>
                <a:latin typeface="Calibri" panose="020F0502020204030204" pitchFamily="34" charset="0"/>
              </a:rPr>
              <a:t>公開</a:t>
            </a:r>
            <a:endParaRPr lang="en-AU"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43616109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E6F0-344F-4ED1-A1BC-033151CA83D6}"/>
              </a:ext>
            </a:extLst>
          </p:cNvPr>
          <p:cNvSpPr>
            <a:spLocks noGrp="1"/>
          </p:cNvSpPr>
          <p:nvPr>
            <p:ph type="ctrTitle"/>
          </p:nvPr>
        </p:nvSpPr>
        <p:spPr/>
        <p:txBody>
          <a:bodyPr/>
          <a:lstStyle/>
          <a:p>
            <a:r>
              <a:rPr lang="en-AU" dirty="0"/>
              <a:t>Views on Software Testing Principles</a:t>
            </a:r>
          </a:p>
        </p:txBody>
      </p:sp>
      <p:sp>
        <p:nvSpPr>
          <p:cNvPr id="3" name="Subtitle 2">
            <a:extLst>
              <a:ext uri="{FF2B5EF4-FFF2-40B4-BE49-F238E27FC236}">
                <a16:creationId xmlns:a16="http://schemas.microsoft.com/office/drawing/2014/main" id="{453E4323-6532-4163-B9A8-0C3B31B958D3}"/>
              </a:ext>
            </a:extLst>
          </p:cNvPr>
          <p:cNvSpPr>
            <a:spLocks noGrp="1"/>
          </p:cNvSpPr>
          <p:nvPr>
            <p:ph type="subTitle" idx="1"/>
          </p:nvPr>
        </p:nvSpPr>
        <p:spPr/>
        <p:txBody>
          <a:bodyPr/>
          <a:lstStyle/>
          <a:p>
            <a:r>
              <a:rPr lang="en-AU" dirty="0"/>
              <a:t>Created by: PARUL SONI</a:t>
            </a:r>
          </a:p>
          <a:p>
            <a:r>
              <a:rPr lang="en-AU" dirty="0"/>
              <a:t>6 April 2021</a:t>
            </a:r>
          </a:p>
        </p:txBody>
      </p:sp>
    </p:spTree>
    <p:extLst>
      <p:ext uri="{BB962C8B-B14F-4D97-AF65-F5344CB8AC3E}">
        <p14:creationId xmlns:p14="http://schemas.microsoft.com/office/powerpoint/2010/main" val="303126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F2CA-CEF7-41AE-AC13-079FE8A82FB2}"/>
              </a:ext>
            </a:extLst>
          </p:cNvPr>
          <p:cNvSpPr>
            <a:spLocks noGrp="1"/>
          </p:cNvSpPr>
          <p:nvPr>
            <p:ph type="title"/>
          </p:nvPr>
        </p:nvSpPr>
        <p:spPr/>
        <p:txBody>
          <a:bodyPr/>
          <a:lstStyle/>
          <a:p>
            <a:r>
              <a:rPr lang="en-AU" dirty="0"/>
              <a:t>Contents</a:t>
            </a:r>
          </a:p>
        </p:txBody>
      </p:sp>
      <p:sp>
        <p:nvSpPr>
          <p:cNvPr id="3" name="Content Placeholder 2">
            <a:extLst>
              <a:ext uri="{FF2B5EF4-FFF2-40B4-BE49-F238E27FC236}">
                <a16:creationId xmlns:a16="http://schemas.microsoft.com/office/drawing/2014/main" id="{6B281EF9-017A-4C5D-BCD5-4947F424D208}"/>
              </a:ext>
            </a:extLst>
          </p:cNvPr>
          <p:cNvSpPr>
            <a:spLocks noGrp="1"/>
          </p:cNvSpPr>
          <p:nvPr>
            <p:ph idx="1"/>
          </p:nvPr>
        </p:nvSpPr>
        <p:spPr/>
        <p:txBody>
          <a:bodyPr/>
          <a:lstStyle/>
          <a:p>
            <a:pPr marL="457200" indent="-457200">
              <a:buFont typeface="+mj-lt"/>
              <a:buAutoNum type="arabicPeriod"/>
            </a:pPr>
            <a:r>
              <a:rPr lang="en-AU" dirty="0"/>
              <a:t>Importance of quality in a fast-paced delivery environment</a:t>
            </a:r>
          </a:p>
          <a:p>
            <a:pPr marL="457200" indent="-457200">
              <a:buFont typeface="+mj-lt"/>
              <a:buAutoNum type="arabicPeriod"/>
            </a:pPr>
            <a:r>
              <a:rPr lang="en-AU" dirty="0"/>
              <a:t>What is shifting left</a:t>
            </a:r>
          </a:p>
          <a:p>
            <a:pPr marL="457200" indent="-457200">
              <a:buFont typeface="+mj-lt"/>
              <a:buAutoNum type="arabicPeriod"/>
            </a:pPr>
            <a:r>
              <a:rPr lang="en-AU" dirty="0"/>
              <a:t>Pros and Cons of shifting left quality</a:t>
            </a:r>
          </a:p>
          <a:p>
            <a:pPr marL="457200" indent="-457200">
              <a:buFont typeface="+mj-lt"/>
              <a:buAutoNum type="arabicPeriod"/>
            </a:pPr>
            <a:r>
              <a:rPr lang="en-AU" dirty="0"/>
              <a:t>Exploratory testing vs automated testing</a:t>
            </a:r>
          </a:p>
          <a:p>
            <a:pPr marL="457200" indent="-457200">
              <a:buFont typeface="+mj-lt"/>
              <a:buAutoNum type="arabicPeriod"/>
            </a:pPr>
            <a:r>
              <a:rPr lang="en-AU" dirty="0"/>
              <a:t>Synergizing Automated and Exploratory testing</a:t>
            </a:r>
          </a:p>
          <a:p>
            <a:pPr marL="457200" indent="-457200">
              <a:buFont typeface="+mj-lt"/>
              <a:buAutoNum type="arabicPeriod"/>
            </a:pPr>
            <a:r>
              <a:rPr lang="en-AU" dirty="0"/>
              <a:t>Checklists for an efficient automation framework</a:t>
            </a:r>
          </a:p>
          <a:p>
            <a:pPr marL="457200" indent="-457200">
              <a:buFont typeface="+mj-lt"/>
              <a:buAutoNum type="arabicPeriod"/>
            </a:pPr>
            <a:r>
              <a:rPr lang="en-AU" dirty="0"/>
              <a:t>Share any experience where you have driven quality process improvements</a:t>
            </a:r>
          </a:p>
        </p:txBody>
      </p:sp>
    </p:spTree>
    <p:extLst>
      <p:ext uri="{BB962C8B-B14F-4D97-AF65-F5344CB8AC3E}">
        <p14:creationId xmlns:p14="http://schemas.microsoft.com/office/powerpoint/2010/main" val="23669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575B-D571-4221-B5BC-F2A601FCAC26}"/>
              </a:ext>
            </a:extLst>
          </p:cNvPr>
          <p:cNvSpPr>
            <a:spLocks noGrp="1"/>
          </p:cNvSpPr>
          <p:nvPr>
            <p:ph type="title"/>
          </p:nvPr>
        </p:nvSpPr>
        <p:spPr/>
        <p:txBody>
          <a:bodyPr/>
          <a:lstStyle/>
          <a:p>
            <a:r>
              <a:rPr lang="en-AU" dirty="0"/>
              <a:t>Importance of quality in a fast-paced delivery environment</a:t>
            </a:r>
          </a:p>
        </p:txBody>
      </p:sp>
      <p:sp>
        <p:nvSpPr>
          <p:cNvPr id="3" name="Content Placeholder 2">
            <a:extLst>
              <a:ext uri="{FF2B5EF4-FFF2-40B4-BE49-F238E27FC236}">
                <a16:creationId xmlns:a16="http://schemas.microsoft.com/office/drawing/2014/main" id="{247F352E-7E8B-4324-A002-BC98B48861DC}"/>
              </a:ext>
            </a:extLst>
          </p:cNvPr>
          <p:cNvSpPr>
            <a:spLocks noGrp="1"/>
          </p:cNvSpPr>
          <p:nvPr>
            <p:ph idx="1"/>
          </p:nvPr>
        </p:nvSpPr>
        <p:spPr/>
        <p:txBody>
          <a:bodyPr/>
          <a:lstStyle/>
          <a:p>
            <a:r>
              <a:rPr lang="en-AU" dirty="0"/>
              <a:t>In a world where businesses not only have to become software companies to compete, but deliver higher quality software to market faster. Testing needs to be as fast and as dynamic as our agile development processes.</a:t>
            </a:r>
          </a:p>
          <a:p>
            <a:r>
              <a:rPr lang="en-AU" dirty="0"/>
              <a:t>For this Shift-left testing approach in Agile and DevOps with Automation (Web and API) in testing using CI/CD can be used for delivering high quality software to market on time.</a:t>
            </a:r>
          </a:p>
        </p:txBody>
      </p:sp>
    </p:spTree>
    <p:extLst>
      <p:ext uri="{BB962C8B-B14F-4D97-AF65-F5344CB8AC3E}">
        <p14:creationId xmlns:p14="http://schemas.microsoft.com/office/powerpoint/2010/main" val="354754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0624-F397-494F-9DB6-ED151ACF2C91}"/>
              </a:ext>
            </a:extLst>
          </p:cNvPr>
          <p:cNvSpPr>
            <a:spLocks noGrp="1"/>
          </p:cNvSpPr>
          <p:nvPr>
            <p:ph type="title"/>
          </p:nvPr>
        </p:nvSpPr>
        <p:spPr/>
        <p:txBody>
          <a:bodyPr/>
          <a:lstStyle/>
          <a:p>
            <a:r>
              <a:rPr lang="en-AU" dirty="0"/>
              <a:t>What is shifting left</a:t>
            </a:r>
          </a:p>
        </p:txBody>
      </p:sp>
      <p:sp>
        <p:nvSpPr>
          <p:cNvPr id="3" name="Content Placeholder 2">
            <a:extLst>
              <a:ext uri="{FF2B5EF4-FFF2-40B4-BE49-F238E27FC236}">
                <a16:creationId xmlns:a16="http://schemas.microsoft.com/office/drawing/2014/main" id="{3063A03E-2693-4776-B1FD-3327CD37A950}"/>
              </a:ext>
            </a:extLst>
          </p:cNvPr>
          <p:cNvSpPr>
            <a:spLocks noGrp="1"/>
          </p:cNvSpPr>
          <p:nvPr>
            <p:ph idx="1"/>
          </p:nvPr>
        </p:nvSpPr>
        <p:spPr/>
        <p:txBody>
          <a:bodyPr/>
          <a:lstStyle/>
          <a:p>
            <a:r>
              <a:rPr lang="en-AU" dirty="0"/>
              <a:t>Shift Left is a practice intended to find and prevent defects early in the software delivery process. The idea is to improve quality by moving tasks to the left as early in the lifecycle as possible. Shift Left testing means testing earlier in the software development process.</a:t>
            </a:r>
          </a:p>
        </p:txBody>
      </p:sp>
      <p:pic>
        <p:nvPicPr>
          <p:cNvPr id="12" name="Picture 11">
            <a:extLst>
              <a:ext uri="{FF2B5EF4-FFF2-40B4-BE49-F238E27FC236}">
                <a16:creationId xmlns:a16="http://schemas.microsoft.com/office/drawing/2014/main" id="{63B93C9B-BEF7-4FF4-B65E-38BC10E816C5}"/>
              </a:ext>
            </a:extLst>
          </p:cNvPr>
          <p:cNvPicPr>
            <a:picLocks noChangeAspect="1"/>
          </p:cNvPicPr>
          <p:nvPr/>
        </p:nvPicPr>
        <p:blipFill>
          <a:blip r:embed="rId2"/>
          <a:stretch>
            <a:fillRect/>
          </a:stretch>
        </p:blipFill>
        <p:spPr>
          <a:xfrm>
            <a:off x="1251587" y="2774115"/>
            <a:ext cx="5263514" cy="2965228"/>
          </a:xfrm>
          <a:prstGeom prst="rect">
            <a:avLst/>
          </a:prstGeom>
        </p:spPr>
      </p:pic>
      <p:sp>
        <p:nvSpPr>
          <p:cNvPr id="4" name="Rectangle 3">
            <a:extLst>
              <a:ext uri="{FF2B5EF4-FFF2-40B4-BE49-F238E27FC236}">
                <a16:creationId xmlns:a16="http://schemas.microsoft.com/office/drawing/2014/main" id="{FBD40ACC-6ECD-4F32-90E7-D86B23C226C0}"/>
              </a:ext>
            </a:extLst>
          </p:cNvPr>
          <p:cNvSpPr/>
          <p:nvPr/>
        </p:nvSpPr>
        <p:spPr>
          <a:xfrm>
            <a:off x="6669408" y="2825568"/>
            <a:ext cx="4794886" cy="2862322"/>
          </a:xfrm>
          <a:prstGeom prst="rect">
            <a:avLst/>
          </a:prstGeom>
        </p:spPr>
        <p:txBody>
          <a:bodyPr wrap="square">
            <a:spAutoFit/>
          </a:bodyPr>
          <a:lstStyle/>
          <a:p>
            <a:r>
              <a:rPr lang="en-AU" dirty="0">
                <a:solidFill>
                  <a:srgbClr val="1B2331"/>
                </a:solidFill>
                <a:latin typeface="montregular"/>
              </a:rPr>
              <a:t>Shift-left testing activities include:</a:t>
            </a:r>
          </a:p>
          <a:p>
            <a:pPr marL="742950" lvl="1" indent="-285750">
              <a:buFont typeface="Arial" panose="020B0604020202020204" pitchFamily="34" charset="0"/>
              <a:buChar char="•"/>
            </a:pPr>
            <a:r>
              <a:rPr lang="en-AU" dirty="0">
                <a:solidFill>
                  <a:srgbClr val="1B2331"/>
                </a:solidFill>
                <a:latin typeface="montregular"/>
              </a:rPr>
              <a:t>Testers helping developers implement unit testing</a:t>
            </a:r>
          </a:p>
          <a:p>
            <a:pPr marL="742950" lvl="1" indent="-285750">
              <a:buFont typeface="Arial" panose="020B0604020202020204" pitchFamily="34" charset="0"/>
              <a:buChar char="•"/>
            </a:pPr>
            <a:r>
              <a:rPr lang="en-AU" dirty="0">
                <a:solidFill>
                  <a:srgbClr val="1B2331"/>
                </a:solidFill>
                <a:latin typeface="montregular"/>
              </a:rPr>
              <a:t>Planning, creating, and automating integration test cases</a:t>
            </a:r>
          </a:p>
          <a:p>
            <a:pPr marL="742950" lvl="1" indent="-285750">
              <a:buFont typeface="Arial" panose="020B0604020202020204" pitchFamily="34" charset="0"/>
              <a:buChar char="•"/>
            </a:pPr>
            <a:r>
              <a:rPr lang="en-AU" dirty="0">
                <a:solidFill>
                  <a:srgbClr val="1B2331"/>
                </a:solidFill>
                <a:latin typeface="montregular"/>
              </a:rPr>
              <a:t>Planning, creating, and employing virtualized services at every stage and component level</a:t>
            </a:r>
          </a:p>
          <a:p>
            <a:pPr marL="742950" lvl="1" indent="-285750">
              <a:buFont typeface="Arial" panose="020B0604020202020204" pitchFamily="34" charset="0"/>
              <a:buChar char="•"/>
            </a:pPr>
            <a:r>
              <a:rPr lang="en-AU" dirty="0">
                <a:solidFill>
                  <a:srgbClr val="1B2331"/>
                </a:solidFill>
                <a:latin typeface="montregular"/>
              </a:rPr>
              <a:t>Gathering, prioritizing, and processing feedback</a:t>
            </a:r>
            <a:endParaRPr lang="en-AU" b="0" i="0" dirty="0">
              <a:solidFill>
                <a:srgbClr val="1B2331"/>
              </a:solidFill>
              <a:effectLst/>
              <a:latin typeface="montregular"/>
            </a:endParaRPr>
          </a:p>
        </p:txBody>
      </p:sp>
    </p:spTree>
    <p:extLst>
      <p:ext uri="{BB962C8B-B14F-4D97-AF65-F5344CB8AC3E}">
        <p14:creationId xmlns:p14="http://schemas.microsoft.com/office/powerpoint/2010/main" val="5749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3A9-6E40-419B-921C-ED5CEE6FC24C}"/>
              </a:ext>
            </a:extLst>
          </p:cNvPr>
          <p:cNvSpPr>
            <a:spLocks noGrp="1"/>
          </p:cNvSpPr>
          <p:nvPr>
            <p:ph type="title"/>
          </p:nvPr>
        </p:nvSpPr>
        <p:spPr/>
        <p:txBody>
          <a:bodyPr/>
          <a:lstStyle/>
          <a:p>
            <a:r>
              <a:rPr lang="en-AU" dirty="0"/>
              <a:t>Pros and Cons of shifting left quality</a:t>
            </a:r>
          </a:p>
        </p:txBody>
      </p:sp>
      <p:graphicFrame>
        <p:nvGraphicFramePr>
          <p:cNvPr id="4" name="Table 4">
            <a:extLst>
              <a:ext uri="{FF2B5EF4-FFF2-40B4-BE49-F238E27FC236}">
                <a16:creationId xmlns:a16="http://schemas.microsoft.com/office/drawing/2014/main" id="{5403660E-EAA7-46E7-BF19-FFFDD0B12768}"/>
              </a:ext>
            </a:extLst>
          </p:cNvPr>
          <p:cNvGraphicFramePr>
            <a:graphicFrameLocks noGrp="1"/>
          </p:cNvGraphicFramePr>
          <p:nvPr>
            <p:ph idx="1"/>
            <p:extLst>
              <p:ext uri="{D42A27DB-BD31-4B8C-83A1-F6EECF244321}">
                <p14:modId xmlns:p14="http://schemas.microsoft.com/office/powerpoint/2010/main" val="3540997849"/>
              </p:ext>
            </p:extLst>
          </p:nvPr>
        </p:nvGraphicFramePr>
        <p:xfrm>
          <a:off x="1096963" y="1846263"/>
          <a:ext cx="10058400" cy="3505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433823719"/>
                    </a:ext>
                  </a:extLst>
                </a:gridCol>
                <a:gridCol w="5029200">
                  <a:extLst>
                    <a:ext uri="{9D8B030D-6E8A-4147-A177-3AD203B41FA5}">
                      <a16:colId xmlns:a16="http://schemas.microsoft.com/office/drawing/2014/main" val="610785758"/>
                    </a:ext>
                  </a:extLst>
                </a:gridCol>
              </a:tblGrid>
              <a:tr h="370840">
                <a:tc>
                  <a:txBody>
                    <a:bodyPr/>
                    <a:lstStyle/>
                    <a:p>
                      <a:r>
                        <a:rPr lang="en-AU" dirty="0"/>
                        <a:t>Pros</a:t>
                      </a:r>
                    </a:p>
                  </a:txBody>
                  <a:tcPr/>
                </a:tc>
                <a:tc>
                  <a:txBody>
                    <a:bodyPr/>
                    <a:lstStyle/>
                    <a:p>
                      <a:r>
                        <a:rPr lang="en-AU" dirty="0"/>
                        <a:t>Cons</a:t>
                      </a:r>
                    </a:p>
                  </a:txBody>
                  <a:tcPr/>
                </a:tc>
                <a:extLst>
                  <a:ext uri="{0D108BD9-81ED-4DB2-BD59-A6C34878D82A}">
                    <a16:rowId xmlns:a16="http://schemas.microsoft.com/office/drawing/2014/main" val="1907500716"/>
                  </a:ext>
                </a:extLst>
              </a:tr>
              <a:tr h="370840">
                <a:tc>
                  <a:txBody>
                    <a:bodyPr/>
                    <a:lstStyle/>
                    <a:p>
                      <a:r>
                        <a:rPr lang="en-AU" sz="1800" b="0" i="0" kern="1200" dirty="0">
                          <a:solidFill>
                            <a:schemeClr val="dk1"/>
                          </a:solidFill>
                          <a:effectLst/>
                          <a:latin typeface="+mn-lt"/>
                          <a:ea typeface="+mn-ea"/>
                          <a:cs typeface="+mn-cs"/>
                        </a:rPr>
                        <a:t>Lower the cost of testing &amp;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Approach not so easy to implement</a:t>
                      </a:r>
                      <a:endParaRPr lang="en-AU" dirty="0"/>
                    </a:p>
                  </a:txBody>
                  <a:tcPr/>
                </a:tc>
                <a:extLst>
                  <a:ext uri="{0D108BD9-81ED-4DB2-BD59-A6C34878D82A}">
                    <a16:rowId xmlns:a16="http://schemas.microsoft.com/office/drawing/2014/main" val="139320196"/>
                  </a:ext>
                </a:extLst>
              </a:tr>
              <a:tr h="370840">
                <a:tc>
                  <a:txBody>
                    <a:bodyPr/>
                    <a:lstStyle/>
                    <a:p>
                      <a:r>
                        <a:rPr lang="en-AU" sz="1800" b="0" i="0" kern="1200" dirty="0">
                          <a:solidFill>
                            <a:schemeClr val="dk1"/>
                          </a:solidFill>
                          <a:effectLst/>
                          <a:latin typeface="+mn-lt"/>
                          <a:ea typeface="+mn-ea"/>
                          <a:cs typeface="+mn-cs"/>
                        </a:rPr>
                        <a:t>Increased test coverage since more tests can be run in the same amount of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Requires all developers to put an accent on testing as well, which causes a bit of an overhead</a:t>
                      </a:r>
                      <a:endParaRPr lang="en-AU" dirty="0"/>
                    </a:p>
                  </a:txBody>
                  <a:tcPr/>
                </a:tc>
                <a:extLst>
                  <a:ext uri="{0D108BD9-81ED-4DB2-BD59-A6C34878D82A}">
                    <a16:rowId xmlns:a16="http://schemas.microsoft.com/office/drawing/2014/main" val="2769811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Reduced human error rate</a:t>
                      </a:r>
                      <a:endParaRPr lang="en-AU" dirty="0"/>
                    </a:p>
                  </a:txBody>
                  <a:tcPr/>
                </a:tc>
                <a:tc>
                  <a:txBody>
                    <a:bodyPr/>
                    <a:lstStyle/>
                    <a:p>
                      <a:endParaRPr lang="en-AU" dirty="0"/>
                    </a:p>
                  </a:txBody>
                  <a:tcPr/>
                </a:tc>
                <a:extLst>
                  <a:ext uri="{0D108BD9-81ED-4DB2-BD59-A6C34878D82A}">
                    <a16:rowId xmlns:a16="http://schemas.microsoft.com/office/drawing/2014/main" val="2224360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Reducing issues in production that users may encounter</a:t>
                      </a:r>
                      <a:endParaRPr lang="en-AU" dirty="0"/>
                    </a:p>
                  </a:txBody>
                  <a:tcPr/>
                </a:tc>
                <a:tc>
                  <a:txBody>
                    <a:bodyPr/>
                    <a:lstStyle/>
                    <a:p>
                      <a:endParaRPr lang="en-AU"/>
                    </a:p>
                  </a:txBody>
                  <a:tcPr/>
                </a:tc>
                <a:extLst>
                  <a:ext uri="{0D108BD9-81ED-4DB2-BD59-A6C34878D82A}">
                    <a16:rowId xmlns:a16="http://schemas.microsoft.com/office/drawing/2014/main" val="1381493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Increased product quality and efficiency</a:t>
                      </a:r>
                      <a:endParaRPr lang="en-AU" dirty="0"/>
                    </a:p>
                  </a:txBody>
                  <a:tcPr/>
                </a:tc>
                <a:tc>
                  <a:txBody>
                    <a:bodyPr/>
                    <a:lstStyle/>
                    <a:p>
                      <a:endParaRPr lang="en-AU"/>
                    </a:p>
                  </a:txBody>
                  <a:tcPr/>
                </a:tc>
                <a:extLst>
                  <a:ext uri="{0D108BD9-81ED-4DB2-BD59-A6C34878D82A}">
                    <a16:rowId xmlns:a16="http://schemas.microsoft.com/office/drawing/2014/main" val="2403099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Find defects earlier, fix them quickly</a:t>
                      </a:r>
                      <a:endParaRPr lang="en-AU" dirty="0"/>
                    </a:p>
                  </a:txBody>
                  <a:tcPr/>
                </a:tc>
                <a:tc>
                  <a:txBody>
                    <a:bodyPr/>
                    <a:lstStyle/>
                    <a:p>
                      <a:endParaRPr lang="en-AU"/>
                    </a:p>
                  </a:txBody>
                  <a:tcPr/>
                </a:tc>
                <a:extLst>
                  <a:ext uri="{0D108BD9-81ED-4DB2-BD59-A6C34878D82A}">
                    <a16:rowId xmlns:a16="http://schemas.microsoft.com/office/drawing/2014/main" val="3661446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Reduced time required to fix the defects</a:t>
                      </a:r>
                      <a:endParaRPr lang="en-AU" dirty="0"/>
                    </a:p>
                  </a:txBody>
                  <a:tcPr/>
                </a:tc>
                <a:tc>
                  <a:txBody>
                    <a:bodyPr/>
                    <a:lstStyle/>
                    <a:p>
                      <a:endParaRPr lang="en-AU" dirty="0"/>
                    </a:p>
                  </a:txBody>
                  <a:tcPr/>
                </a:tc>
                <a:extLst>
                  <a:ext uri="{0D108BD9-81ED-4DB2-BD59-A6C34878D82A}">
                    <a16:rowId xmlns:a16="http://schemas.microsoft.com/office/drawing/2014/main" val="1703541240"/>
                  </a:ext>
                </a:extLst>
              </a:tr>
            </a:tbl>
          </a:graphicData>
        </a:graphic>
      </p:graphicFrame>
    </p:spTree>
    <p:extLst>
      <p:ext uri="{BB962C8B-B14F-4D97-AF65-F5344CB8AC3E}">
        <p14:creationId xmlns:p14="http://schemas.microsoft.com/office/powerpoint/2010/main" val="200355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A497-3BD5-4481-AF7D-6F0C9F7D527C}"/>
              </a:ext>
            </a:extLst>
          </p:cNvPr>
          <p:cNvSpPr>
            <a:spLocks noGrp="1"/>
          </p:cNvSpPr>
          <p:nvPr>
            <p:ph type="title"/>
          </p:nvPr>
        </p:nvSpPr>
        <p:spPr/>
        <p:txBody>
          <a:bodyPr/>
          <a:lstStyle/>
          <a:p>
            <a:r>
              <a:rPr lang="en-AU" dirty="0"/>
              <a:t>Exploratory testing vs automated testing</a:t>
            </a:r>
          </a:p>
        </p:txBody>
      </p:sp>
      <p:sp>
        <p:nvSpPr>
          <p:cNvPr id="5" name="Content Placeholder 4">
            <a:extLst>
              <a:ext uri="{FF2B5EF4-FFF2-40B4-BE49-F238E27FC236}">
                <a16:creationId xmlns:a16="http://schemas.microsoft.com/office/drawing/2014/main" id="{AAD30F8B-65BA-4666-A4EA-8B0CB316CF77}"/>
              </a:ext>
            </a:extLst>
          </p:cNvPr>
          <p:cNvSpPr>
            <a:spLocks noGrp="1"/>
          </p:cNvSpPr>
          <p:nvPr>
            <p:ph sz="half" idx="1"/>
          </p:nvPr>
        </p:nvSpPr>
        <p:spPr/>
        <p:txBody>
          <a:bodyPr>
            <a:normAutofit fontScale="62500" lnSpcReduction="20000"/>
          </a:bodyPr>
          <a:lstStyle/>
          <a:p>
            <a:r>
              <a:rPr lang="en-AU" sz="2600" b="1" dirty="0"/>
              <a:t>Exploratory Testing</a:t>
            </a:r>
          </a:p>
          <a:p>
            <a:pPr>
              <a:buFont typeface="Arial" panose="020B0604020202020204" pitchFamily="34" charset="0"/>
              <a:buChar char="•"/>
            </a:pPr>
            <a:r>
              <a:rPr lang="en-AU" dirty="0"/>
              <a:t>Exploratory testing is the process of learning the product, designing test cases, executing test cases and interpreting the test results at the same time. It is a method that requires the tester to think critically through the entire process, making decisions based off factors such as the test scope, charter, and goals. Hence exploratory testing, by definition, cannot be automated. </a:t>
            </a:r>
          </a:p>
          <a:p>
            <a:pPr>
              <a:buFont typeface="Arial" panose="020B0604020202020204" pitchFamily="34" charset="0"/>
              <a:buChar char="•"/>
            </a:pPr>
            <a:r>
              <a:rPr lang="en-AU" dirty="0"/>
              <a:t>Exploratory testing, relies on the tester’s skill, experience, and intuition to examine an application in a structured way, trying things that the tester believes may uncover weaknesses or limitations in the application.</a:t>
            </a:r>
          </a:p>
          <a:p>
            <a:pPr>
              <a:buFont typeface="Arial" panose="020B0604020202020204" pitchFamily="34" charset="0"/>
              <a:buChar char="•"/>
            </a:pPr>
            <a:r>
              <a:rPr lang="en-AU" dirty="0"/>
              <a:t>This is done by exploring a software application and testing it without any predefined test cases.</a:t>
            </a:r>
          </a:p>
          <a:p>
            <a:pPr>
              <a:buFont typeface="Arial" panose="020B0604020202020204" pitchFamily="34" charset="0"/>
              <a:buChar char="•"/>
            </a:pPr>
            <a:r>
              <a:rPr lang="en-AU" dirty="0"/>
              <a:t>The benefit of exploratory testing is that it allows a human mind to draw insights from a test that might otherwise be missed by test automation.</a:t>
            </a:r>
          </a:p>
          <a:p>
            <a:pPr>
              <a:buFont typeface="Arial" panose="020B0604020202020204" pitchFamily="34" charset="0"/>
              <a:buChar char="•"/>
            </a:pPr>
            <a:r>
              <a:rPr lang="en-AU" dirty="0"/>
              <a:t>Exploratory testing cannot be automated as it requires human intervention.</a:t>
            </a:r>
          </a:p>
        </p:txBody>
      </p:sp>
      <p:sp>
        <p:nvSpPr>
          <p:cNvPr id="6" name="Content Placeholder 5">
            <a:extLst>
              <a:ext uri="{FF2B5EF4-FFF2-40B4-BE49-F238E27FC236}">
                <a16:creationId xmlns:a16="http://schemas.microsoft.com/office/drawing/2014/main" id="{41529610-07D7-4125-9904-FBCEEAB2A176}"/>
              </a:ext>
            </a:extLst>
          </p:cNvPr>
          <p:cNvSpPr>
            <a:spLocks noGrp="1"/>
          </p:cNvSpPr>
          <p:nvPr>
            <p:ph sz="half" idx="2"/>
          </p:nvPr>
        </p:nvSpPr>
        <p:spPr/>
        <p:txBody>
          <a:bodyPr>
            <a:normAutofit fontScale="62500" lnSpcReduction="20000"/>
          </a:bodyPr>
          <a:lstStyle/>
          <a:p>
            <a:r>
              <a:rPr lang="en-AU" sz="2600" b="1" dirty="0"/>
              <a:t>Automated Testing</a:t>
            </a:r>
          </a:p>
          <a:p>
            <a:pPr>
              <a:buFont typeface="Arial" panose="020B0604020202020204" pitchFamily="34" charset="0"/>
              <a:buChar char="•"/>
            </a:pPr>
            <a:r>
              <a:rPr lang="en-AU" dirty="0"/>
              <a:t>Automated Testing is testing software by creating test cases and writing scenarios using automated testing scripts.</a:t>
            </a:r>
          </a:p>
          <a:p>
            <a:pPr>
              <a:buFont typeface="Arial" panose="020B0604020202020204" pitchFamily="34" charset="0"/>
              <a:buChar char="•"/>
            </a:pPr>
            <a:r>
              <a:rPr lang="en-AU" dirty="0"/>
              <a:t>For Automation testing many times requirements are focused strictly on business functionality, and don’t look beyond that to other parts of an application. </a:t>
            </a:r>
          </a:p>
          <a:p>
            <a:pPr>
              <a:buFont typeface="Arial" panose="020B0604020202020204" pitchFamily="34" charset="0"/>
              <a:buChar char="•"/>
            </a:pPr>
            <a:r>
              <a:rPr lang="en-AU" dirty="0"/>
              <a:t>The script can be run multiple times reducing human effort.</a:t>
            </a:r>
          </a:p>
          <a:p>
            <a:pPr>
              <a:buFont typeface="Arial" panose="020B0604020202020204" pitchFamily="34" charset="0"/>
              <a:buChar char="•"/>
            </a:pPr>
            <a:r>
              <a:rPr lang="en-AU" dirty="0"/>
              <a:t>Automated testing reduces human errors that can happen while manual testing.</a:t>
            </a:r>
          </a:p>
          <a:p>
            <a:pPr>
              <a:buFont typeface="Arial" panose="020B0604020202020204" pitchFamily="34" charset="0"/>
              <a:buChar char="•"/>
            </a:pPr>
            <a:r>
              <a:rPr lang="en-AU" dirty="0"/>
              <a:t>Automation provides more free time, inhibits Human Interaction.</a:t>
            </a:r>
          </a:p>
          <a:p>
            <a:pPr>
              <a:buFont typeface="Arial" panose="020B0604020202020204" pitchFamily="34" charset="0"/>
              <a:buChar char="•"/>
            </a:pPr>
            <a:r>
              <a:rPr lang="en-AU" dirty="0"/>
              <a:t>70% faster than the manual testing or exploratory testing.</a:t>
            </a:r>
          </a:p>
          <a:p>
            <a:pPr>
              <a:buFont typeface="Arial" panose="020B0604020202020204" pitchFamily="34" charset="0"/>
              <a:buChar char="•"/>
            </a:pPr>
            <a:r>
              <a:rPr lang="en-AU" dirty="0"/>
              <a:t>Wider test coverage of application features.</a:t>
            </a:r>
          </a:p>
          <a:p>
            <a:pPr>
              <a:buFont typeface="Arial" panose="020B0604020202020204" pitchFamily="34" charset="0"/>
              <a:buChar char="•"/>
            </a:pPr>
            <a:r>
              <a:rPr lang="en-AU" dirty="0"/>
              <a:t>Results are accurate and consistent.</a:t>
            </a:r>
          </a:p>
          <a:p>
            <a:pPr>
              <a:buFont typeface="Arial" panose="020B0604020202020204" pitchFamily="34" charset="0"/>
              <a:buChar char="•"/>
            </a:pPr>
            <a:r>
              <a:rPr lang="en-AU" dirty="0"/>
              <a:t>Saves time and cost.</a:t>
            </a:r>
          </a:p>
          <a:p>
            <a:pPr>
              <a:buFont typeface="Arial" panose="020B0604020202020204" pitchFamily="34" charset="0"/>
              <a:buChar char="•"/>
            </a:pPr>
            <a:r>
              <a:rPr lang="en-AU" dirty="0"/>
              <a:t>Increases efficiency.	</a:t>
            </a:r>
          </a:p>
        </p:txBody>
      </p:sp>
    </p:spTree>
    <p:extLst>
      <p:ext uri="{BB962C8B-B14F-4D97-AF65-F5344CB8AC3E}">
        <p14:creationId xmlns:p14="http://schemas.microsoft.com/office/powerpoint/2010/main" val="31724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D94B-1330-46DB-A5F3-70086B93F0A8}"/>
              </a:ext>
            </a:extLst>
          </p:cNvPr>
          <p:cNvSpPr>
            <a:spLocks noGrp="1"/>
          </p:cNvSpPr>
          <p:nvPr>
            <p:ph type="title"/>
          </p:nvPr>
        </p:nvSpPr>
        <p:spPr/>
        <p:txBody>
          <a:bodyPr/>
          <a:lstStyle/>
          <a:p>
            <a:r>
              <a:rPr lang="en-AU" dirty="0"/>
              <a:t>Synergizing Automated and Exploratory testing</a:t>
            </a:r>
          </a:p>
        </p:txBody>
      </p:sp>
      <p:sp>
        <p:nvSpPr>
          <p:cNvPr id="5" name="Content Placeholder 4">
            <a:extLst>
              <a:ext uri="{FF2B5EF4-FFF2-40B4-BE49-F238E27FC236}">
                <a16:creationId xmlns:a16="http://schemas.microsoft.com/office/drawing/2014/main" id="{FCAEDD5A-2302-4C6D-A300-D14064AE340D}"/>
              </a:ext>
            </a:extLst>
          </p:cNvPr>
          <p:cNvSpPr>
            <a:spLocks noGrp="1"/>
          </p:cNvSpPr>
          <p:nvPr>
            <p:ph idx="1"/>
          </p:nvPr>
        </p:nvSpPr>
        <p:spPr/>
        <p:txBody>
          <a:bodyPr/>
          <a:lstStyle/>
          <a:p>
            <a:pPr marL="0" indent="0">
              <a:buNone/>
            </a:pPr>
            <a:r>
              <a:rPr lang="en-AU" dirty="0"/>
              <a:t>Though it is difficult to create automated exploratory test cases, but, with good documentation or an automated way of recording explorations, exploratory tests can be easily converted to manual or automated tests that can be used as regression tests.</a:t>
            </a:r>
          </a:p>
          <a:p>
            <a:pPr marL="0" indent="0">
              <a:buNone/>
            </a:pPr>
            <a:r>
              <a:rPr lang="en-AU" dirty="0"/>
              <a:t>At the same time, automated tests can provide good exploratory testers hints on future explorations.  If an automated test fails, that often represents a regression that could affect other parts of the application.  Even when automated tests succeed, they can suggest areas for further exploration.</a:t>
            </a:r>
          </a:p>
          <a:p>
            <a:pPr marL="0" indent="0">
              <a:buNone/>
            </a:pPr>
            <a:r>
              <a:rPr lang="en-AU" dirty="0"/>
              <a:t>Some exploratory testing recording tools available in market for exploratory testing are:-</a:t>
            </a:r>
          </a:p>
          <a:p>
            <a:pPr marL="457200" indent="-457200">
              <a:buFont typeface="+mj-lt"/>
              <a:buAutoNum type="arabicPeriod"/>
            </a:pPr>
            <a:r>
              <a:rPr lang="en-AU" dirty="0"/>
              <a:t>Exploratory Testing Chrome Extension</a:t>
            </a:r>
          </a:p>
          <a:p>
            <a:pPr marL="457200" indent="-457200">
              <a:buFont typeface="+mj-lt"/>
              <a:buAutoNum type="arabicPeriod"/>
            </a:pPr>
            <a:r>
              <a:rPr lang="en-AU" dirty="0" err="1"/>
              <a:t>Tricentis</a:t>
            </a:r>
            <a:r>
              <a:rPr lang="en-AU" dirty="0"/>
              <a:t> Exploratory Testing for Jira</a:t>
            </a:r>
          </a:p>
          <a:p>
            <a:pPr marL="457200" indent="-457200">
              <a:buFont typeface="+mj-lt"/>
              <a:buAutoNum type="arabicPeriod"/>
            </a:pPr>
            <a:r>
              <a:rPr lang="en-AU" dirty="0"/>
              <a:t>JIRA Capture	</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353389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C35C-1F44-4920-8DAB-700CF877D13C}"/>
              </a:ext>
            </a:extLst>
          </p:cNvPr>
          <p:cNvSpPr>
            <a:spLocks noGrp="1"/>
          </p:cNvSpPr>
          <p:nvPr>
            <p:ph type="title"/>
          </p:nvPr>
        </p:nvSpPr>
        <p:spPr/>
        <p:txBody>
          <a:bodyPr/>
          <a:lstStyle/>
          <a:p>
            <a:r>
              <a:rPr lang="en-AU" dirty="0"/>
              <a:t>Checklists for an efficient automation framework</a:t>
            </a:r>
          </a:p>
        </p:txBody>
      </p:sp>
      <p:sp>
        <p:nvSpPr>
          <p:cNvPr id="3" name="Content Placeholder 2">
            <a:extLst>
              <a:ext uri="{FF2B5EF4-FFF2-40B4-BE49-F238E27FC236}">
                <a16:creationId xmlns:a16="http://schemas.microsoft.com/office/drawing/2014/main" id="{6878A213-0AB7-4712-8436-36EE386C2F13}"/>
              </a:ext>
            </a:extLst>
          </p:cNvPr>
          <p:cNvSpPr>
            <a:spLocks noGrp="1"/>
          </p:cNvSpPr>
          <p:nvPr>
            <p:ph idx="1"/>
          </p:nvPr>
        </p:nvSpPr>
        <p:spPr/>
        <p:txBody>
          <a:bodyPr>
            <a:normAutofit lnSpcReduction="10000"/>
          </a:bodyPr>
          <a:lstStyle/>
          <a:p>
            <a:pPr>
              <a:buFont typeface="Arial" panose="020B0604020202020204" pitchFamily="34" charset="0"/>
              <a:buChar char="•"/>
            </a:pPr>
            <a:r>
              <a:rPr lang="en-AU" dirty="0"/>
              <a:t>Finding the right automation platform – e.g. selenium for web testing, Appium for mobile testing</a:t>
            </a:r>
          </a:p>
          <a:p>
            <a:pPr>
              <a:buFont typeface="Arial" panose="020B0604020202020204" pitchFamily="34" charset="0"/>
              <a:buChar char="•"/>
            </a:pPr>
            <a:r>
              <a:rPr lang="en-AU" dirty="0"/>
              <a:t>Using proper design patterns. </a:t>
            </a:r>
            <a:r>
              <a:rPr lang="en-AU" dirty="0" err="1"/>
              <a:t>Eg</a:t>
            </a:r>
            <a:r>
              <a:rPr lang="en-AU" dirty="0"/>
              <a:t>: using page object model</a:t>
            </a:r>
          </a:p>
          <a:p>
            <a:pPr>
              <a:buFont typeface="Arial" panose="020B0604020202020204" pitchFamily="34" charset="0"/>
              <a:buChar char="•"/>
            </a:pPr>
            <a:r>
              <a:rPr lang="en-AU" dirty="0"/>
              <a:t>Designing FW with keeping in mind the end result of automation.</a:t>
            </a:r>
          </a:p>
          <a:p>
            <a:pPr>
              <a:buFont typeface="Arial" panose="020B0604020202020204" pitchFamily="34" charset="0"/>
              <a:buChar char="•"/>
            </a:pPr>
            <a:r>
              <a:rPr lang="en-AU" dirty="0"/>
              <a:t>No Code Duplication</a:t>
            </a:r>
          </a:p>
          <a:p>
            <a:pPr>
              <a:buFont typeface="Arial" panose="020B0604020202020204" pitchFamily="34" charset="0"/>
              <a:buChar char="•"/>
            </a:pPr>
            <a:r>
              <a:rPr lang="en-AU" dirty="0"/>
              <a:t>Modularizing the code and keeping it simple. </a:t>
            </a:r>
            <a:r>
              <a:rPr lang="en-AU" dirty="0" err="1"/>
              <a:t>eg</a:t>
            </a:r>
            <a:r>
              <a:rPr lang="en-AU" dirty="0"/>
              <a:t>:- writing small functions performing particular actions only.</a:t>
            </a:r>
          </a:p>
          <a:p>
            <a:pPr>
              <a:buFont typeface="Arial" panose="020B0604020202020204" pitchFamily="34" charset="0"/>
              <a:buChar char="•"/>
            </a:pPr>
            <a:r>
              <a:rPr lang="en-AU" dirty="0"/>
              <a:t>Code only for immediate requirements. This will minimize code redundancy.</a:t>
            </a:r>
          </a:p>
          <a:p>
            <a:pPr>
              <a:buFont typeface="Arial" panose="020B0604020202020204" pitchFamily="34" charset="0"/>
              <a:buChar char="•"/>
            </a:pPr>
            <a:r>
              <a:rPr lang="en-AU" dirty="0"/>
              <a:t>Using proper coding standards.</a:t>
            </a:r>
          </a:p>
          <a:p>
            <a:pPr>
              <a:buFont typeface="Arial" panose="020B0604020202020204" pitchFamily="34" charset="0"/>
              <a:buChar char="•"/>
            </a:pPr>
            <a:r>
              <a:rPr lang="en-AU" dirty="0"/>
              <a:t>Proper documentation, comments. </a:t>
            </a:r>
          </a:p>
          <a:p>
            <a:pPr>
              <a:buFont typeface="Arial" panose="020B0604020202020204" pitchFamily="34" charset="0"/>
              <a:buChar char="•"/>
            </a:pPr>
            <a:r>
              <a:rPr lang="en-AU" dirty="0"/>
              <a:t>Using consistent naming conventions.</a:t>
            </a:r>
          </a:p>
          <a:p>
            <a:pPr>
              <a:buFont typeface="Arial" panose="020B0604020202020204" pitchFamily="34" charset="0"/>
              <a:buChar char="•"/>
            </a:pP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3085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1F60-96BA-4AA8-A0AD-8088081FCE12}"/>
              </a:ext>
            </a:extLst>
          </p:cNvPr>
          <p:cNvSpPr>
            <a:spLocks noGrp="1"/>
          </p:cNvSpPr>
          <p:nvPr>
            <p:ph type="title"/>
          </p:nvPr>
        </p:nvSpPr>
        <p:spPr/>
        <p:txBody>
          <a:bodyPr/>
          <a:lstStyle/>
          <a:p>
            <a:r>
              <a:rPr lang="en-AU" dirty="0"/>
              <a:t>Share any experience where you have driven quality process improvements</a:t>
            </a:r>
          </a:p>
        </p:txBody>
      </p:sp>
      <p:sp>
        <p:nvSpPr>
          <p:cNvPr id="3" name="Content Placeholder 2">
            <a:extLst>
              <a:ext uri="{FF2B5EF4-FFF2-40B4-BE49-F238E27FC236}">
                <a16:creationId xmlns:a16="http://schemas.microsoft.com/office/drawing/2014/main" id="{3770FE8B-FC83-4A21-A911-3FD646F4394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AU" dirty="0"/>
              <a:t>Worked on a POC for automating process of pdf document verification using Microsoft Azure Form recognizer tool and Apache </a:t>
            </a:r>
            <a:r>
              <a:rPr lang="en-AU" dirty="0" err="1"/>
              <a:t>PDFBox</a:t>
            </a:r>
            <a:r>
              <a:rPr lang="en-AU" dirty="0"/>
              <a:t> library.  This considerably reduced manual effort for each document taking 10 days time manually, to testing 1000s of pdf documents with accuracy in a day.</a:t>
            </a:r>
          </a:p>
          <a:p>
            <a:pPr>
              <a:buFont typeface="Arial" panose="020B0604020202020204" pitchFamily="34" charset="0"/>
              <a:buChar char="•"/>
            </a:pPr>
            <a:r>
              <a:rPr lang="en-AU" dirty="0"/>
              <a:t>Worked on a POC on using Karate API automation FW for faster testing of APIs. This does not require lot of coding and can reduce time for creating automated test cases.</a:t>
            </a:r>
          </a:p>
          <a:p>
            <a:pPr>
              <a:buFont typeface="Arial" panose="020B0604020202020204" pitchFamily="34" charset="0"/>
              <a:buChar char="•"/>
            </a:pPr>
            <a:r>
              <a:rPr lang="en-AU" dirty="0"/>
              <a:t>In my recent project the writing of test cases (in HP QC ALM) and tracking defects(JIRA Xray) was done using separate tools. I advised my team to incorporate test cases and defects both in JIRA as it would be easier to track defects and test cases and link them in JIRA.</a:t>
            </a:r>
          </a:p>
          <a:p>
            <a:pPr>
              <a:buFont typeface="Arial" panose="020B0604020202020204" pitchFamily="34" charset="0"/>
              <a:buChar char="•"/>
            </a:pPr>
            <a:r>
              <a:rPr lang="en-AU" dirty="0"/>
              <a:t>Also the development team was from separate vendor where they were having no access to JIRA tool which was causing issue in assigning defects to Vendor. We had to create defects again for developers in separate doc and send them via email and then put it in JIRA as well. I suggested on providing the JIRA access to vendor as well because it was reducing our productivity.</a:t>
            </a:r>
          </a:p>
          <a:p>
            <a:pPr>
              <a:buFont typeface="Arial" panose="020B0604020202020204" pitchFamily="34" charset="0"/>
              <a:buChar char="•"/>
            </a:pPr>
            <a:r>
              <a:rPr lang="en-AU" dirty="0"/>
              <a:t>The Development team was deploying their code in Dev and QA testing environment at the same time and the deployment was happening with new bugs during anytime of the day. This was causing regression. A proper code management was not done and this was causing issues. I suggested to deploy code during fixed time of day and QA environment to be separated with dev environment.</a:t>
            </a:r>
          </a:p>
        </p:txBody>
      </p:sp>
    </p:spTree>
    <p:extLst>
      <p:ext uri="{BB962C8B-B14F-4D97-AF65-F5344CB8AC3E}">
        <p14:creationId xmlns:p14="http://schemas.microsoft.com/office/powerpoint/2010/main" val="13450705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TM02900769[[fn=Retrospect]]</Template>
  <TotalTime>272</TotalTime>
  <Words>1110</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montregular</vt:lpstr>
      <vt:lpstr>Retrospect</vt:lpstr>
      <vt:lpstr>Views on Software Testing Principles</vt:lpstr>
      <vt:lpstr>Contents</vt:lpstr>
      <vt:lpstr>Importance of quality in a fast-paced delivery environment</vt:lpstr>
      <vt:lpstr>What is shifting left</vt:lpstr>
      <vt:lpstr>Pros and Cons of shifting left quality</vt:lpstr>
      <vt:lpstr>Exploratory testing vs automated testing</vt:lpstr>
      <vt:lpstr>Synergizing Automated and Exploratory testing</vt:lpstr>
      <vt:lpstr>Checklists for an efficient automation framework</vt:lpstr>
      <vt:lpstr>Share any experience where you have driven quality process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Principles and Ideas</dc:title>
  <dc:creator>Parul Soni</dc:creator>
  <cp:lastModifiedBy>Parul Soni</cp:lastModifiedBy>
  <cp:revision>145</cp:revision>
  <dcterms:created xsi:type="dcterms:W3CDTF">2021-04-06T03:40:10Z</dcterms:created>
  <dcterms:modified xsi:type="dcterms:W3CDTF">2021-04-06T08:14:03Z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dac9ce-053c-410e-bcf8-96687039a7e0_Enabled">
    <vt:lpwstr>true</vt:lpwstr>
  </property>
  <property fmtid="{D5CDD505-2E9C-101B-9397-08002B2CF9AE}" pid="3" name="MSIP_Label_5cdac9ce-053c-410e-bcf8-96687039a7e0_SetDate">
    <vt:lpwstr>2021-04-06T08:13:04Z</vt:lpwstr>
  </property>
  <property fmtid="{D5CDD505-2E9C-101B-9397-08002B2CF9AE}" pid="4" name="MSIP_Label_5cdac9ce-053c-410e-bcf8-96687039a7e0_Method">
    <vt:lpwstr>Privileged</vt:lpwstr>
  </property>
  <property fmtid="{D5CDD505-2E9C-101B-9397-08002B2CF9AE}" pid="5" name="MSIP_Label_5cdac9ce-053c-410e-bcf8-96687039a7e0_Name">
    <vt:lpwstr>Public</vt:lpwstr>
  </property>
  <property fmtid="{D5CDD505-2E9C-101B-9397-08002B2CF9AE}" pid="6" name="MSIP_Label_5cdac9ce-053c-410e-bcf8-96687039a7e0_SiteId">
    <vt:lpwstr>40143f24-a2e9-4695-ac8e-1140f628a32e</vt:lpwstr>
  </property>
  <property fmtid="{D5CDD505-2E9C-101B-9397-08002B2CF9AE}" pid="7" name="MSIP_Label_5cdac9ce-053c-410e-bcf8-96687039a7e0_ActionId">
    <vt:lpwstr>e61133c4-7d0f-4b88-a1b4-ffa9702da0c0</vt:lpwstr>
  </property>
  <property fmtid="{D5CDD505-2E9C-101B-9397-08002B2CF9AE}" pid="8" name="MSIP_Label_5cdac9ce-053c-410e-bcf8-96687039a7e0_ContentBits">
    <vt:lpwstr>2</vt:lpwstr>
  </property>
  <property fmtid="{D5CDD505-2E9C-101B-9397-08002B2CF9AE}" pid="9" name="TFAClassification">
    <vt:lpwstr>TFAPublic</vt:lpwstr>
  </property>
  <property fmtid="{D5CDD505-2E9C-101B-9397-08002B2CF9AE}" pid="10" name="_MarkAsFinal">
    <vt:bool>true</vt:bool>
  </property>
</Properties>
</file>