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7" roundtripDataSignature="AMtx7mh9Qkl8P31GmN+bVfooze+eb6iD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398962" y="9555162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1371600" y="763587"/>
            <a:ext cx="5024437" cy="3767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777875" y="4776787"/>
            <a:ext cx="6213475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3" type="hdr"/>
          </p:nvPr>
        </p:nvSpPr>
        <p:spPr>
          <a:xfrm>
            <a:off x="0" y="0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0" type="dt"/>
          </p:nvPr>
        </p:nvSpPr>
        <p:spPr>
          <a:xfrm>
            <a:off x="4398962" y="0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11" type="ftr"/>
          </p:nvPr>
        </p:nvSpPr>
        <p:spPr>
          <a:xfrm>
            <a:off x="0" y="9555162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n"/>
          <p:cNvSpPr txBox="1"/>
          <p:nvPr>
            <p:ph idx="4" type="sldNum"/>
          </p:nvPr>
        </p:nvSpPr>
        <p:spPr>
          <a:xfrm>
            <a:off x="4398962" y="9555162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/>
        </p:nvSpPr>
        <p:spPr>
          <a:xfrm>
            <a:off x="4398962" y="9555162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:notes"/>
          <p:cNvSpPr txBox="1"/>
          <p:nvPr/>
        </p:nvSpPr>
        <p:spPr>
          <a:xfrm>
            <a:off x="4398962" y="9555162"/>
            <a:ext cx="3362325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" name="Google Shape;2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/>
        </p:nvSpPr>
        <p:spPr>
          <a:xfrm>
            <a:off x="4398962" y="9555162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/>
        </p:nvSpPr>
        <p:spPr>
          <a:xfrm>
            <a:off x="4398962" y="9555162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5f92d37c4_0_55:notes"/>
          <p:cNvSpPr txBox="1"/>
          <p:nvPr/>
        </p:nvSpPr>
        <p:spPr>
          <a:xfrm>
            <a:off x="4398962" y="9555162"/>
            <a:ext cx="336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25f92d37c4_0_55:notes"/>
          <p:cNvSpPr/>
          <p:nvPr>
            <p:ph idx="2" type="sldImg"/>
          </p:nvPr>
        </p:nvSpPr>
        <p:spPr>
          <a:xfrm>
            <a:off x="1371600" y="763587"/>
            <a:ext cx="5027700" cy="377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g125f92d37c4_0_55:notes"/>
          <p:cNvSpPr txBox="1"/>
          <p:nvPr>
            <p:ph idx="1" type="body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f92d37c4_0_48:notes"/>
          <p:cNvSpPr txBox="1"/>
          <p:nvPr/>
        </p:nvSpPr>
        <p:spPr>
          <a:xfrm>
            <a:off x="4398962" y="9555162"/>
            <a:ext cx="336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25f92d37c4_0_48:notes"/>
          <p:cNvSpPr/>
          <p:nvPr>
            <p:ph idx="2" type="sldImg"/>
          </p:nvPr>
        </p:nvSpPr>
        <p:spPr>
          <a:xfrm>
            <a:off x="1371600" y="763587"/>
            <a:ext cx="5027700" cy="377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g125f92d37c4_0_48:notes"/>
          <p:cNvSpPr txBox="1"/>
          <p:nvPr>
            <p:ph idx="1" type="body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/>
        </p:nvSpPr>
        <p:spPr>
          <a:xfrm>
            <a:off x="4398962" y="9555162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5f92d37c4_0_14:notes"/>
          <p:cNvSpPr txBox="1"/>
          <p:nvPr/>
        </p:nvSpPr>
        <p:spPr>
          <a:xfrm>
            <a:off x="4398962" y="9555162"/>
            <a:ext cx="336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25f92d37c4_0_14:notes"/>
          <p:cNvSpPr/>
          <p:nvPr>
            <p:ph idx="2" type="sldImg"/>
          </p:nvPr>
        </p:nvSpPr>
        <p:spPr>
          <a:xfrm>
            <a:off x="1371600" y="763587"/>
            <a:ext cx="5027700" cy="377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g125f92d37c4_0_14:notes"/>
          <p:cNvSpPr txBox="1"/>
          <p:nvPr>
            <p:ph idx="1" type="body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5f92d37c4_0_38:notes"/>
          <p:cNvSpPr txBox="1"/>
          <p:nvPr/>
        </p:nvSpPr>
        <p:spPr>
          <a:xfrm>
            <a:off x="4398962" y="9555162"/>
            <a:ext cx="336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25f92d37c4_0_38:notes"/>
          <p:cNvSpPr/>
          <p:nvPr>
            <p:ph idx="2" type="sldImg"/>
          </p:nvPr>
        </p:nvSpPr>
        <p:spPr>
          <a:xfrm>
            <a:off x="1371600" y="763587"/>
            <a:ext cx="5027700" cy="377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g125f92d37c4_0_38:notes"/>
          <p:cNvSpPr txBox="1"/>
          <p:nvPr>
            <p:ph idx="1" type="body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5f92d37c4_0_72:notes"/>
          <p:cNvSpPr txBox="1"/>
          <p:nvPr/>
        </p:nvSpPr>
        <p:spPr>
          <a:xfrm>
            <a:off x="4398962" y="9555162"/>
            <a:ext cx="336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25f92d37c4_0_72:notes"/>
          <p:cNvSpPr/>
          <p:nvPr>
            <p:ph idx="2" type="sldImg"/>
          </p:nvPr>
        </p:nvSpPr>
        <p:spPr>
          <a:xfrm>
            <a:off x="1371600" y="763587"/>
            <a:ext cx="5027700" cy="377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g125f92d37c4_0_72:notes"/>
          <p:cNvSpPr txBox="1"/>
          <p:nvPr>
            <p:ph idx="1" type="body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5f92d37c4_0_79:notes"/>
          <p:cNvSpPr txBox="1"/>
          <p:nvPr/>
        </p:nvSpPr>
        <p:spPr>
          <a:xfrm>
            <a:off x="4398962" y="9555162"/>
            <a:ext cx="336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25f92d37c4_0_79:notes"/>
          <p:cNvSpPr/>
          <p:nvPr>
            <p:ph idx="2" type="sldImg"/>
          </p:nvPr>
        </p:nvSpPr>
        <p:spPr>
          <a:xfrm>
            <a:off x="1371600" y="763587"/>
            <a:ext cx="5027700" cy="377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g125f92d37c4_0_79:notes"/>
          <p:cNvSpPr txBox="1"/>
          <p:nvPr>
            <p:ph idx="1" type="body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5f92d37c4_0_7:notes"/>
          <p:cNvSpPr txBox="1"/>
          <p:nvPr/>
        </p:nvSpPr>
        <p:spPr>
          <a:xfrm>
            <a:off x="4398962" y="9555162"/>
            <a:ext cx="336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25f92d37c4_0_7:notes"/>
          <p:cNvSpPr/>
          <p:nvPr>
            <p:ph idx="2" type="sldImg"/>
          </p:nvPr>
        </p:nvSpPr>
        <p:spPr>
          <a:xfrm>
            <a:off x="1371600" y="763587"/>
            <a:ext cx="5027700" cy="377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3" name="Google Shape;203;g125f92d37c4_0_7:notes"/>
          <p:cNvSpPr txBox="1"/>
          <p:nvPr>
            <p:ph idx="1" type="body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/>
        </p:nvSpPr>
        <p:spPr>
          <a:xfrm>
            <a:off x="4398962" y="9555162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5f92d37c4_0_26:notes"/>
          <p:cNvSpPr txBox="1"/>
          <p:nvPr/>
        </p:nvSpPr>
        <p:spPr>
          <a:xfrm>
            <a:off x="4398962" y="9555162"/>
            <a:ext cx="336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25f92d37c4_0_26:notes"/>
          <p:cNvSpPr/>
          <p:nvPr>
            <p:ph idx="2" type="sldImg"/>
          </p:nvPr>
        </p:nvSpPr>
        <p:spPr>
          <a:xfrm>
            <a:off x="1371600" y="763587"/>
            <a:ext cx="5027700" cy="377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1" name="Google Shape;211;g125f92d37c4_0_26:notes"/>
          <p:cNvSpPr txBox="1"/>
          <p:nvPr>
            <p:ph idx="1" type="body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5f92d37c4_0_0:notes"/>
          <p:cNvSpPr txBox="1"/>
          <p:nvPr/>
        </p:nvSpPr>
        <p:spPr>
          <a:xfrm>
            <a:off x="4398962" y="9555162"/>
            <a:ext cx="336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25f92d37c4_0_0:notes"/>
          <p:cNvSpPr/>
          <p:nvPr>
            <p:ph idx="2" type="sldImg"/>
          </p:nvPr>
        </p:nvSpPr>
        <p:spPr>
          <a:xfrm>
            <a:off x="1371600" y="763587"/>
            <a:ext cx="5027700" cy="377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1" name="Google Shape;221;g125f92d37c4_0_0:notes"/>
          <p:cNvSpPr txBox="1"/>
          <p:nvPr>
            <p:ph idx="1" type="body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5f92d37c4_0_64:notes"/>
          <p:cNvSpPr txBox="1"/>
          <p:nvPr/>
        </p:nvSpPr>
        <p:spPr>
          <a:xfrm>
            <a:off x="4398962" y="9555162"/>
            <a:ext cx="336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25f92d37c4_0_64:notes"/>
          <p:cNvSpPr/>
          <p:nvPr>
            <p:ph idx="2" type="sldImg"/>
          </p:nvPr>
        </p:nvSpPr>
        <p:spPr>
          <a:xfrm>
            <a:off x="1371600" y="763587"/>
            <a:ext cx="5027700" cy="377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9" name="Google Shape;229;g125f92d37c4_0_64:notes"/>
          <p:cNvSpPr txBox="1"/>
          <p:nvPr>
            <p:ph idx="1" type="body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5f92d37c4_5_0:notes"/>
          <p:cNvSpPr txBox="1"/>
          <p:nvPr>
            <p:ph idx="12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38" name="Google Shape;238;g125f92d37c4_5_0:notes"/>
          <p:cNvSpPr/>
          <p:nvPr>
            <p:ph idx="2" type="sldImg"/>
          </p:nvPr>
        </p:nvSpPr>
        <p:spPr>
          <a:xfrm>
            <a:off x="1371600" y="763587"/>
            <a:ext cx="5024400" cy="37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g125f92d37c4_5_0:notes"/>
          <p:cNvSpPr txBox="1"/>
          <p:nvPr>
            <p:ph idx="1" type="body"/>
          </p:nvPr>
        </p:nvSpPr>
        <p:spPr>
          <a:xfrm>
            <a:off x="777875" y="4776787"/>
            <a:ext cx="6213600" cy="4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125f92d37c4_5_0:notes"/>
          <p:cNvSpPr txBox="1"/>
          <p:nvPr>
            <p:ph idx="3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5f92d37c4_0_94:notes"/>
          <p:cNvSpPr txBox="1"/>
          <p:nvPr/>
        </p:nvSpPr>
        <p:spPr>
          <a:xfrm>
            <a:off x="4398962" y="9555162"/>
            <a:ext cx="336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25f92d37c4_0_94:notes"/>
          <p:cNvSpPr/>
          <p:nvPr>
            <p:ph idx="2" type="sldImg"/>
          </p:nvPr>
        </p:nvSpPr>
        <p:spPr>
          <a:xfrm>
            <a:off x="1371600" y="763587"/>
            <a:ext cx="5027700" cy="377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9" name="Google Shape;249;g125f92d37c4_0_94:notes"/>
          <p:cNvSpPr txBox="1"/>
          <p:nvPr>
            <p:ph idx="1" type="body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5f92d37c4_5_8:notes"/>
          <p:cNvSpPr txBox="1"/>
          <p:nvPr>
            <p:ph idx="12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59" name="Google Shape;259;g125f92d37c4_5_8:notes"/>
          <p:cNvSpPr/>
          <p:nvPr>
            <p:ph idx="2" type="sldImg"/>
          </p:nvPr>
        </p:nvSpPr>
        <p:spPr>
          <a:xfrm>
            <a:off x="1371600" y="763587"/>
            <a:ext cx="5024400" cy="37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125f92d37c4_5_8:notes"/>
          <p:cNvSpPr txBox="1"/>
          <p:nvPr>
            <p:ph idx="1" type="body"/>
          </p:nvPr>
        </p:nvSpPr>
        <p:spPr>
          <a:xfrm>
            <a:off x="777875" y="4776787"/>
            <a:ext cx="6213600" cy="4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125f92d37c4_5_8:notes"/>
          <p:cNvSpPr txBox="1"/>
          <p:nvPr>
            <p:ph idx="3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67fd235fc_0_14:notes"/>
          <p:cNvSpPr txBox="1"/>
          <p:nvPr/>
        </p:nvSpPr>
        <p:spPr>
          <a:xfrm>
            <a:off x="4398962" y="9555162"/>
            <a:ext cx="336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1267fd235fc_0_14:notes"/>
          <p:cNvSpPr/>
          <p:nvPr>
            <p:ph idx="2" type="sldImg"/>
          </p:nvPr>
        </p:nvSpPr>
        <p:spPr>
          <a:xfrm>
            <a:off x="1371600" y="763587"/>
            <a:ext cx="5027700" cy="377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1" name="Google Shape;271;g1267fd235fc_0_14:notes"/>
          <p:cNvSpPr txBox="1"/>
          <p:nvPr>
            <p:ph idx="1" type="body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67fd235fc_0_48:notes"/>
          <p:cNvSpPr txBox="1"/>
          <p:nvPr/>
        </p:nvSpPr>
        <p:spPr>
          <a:xfrm>
            <a:off x="4398962" y="9555162"/>
            <a:ext cx="336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267fd235fc_0_48:notes"/>
          <p:cNvSpPr/>
          <p:nvPr>
            <p:ph idx="2" type="sldImg"/>
          </p:nvPr>
        </p:nvSpPr>
        <p:spPr>
          <a:xfrm>
            <a:off x="1371600" y="763587"/>
            <a:ext cx="5027700" cy="377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g1267fd235fc_0_48:notes"/>
          <p:cNvSpPr txBox="1"/>
          <p:nvPr>
            <p:ph idx="1" type="body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67fd235fc_0_64:notes"/>
          <p:cNvSpPr txBox="1"/>
          <p:nvPr/>
        </p:nvSpPr>
        <p:spPr>
          <a:xfrm>
            <a:off x="4398962" y="9555162"/>
            <a:ext cx="336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267fd235fc_0_64:notes"/>
          <p:cNvSpPr/>
          <p:nvPr>
            <p:ph idx="2" type="sldImg"/>
          </p:nvPr>
        </p:nvSpPr>
        <p:spPr>
          <a:xfrm>
            <a:off x="1371600" y="763587"/>
            <a:ext cx="5027700" cy="377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8" name="Google Shape;288;g1267fd235fc_0_64:notes"/>
          <p:cNvSpPr txBox="1"/>
          <p:nvPr>
            <p:ph idx="1" type="body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7fd235fc_0_21:notes"/>
          <p:cNvSpPr txBox="1"/>
          <p:nvPr/>
        </p:nvSpPr>
        <p:spPr>
          <a:xfrm>
            <a:off x="4398962" y="9555162"/>
            <a:ext cx="336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267fd235fc_0_21:notes"/>
          <p:cNvSpPr/>
          <p:nvPr>
            <p:ph idx="2" type="sldImg"/>
          </p:nvPr>
        </p:nvSpPr>
        <p:spPr>
          <a:xfrm>
            <a:off x="1371600" y="763587"/>
            <a:ext cx="5027700" cy="377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7" name="Google Shape;297;g1267fd235fc_0_21:notes"/>
          <p:cNvSpPr txBox="1"/>
          <p:nvPr>
            <p:ph idx="1" type="body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/>
          <p:nvPr/>
        </p:nvSpPr>
        <p:spPr>
          <a:xfrm>
            <a:off x="4398962" y="9555162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:notes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67fd235fc_0_35:notes"/>
          <p:cNvSpPr txBox="1"/>
          <p:nvPr>
            <p:ph idx="12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304" name="Google Shape;304;g1267fd235fc_0_35:notes"/>
          <p:cNvSpPr/>
          <p:nvPr>
            <p:ph idx="2" type="sldImg"/>
          </p:nvPr>
        </p:nvSpPr>
        <p:spPr>
          <a:xfrm>
            <a:off x="1371600" y="763587"/>
            <a:ext cx="5024400" cy="37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g1267fd235fc_0_35:notes"/>
          <p:cNvSpPr txBox="1"/>
          <p:nvPr>
            <p:ph idx="1" type="body"/>
          </p:nvPr>
        </p:nvSpPr>
        <p:spPr>
          <a:xfrm>
            <a:off x="777875" y="4776787"/>
            <a:ext cx="6213600" cy="4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1267fd235fc_0_35:notes"/>
          <p:cNvSpPr txBox="1"/>
          <p:nvPr>
            <p:ph idx="3" type="sldNum"/>
          </p:nvPr>
        </p:nvSpPr>
        <p:spPr>
          <a:xfrm>
            <a:off x="4398962" y="9555162"/>
            <a:ext cx="336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67fd235fc_0_28:notes"/>
          <p:cNvSpPr txBox="1"/>
          <p:nvPr/>
        </p:nvSpPr>
        <p:spPr>
          <a:xfrm>
            <a:off x="4398962" y="9555162"/>
            <a:ext cx="336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267fd235fc_0_28:notes"/>
          <p:cNvSpPr/>
          <p:nvPr>
            <p:ph idx="2" type="sldImg"/>
          </p:nvPr>
        </p:nvSpPr>
        <p:spPr>
          <a:xfrm>
            <a:off x="1371600" y="763587"/>
            <a:ext cx="5027700" cy="3770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5" name="Google Shape;315;g1267fd235fc_0_28:notes"/>
          <p:cNvSpPr txBox="1"/>
          <p:nvPr>
            <p:ph idx="1" type="body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/>
        </p:nvSpPr>
        <p:spPr>
          <a:xfrm>
            <a:off x="4398962" y="9555162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/>
          <p:nvPr/>
        </p:nvSpPr>
        <p:spPr>
          <a:xfrm>
            <a:off x="4398962" y="9555162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:notes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/>
          <p:nvPr/>
        </p:nvSpPr>
        <p:spPr>
          <a:xfrm>
            <a:off x="4398962" y="9555162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:notes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/>
        </p:nvSpPr>
        <p:spPr>
          <a:xfrm>
            <a:off x="4398962" y="9555162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/>
        </p:nvSpPr>
        <p:spPr>
          <a:xfrm>
            <a:off x="4398962" y="9555162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/>
          <p:nvPr/>
        </p:nvSpPr>
        <p:spPr>
          <a:xfrm>
            <a:off x="4398962" y="9555162"/>
            <a:ext cx="33686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:notes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87" y="6218237"/>
            <a:ext cx="5429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idx="12" type="sldNum"/>
          </p:nvPr>
        </p:nvSpPr>
        <p:spPr>
          <a:xfrm>
            <a:off x="8472487" y="6218237"/>
            <a:ext cx="5429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4" name="Google Shape;14;p13"/>
          <p:cNvSpPr txBox="1"/>
          <p:nvPr>
            <p:ph type="title"/>
          </p:nvPr>
        </p:nvSpPr>
        <p:spPr>
          <a:xfrm>
            <a:off x="457200" y="273050"/>
            <a:ext cx="8224837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457200" y="1604962"/>
            <a:ext cx="8224837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/>
        </p:nvSpPr>
        <p:spPr>
          <a:xfrm>
            <a:off x="-857250" y="908050"/>
            <a:ext cx="10847387" cy="2012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Gold Price Forecasting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P-111 Group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" name="Google Shape;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9375" y="103187"/>
            <a:ext cx="1185862" cy="41116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"/>
          <p:cNvSpPr/>
          <p:nvPr/>
        </p:nvSpPr>
        <p:spPr>
          <a:xfrm>
            <a:off x="2697162" y="5265737"/>
            <a:ext cx="33559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616075" y="2773362"/>
            <a:ext cx="5570400" cy="3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Gourangee S Dhanagare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Rahul Chauhan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Arman N Soni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Parul yadav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Prathik Mohan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9837" y="61912"/>
            <a:ext cx="1514475" cy="5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"/>
          <p:cNvSpPr txBox="1"/>
          <p:nvPr/>
        </p:nvSpPr>
        <p:spPr>
          <a:xfrm>
            <a:off x="2138875" y="1857375"/>
            <a:ext cx="4317300" cy="2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Kartik &amp; </a:t>
            </a:r>
            <a:r>
              <a:rPr b="1" lang="en-US" sz="2000"/>
              <a:t>Dhanyapriya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/>
              <a:t>04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/0</a:t>
            </a:r>
            <a:r>
              <a:rPr b="1" lang="en-US" sz="2000"/>
              <a:t>5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97762" y="200025"/>
            <a:ext cx="1490662" cy="53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/>
        </p:nvSpPr>
        <p:spPr>
          <a:xfrm>
            <a:off x="1377950" y="80962"/>
            <a:ext cx="5935662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Exploring/EDA on Initially Raw Data (Uncleaned data)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0"/>
          <p:cNvSpPr txBox="1"/>
          <p:nvPr/>
        </p:nvSpPr>
        <p:spPr>
          <a:xfrm>
            <a:off x="4184650" y="1033450"/>
            <a:ext cx="1249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357187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 txBox="1"/>
          <p:nvPr/>
        </p:nvSpPr>
        <p:spPr>
          <a:xfrm>
            <a:off x="1828800" y="5637212"/>
            <a:ext cx="81375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last 5 years, price of gold was more between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2500/- to 2750/-.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125" y="1452562"/>
            <a:ext cx="4114800" cy="29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38662" y="2743200"/>
            <a:ext cx="4332287" cy="26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/>
        </p:nvSpPr>
        <p:spPr>
          <a:xfrm>
            <a:off x="1377950" y="80962"/>
            <a:ext cx="5935662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Exploring/EDA on Initially Raw Data (Uncleaned data)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1"/>
          <p:cNvSpPr txBox="1"/>
          <p:nvPr/>
        </p:nvSpPr>
        <p:spPr>
          <a:xfrm>
            <a:off x="4184650" y="781050"/>
            <a:ext cx="1249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357187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1844675" y="6113462"/>
            <a:ext cx="81375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spread of data with outliers 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2019 than any other year.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1211262"/>
            <a:ext cx="8193087" cy="22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" y="3548062"/>
            <a:ext cx="8229600" cy="239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5f92d37c4_0_55"/>
          <p:cNvSpPr txBox="1"/>
          <p:nvPr/>
        </p:nvSpPr>
        <p:spPr>
          <a:xfrm>
            <a:off x="836850" y="1990862"/>
            <a:ext cx="76803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Project Architecture</a:t>
            </a:r>
            <a:endParaRPr b="1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Our Project Flow</a:t>
            </a:r>
            <a:endParaRPr b="0" i="0" sz="2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4" name="Google Shape;144;g125f92d37c4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25f92d37c4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125f92d37c4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25f92d37c4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25f92d37c4_0_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5700" y="276225"/>
            <a:ext cx="2809875" cy="63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25f92d37c4_0_48"/>
          <p:cNvSpPr txBox="1"/>
          <p:nvPr/>
        </p:nvSpPr>
        <p:spPr>
          <a:xfrm>
            <a:off x="4824250" y="1609725"/>
            <a:ext cx="39324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Details:</a:t>
            </a:r>
            <a:endParaRPr b="1" i="0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Provided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Exploration of RAW data performed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Pre-processing includes cleaning of data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Partitioning 1-year (365 days) for validation and rest for train &amp; test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Walk forward Validation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Attempted Multiple Models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/>
        </p:nvSpPr>
        <p:spPr>
          <a:xfrm>
            <a:off x="822325" y="2078037"/>
            <a:ext cx="7680325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Cleaning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5f92d37c4_0_14"/>
          <p:cNvSpPr txBox="1"/>
          <p:nvPr/>
        </p:nvSpPr>
        <p:spPr>
          <a:xfrm>
            <a:off x="1377950" y="765175"/>
            <a:ext cx="59358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 - Making data Stationary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25f92d37c4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25f92d37c4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25f92d37c4_0_14"/>
          <p:cNvSpPr txBox="1"/>
          <p:nvPr/>
        </p:nvSpPr>
        <p:spPr>
          <a:xfrm>
            <a:off x="619125" y="1609725"/>
            <a:ext cx="81375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Series data has 4 components: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Trend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Seasonality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Noise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125f92d37c4_0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92525" y="2476150"/>
            <a:ext cx="5456326" cy="409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25f92d37c4_0_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6225" y="3529725"/>
            <a:ext cx="2163261" cy="30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5f92d37c4_0_38"/>
          <p:cNvSpPr txBox="1"/>
          <p:nvPr/>
        </p:nvSpPr>
        <p:spPr>
          <a:xfrm>
            <a:off x="1377950" y="765175"/>
            <a:ext cx="5935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125f92d37c4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25f92d37c4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25f92d37c4_0_38"/>
          <p:cNvSpPr txBox="1"/>
          <p:nvPr/>
        </p:nvSpPr>
        <p:spPr>
          <a:xfrm>
            <a:off x="619125" y="1609725"/>
            <a:ext cx="8137500" cy="49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removed unwanted components for forecasting models by: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Differencing (ADF test to verify) to remove trend and seasonality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Transforms - linear and quadratic to remove noise and Box-Cox Transformation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Moving Average for Smoothing (MA Model)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 selection of p,d,q values using ACF and P-ACF plots &amp; Hyperparameter Grid search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lag value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= order of differencing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= size of moving average window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5f92d37c4_0_72"/>
          <p:cNvSpPr txBox="1"/>
          <p:nvPr/>
        </p:nvSpPr>
        <p:spPr>
          <a:xfrm>
            <a:off x="822325" y="2078037"/>
            <a:ext cx="76803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ACF and P-ACF Plots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125f92d37c4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25f92d37c4_0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5f92d37c4_0_79"/>
          <p:cNvSpPr txBox="1"/>
          <p:nvPr/>
        </p:nvSpPr>
        <p:spPr>
          <a:xfrm>
            <a:off x="1206350" y="778663"/>
            <a:ext cx="6572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ACF and P-ACF plots (First 50 days lag)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125f92d37c4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25f92d37c4_0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25f92d37c4_0_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1355575"/>
            <a:ext cx="8839200" cy="500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5f92d37c4_0_7"/>
          <p:cNvSpPr txBox="1"/>
          <p:nvPr/>
        </p:nvSpPr>
        <p:spPr>
          <a:xfrm>
            <a:off x="822325" y="2078037"/>
            <a:ext cx="76803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Models Attempted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125f92d37c4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25f92d37c4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/>
        </p:nvSpPr>
        <p:spPr>
          <a:xfrm>
            <a:off x="822325" y="2078037"/>
            <a:ext cx="7680325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Business Objective</a:t>
            </a:r>
            <a:br>
              <a:rPr b="1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5f92d37c4_0_26"/>
          <p:cNvSpPr txBox="1"/>
          <p:nvPr/>
        </p:nvSpPr>
        <p:spPr>
          <a:xfrm>
            <a:off x="1377950" y="765175"/>
            <a:ext cx="5935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Attempted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125f92d37c4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25f92d37c4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25f92d37c4_0_26"/>
          <p:cNvSpPr txBox="1"/>
          <p:nvPr/>
        </p:nvSpPr>
        <p:spPr>
          <a:xfrm>
            <a:off x="619125" y="1609725"/>
            <a:ext cx="8137500" cy="4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Baseline Model - Naive/Persistent model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Holt-Winters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Exponential Method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Holts winter exponential smoothing with additive seasonality and additive trend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Holts winter exponential smoothing with multiplicative seasonality and additive trend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Moving Average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125f92d37c4_0_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7825" y="4621425"/>
            <a:ext cx="3893400" cy="20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5f92d37c4_0_0"/>
          <p:cNvSpPr txBox="1"/>
          <p:nvPr/>
        </p:nvSpPr>
        <p:spPr>
          <a:xfrm>
            <a:off x="822325" y="2078037"/>
            <a:ext cx="76803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Model Selection &amp; Evaluation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125f92d37c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25f92d37c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5f92d37c4_0_64"/>
          <p:cNvSpPr txBox="1"/>
          <p:nvPr/>
        </p:nvSpPr>
        <p:spPr>
          <a:xfrm>
            <a:off x="1377950" y="765175"/>
            <a:ext cx="5935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Selection based on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125f92d37c4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25f92d37c4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25f92d37c4_0_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9350" y="4613351"/>
            <a:ext cx="3563425" cy="20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25f92d37c4_0_64"/>
          <p:cNvSpPr txBox="1"/>
          <p:nvPr/>
        </p:nvSpPr>
        <p:spPr>
          <a:xfrm>
            <a:off x="503250" y="1608500"/>
            <a:ext cx="8137500" cy="3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Baseline Model - Naive/Persistent model RMSE 148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Holt-Winters MAPE = 29.9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Exponential Method MAPE = 6.34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Holts winter exponential smoothing with additive seasonality and additive trend.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MAPE = 1.4 [We selected this model]</a:t>
            </a:r>
            <a:endParaRPr b="1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Holts winter exponential smoothing with multiplicative seasonality and additive trend MAPE = 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ARIMA MAPE = 2.09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5f92d37c4_5_0"/>
          <p:cNvSpPr txBox="1"/>
          <p:nvPr/>
        </p:nvSpPr>
        <p:spPr>
          <a:xfrm>
            <a:off x="446000" y="335550"/>
            <a:ext cx="7885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Holt’s Winter method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g125f92d37c4_5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82063"/>
            <a:ext cx="8839199" cy="12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25f92d37c4_5_0"/>
          <p:cNvSpPr txBox="1"/>
          <p:nvPr/>
        </p:nvSpPr>
        <p:spPr>
          <a:xfrm>
            <a:off x="305100" y="1104250"/>
            <a:ext cx="8136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Holt-Winters forecasting method applies a triple exponential smoothing for level, trend and seasonal components. A Holt-Winters model is defined by its three order parameters, alpha, beta, gamma. Alpha specifies the coefficient for the level smoothing. Beta specifies the coefficient for the trend smoothing.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g125f92d37c4_5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6725" y="4075938"/>
            <a:ext cx="4974239" cy="2477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125f92d37c4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125f92d37c4_0_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125f92d37c4_0_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200" y="1731862"/>
            <a:ext cx="6010275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25f92d37c4_0_94"/>
          <p:cNvSpPr txBox="1"/>
          <p:nvPr/>
        </p:nvSpPr>
        <p:spPr>
          <a:xfrm>
            <a:off x="453825" y="305408"/>
            <a:ext cx="76803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ARIMA Grid Search for best hyper parameterization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25f92d37c4_0_94"/>
          <p:cNvSpPr txBox="1"/>
          <p:nvPr/>
        </p:nvSpPr>
        <p:spPr>
          <a:xfrm>
            <a:off x="6684025" y="2336200"/>
            <a:ext cx="2130600" cy="26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Ran from:</a:t>
            </a:r>
            <a:endParaRPr b="0" i="0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from range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to 13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from range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to 4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from range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to 13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25f92d37c4_0_94"/>
          <p:cNvSpPr txBox="1"/>
          <p:nvPr/>
        </p:nvSpPr>
        <p:spPr>
          <a:xfrm>
            <a:off x="1967700" y="1009975"/>
            <a:ext cx="52086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MAPE for ARIMA we got: 2.09 for (2,1,11)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5f92d37c4_5_8"/>
          <p:cNvSpPr txBox="1"/>
          <p:nvPr/>
        </p:nvSpPr>
        <p:spPr>
          <a:xfrm>
            <a:off x="70413" y="187175"/>
            <a:ext cx="84729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Forecasted Values for 30 days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g125f92d37c4_5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674" y="1148825"/>
            <a:ext cx="2515300" cy="55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125f92d37c4_5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5314" y="2757800"/>
            <a:ext cx="5497236" cy="343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125f92d37c4_5_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3275" y="1829015"/>
            <a:ext cx="5201350" cy="78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25f92d37c4_5_8"/>
          <p:cNvSpPr txBox="1"/>
          <p:nvPr/>
        </p:nvSpPr>
        <p:spPr>
          <a:xfrm>
            <a:off x="3613251" y="920775"/>
            <a:ext cx="5201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Given data: 0 to 2181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Predicted data: 2182 to 2211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67fd235fc_0_14"/>
          <p:cNvSpPr txBox="1"/>
          <p:nvPr/>
        </p:nvSpPr>
        <p:spPr>
          <a:xfrm>
            <a:off x="822325" y="2078037"/>
            <a:ext cx="76803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Model Deployment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g1267fd235fc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1267fd235fc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g1267fd235fc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1267fd235fc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1267fd235fc_0_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989987"/>
            <a:ext cx="8839200" cy="45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1267fd235fc_0_48"/>
          <p:cNvSpPr txBox="1"/>
          <p:nvPr/>
        </p:nvSpPr>
        <p:spPr>
          <a:xfrm>
            <a:off x="2886750" y="271135"/>
            <a:ext cx="3065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Screenshot 1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g1267fd235fc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1267fd235fc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1267fd235fc_0_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6100" y="907862"/>
            <a:ext cx="8485887" cy="572928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1267fd235fc_0_64"/>
          <p:cNvSpPr txBox="1"/>
          <p:nvPr/>
        </p:nvSpPr>
        <p:spPr>
          <a:xfrm>
            <a:off x="2886750" y="271135"/>
            <a:ext cx="3065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Screenshot 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67fd235fc_0_21"/>
          <p:cNvSpPr txBox="1"/>
          <p:nvPr/>
        </p:nvSpPr>
        <p:spPr>
          <a:xfrm>
            <a:off x="822325" y="2078037"/>
            <a:ext cx="76803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Challenges Faced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g1267fd235fc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67fd235fc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/>
        </p:nvSpPr>
        <p:spPr>
          <a:xfrm>
            <a:off x="887300" y="1886850"/>
            <a:ext cx="7707000" cy="30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Business Objective : </a:t>
            </a:r>
            <a:endParaRPr b="1"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br>
              <a:rPr b="1" i="0" lang="en-US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Forecast or Predict the Gold Price for the next 30 days using a suitable forecasting model from the given dataset from client.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End Goal: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Forecasting Model will be used by Gold import/ export companies to understand metal price movements and accordingly set their revenue expectations.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67fd235fc_0_35"/>
          <p:cNvSpPr txBox="1"/>
          <p:nvPr/>
        </p:nvSpPr>
        <p:spPr>
          <a:xfrm>
            <a:off x="446000" y="487950"/>
            <a:ext cx="7885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Challenges faced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267fd235fc_0_35"/>
          <p:cNvSpPr txBox="1"/>
          <p:nvPr/>
        </p:nvSpPr>
        <p:spPr>
          <a:xfrm>
            <a:off x="968700" y="903600"/>
            <a:ext cx="7206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AutoNum type="arabicPeriod"/>
            </a:pPr>
            <a:r>
              <a:rPr b="0" i="0" lang="en-US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Identifying data Conversions during operations (when to use what data type?)</a:t>
            </a:r>
            <a:r>
              <a:rPr lang="en-US" sz="18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Converting data from Series object to dataframe object, Arrays to Series, Dataframe with/wo indexes, conversions of date to datetime objects, Visualizations needing different data types etc.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AutoNum type="arabicPeriod"/>
            </a:pPr>
            <a:r>
              <a:rPr lang="en-US" sz="1800">
                <a:solidFill>
                  <a:srgbClr val="202124"/>
                </a:solidFill>
                <a:highlight>
                  <a:srgbClr val="FFFFFF"/>
                </a:highlight>
              </a:rPr>
              <a:t>Deployment attempted in Flask, but due to lack of HTML knowledge with team could not complete it on time.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310" name="Google Shape;310;g1267fd235fc_0_35"/>
          <p:cNvSpPr txBox="1"/>
          <p:nvPr/>
        </p:nvSpPr>
        <p:spPr>
          <a:xfrm>
            <a:off x="446000" y="3970800"/>
            <a:ext cx="7885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did we overcome?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267fd235fc_0_35"/>
          <p:cNvSpPr txBox="1"/>
          <p:nvPr/>
        </p:nvSpPr>
        <p:spPr>
          <a:xfrm>
            <a:off x="968700" y="4413000"/>
            <a:ext cx="7206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highlight>
                  <a:srgbClr val="FFFFFF"/>
                </a:highlight>
              </a:rPr>
              <a:t>1. </a:t>
            </a:r>
            <a:r>
              <a:rPr b="0" i="0" lang="en-US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Experimenting with different data types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Referring official documentations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Help from forums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Help from Kaggle and Stack Overflow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Trial and Error</a:t>
            </a:r>
            <a:endParaRPr b="0" i="0" sz="18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2124"/>
                </a:solidFill>
                <a:highlight>
                  <a:srgbClr val="FFFFFF"/>
                </a:highlight>
              </a:rPr>
              <a:t>2. Continued to use streamlit for now.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67fd235fc_0_28"/>
          <p:cNvSpPr txBox="1"/>
          <p:nvPr/>
        </p:nvSpPr>
        <p:spPr>
          <a:xfrm>
            <a:off x="822325" y="2078037"/>
            <a:ext cx="76803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1267fd235fc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267fd235fc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/>
        </p:nvSpPr>
        <p:spPr>
          <a:xfrm>
            <a:off x="822325" y="2078037"/>
            <a:ext cx="7680325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Dataset Details &amp; Initial Statistics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/>
        </p:nvSpPr>
        <p:spPr>
          <a:xfrm>
            <a:off x="1377950" y="765175"/>
            <a:ext cx="5935662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"/>
          <p:cNvSpPr txBox="1"/>
          <p:nvPr/>
        </p:nvSpPr>
        <p:spPr>
          <a:xfrm>
            <a:off x="619125" y="1609725"/>
            <a:ext cx="8137500" cy="4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Dataset of Gold Prices already provided.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Uni-variate Data: Date and Price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2182 Entries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Date: 1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January 2016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Date: 21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December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Minimum Gold Price: 2252/-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 Gold Price: 4966/-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Observations Taken is on a Daily basis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Prices during all holidays are also included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Only last month – December 2021, 21 days of data is present.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8237" y="2925762"/>
            <a:ext cx="2286000" cy="21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0" y="1624012"/>
            <a:ext cx="1189037" cy="111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/>
        </p:nvSpPr>
        <p:spPr>
          <a:xfrm>
            <a:off x="1736725" y="2405062"/>
            <a:ext cx="5935662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Exploring/EDA on Initially Raw Data (Uncleaned data)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6"/>
          <p:cNvSpPr txBox="1"/>
          <p:nvPr/>
        </p:nvSpPr>
        <p:spPr>
          <a:xfrm>
            <a:off x="731837" y="3502025"/>
            <a:ext cx="8137525" cy="70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3587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In-depth understanding of what raw data we have in hand.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/>
        </p:nvSpPr>
        <p:spPr>
          <a:xfrm>
            <a:off x="1377950" y="80962"/>
            <a:ext cx="5935662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Exploring/EDA on Initially Raw Data (Uncleaned data)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608137"/>
            <a:ext cx="9144000" cy="36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7"/>
          <p:cNvSpPr txBox="1"/>
          <p:nvPr/>
        </p:nvSpPr>
        <p:spPr>
          <a:xfrm>
            <a:off x="4184650" y="1033450"/>
            <a:ext cx="11190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357187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08725" y="3749675"/>
            <a:ext cx="2609850" cy="294798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7"/>
          <p:cNvSpPr txBox="1"/>
          <p:nvPr/>
        </p:nvSpPr>
        <p:spPr>
          <a:xfrm>
            <a:off x="320675" y="5330825"/>
            <a:ext cx="81375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35718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1. Price increases at the start of month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718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towards the end of month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718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718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Clear distinction between yearly price (groups) fluctuations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/>
        </p:nvSpPr>
        <p:spPr>
          <a:xfrm>
            <a:off x="1377950" y="80962"/>
            <a:ext cx="5935662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Exploring/EDA on Initially Raw Data (Uncleaned data)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8"/>
          <p:cNvSpPr txBox="1"/>
          <p:nvPr/>
        </p:nvSpPr>
        <p:spPr>
          <a:xfrm>
            <a:off x="4184650" y="1033450"/>
            <a:ext cx="13080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357187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075" y="3021012"/>
            <a:ext cx="8869362" cy="27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8"/>
          <p:cNvSpPr txBox="1"/>
          <p:nvPr/>
        </p:nvSpPr>
        <p:spPr>
          <a:xfrm>
            <a:off x="1828800" y="5851525"/>
            <a:ext cx="8137525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Gold Price → Exponential rise from 2016 to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2252/- in Jan 2016, 4346/- in Dec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075" y="1670050"/>
            <a:ext cx="8869362" cy="13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/>
        </p:nvSpPr>
        <p:spPr>
          <a:xfrm>
            <a:off x="1377950" y="80962"/>
            <a:ext cx="5935662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Exploring/EDA on Initially Raw Data (Uncleaned data)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637" y="61912"/>
            <a:ext cx="1971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2850" y="107950"/>
            <a:ext cx="1490662" cy="531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/>
          <p:nvPr/>
        </p:nvSpPr>
        <p:spPr>
          <a:xfrm>
            <a:off x="4184650" y="1033450"/>
            <a:ext cx="14907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357187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1828800" y="5815012"/>
            <a:ext cx="81375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Observation: -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'ALL' column shows consistent average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all months over the years.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End of Year months prices are comparatively high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275" y="1554162"/>
            <a:ext cx="511492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