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EB Garamond ExtraBold"/>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FCF0B7-D347-493F-95F6-E14DF5D0CACF}">
  <a:tblStyle styleId="{D5FCF0B7-D347-493F-95F6-E14DF5D0CA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BGaramondExtraBold-boldItalic.fntdata"/><Relationship Id="rId10" Type="http://schemas.openxmlformats.org/officeDocument/2006/relationships/slide" Target="slides/slide4.xml"/><Relationship Id="rId32" Type="http://schemas.openxmlformats.org/officeDocument/2006/relationships/font" Target="fonts/EBGaramondExtraBo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166164ff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166164ff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166164f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166164f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75e6203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75e6203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16c8b2d4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16c8b2d4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16c8b2d4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16c8b2d4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16c8b2d4f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16c8b2d4f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16c8b2d4f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16c8b2d4f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16c8b2d4f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16c8b2d4f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16c8b2d4f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16c8b2d4f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16c8b2d4f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16c8b2d4f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16c8b2d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16c8b2d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16c8b2d4f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16c8b2d4f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16c8b2d4f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16c8b2d4f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16c8b2d4f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16c8b2d4f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166164ff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166164ff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16c8b2d4f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16c8b2d4f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16c8b2d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16c8b2d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166164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166164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16c8b2d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16c8b2d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16c8b2d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16c8b2d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16c8b2d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16c8b2d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16c8b2d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16c8b2d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16c8b2d4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16c8b2d4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16c8b2d4f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16c8b2d4f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3D5A"/>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279502" y="1879500"/>
            <a:ext cx="6585000" cy="1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CF3E3"/>
                </a:solidFill>
                <a:latin typeface="EB Garamond ExtraBold"/>
                <a:ea typeface="EB Garamond ExtraBold"/>
                <a:cs typeface="EB Garamond ExtraBold"/>
                <a:sym typeface="EB Garamond ExtraBold"/>
              </a:rPr>
              <a:t>PRINT PAY</a:t>
            </a:r>
            <a:endParaRPr>
              <a:solidFill>
                <a:srgbClr val="FCF3E3"/>
              </a:solidFill>
              <a:latin typeface="EB Garamond ExtraBold"/>
              <a:ea typeface="EB Garamond ExtraBold"/>
              <a:cs typeface="EB Garamond ExtraBold"/>
              <a:sym typeface="EB Garamond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3D5A"/>
        </a:solidFill>
      </p:bgPr>
    </p:bg>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BDD3CE"/>
                </a:solidFill>
                <a:latin typeface="Times New Roman"/>
                <a:ea typeface="Times New Roman"/>
                <a:cs typeface="Times New Roman"/>
                <a:sym typeface="Times New Roman"/>
              </a:rPr>
              <a:t>HARDWARE SETUP</a:t>
            </a:r>
            <a:endParaRPr b="1">
              <a:solidFill>
                <a:srgbClr val="BDD3CE"/>
              </a:solidFill>
              <a:latin typeface="Times New Roman"/>
              <a:ea typeface="Times New Roman"/>
              <a:cs typeface="Times New Roman"/>
              <a:sym typeface="Times New Roman"/>
            </a:endParaRPr>
          </a:p>
        </p:txBody>
      </p:sp>
      <p:pic>
        <p:nvPicPr>
          <p:cNvPr id="108" name="Google Shape;108;p22"/>
          <p:cNvPicPr preferRelativeResize="0"/>
          <p:nvPr/>
        </p:nvPicPr>
        <p:blipFill>
          <a:blip r:embed="rId3">
            <a:alphaModFix/>
          </a:blip>
          <a:stretch>
            <a:fillRect/>
          </a:stretch>
        </p:blipFill>
        <p:spPr>
          <a:xfrm>
            <a:off x="2109250" y="1199025"/>
            <a:ext cx="4986200" cy="3456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422250" y="301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13D5A"/>
                </a:solidFill>
                <a:latin typeface="Times New Roman"/>
                <a:ea typeface="Times New Roman"/>
                <a:cs typeface="Times New Roman"/>
                <a:sym typeface="Times New Roman"/>
              </a:rPr>
              <a:t>CODE</a:t>
            </a:r>
            <a:endParaRPr b="1">
              <a:solidFill>
                <a:srgbClr val="013D5A"/>
              </a:solidFill>
              <a:latin typeface="Times New Roman"/>
              <a:ea typeface="Times New Roman"/>
              <a:cs typeface="Times New Roman"/>
              <a:sym typeface="Times New Roman"/>
            </a:endParaRPr>
          </a:p>
        </p:txBody>
      </p:sp>
      <p:sp>
        <p:nvSpPr>
          <p:cNvPr id="114" name="Google Shape;114;p23"/>
          <p:cNvSpPr txBox="1"/>
          <p:nvPr>
            <p:ph idx="1" type="body"/>
          </p:nvPr>
        </p:nvSpPr>
        <p:spPr>
          <a:xfrm>
            <a:off x="311700" y="925175"/>
            <a:ext cx="8520600" cy="421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420"/>
              <a:t>#include &lt;SPI.h&gt;</a:t>
            </a:r>
            <a:endParaRPr sz="1420"/>
          </a:p>
          <a:p>
            <a:pPr indent="0" lvl="0" marL="0" rtl="0" algn="l">
              <a:lnSpc>
                <a:spcPct val="95000"/>
              </a:lnSpc>
              <a:spcBef>
                <a:spcPts val="1200"/>
              </a:spcBef>
              <a:spcAft>
                <a:spcPts val="0"/>
              </a:spcAft>
              <a:buClr>
                <a:schemeClr val="dk1"/>
              </a:buClr>
              <a:buSzPts val="1100"/>
              <a:buFont typeface="Arial"/>
              <a:buNone/>
            </a:pPr>
            <a:r>
              <a:rPr lang="en" sz="1420"/>
              <a:t>#include &lt;MFRC522.h&gt;</a:t>
            </a:r>
            <a:endParaRPr sz="1420"/>
          </a:p>
          <a:p>
            <a:pPr indent="0" lvl="0" marL="0" rtl="0" algn="l">
              <a:lnSpc>
                <a:spcPct val="95000"/>
              </a:lnSpc>
              <a:spcBef>
                <a:spcPts val="1200"/>
              </a:spcBef>
              <a:spcAft>
                <a:spcPts val="0"/>
              </a:spcAft>
              <a:buClr>
                <a:schemeClr val="dk1"/>
              </a:buClr>
              <a:buSzPts val="1100"/>
              <a:buFont typeface="Arial"/>
              <a:buNone/>
            </a:pPr>
            <a:r>
              <a:t/>
            </a:r>
            <a:endParaRPr sz="1420"/>
          </a:p>
          <a:p>
            <a:pPr indent="0" lvl="0" marL="0" rtl="0" algn="l">
              <a:lnSpc>
                <a:spcPct val="95000"/>
              </a:lnSpc>
              <a:spcBef>
                <a:spcPts val="1200"/>
              </a:spcBef>
              <a:spcAft>
                <a:spcPts val="0"/>
              </a:spcAft>
              <a:buClr>
                <a:schemeClr val="dk1"/>
              </a:buClr>
              <a:buSzPts val="1100"/>
              <a:buFont typeface="Arial"/>
              <a:buNone/>
            </a:pPr>
            <a:r>
              <a:rPr lang="en" sz="1420"/>
              <a:t>// Defining the pins for the RC522 RFID module</a:t>
            </a:r>
            <a:endParaRPr sz="1420"/>
          </a:p>
          <a:p>
            <a:pPr indent="0" lvl="0" marL="0" rtl="0" algn="l">
              <a:lnSpc>
                <a:spcPct val="95000"/>
              </a:lnSpc>
              <a:spcBef>
                <a:spcPts val="1200"/>
              </a:spcBef>
              <a:spcAft>
                <a:spcPts val="0"/>
              </a:spcAft>
              <a:buClr>
                <a:schemeClr val="dk1"/>
              </a:buClr>
              <a:buSzPts val="1100"/>
              <a:buFont typeface="Arial"/>
              <a:buNone/>
            </a:pPr>
            <a:r>
              <a:rPr lang="en" sz="1420"/>
              <a:t>#define SS_PIN 5    // SDA</a:t>
            </a:r>
            <a:endParaRPr sz="1420"/>
          </a:p>
          <a:p>
            <a:pPr indent="0" lvl="0" marL="0" rtl="0" algn="l">
              <a:lnSpc>
                <a:spcPct val="95000"/>
              </a:lnSpc>
              <a:spcBef>
                <a:spcPts val="1200"/>
              </a:spcBef>
              <a:spcAft>
                <a:spcPts val="0"/>
              </a:spcAft>
              <a:buSzPts val="1100"/>
              <a:buNone/>
            </a:pPr>
            <a:r>
              <a:rPr lang="en" sz="1420"/>
              <a:t>#define RST_PIN 4  // RST</a:t>
            </a:r>
            <a:endParaRPr sz="1420"/>
          </a:p>
          <a:p>
            <a:pPr indent="0" lvl="0" marL="0" rtl="0" algn="l">
              <a:lnSpc>
                <a:spcPct val="95000"/>
              </a:lnSpc>
              <a:spcBef>
                <a:spcPts val="1200"/>
              </a:spcBef>
              <a:spcAft>
                <a:spcPts val="0"/>
              </a:spcAft>
              <a:buClr>
                <a:schemeClr val="dk1"/>
              </a:buClr>
              <a:buSzPts val="1100"/>
              <a:buFont typeface="Arial"/>
              <a:buNone/>
            </a:pPr>
            <a:r>
              <a:t/>
            </a:r>
            <a:endParaRPr sz="1420"/>
          </a:p>
          <a:p>
            <a:pPr indent="0" lvl="0" marL="0" rtl="0" algn="l">
              <a:lnSpc>
                <a:spcPct val="95000"/>
              </a:lnSpc>
              <a:spcBef>
                <a:spcPts val="1200"/>
              </a:spcBef>
              <a:spcAft>
                <a:spcPts val="0"/>
              </a:spcAft>
              <a:buSzPts val="1100"/>
              <a:buNone/>
            </a:pPr>
            <a:r>
              <a:rPr lang="en" sz="1420"/>
              <a:t>#define LED_PIN 2  // Defining the onboard LED pin</a:t>
            </a:r>
            <a:endParaRPr sz="1420"/>
          </a:p>
          <a:p>
            <a:pPr indent="0" lvl="0" marL="0" rtl="0" algn="l">
              <a:lnSpc>
                <a:spcPct val="95000"/>
              </a:lnSpc>
              <a:spcBef>
                <a:spcPts val="1200"/>
              </a:spcBef>
              <a:spcAft>
                <a:spcPts val="0"/>
              </a:spcAft>
              <a:buSzPts val="1100"/>
              <a:buNone/>
            </a:pPr>
            <a:r>
              <a:t/>
            </a:r>
            <a:endParaRPr sz="1420"/>
          </a:p>
          <a:p>
            <a:pPr indent="0" lvl="0" marL="0" rtl="0" algn="l">
              <a:lnSpc>
                <a:spcPct val="95000"/>
              </a:lnSpc>
              <a:spcBef>
                <a:spcPts val="1200"/>
              </a:spcBef>
              <a:spcAft>
                <a:spcPts val="0"/>
              </a:spcAft>
              <a:buClr>
                <a:schemeClr val="dk1"/>
              </a:buClr>
              <a:buSzPts val="1100"/>
              <a:buFont typeface="Arial"/>
              <a:buNone/>
            </a:pPr>
            <a:r>
              <a:rPr lang="en" sz="1420"/>
              <a:t>MFRC522 rfid(SS_PIN, RST_PIN); // Creating an instance of the MFRC522 class</a:t>
            </a:r>
            <a:endParaRPr sz="1420"/>
          </a:p>
          <a:p>
            <a:pPr indent="0" lvl="0" marL="0" rtl="0" algn="l">
              <a:lnSpc>
                <a:spcPct val="95000"/>
              </a:lnSpc>
              <a:spcBef>
                <a:spcPts val="1200"/>
              </a:spcBef>
              <a:spcAft>
                <a:spcPts val="0"/>
              </a:spcAft>
              <a:buClr>
                <a:schemeClr val="dk1"/>
              </a:buClr>
              <a:buSzPts val="1100"/>
              <a:buFont typeface="Arial"/>
              <a:buNone/>
            </a:pPr>
            <a:r>
              <a:t/>
            </a:r>
            <a:endParaRPr sz="1420"/>
          </a:p>
          <a:p>
            <a:pPr indent="0" lvl="0" marL="0" rtl="0" algn="l">
              <a:lnSpc>
                <a:spcPct val="95000"/>
              </a:lnSpc>
              <a:spcBef>
                <a:spcPts val="1200"/>
              </a:spcBef>
              <a:spcAft>
                <a:spcPts val="1200"/>
              </a:spcAft>
              <a:buSzPts val="440"/>
              <a:buNone/>
            </a:pPr>
            <a:r>
              <a:t/>
            </a:r>
            <a:endParaRPr sz="14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118" name="Shape 118"/>
        <p:cNvGrpSpPr/>
        <p:nvPr/>
      </p:nvGrpSpPr>
      <p:grpSpPr>
        <a:xfrm>
          <a:off x="0" y="0"/>
          <a:ext cx="0" cy="0"/>
          <a:chOff x="0" y="0"/>
          <a:chExt cx="0" cy="0"/>
        </a:xfrm>
      </p:grpSpPr>
      <p:sp>
        <p:nvSpPr>
          <p:cNvPr id="119" name="Google Shape;119;p24"/>
          <p:cNvSpPr txBox="1"/>
          <p:nvPr>
            <p:ph type="title"/>
          </p:nvPr>
        </p:nvSpPr>
        <p:spPr>
          <a:xfrm>
            <a:off x="422250" y="301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13D5A"/>
                </a:solidFill>
                <a:latin typeface="Times New Roman"/>
                <a:ea typeface="Times New Roman"/>
                <a:cs typeface="Times New Roman"/>
                <a:sym typeface="Times New Roman"/>
              </a:rPr>
              <a:t>CODE</a:t>
            </a:r>
            <a:endParaRPr b="1">
              <a:solidFill>
                <a:srgbClr val="013D5A"/>
              </a:solidFill>
              <a:latin typeface="Times New Roman"/>
              <a:ea typeface="Times New Roman"/>
              <a:cs typeface="Times New Roman"/>
              <a:sym typeface="Times New Roman"/>
            </a:endParaRPr>
          </a:p>
        </p:txBody>
      </p:sp>
      <p:sp>
        <p:nvSpPr>
          <p:cNvPr id="120" name="Google Shape;120;p24"/>
          <p:cNvSpPr txBox="1"/>
          <p:nvPr>
            <p:ph idx="1" type="body"/>
          </p:nvPr>
        </p:nvSpPr>
        <p:spPr>
          <a:xfrm>
            <a:off x="311700" y="925175"/>
            <a:ext cx="8520600" cy="421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420"/>
              <a:t>#include &lt;SPI.h&gt;</a:t>
            </a:r>
            <a:endParaRPr sz="1420"/>
          </a:p>
          <a:p>
            <a:pPr indent="0" lvl="0" marL="0" rtl="0" algn="l">
              <a:lnSpc>
                <a:spcPct val="95000"/>
              </a:lnSpc>
              <a:spcBef>
                <a:spcPts val="1200"/>
              </a:spcBef>
              <a:spcAft>
                <a:spcPts val="0"/>
              </a:spcAft>
              <a:buClr>
                <a:schemeClr val="dk1"/>
              </a:buClr>
              <a:buSzPts val="1100"/>
              <a:buFont typeface="Arial"/>
              <a:buNone/>
            </a:pPr>
            <a:r>
              <a:rPr lang="en" sz="1420"/>
              <a:t>#include &lt;MFRC522.h&gt;</a:t>
            </a:r>
            <a:endParaRPr sz="1420"/>
          </a:p>
          <a:p>
            <a:pPr indent="0" lvl="0" marL="0" rtl="0" algn="l">
              <a:lnSpc>
                <a:spcPct val="95000"/>
              </a:lnSpc>
              <a:spcBef>
                <a:spcPts val="1200"/>
              </a:spcBef>
              <a:spcAft>
                <a:spcPts val="0"/>
              </a:spcAft>
              <a:buClr>
                <a:schemeClr val="dk1"/>
              </a:buClr>
              <a:buSzPts val="1100"/>
              <a:buFont typeface="Arial"/>
              <a:buNone/>
            </a:pPr>
            <a:r>
              <a:t/>
            </a:r>
            <a:endParaRPr sz="1420"/>
          </a:p>
          <a:p>
            <a:pPr indent="0" lvl="0" marL="0" rtl="0" algn="l">
              <a:lnSpc>
                <a:spcPct val="95000"/>
              </a:lnSpc>
              <a:spcBef>
                <a:spcPts val="1200"/>
              </a:spcBef>
              <a:spcAft>
                <a:spcPts val="0"/>
              </a:spcAft>
              <a:buClr>
                <a:schemeClr val="dk1"/>
              </a:buClr>
              <a:buSzPts val="1100"/>
              <a:buFont typeface="Arial"/>
              <a:buNone/>
            </a:pPr>
            <a:r>
              <a:rPr lang="en" sz="1420"/>
              <a:t>// Defining the pins for the RC522 RFID module</a:t>
            </a:r>
            <a:endParaRPr sz="1420"/>
          </a:p>
          <a:p>
            <a:pPr indent="0" lvl="0" marL="0" rtl="0" algn="l">
              <a:lnSpc>
                <a:spcPct val="95000"/>
              </a:lnSpc>
              <a:spcBef>
                <a:spcPts val="1200"/>
              </a:spcBef>
              <a:spcAft>
                <a:spcPts val="0"/>
              </a:spcAft>
              <a:buClr>
                <a:schemeClr val="dk1"/>
              </a:buClr>
              <a:buSzPts val="1100"/>
              <a:buFont typeface="Arial"/>
              <a:buNone/>
            </a:pPr>
            <a:r>
              <a:rPr lang="en" sz="1420"/>
              <a:t>#define SS_PIN 5    // SDA</a:t>
            </a:r>
            <a:endParaRPr sz="1420"/>
          </a:p>
          <a:p>
            <a:pPr indent="0" lvl="0" marL="0" rtl="0" algn="l">
              <a:lnSpc>
                <a:spcPct val="95000"/>
              </a:lnSpc>
              <a:spcBef>
                <a:spcPts val="1200"/>
              </a:spcBef>
              <a:spcAft>
                <a:spcPts val="0"/>
              </a:spcAft>
              <a:buSzPts val="1100"/>
              <a:buNone/>
            </a:pPr>
            <a:r>
              <a:rPr lang="en" sz="1420"/>
              <a:t>#define RST_PIN 4  // RST</a:t>
            </a:r>
            <a:endParaRPr sz="1420"/>
          </a:p>
          <a:p>
            <a:pPr indent="0" lvl="0" marL="0" rtl="0" algn="l">
              <a:lnSpc>
                <a:spcPct val="95000"/>
              </a:lnSpc>
              <a:spcBef>
                <a:spcPts val="1200"/>
              </a:spcBef>
              <a:spcAft>
                <a:spcPts val="0"/>
              </a:spcAft>
              <a:buClr>
                <a:schemeClr val="dk1"/>
              </a:buClr>
              <a:buSzPts val="1100"/>
              <a:buFont typeface="Arial"/>
              <a:buNone/>
            </a:pPr>
            <a:r>
              <a:t/>
            </a:r>
            <a:endParaRPr sz="1420"/>
          </a:p>
          <a:p>
            <a:pPr indent="0" lvl="0" marL="0" rtl="0" algn="l">
              <a:lnSpc>
                <a:spcPct val="95000"/>
              </a:lnSpc>
              <a:spcBef>
                <a:spcPts val="1200"/>
              </a:spcBef>
              <a:spcAft>
                <a:spcPts val="0"/>
              </a:spcAft>
              <a:buSzPts val="1100"/>
              <a:buNone/>
            </a:pPr>
            <a:r>
              <a:rPr lang="en" sz="1420"/>
              <a:t>#define LED_PIN 2  // Defining the onboard LED pin</a:t>
            </a:r>
            <a:endParaRPr sz="1420"/>
          </a:p>
          <a:p>
            <a:pPr indent="0" lvl="0" marL="0" rtl="0" algn="l">
              <a:lnSpc>
                <a:spcPct val="95000"/>
              </a:lnSpc>
              <a:spcBef>
                <a:spcPts val="1200"/>
              </a:spcBef>
              <a:spcAft>
                <a:spcPts val="0"/>
              </a:spcAft>
              <a:buSzPts val="1100"/>
              <a:buNone/>
            </a:pPr>
            <a:r>
              <a:t/>
            </a:r>
            <a:endParaRPr sz="1420"/>
          </a:p>
          <a:p>
            <a:pPr indent="0" lvl="0" marL="0" rtl="0" algn="l">
              <a:lnSpc>
                <a:spcPct val="95000"/>
              </a:lnSpc>
              <a:spcBef>
                <a:spcPts val="1200"/>
              </a:spcBef>
              <a:spcAft>
                <a:spcPts val="0"/>
              </a:spcAft>
              <a:buClr>
                <a:schemeClr val="dk1"/>
              </a:buClr>
              <a:buSzPts val="1100"/>
              <a:buFont typeface="Arial"/>
              <a:buNone/>
            </a:pPr>
            <a:r>
              <a:rPr lang="en" sz="1420"/>
              <a:t>MFRC522 rfid(SS_PIN, RST_PIN); // Creating an instance of the MFRC522 class</a:t>
            </a:r>
            <a:endParaRPr sz="1420"/>
          </a:p>
          <a:p>
            <a:pPr indent="0" lvl="0" marL="0" rtl="0" algn="l">
              <a:lnSpc>
                <a:spcPct val="95000"/>
              </a:lnSpc>
              <a:spcBef>
                <a:spcPts val="1200"/>
              </a:spcBef>
              <a:spcAft>
                <a:spcPts val="0"/>
              </a:spcAft>
              <a:buClr>
                <a:schemeClr val="dk1"/>
              </a:buClr>
              <a:buSzPts val="1100"/>
              <a:buFont typeface="Arial"/>
              <a:buNone/>
            </a:pPr>
            <a:r>
              <a:t/>
            </a:r>
            <a:endParaRPr sz="1420"/>
          </a:p>
          <a:p>
            <a:pPr indent="0" lvl="0" marL="0" rtl="0" algn="l">
              <a:lnSpc>
                <a:spcPct val="95000"/>
              </a:lnSpc>
              <a:spcBef>
                <a:spcPts val="1200"/>
              </a:spcBef>
              <a:spcAft>
                <a:spcPts val="1200"/>
              </a:spcAft>
              <a:buSzPts val="440"/>
              <a:buNone/>
            </a:pPr>
            <a:r>
              <a:t/>
            </a:r>
            <a:endParaRPr sz="14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124" name="Shape 124"/>
        <p:cNvGrpSpPr/>
        <p:nvPr/>
      </p:nvGrpSpPr>
      <p:grpSpPr>
        <a:xfrm>
          <a:off x="0" y="0"/>
          <a:ext cx="0" cy="0"/>
          <a:chOff x="0" y="0"/>
          <a:chExt cx="0" cy="0"/>
        </a:xfrm>
      </p:grpSpPr>
      <p:sp>
        <p:nvSpPr>
          <p:cNvPr id="125" name="Google Shape;125;p25"/>
          <p:cNvSpPr txBox="1"/>
          <p:nvPr>
            <p:ph idx="1" type="body"/>
          </p:nvPr>
        </p:nvSpPr>
        <p:spPr>
          <a:xfrm>
            <a:off x="311700" y="156950"/>
            <a:ext cx="8520600" cy="49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void setup() {</a:t>
            </a:r>
            <a:endParaRPr sz="1400"/>
          </a:p>
          <a:p>
            <a:pPr indent="0" lvl="0" marL="0" rtl="0" algn="l">
              <a:spcBef>
                <a:spcPts val="1200"/>
              </a:spcBef>
              <a:spcAft>
                <a:spcPts val="0"/>
              </a:spcAft>
              <a:buClr>
                <a:schemeClr val="dk1"/>
              </a:buClr>
              <a:buSzPts val="1100"/>
              <a:buFont typeface="Arial"/>
              <a:buNone/>
            </a:pPr>
            <a:r>
              <a:rPr lang="en" sz="1400"/>
              <a:t>  // Initializing serial communication for debugging</a:t>
            </a:r>
            <a:endParaRPr sz="1400"/>
          </a:p>
          <a:p>
            <a:pPr indent="0" lvl="0" marL="0" rtl="0" algn="l">
              <a:spcBef>
                <a:spcPts val="1200"/>
              </a:spcBef>
              <a:spcAft>
                <a:spcPts val="0"/>
              </a:spcAft>
              <a:buClr>
                <a:schemeClr val="dk1"/>
              </a:buClr>
              <a:buSzPts val="1100"/>
              <a:buFont typeface="Arial"/>
              <a:buNone/>
            </a:pPr>
            <a:r>
              <a:rPr lang="en" sz="1400"/>
              <a:t>  Serial.begin(115200);</a:t>
            </a:r>
            <a:endParaRPr sz="1400"/>
          </a:p>
          <a:p>
            <a:pPr indent="0" lvl="0" marL="0" rtl="0" algn="l">
              <a:spcBef>
                <a:spcPts val="1200"/>
              </a:spcBef>
              <a:spcAft>
                <a:spcPts val="0"/>
              </a:spcAft>
              <a:buClr>
                <a:schemeClr val="dk1"/>
              </a:buClr>
              <a:buSzPts val="1100"/>
              <a:buFont typeface="Arial"/>
              <a:buNone/>
            </a:pPr>
            <a:r>
              <a:rPr lang="en" sz="1400"/>
              <a:t>  while (!Serial) {</a:t>
            </a:r>
            <a:endParaRPr sz="1400"/>
          </a:p>
          <a:p>
            <a:pPr indent="0" lvl="0" marL="0" rtl="0" algn="l">
              <a:spcBef>
                <a:spcPts val="1200"/>
              </a:spcBef>
              <a:spcAft>
                <a:spcPts val="0"/>
              </a:spcAft>
              <a:buClr>
                <a:schemeClr val="dk1"/>
              </a:buClr>
              <a:buSzPts val="1100"/>
              <a:buFont typeface="Arial"/>
              <a:buNone/>
            </a:pPr>
            <a:r>
              <a:rPr lang="en" sz="1400"/>
              <a:t>    // Waiting for the serial connection to be established (if needed)</a:t>
            </a:r>
            <a:endParaRPr sz="1400"/>
          </a:p>
          <a:p>
            <a:pPr indent="0" lvl="0" marL="0" rtl="0" algn="l">
              <a:spcBef>
                <a:spcPts val="1200"/>
              </a:spcBef>
              <a:spcAft>
                <a:spcPts val="0"/>
              </a:spcAft>
              <a:buNone/>
            </a:pPr>
            <a:r>
              <a:rPr lang="en" sz="1400"/>
              <a:t>  }</a:t>
            </a:r>
            <a:endParaRPr sz="1400"/>
          </a:p>
          <a:p>
            <a:pPr indent="0" lvl="0" marL="0" rtl="0" algn="l">
              <a:spcBef>
                <a:spcPts val="1200"/>
              </a:spcBef>
              <a:spcAft>
                <a:spcPts val="0"/>
              </a:spcAft>
              <a:buNone/>
            </a:pPr>
            <a:r>
              <a:rPr lang="en" sz="1400"/>
              <a:t>// Initializing SPI bus</a:t>
            </a:r>
            <a:endParaRPr sz="1400"/>
          </a:p>
          <a:p>
            <a:pPr indent="0" lvl="0" marL="0" rtl="0" algn="l">
              <a:spcBef>
                <a:spcPts val="1200"/>
              </a:spcBef>
              <a:spcAft>
                <a:spcPts val="0"/>
              </a:spcAft>
              <a:buNone/>
            </a:pPr>
            <a:r>
              <a:rPr lang="en" sz="1400"/>
              <a:t>  SPI.begin();</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  // Initializing the RFID reader</a:t>
            </a:r>
            <a:endParaRPr sz="1400"/>
          </a:p>
          <a:p>
            <a:pPr indent="0" lvl="0" marL="0" rtl="0" algn="l">
              <a:spcBef>
                <a:spcPts val="1200"/>
              </a:spcBef>
              <a:spcAft>
                <a:spcPts val="0"/>
              </a:spcAft>
              <a:buNone/>
            </a:pPr>
            <a:r>
              <a:rPr lang="en" sz="1400"/>
              <a:t>  rfid.PCD_Init();</a:t>
            </a:r>
            <a:endParaRPr sz="1400"/>
          </a:p>
          <a:p>
            <a:pPr indent="0" lvl="0" marL="0" rtl="0" algn="l">
              <a:spcBef>
                <a:spcPts val="1200"/>
              </a:spcBef>
              <a:spcAft>
                <a:spcPts val="0"/>
              </a:spcAft>
              <a:buNone/>
            </a:pPr>
            <a:r>
              <a:rPr lang="en" sz="1400"/>
              <a:t>  Serial.println("RFID reader initialized. Scan your RFID tag/card...");</a:t>
            </a:r>
            <a:endParaRPr sz="1400"/>
          </a:p>
          <a:p>
            <a:pPr indent="0" lvl="0" marL="0" rtl="0" algn="l">
              <a:spcBef>
                <a:spcPts val="1200"/>
              </a:spcBef>
              <a:spcAft>
                <a:spcPts val="0"/>
              </a:spcAft>
              <a:buNone/>
            </a:pPr>
            <a:r>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129" name="Shape 129"/>
        <p:cNvGrpSpPr/>
        <p:nvPr/>
      </p:nvGrpSpPr>
      <p:grpSpPr>
        <a:xfrm>
          <a:off x="0" y="0"/>
          <a:ext cx="0" cy="0"/>
          <a:chOff x="0" y="0"/>
          <a:chExt cx="0" cy="0"/>
        </a:xfrm>
      </p:grpSpPr>
      <p:sp>
        <p:nvSpPr>
          <p:cNvPr id="130" name="Google Shape;130;p26"/>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Setting up the LED pin</a:t>
            </a:r>
            <a:endParaRPr sz="1400"/>
          </a:p>
          <a:p>
            <a:pPr indent="0" lvl="0" marL="0" rtl="0" algn="l">
              <a:spcBef>
                <a:spcPts val="1200"/>
              </a:spcBef>
              <a:spcAft>
                <a:spcPts val="0"/>
              </a:spcAft>
              <a:buNone/>
            </a:pPr>
            <a:r>
              <a:rPr lang="en" sz="1400"/>
              <a:t>  pinMode(LED_PIN, OUTPUT);  // Define the LED pin as output</a:t>
            </a:r>
            <a:endParaRPr sz="1400"/>
          </a:p>
          <a:p>
            <a:pPr indent="0" lvl="0" marL="0" rtl="0" algn="l">
              <a:spcBef>
                <a:spcPts val="1200"/>
              </a:spcBef>
              <a:spcAft>
                <a:spcPts val="0"/>
              </a:spcAft>
              <a:buNone/>
            </a:pPr>
            <a:r>
              <a:rPr lang="en" sz="1400"/>
              <a:t>  digitalWrite(LED_PIN, LOW); // Ensure the LED is off initially</a:t>
            </a:r>
            <a:endParaRPr sz="1400"/>
          </a:p>
          <a:p>
            <a:pPr indent="0" lvl="0" marL="0" rtl="0" algn="l">
              <a:spcBef>
                <a:spcPts val="1200"/>
              </a:spcBef>
              <a:spcAft>
                <a:spcPts val="0"/>
              </a:spcAft>
              <a:buNone/>
            </a:pPr>
            <a:r>
              <a:rPr lang="en" sz="1400"/>
              <a:t>}</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void loop() {</a:t>
            </a:r>
            <a:endParaRPr sz="1400"/>
          </a:p>
          <a:p>
            <a:pPr indent="0" lvl="0" marL="0" rtl="0" algn="l">
              <a:spcBef>
                <a:spcPts val="1200"/>
              </a:spcBef>
              <a:spcAft>
                <a:spcPts val="0"/>
              </a:spcAft>
              <a:buNone/>
            </a:pPr>
            <a:r>
              <a:rPr lang="en" sz="1400"/>
              <a:t>  // To look for a new RFID tag/card</a:t>
            </a:r>
            <a:endParaRPr sz="1400"/>
          </a:p>
          <a:p>
            <a:pPr indent="0" lvl="0" marL="0" rtl="0" algn="l">
              <a:spcBef>
                <a:spcPts val="1200"/>
              </a:spcBef>
              <a:spcAft>
                <a:spcPts val="0"/>
              </a:spcAft>
              <a:buNone/>
            </a:pPr>
            <a:r>
              <a:rPr lang="en" sz="1400"/>
              <a:t>  if (!rfid.PICC_IsNewCardPresent()) {</a:t>
            </a:r>
            <a:endParaRPr sz="1400"/>
          </a:p>
          <a:p>
            <a:pPr indent="0" lvl="0" marL="0" rtl="0" algn="l">
              <a:spcBef>
                <a:spcPts val="1200"/>
              </a:spcBef>
              <a:spcAft>
                <a:spcPts val="0"/>
              </a:spcAft>
              <a:buNone/>
            </a:pPr>
            <a:r>
              <a:rPr lang="en" sz="1400"/>
              <a:t>    // If no card is detected, continue the loop</a:t>
            </a:r>
            <a:endParaRPr sz="1400"/>
          </a:p>
          <a:p>
            <a:pPr indent="0" lvl="0" marL="0" rtl="0" algn="l">
              <a:spcBef>
                <a:spcPts val="1200"/>
              </a:spcBef>
              <a:spcAft>
                <a:spcPts val="0"/>
              </a:spcAft>
              <a:buNone/>
            </a:pPr>
            <a:r>
              <a:rPr lang="en" sz="1400"/>
              <a:t>    return;</a:t>
            </a:r>
            <a:endParaRPr sz="1400"/>
          </a:p>
          <a:p>
            <a:pPr indent="0" lvl="0" marL="0" rtl="0" algn="l">
              <a:spcBef>
                <a:spcPts val="1200"/>
              </a:spcBef>
              <a:spcAft>
                <a:spcPts val="0"/>
              </a:spcAft>
              <a:buNone/>
            </a:pPr>
            <a:r>
              <a:rPr lang="en" sz="1400"/>
              <a:t>  }</a:t>
            </a:r>
            <a:endParaRPr sz="1400"/>
          </a:p>
          <a:p>
            <a:pPr indent="0" lvl="0" marL="0" rtl="0" algn="l">
              <a:spcBef>
                <a:spcPts val="120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134" name="Shape 134"/>
        <p:cNvGrpSpPr/>
        <p:nvPr/>
      </p:nvGrpSpPr>
      <p:grpSpPr>
        <a:xfrm>
          <a:off x="0" y="0"/>
          <a:ext cx="0" cy="0"/>
          <a:chOff x="0" y="0"/>
          <a:chExt cx="0" cy="0"/>
        </a:xfrm>
      </p:grpSpPr>
      <p:sp>
        <p:nvSpPr>
          <p:cNvPr id="135" name="Google Shape;135;p27"/>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 Attempting to read the detected card's serial number (UID)</a:t>
            </a:r>
            <a:endParaRPr sz="1400"/>
          </a:p>
          <a:p>
            <a:pPr indent="0" lvl="0" marL="0" rtl="0" algn="l">
              <a:spcBef>
                <a:spcPts val="1200"/>
              </a:spcBef>
              <a:spcAft>
                <a:spcPts val="0"/>
              </a:spcAft>
              <a:buClr>
                <a:schemeClr val="dk1"/>
              </a:buClr>
              <a:buSzPts val="1100"/>
              <a:buFont typeface="Arial"/>
              <a:buNone/>
            </a:pPr>
            <a:r>
              <a:rPr lang="en" sz="1400"/>
              <a:t>  if (!rfid.PICC_ReadCardSerial()) {</a:t>
            </a:r>
            <a:endParaRPr sz="1400"/>
          </a:p>
          <a:p>
            <a:pPr indent="0" lvl="0" marL="0" rtl="0" algn="l">
              <a:spcBef>
                <a:spcPts val="1200"/>
              </a:spcBef>
              <a:spcAft>
                <a:spcPts val="0"/>
              </a:spcAft>
              <a:buClr>
                <a:schemeClr val="dk1"/>
              </a:buClr>
              <a:buSzPts val="1100"/>
              <a:buFont typeface="Arial"/>
              <a:buNone/>
            </a:pPr>
            <a:r>
              <a:rPr lang="en" sz="1400"/>
              <a:t>    // If reading fails, continue the loop</a:t>
            </a:r>
            <a:endParaRPr sz="1400"/>
          </a:p>
          <a:p>
            <a:pPr indent="0" lvl="0" marL="0" rtl="0" algn="l">
              <a:spcBef>
                <a:spcPts val="1200"/>
              </a:spcBef>
              <a:spcAft>
                <a:spcPts val="0"/>
              </a:spcAft>
              <a:buClr>
                <a:schemeClr val="dk1"/>
              </a:buClr>
              <a:buSzPts val="1100"/>
              <a:buFont typeface="Arial"/>
              <a:buNone/>
            </a:pPr>
            <a:r>
              <a:rPr lang="en" sz="1400"/>
              <a:t>    return;</a:t>
            </a:r>
            <a:endParaRPr sz="1400"/>
          </a:p>
          <a:p>
            <a:pPr indent="0" lvl="0" marL="0" rtl="0" algn="l">
              <a:spcBef>
                <a:spcPts val="1200"/>
              </a:spcBef>
              <a:spcAft>
                <a:spcPts val="0"/>
              </a:spcAft>
              <a:buNone/>
            </a:pPr>
            <a:r>
              <a:rPr lang="en" sz="1400"/>
              <a:t>  }</a:t>
            </a:r>
            <a:endParaRPr sz="1400"/>
          </a:p>
          <a:p>
            <a:pPr indent="0" lvl="0" marL="0" rtl="0" algn="l">
              <a:spcBef>
                <a:spcPts val="1200"/>
              </a:spcBef>
              <a:spcAft>
                <a:spcPts val="0"/>
              </a:spcAft>
              <a:buNone/>
            </a:pPr>
            <a:r>
              <a:rPr lang="en" sz="1400"/>
              <a:t>// To print the UID (Unique ID) of the detected card/tag</a:t>
            </a:r>
            <a:endParaRPr sz="1400"/>
          </a:p>
          <a:p>
            <a:pPr indent="0" lvl="0" marL="0" rtl="0" algn="l">
              <a:spcBef>
                <a:spcPts val="1200"/>
              </a:spcBef>
              <a:spcAft>
                <a:spcPts val="0"/>
              </a:spcAft>
              <a:buNone/>
            </a:pPr>
            <a:r>
              <a:rPr lang="en" sz="1400"/>
              <a:t>  Serial.print("Card/Tag Detected! UID: ");</a:t>
            </a:r>
            <a:endParaRPr sz="1400"/>
          </a:p>
          <a:p>
            <a:pPr indent="0" lvl="0" marL="0" rtl="0" algn="l">
              <a:spcBef>
                <a:spcPts val="1200"/>
              </a:spcBef>
              <a:spcAft>
                <a:spcPts val="0"/>
              </a:spcAft>
              <a:buNone/>
            </a:pPr>
            <a:r>
              <a:rPr lang="en" sz="1400"/>
              <a:t>  for (byte i = 0; i &lt; rfid.uid.size; i++) {</a:t>
            </a:r>
            <a:endParaRPr sz="1400"/>
          </a:p>
          <a:p>
            <a:pPr indent="0" lvl="0" marL="0" rtl="0" algn="l">
              <a:spcBef>
                <a:spcPts val="1200"/>
              </a:spcBef>
              <a:spcAft>
                <a:spcPts val="0"/>
              </a:spcAft>
              <a:buNone/>
            </a:pPr>
            <a:r>
              <a:rPr lang="en" sz="1400"/>
              <a:t>    // Print each byte of the UID in hexadecimal format</a:t>
            </a:r>
            <a:endParaRPr sz="1400"/>
          </a:p>
          <a:p>
            <a:pPr indent="0" lvl="0" marL="0" rtl="0" algn="l">
              <a:spcBef>
                <a:spcPts val="1200"/>
              </a:spcBef>
              <a:spcAft>
                <a:spcPts val="0"/>
              </a:spcAft>
              <a:buNone/>
            </a:pPr>
            <a:r>
              <a:rPr lang="en" sz="1400"/>
              <a:t>    Serial.print(rfid.uid.uidByte[i] &lt; 0x10 ? " 0" : " ");</a:t>
            </a:r>
            <a:endParaRPr sz="1400"/>
          </a:p>
          <a:p>
            <a:pPr indent="0" lvl="0" marL="0" rtl="0" algn="l">
              <a:spcBef>
                <a:spcPts val="1200"/>
              </a:spcBef>
              <a:spcAft>
                <a:spcPts val="0"/>
              </a:spcAft>
              <a:buNone/>
            </a:pPr>
            <a:r>
              <a:rPr lang="en" sz="1400"/>
              <a:t>Serial.print(rfid.uid.uidByte[i], HEX);</a:t>
            </a:r>
            <a:endParaRPr sz="1400"/>
          </a:p>
          <a:p>
            <a:pPr indent="0" lvl="0" marL="0" rtl="0" algn="l">
              <a:spcBef>
                <a:spcPts val="1200"/>
              </a:spcBef>
              <a:spcAft>
                <a:spcPts val="0"/>
              </a:spcAft>
              <a:buNone/>
            </a:pPr>
            <a:r>
              <a:rPr lang="en" sz="1400"/>
              <a:t>  }</a:t>
            </a:r>
            <a:endParaRPr sz="1400"/>
          </a:p>
          <a:p>
            <a:pPr indent="0" lvl="0" marL="0" rtl="0" algn="l">
              <a:spcBef>
                <a:spcPts val="1200"/>
              </a:spcBef>
              <a:spcAft>
                <a:spcPts val="0"/>
              </a:spcAft>
              <a:buNone/>
            </a:pPr>
            <a:r>
              <a:rPr lang="en" sz="1400"/>
              <a:t>  Serial.println();</a:t>
            </a:r>
            <a:endParaRPr sz="1400"/>
          </a:p>
          <a:p>
            <a:pPr indent="0" lvl="0" marL="0" rtl="0" algn="l">
              <a:spcBef>
                <a:spcPts val="1200"/>
              </a:spcBef>
              <a:spcAft>
                <a:spcPts val="0"/>
              </a:spcAft>
              <a:buNone/>
            </a:pPr>
            <a:r>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139" name="Shape 139"/>
        <p:cNvGrpSpPr/>
        <p:nvPr/>
      </p:nvGrpSpPr>
      <p:grpSpPr>
        <a:xfrm>
          <a:off x="0" y="0"/>
          <a:ext cx="0" cy="0"/>
          <a:chOff x="0" y="0"/>
          <a:chExt cx="0" cy="0"/>
        </a:xfrm>
      </p:grpSpPr>
      <p:sp>
        <p:nvSpPr>
          <p:cNvPr id="140" name="Google Shape;140;p28"/>
          <p:cNvSpPr txBox="1"/>
          <p:nvPr>
            <p:ph idx="1" type="body"/>
          </p:nvPr>
        </p:nvSpPr>
        <p:spPr>
          <a:xfrm>
            <a:off x="311700" y="340950"/>
            <a:ext cx="8520600" cy="42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 Blink the LED to indicate detection</a:t>
            </a:r>
            <a:endParaRPr sz="1400"/>
          </a:p>
          <a:p>
            <a:pPr indent="0" lvl="0" marL="0" rtl="0" algn="l">
              <a:spcBef>
                <a:spcPts val="1200"/>
              </a:spcBef>
              <a:spcAft>
                <a:spcPts val="0"/>
              </a:spcAft>
              <a:buClr>
                <a:schemeClr val="dk1"/>
              </a:buClr>
              <a:buSzPts val="1100"/>
              <a:buFont typeface="Arial"/>
              <a:buNone/>
            </a:pPr>
            <a:r>
              <a:rPr lang="en" sz="1400"/>
              <a:t>  digitalWrite(LED_PIN, HIGH); // Turn the LED on</a:t>
            </a:r>
            <a:endParaRPr sz="1400"/>
          </a:p>
          <a:p>
            <a:pPr indent="0" lvl="0" marL="0" rtl="0" algn="l">
              <a:spcBef>
                <a:spcPts val="1200"/>
              </a:spcBef>
              <a:spcAft>
                <a:spcPts val="0"/>
              </a:spcAft>
              <a:buClr>
                <a:schemeClr val="dk1"/>
              </a:buClr>
              <a:buSzPts val="1100"/>
              <a:buFont typeface="Arial"/>
              <a:buNone/>
            </a:pPr>
            <a:r>
              <a:rPr lang="en" sz="1400"/>
              <a:t>  delay(200);                  // Wait for 200 milliseconds</a:t>
            </a:r>
            <a:endParaRPr sz="1400"/>
          </a:p>
          <a:p>
            <a:pPr indent="0" lvl="0" marL="0" rtl="0" algn="l">
              <a:spcBef>
                <a:spcPts val="1200"/>
              </a:spcBef>
              <a:spcAft>
                <a:spcPts val="0"/>
              </a:spcAft>
              <a:buClr>
                <a:schemeClr val="dk1"/>
              </a:buClr>
              <a:buSzPts val="1100"/>
              <a:buFont typeface="Arial"/>
              <a:buNone/>
            </a:pPr>
            <a:r>
              <a:rPr lang="en" sz="1400"/>
              <a:t>  digitalWrite(LED_PIN, LOW);  // Turn the LED off</a:t>
            </a:r>
            <a:endParaRPr sz="1400"/>
          </a:p>
          <a:p>
            <a:pPr indent="0" lvl="0" marL="0" rtl="0" algn="l">
              <a:spcBef>
                <a:spcPts val="1200"/>
              </a:spcBef>
              <a:spcAft>
                <a:spcPts val="0"/>
              </a:spcAft>
              <a:buClr>
                <a:schemeClr val="dk1"/>
              </a:buClr>
              <a:buSzPts val="1100"/>
              <a:buFont typeface="Arial"/>
              <a:buNone/>
            </a:pPr>
            <a:r>
              <a:rPr lang="en" sz="1400"/>
              <a:t>  </a:t>
            </a:r>
            <a:endParaRPr sz="1400"/>
          </a:p>
          <a:p>
            <a:pPr indent="0" lvl="0" marL="0" rtl="0" algn="l">
              <a:spcBef>
                <a:spcPts val="1200"/>
              </a:spcBef>
              <a:spcAft>
                <a:spcPts val="0"/>
              </a:spcAft>
              <a:buClr>
                <a:schemeClr val="dk1"/>
              </a:buClr>
              <a:buSzPts val="1100"/>
              <a:buFont typeface="Arial"/>
              <a:buNone/>
            </a:pPr>
            <a:r>
              <a:rPr lang="en" sz="1400"/>
              <a:t>  // Put the card/tag to an idle state to stop reading the same card repeatedly</a:t>
            </a:r>
            <a:endParaRPr sz="1400"/>
          </a:p>
          <a:p>
            <a:pPr indent="0" lvl="0" marL="0" rtl="0" algn="l">
              <a:spcBef>
                <a:spcPts val="1200"/>
              </a:spcBef>
              <a:spcAft>
                <a:spcPts val="0"/>
              </a:spcAft>
              <a:buClr>
                <a:schemeClr val="dk1"/>
              </a:buClr>
              <a:buSzPts val="1100"/>
              <a:buFont typeface="Arial"/>
              <a:buNone/>
            </a:pPr>
            <a:r>
              <a:rPr lang="en" sz="1400"/>
              <a:t>  rfid.PICC_HaltA();</a:t>
            </a:r>
            <a:endParaRPr sz="1400"/>
          </a:p>
          <a:p>
            <a:pPr indent="0" lvl="0" marL="0" rtl="0" algn="l">
              <a:spcBef>
                <a:spcPts val="1200"/>
              </a:spcBef>
              <a:spcAft>
                <a:spcPts val="0"/>
              </a:spcAft>
              <a:buClr>
                <a:schemeClr val="dk1"/>
              </a:buClr>
              <a:buSzPts val="1100"/>
              <a:buFont typeface="Arial"/>
              <a:buNone/>
            </a:pPr>
            <a:r>
              <a:rPr lang="en" sz="1400"/>
              <a:t>  rfid.PCD_StopCrypto1();</a:t>
            </a:r>
            <a:endParaRPr sz="1400"/>
          </a:p>
          <a:p>
            <a:pPr indent="0" lvl="0" marL="0" rtl="0" algn="l">
              <a:spcBef>
                <a:spcPts val="1200"/>
              </a:spcBef>
              <a:spcAft>
                <a:spcPts val="0"/>
              </a:spcAft>
              <a:buClr>
                <a:schemeClr val="dk1"/>
              </a:buClr>
              <a:buSzPts val="1100"/>
              <a:buFont typeface="Arial"/>
              <a:buNone/>
            </a:pPr>
            <a:r>
              <a:rPr lang="en" sz="1400"/>
              <a:t>}</a:t>
            </a:r>
            <a:endParaRPr sz="1400"/>
          </a:p>
          <a:p>
            <a:pPr indent="0" lvl="0" marL="0" rtl="0" algn="l">
              <a:spcBef>
                <a:spcPts val="1200"/>
              </a:spcBef>
              <a:spcAft>
                <a:spcPts val="12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3CE"/>
        </a:solidFill>
      </p:bgPr>
    </p:bg>
    <p:spTree>
      <p:nvGrpSpPr>
        <p:cNvPr id="144" name="Shape 144"/>
        <p:cNvGrpSpPr/>
        <p:nvPr/>
      </p:nvGrpSpPr>
      <p:grpSpPr>
        <a:xfrm>
          <a:off x="0" y="0"/>
          <a:ext cx="0" cy="0"/>
          <a:chOff x="0" y="0"/>
          <a:chExt cx="0" cy="0"/>
        </a:xfrm>
      </p:grpSpPr>
      <p:sp>
        <p:nvSpPr>
          <p:cNvPr id="145" name="Google Shape;145;p29"/>
          <p:cNvSpPr txBox="1"/>
          <p:nvPr>
            <p:ph idx="1" type="body"/>
          </p:nvPr>
        </p:nvSpPr>
        <p:spPr>
          <a:xfrm>
            <a:off x="125" y="4673000"/>
            <a:ext cx="9144000" cy="470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latin typeface="Times New Roman"/>
                <a:ea typeface="Times New Roman"/>
                <a:cs typeface="Times New Roman"/>
                <a:sym typeface="Times New Roman"/>
              </a:rPr>
              <a:t>Fig 1 - Login Portal</a:t>
            </a:r>
            <a:endParaRPr>
              <a:latin typeface="Times New Roman"/>
              <a:ea typeface="Times New Roman"/>
              <a:cs typeface="Times New Roman"/>
              <a:sym typeface="Times New Roman"/>
            </a:endParaRPr>
          </a:p>
        </p:txBody>
      </p:sp>
      <p:pic>
        <p:nvPicPr>
          <p:cNvPr id="146" name="Google Shape;146;p29"/>
          <p:cNvPicPr preferRelativeResize="0"/>
          <p:nvPr/>
        </p:nvPicPr>
        <p:blipFill>
          <a:blip r:embed="rId3">
            <a:alphaModFix/>
          </a:blip>
          <a:stretch>
            <a:fillRect/>
          </a:stretch>
        </p:blipFill>
        <p:spPr>
          <a:xfrm>
            <a:off x="0" y="-230675"/>
            <a:ext cx="9144000" cy="4857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3CE"/>
        </a:solidFill>
      </p:bgPr>
    </p:bg>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25" y="0"/>
            <a:ext cx="9144000" cy="4478200"/>
          </a:xfrm>
          <a:prstGeom prst="rect">
            <a:avLst/>
          </a:prstGeom>
          <a:noFill/>
          <a:ln>
            <a:noFill/>
          </a:ln>
        </p:spPr>
      </p:pic>
      <p:sp>
        <p:nvSpPr>
          <p:cNvPr id="152" name="Google Shape;152;p30"/>
          <p:cNvSpPr txBox="1"/>
          <p:nvPr>
            <p:ph idx="1" type="body"/>
          </p:nvPr>
        </p:nvSpPr>
        <p:spPr>
          <a:xfrm>
            <a:off x="125" y="4478200"/>
            <a:ext cx="9144000" cy="66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latin typeface="Times New Roman"/>
                <a:ea typeface="Times New Roman"/>
                <a:cs typeface="Times New Roman"/>
                <a:sym typeface="Times New Roman"/>
              </a:rPr>
              <a:t>Fig 2 - Dashboard</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3CE"/>
        </a:solidFill>
      </p:bgPr>
    </p:bg>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31"/>
          <p:cNvSpPr txBox="1"/>
          <p:nvPr>
            <p:ph idx="1" type="body"/>
          </p:nvPr>
        </p:nvSpPr>
        <p:spPr>
          <a:xfrm>
            <a:off x="125" y="4484850"/>
            <a:ext cx="9144000" cy="658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latin typeface="Times New Roman"/>
                <a:ea typeface="Times New Roman"/>
                <a:cs typeface="Times New Roman"/>
                <a:sym typeface="Times New Roman"/>
              </a:rPr>
              <a:t>Fig 3 - Transaction History</a:t>
            </a:r>
            <a:endParaRPr>
              <a:latin typeface="Times New Roman"/>
              <a:ea typeface="Times New Roman"/>
              <a:cs typeface="Times New Roman"/>
              <a:sym typeface="Times New Roman"/>
            </a:endParaRPr>
          </a:p>
        </p:txBody>
      </p:sp>
      <p:pic>
        <p:nvPicPr>
          <p:cNvPr id="159" name="Google Shape;159;p31"/>
          <p:cNvPicPr preferRelativeResize="0"/>
          <p:nvPr/>
        </p:nvPicPr>
        <p:blipFill>
          <a:blip r:embed="rId3">
            <a:alphaModFix/>
          </a:blip>
          <a:stretch>
            <a:fillRect/>
          </a:stretch>
        </p:blipFill>
        <p:spPr>
          <a:xfrm>
            <a:off x="125" y="0"/>
            <a:ext cx="9144000" cy="44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744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13D5A"/>
                </a:solidFill>
                <a:latin typeface="Times New Roman"/>
                <a:ea typeface="Times New Roman"/>
                <a:cs typeface="Times New Roman"/>
                <a:sym typeface="Times New Roman"/>
              </a:rPr>
              <a:t>PROBLEM STATEMENT</a:t>
            </a:r>
            <a:endParaRPr b="1">
              <a:solidFill>
                <a:srgbClr val="013D5A"/>
              </a:solidFill>
              <a:latin typeface="Times New Roman"/>
              <a:ea typeface="Times New Roman"/>
              <a:cs typeface="Times New Roman"/>
              <a:sym typeface="Times New Roman"/>
            </a:endParaRPr>
          </a:p>
        </p:txBody>
      </p:sp>
      <p:sp>
        <p:nvSpPr>
          <p:cNvPr id="60" name="Google Shape;60;p14"/>
          <p:cNvSpPr txBox="1"/>
          <p:nvPr>
            <p:ph idx="1" type="body"/>
          </p:nvPr>
        </p:nvSpPr>
        <p:spPr>
          <a:xfrm>
            <a:off x="718600" y="1394400"/>
            <a:ext cx="7731300" cy="3174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13D5A"/>
                </a:solidFill>
                <a:latin typeface="Times New Roman"/>
                <a:ea typeface="Times New Roman"/>
                <a:cs typeface="Times New Roman"/>
                <a:sym typeface="Times New Roman"/>
              </a:rPr>
              <a:t>I</a:t>
            </a:r>
            <a:r>
              <a:rPr lang="en">
                <a:solidFill>
                  <a:srgbClr val="013D5A"/>
                </a:solidFill>
                <a:latin typeface="Times New Roman"/>
                <a:ea typeface="Times New Roman"/>
                <a:cs typeface="Times New Roman"/>
                <a:sym typeface="Times New Roman"/>
              </a:rPr>
              <a:t>n college, students frequently need to print assignments, reports, and other academic materials. These tasks often require students to visit local printout shops. However, a major issue arises when network connectivity at these shops fails during the payment process. This network instability causes delays, inconveniences, and, in some cases, prevents students from completing their transactions in a timely manner. This situation creates complications, delays and frustration for both students and print shop owners.</a:t>
            </a:r>
            <a:endParaRPr>
              <a:solidFill>
                <a:srgbClr val="013D5A"/>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3CE"/>
        </a:solidFill>
      </p:bgPr>
    </p:bg>
    <p:spTree>
      <p:nvGrpSpPr>
        <p:cNvPr id="163" name="Shape 163"/>
        <p:cNvGrpSpPr/>
        <p:nvPr/>
      </p:nvGrpSpPr>
      <p:grpSpPr>
        <a:xfrm>
          <a:off x="0" y="0"/>
          <a:ext cx="0" cy="0"/>
          <a:chOff x="0" y="0"/>
          <a:chExt cx="0" cy="0"/>
        </a:xfrm>
      </p:grpSpPr>
      <p:pic>
        <p:nvPicPr>
          <p:cNvPr id="164" name="Google Shape;164;p32"/>
          <p:cNvPicPr preferRelativeResize="0"/>
          <p:nvPr/>
        </p:nvPicPr>
        <p:blipFill>
          <a:blip r:embed="rId3">
            <a:alphaModFix/>
          </a:blip>
          <a:stretch>
            <a:fillRect/>
          </a:stretch>
        </p:blipFill>
        <p:spPr>
          <a:xfrm>
            <a:off x="0" y="86425"/>
            <a:ext cx="9144000" cy="4261874"/>
          </a:xfrm>
          <a:prstGeom prst="rect">
            <a:avLst/>
          </a:prstGeom>
          <a:noFill/>
          <a:ln>
            <a:noFill/>
          </a:ln>
        </p:spPr>
      </p:pic>
      <p:sp>
        <p:nvSpPr>
          <p:cNvPr id="165" name="Google Shape;165;p32"/>
          <p:cNvSpPr txBox="1"/>
          <p:nvPr>
            <p:ph idx="1" type="body"/>
          </p:nvPr>
        </p:nvSpPr>
        <p:spPr>
          <a:xfrm>
            <a:off x="125" y="4348300"/>
            <a:ext cx="9144000" cy="795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latin typeface="Times New Roman"/>
                <a:ea typeface="Times New Roman"/>
                <a:cs typeface="Times New Roman"/>
                <a:sym typeface="Times New Roman"/>
              </a:rPr>
              <a:t>Fig 4 - Your Documents</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3CE"/>
        </a:solidFill>
      </p:bgPr>
    </p:bg>
    <p:spTree>
      <p:nvGrpSpPr>
        <p:cNvPr id="169" name="Shape 169"/>
        <p:cNvGrpSpPr/>
        <p:nvPr/>
      </p:nvGrpSpPr>
      <p:grpSpPr>
        <a:xfrm>
          <a:off x="0" y="0"/>
          <a:ext cx="0" cy="0"/>
          <a:chOff x="0" y="0"/>
          <a:chExt cx="0" cy="0"/>
        </a:xfrm>
      </p:grpSpPr>
      <p:pic>
        <p:nvPicPr>
          <p:cNvPr id="170" name="Google Shape;170;p33"/>
          <p:cNvPicPr preferRelativeResize="0"/>
          <p:nvPr/>
        </p:nvPicPr>
        <p:blipFill>
          <a:blip r:embed="rId3">
            <a:alphaModFix/>
          </a:blip>
          <a:stretch>
            <a:fillRect/>
          </a:stretch>
        </p:blipFill>
        <p:spPr>
          <a:xfrm>
            <a:off x="0" y="-43300"/>
            <a:ext cx="9144000" cy="4523851"/>
          </a:xfrm>
          <a:prstGeom prst="rect">
            <a:avLst/>
          </a:prstGeom>
          <a:noFill/>
          <a:ln>
            <a:noFill/>
          </a:ln>
        </p:spPr>
      </p:pic>
      <p:sp>
        <p:nvSpPr>
          <p:cNvPr id="171" name="Google Shape;171;p33"/>
          <p:cNvSpPr txBox="1"/>
          <p:nvPr>
            <p:ph idx="1" type="body"/>
          </p:nvPr>
        </p:nvSpPr>
        <p:spPr>
          <a:xfrm>
            <a:off x="125" y="4480550"/>
            <a:ext cx="9144000" cy="663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latin typeface="Times New Roman"/>
                <a:ea typeface="Times New Roman"/>
                <a:cs typeface="Times New Roman"/>
                <a:sym typeface="Times New Roman"/>
              </a:rPr>
              <a:t>Fig 5 - Cart</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4"/>
          <p:cNvPicPr preferRelativeResize="0"/>
          <p:nvPr/>
        </p:nvPicPr>
        <p:blipFill>
          <a:blip r:embed="rId3">
            <a:alphaModFix/>
          </a:blip>
          <a:stretch>
            <a:fillRect/>
          </a:stretch>
        </p:blipFill>
        <p:spPr>
          <a:xfrm>
            <a:off x="0" y="22013"/>
            <a:ext cx="3827001" cy="5099475"/>
          </a:xfrm>
          <a:prstGeom prst="rect">
            <a:avLst/>
          </a:prstGeom>
          <a:noFill/>
          <a:ln>
            <a:noFill/>
          </a:ln>
        </p:spPr>
      </p:pic>
      <p:sp>
        <p:nvSpPr>
          <p:cNvPr id="177" name="Google Shape;177;p34"/>
          <p:cNvSpPr txBox="1"/>
          <p:nvPr>
            <p:ph type="title"/>
          </p:nvPr>
        </p:nvSpPr>
        <p:spPr>
          <a:xfrm>
            <a:off x="3827000" y="223925"/>
            <a:ext cx="5316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13D5A"/>
                </a:solidFill>
                <a:latin typeface="Times New Roman"/>
                <a:ea typeface="Times New Roman"/>
                <a:cs typeface="Times New Roman"/>
                <a:sym typeface="Times New Roman"/>
              </a:rPr>
              <a:t>OUTPUT</a:t>
            </a:r>
            <a:endParaRPr b="1">
              <a:solidFill>
                <a:srgbClr val="013D5A"/>
              </a:solidFill>
              <a:latin typeface="Times New Roman"/>
              <a:ea typeface="Times New Roman"/>
              <a:cs typeface="Times New Roman"/>
              <a:sym typeface="Times New Roman"/>
            </a:endParaRPr>
          </a:p>
        </p:txBody>
      </p:sp>
      <p:pic>
        <p:nvPicPr>
          <p:cNvPr id="178" name="Google Shape;178;p34"/>
          <p:cNvPicPr preferRelativeResize="0"/>
          <p:nvPr/>
        </p:nvPicPr>
        <p:blipFill>
          <a:blip r:embed="rId4">
            <a:alphaModFix/>
          </a:blip>
          <a:stretch>
            <a:fillRect/>
          </a:stretch>
        </p:blipFill>
        <p:spPr>
          <a:xfrm>
            <a:off x="4642776" y="1304925"/>
            <a:ext cx="4019550" cy="2533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3D5A"/>
        </a:solidFill>
      </p:bgPr>
    </p:bg>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904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CF3E3"/>
                </a:solidFill>
                <a:latin typeface="Times New Roman"/>
                <a:ea typeface="Times New Roman"/>
                <a:cs typeface="Times New Roman"/>
                <a:sym typeface="Times New Roman"/>
              </a:rPr>
              <a:t>CONCLUSION</a:t>
            </a:r>
            <a:endParaRPr>
              <a:solidFill>
                <a:srgbClr val="FCF3E3"/>
              </a:solidFill>
              <a:latin typeface="Times New Roman"/>
              <a:ea typeface="Times New Roman"/>
              <a:cs typeface="Times New Roman"/>
              <a:sym typeface="Times New Roman"/>
            </a:endParaRPr>
          </a:p>
        </p:txBody>
      </p:sp>
      <p:sp>
        <p:nvSpPr>
          <p:cNvPr id="184" name="Google Shape;184;p35"/>
          <p:cNvSpPr txBox="1"/>
          <p:nvPr>
            <p:ph idx="1" type="body"/>
          </p:nvPr>
        </p:nvSpPr>
        <p:spPr>
          <a:xfrm>
            <a:off x="900375" y="1644350"/>
            <a:ext cx="71004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FCF3E3"/>
                </a:solidFill>
                <a:latin typeface="Times New Roman"/>
                <a:ea typeface="Times New Roman"/>
                <a:cs typeface="Times New Roman"/>
                <a:sym typeface="Times New Roman"/>
              </a:rPr>
              <a:t>In conclusion, Print Pay simplifies the interaction between students and print shop owners, providing a reliable, secure, and efficient system for managing print services and payments. With the implementation of this platform, the common challenges associated with traditional payment methods can be eliminated, paving the way for a more convenient and streamlined process. </a:t>
            </a:r>
            <a:endParaRPr>
              <a:solidFill>
                <a:srgbClr val="FCF3E3"/>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3D5A"/>
        </a:solidFill>
      </p:bgPr>
    </p:bg>
    <p:spTree>
      <p:nvGrpSpPr>
        <p:cNvPr id="188" name="Shape 188"/>
        <p:cNvGrpSpPr/>
        <p:nvPr/>
      </p:nvGrpSpPr>
      <p:grpSpPr>
        <a:xfrm>
          <a:off x="0" y="0"/>
          <a:ext cx="0" cy="0"/>
          <a:chOff x="0" y="0"/>
          <a:chExt cx="0" cy="0"/>
        </a:xfrm>
      </p:grpSpPr>
      <p:sp>
        <p:nvSpPr>
          <p:cNvPr id="189" name="Google Shape;189;p36"/>
          <p:cNvSpPr txBox="1"/>
          <p:nvPr>
            <p:ph type="title"/>
          </p:nvPr>
        </p:nvSpPr>
        <p:spPr>
          <a:xfrm>
            <a:off x="169325" y="96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CF3E3"/>
                </a:solidFill>
                <a:latin typeface="Times New Roman"/>
                <a:ea typeface="Times New Roman"/>
                <a:cs typeface="Times New Roman"/>
                <a:sym typeface="Times New Roman"/>
              </a:rPr>
              <a:t>RESULT</a:t>
            </a:r>
            <a:endParaRPr>
              <a:solidFill>
                <a:srgbClr val="FCF3E3"/>
              </a:solidFill>
              <a:latin typeface="Times New Roman"/>
              <a:ea typeface="Times New Roman"/>
              <a:cs typeface="Times New Roman"/>
              <a:sym typeface="Times New Roman"/>
            </a:endParaRPr>
          </a:p>
        </p:txBody>
      </p:sp>
      <p:sp>
        <p:nvSpPr>
          <p:cNvPr id="190" name="Google Shape;190;p36"/>
          <p:cNvSpPr txBox="1"/>
          <p:nvPr>
            <p:ph idx="1" type="body"/>
          </p:nvPr>
        </p:nvSpPr>
        <p:spPr>
          <a:xfrm>
            <a:off x="1167725" y="1676450"/>
            <a:ext cx="703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CF3E3"/>
                </a:solidFill>
                <a:latin typeface="Times New Roman"/>
                <a:ea typeface="Times New Roman"/>
                <a:cs typeface="Times New Roman"/>
                <a:sym typeface="Times New Roman"/>
              </a:rPr>
              <a:t>We </a:t>
            </a:r>
            <a:r>
              <a:rPr lang="en">
                <a:solidFill>
                  <a:srgbClr val="FCF3E3"/>
                </a:solidFill>
                <a:latin typeface="Times New Roman"/>
                <a:ea typeface="Times New Roman"/>
                <a:cs typeface="Times New Roman"/>
                <a:sym typeface="Times New Roman"/>
              </a:rPr>
              <a:t>have successfully implemented Factory Automation system project, by showing an Access Control implementing project, using ESP-WROOM-32 and RFID-RC522 Reader.</a:t>
            </a:r>
            <a:endParaRPr>
              <a:solidFill>
                <a:srgbClr val="FCF3E3"/>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TEAM MEMBERS</a:t>
            </a:r>
            <a:endParaRPr>
              <a:solidFill>
                <a:srgbClr val="013D5A"/>
              </a:solidFill>
              <a:latin typeface="Times New Roman"/>
              <a:ea typeface="Times New Roman"/>
              <a:cs typeface="Times New Roman"/>
              <a:sym typeface="Times New Roman"/>
            </a:endParaRPr>
          </a:p>
        </p:txBody>
      </p:sp>
      <p:sp>
        <p:nvSpPr>
          <p:cNvPr id="196" name="Google Shape;196;p37"/>
          <p:cNvSpPr txBox="1"/>
          <p:nvPr>
            <p:ph idx="1" type="body"/>
          </p:nvPr>
        </p:nvSpPr>
        <p:spPr>
          <a:xfrm>
            <a:off x="311700" y="1591225"/>
            <a:ext cx="8520600" cy="259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800">
                <a:solidFill>
                  <a:srgbClr val="013D5A"/>
                </a:solidFill>
                <a:latin typeface="Times New Roman"/>
                <a:ea typeface="Times New Roman"/>
                <a:cs typeface="Times New Roman"/>
                <a:sym typeface="Times New Roman"/>
              </a:rPr>
              <a:t>Pranav Mahajan                    		(RA2211032010001)</a:t>
            </a:r>
            <a:endParaRPr sz="2800">
              <a:solidFill>
                <a:srgbClr val="013D5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rgbClr val="013D5A"/>
                </a:solidFill>
                <a:latin typeface="Times New Roman"/>
                <a:ea typeface="Times New Roman"/>
                <a:cs typeface="Times New Roman"/>
                <a:sym typeface="Times New Roman"/>
              </a:rPr>
              <a:t>Boggarapu Dhanush 				(RA2211032010023)</a:t>
            </a:r>
            <a:endParaRPr sz="2800">
              <a:solidFill>
                <a:srgbClr val="013D5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solidFill>
                  <a:srgbClr val="013D5A"/>
                </a:solidFill>
                <a:latin typeface="Times New Roman"/>
                <a:ea typeface="Times New Roman"/>
                <a:cs typeface="Times New Roman"/>
                <a:sym typeface="Times New Roman"/>
              </a:rPr>
              <a:t>Saksham Virmani            			(RA2211032010038)</a:t>
            </a:r>
            <a:endParaRPr sz="2800">
              <a:solidFill>
                <a:srgbClr val="013D5A"/>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3CE"/>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268275" y="1001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13D5A"/>
                </a:solidFill>
                <a:latin typeface="Times New Roman"/>
                <a:ea typeface="Times New Roman"/>
                <a:cs typeface="Times New Roman"/>
                <a:sym typeface="Times New Roman"/>
              </a:rPr>
              <a:t>AIM</a:t>
            </a:r>
            <a:endParaRPr b="1">
              <a:solidFill>
                <a:srgbClr val="013D5A"/>
              </a:solidFill>
              <a:latin typeface="Times New Roman"/>
              <a:ea typeface="Times New Roman"/>
              <a:cs typeface="Times New Roman"/>
              <a:sym typeface="Times New Roman"/>
            </a:endParaRPr>
          </a:p>
          <a:p>
            <a:pPr indent="0" lvl="0" marL="0" rtl="0" algn="l">
              <a:spcBef>
                <a:spcPts val="0"/>
              </a:spcBef>
              <a:spcAft>
                <a:spcPts val="0"/>
              </a:spcAft>
              <a:buNone/>
            </a:pPr>
            <a:r>
              <a:t/>
            </a:r>
            <a:endParaRPr b="1"/>
          </a:p>
        </p:txBody>
      </p:sp>
      <p:sp>
        <p:nvSpPr>
          <p:cNvPr id="66" name="Google Shape;66;p15"/>
          <p:cNvSpPr txBox="1"/>
          <p:nvPr>
            <p:ph idx="1" type="body"/>
          </p:nvPr>
        </p:nvSpPr>
        <p:spPr>
          <a:xfrm>
            <a:off x="761375" y="1715225"/>
            <a:ext cx="7795500" cy="2853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13D5A"/>
                </a:solidFill>
                <a:latin typeface="Times New Roman"/>
                <a:ea typeface="Times New Roman"/>
                <a:cs typeface="Times New Roman"/>
                <a:sym typeface="Times New Roman"/>
              </a:rPr>
              <a:t>Print Pay is designed to ensure uninterrupted payments at printout shops during network failures by using a point-based currency system. Users preload points into their accounts, enabling seamless transactions without reliance on third-party apps, with funds transferred directly to shop owners.</a:t>
            </a:r>
            <a:endParaRPr>
              <a:solidFill>
                <a:srgbClr val="013D5A"/>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3D5A"/>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900375" y="669600"/>
            <a:ext cx="793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BDD3CE"/>
                </a:solidFill>
                <a:latin typeface="Times New Roman"/>
                <a:ea typeface="Times New Roman"/>
                <a:cs typeface="Times New Roman"/>
                <a:sym typeface="Times New Roman"/>
              </a:rPr>
              <a:t>SOFTWARE </a:t>
            </a:r>
            <a:r>
              <a:rPr b="1" lang="en">
                <a:solidFill>
                  <a:srgbClr val="BDD3CE"/>
                </a:solidFill>
                <a:latin typeface="Times New Roman"/>
                <a:ea typeface="Times New Roman"/>
                <a:cs typeface="Times New Roman"/>
                <a:sym typeface="Times New Roman"/>
              </a:rPr>
              <a:t>REQUIREMENTS</a:t>
            </a:r>
            <a:endParaRPr b="1">
              <a:solidFill>
                <a:srgbClr val="BDD3CE"/>
              </a:solidFill>
              <a:latin typeface="Times New Roman"/>
              <a:ea typeface="Times New Roman"/>
              <a:cs typeface="Times New Roman"/>
              <a:sym typeface="Times New Roman"/>
            </a:endParaRPr>
          </a:p>
        </p:txBody>
      </p:sp>
      <p:sp>
        <p:nvSpPr>
          <p:cNvPr id="72" name="Google Shape;72;p16"/>
          <p:cNvSpPr txBox="1"/>
          <p:nvPr>
            <p:ph idx="1" type="body"/>
          </p:nvPr>
        </p:nvSpPr>
        <p:spPr>
          <a:xfrm>
            <a:off x="900375" y="1387725"/>
            <a:ext cx="793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1) HTML</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2) CSS</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3) JavaScript</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4) Node.js</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5) Figma</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6) Arduino </a:t>
            </a:r>
            <a:r>
              <a:rPr lang="en">
                <a:solidFill>
                  <a:srgbClr val="BDD3CE"/>
                </a:solidFill>
                <a:latin typeface="Times New Roman"/>
                <a:ea typeface="Times New Roman"/>
                <a:cs typeface="Times New Roman"/>
                <a:sym typeface="Times New Roman"/>
              </a:rPr>
              <a:t>IDE</a:t>
            </a:r>
            <a:endParaRPr>
              <a:solidFill>
                <a:srgbClr val="BDD3CE"/>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3D5A"/>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750675" y="445025"/>
            <a:ext cx="8081700" cy="88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BDD3CE"/>
                </a:solidFill>
                <a:latin typeface="Times New Roman"/>
                <a:ea typeface="Times New Roman"/>
                <a:cs typeface="Times New Roman"/>
                <a:sym typeface="Times New Roman"/>
              </a:rPr>
              <a:t>HARDWARE </a:t>
            </a:r>
            <a:r>
              <a:rPr b="1" lang="en">
                <a:solidFill>
                  <a:srgbClr val="BDD3CE"/>
                </a:solidFill>
                <a:latin typeface="Times New Roman"/>
                <a:ea typeface="Times New Roman"/>
                <a:cs typeface="Times New Roman"/>
                <a:sym typeface="Times New Roman"/>
              </a:rPr>
              <a:t>REQUIREMENTS</a:t>
            </a:r>
            <a:endParaRPr b="1">
              <a:solidFill>
                <a:srgbClr val="BDD3CE"/>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BDD3CE"/>
              </a:solidFill>
              <a:latin typeface="Times New Roman"/>
              <a:ea typeface="Times New Roman"/>
              <a:cs typeface="Times New Roman"/>
              <a:sym typeface="Times New Roman"/>
            </a:endParaRPr>
          </a:p>
        </p:txBody>
      </p:sp>
      <p:sp>
        <p:nvSpPr>
          <p:cNvPr id="78" name="Google Shape;78;p17"/>
          <p:cNvSpPr txBox="1"/>
          <p:nvPr>
            <p:ph idx="1" type="body"/>
          </p:nvPr>
        </p:nvSpPr>
        <p:spPr>
          <a:xfrm>
            <a:off x="750600" y="1152475"/>
            <a:ext cx="808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1) ESP-WROOM-32</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2) RFID-RC522 Reader</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3) RFID Tag</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4) Breadboard</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5) Male to Male Jumper Wires</a:t>
            </a:r>
            <a:endParaRPr>
              <a:solidFill>
                <a:srgbClr val="BDD3CE"/>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BDD3CE"/>
                </a:solidFill>
                <a:latin typeface="Times New Roman"/>
                <a:ea typeface="Times New Roman"/>
                <a:cs typeface="Times New Roman"/>
                <a:sym typeface="Times New Roman"/>
              </a:rPr>
              <a:t>6) USB type A to Micro USB cable</a:t>
            </a:r>
            <a:endParaRPr>
              <a:solidFill>
                <a:srgbClr val="BDD3CE"/>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13D5A"/>
                </a:solidFill>
                <a:latin typeface="Times New Roman"/>
                <a:ea typeface="Times New Roman"/>
                <a:cs typeface="Times New Roman"/>
                <a:sym typeface="Times New Roman"/>
              </a:rPr>
              <a:t>PROCEDURE</a:t>
            </a:r>
            <a:endParaRPr b="1">
              <a:solidFill>
                <a:srgbClr val="013D5A"/>
              </a:solidFill>
              <a:latin typeface="Times New Roman"/>
              <a:ea typeface="Times New Roman"/>
              <a:cs typeface="Times New Roman"/>
              <a:sym typeface="Times New Roman"/>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13D5A"/>
              </a:buClr>
              <a:buSzPts val="1800"/>
              <a:buFont typeface="Times New Roman"/>
              <a:buAutoNum type="arabicParenR"/>
            </a:pPr>
            <a:r>
              <a:rPr lang="en">
                <a:solidFill>
                  <a:srgbClr val="013D5A"/>
                </a:solidFill>
                <a:latin typeface="Times New Roman"/>
                <a:ea typeface="Times New Roman"/>
                <a:cs typeface="Times New Roman"/>
                <a:sym typeface="Times New Roman"/>
              </a:rPr>
              <a:t>Attach RFID-RC522 and ESP-WROOM-32 on the breadboard, and connect them with jumper wires, as shown in the circuit diagram.</a:t>
            </a:r>
            <a:endParaRPr>
              <a:solidFill>
                <a:srgbClr val="013D5A"/>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00">
              <a:solidFill>
                <a:srgbClr val="013D5A"/>
              </a:solidFill>
              <a:latin typeface="Times New Roman"/>
              <a:ea typeface="Times New Roman"/>
              <a:cs typeface="Times New Roman"/>
              <a:sym typeface="Times New Roman"/>
            </a:endParaRPr>
          </a:p>
          <a:p>
            <a:pPr indent="-342900" lvl="0" marL="457200" rtl="0" algn="l">
              <a:spcBef>
                <a:spcPts val="1200"/>
              </a:spcBef>
              <a:spcAft>
                <a:spcPts val="0"/>
              </a:spcAft>
              <a:buClr>
                <a:srgbClr val="013D5A"/>
              </a:buClr>
              <a:buSzPts val="1800"/>
              <a:buFont typeface="Times New Roman"/>
              <a:buAutoNum type="arabicParenR"/>
            </a:pPr>
            <a:r>
              <a:rPr lang="en">
                <a:solidFill>
                  <a:srgbClr val="013D5A"/>
                </a:solidFill>
                <a:latin typeface="Times New Roman"/>
                <a:ea typeface="Times New Roman"/>
                <a:cs typeface="Times New Roman"/>
                <a:sym typeface="Times New Roman"/>
              </a:rPr>
              <a:t>Connect the ESP32 with the laptop USB port through </a:t>
            </a:r>
            <a:r>
              <a:rPr lang="en">
                <a:solidFill>
                  <a:srgbClr val="013D5A"/>
                </a:solidFill>
                <a:latin typeface="Times New Roman"/>
                <a:ea typeface="Times New Roman"/>
                <a:cs typeface="Times New Roman"/>
                <a:sym typeface="Times New Roman"/>
              </a:rPr>
              <a:t>USB type A to Micro USB cable. This will provide our hardware power supply.</a:t>
            </a:r>
            <a:endParaRPr>
              <a:solidFill>
                <a:srgbClr val="013D5A"/>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00">
              <a:solidFill>
                <a:srgbClr val="013D5A"/>
              </a:solidFill>
              <a:latin typeface="Times New Roman"/>
              <a:ea typeface="Times New Roman"/>
              <a:cs typeface="Times New Roman"/>
              <a:sym typeface="Times New Roman"/>
            </a:endParaRPr>
          </a:p>
          <a:p>
            <a:pPr indent="-342900" lvl="0" marL="457200" rtl="0" algn="l">
              <a:spcBef>
                <a:spcPts val="1200"/>
              </a:spcBef>
              <a:spcAft>
                <a:spcPts val="0"/>
              </a:spcAft>
              <a:buClr>
                <a:srgbClr val="013D5A"/>
              </a:buClr>
              <a:buSzPts val="1800"/>
              <a:buFont typeface="Times New Roman"/>
              <a:buAutoNum type="arabicParenR"/>
            </a:pPr>
            <a:r>
              <a:rPr lang="en">
                <a:solidFill>
                  <a:srgbClr val="013D5A"/>
                </a:solidFill>
                <a:latin typeface="Times New Roman"/>
                <a:ea typeface="Times New Roman"/>
                <a:cs typeface="Times New Roman"/>
                <a:sym typeface="Times New Roman"/>
              </a:rPr>
              <a:t>Open Arduino IDE, and enter the code.</a:t>
            </a:r>
            <a:endParaRPr>
              <a:solidFill>
                <a:srgbClr val="013D5A"/>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00">
              <a:solidFill>
                <a:srgbClr val="013D5A"/>
              </a:solidFill>
              <a:latin typeface="Times New Roman"/>
              <a:ea typeface="Times New Roman"/>
              <a:cs typeface="Times New Roman"/>
              <a:sym typeface="Times New Roman"/>
            </a:endParaRPr>
          </a:p>
          <a:p>
            <a:pPr indent="-342900" lvl="0" marL="457200" rtl="0" algn="l">
              <a:spcBef>
                <a:spcPts val="1200"/>
              </a:spcBef>
              <a:spcAft>
                <a:spcPts val="0"/>
              </a:spcAft>
              <a:buClr>
                <a:srgbClr val="013D5A"/>
              </a:buClr>
              <a:buSzPts val="1800"/>
              <a:buFont typeface="Times New Roman"/>
              <a:buAutoNum type="arabicParenR"/>
            </a:pPr>
            <a:r>
              <a:rPr lang="en">
                <a:solidFill>
                  <a:srgbClr val="013D5A"/>
                </a:solidFill>
                <a:latin typeface="Times New Roman"/>
                <a:ea typeface="Times New Roman"/>
                <a:cs typeface="Times New Roman"/>
                <a:sym typeface="Times New Roman"/>
              </a:rPr>
              <a:t>Verify and run the code. Once its compiled, open the Serial Monitor.</a:t>
            </a:r>
            <a:endParaRPr>
              <a:solidFill>
                <a:srgbClr val="013D5A"/>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00">
              <a:solidFill>
                <a:srgbClr val="013D5A"/>
              </a:solidFill>
              <a:latin typeface="Times New Roman"/>
              <a:ea typeface="Times New Roman"/>
              <a:cs typeface="Times New Roman"/>
              <a:sym typeface="Times New Roman"/>
            </a:endParaRPr>
          </a:p>
          <a:p>
            <a:pPr indent="-342900" lvl="0" marL="457200" rtl="0" algn="l">
              <a:spcBef>
                <a:spcPts val="1200"/>
              </a:spcBef>
              <a:spcAft>
                <a:spcPts val="0"/>
              </a:spcAft>
              <a:buClr>
                <a:srgbClr val="013D5A"/>
              </a:buClr>
              <a:buSzPts val="1800"/>
              <a:buFont typeface="Times New Roman"/>
              <a:buAutoNum type="arabicParenR"/>
            </a:pPr>
            <a:r>
              <a:rPr lang="en">
                <a:solidFill>
                  <a:srgbClr val="013D5A"/>
                </a:solidFill>
                <a:latin typeface="Times New Roman"/>
                <a:ea typeface="Times New Roman"/>
                <a:cs typeface="Times New Roman"/>
                <a:sym typeface="Times New Roman"/>
              </a:rPr>
              <a:t>Tap the RFID Tag on the RFID Sensor, and it will read the UID of the RFID Tag.</a:t>
            </a:r>
            <a:endParaRPr>
              <a:solidFill>
                <a:srgbClr val="013D5A"/>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rgbClr val="013D5A"/>
                </a:solidFill>
                <a:latin typeface="Times New Roman"/>
                <a:ea typeface="Times New Roman"/>
                <a:cs typeface="Times New Roman"/>
                <a:sym typeface="Times New Roman"/>
              </a:rPr>
              <a:t>FEATURES</a:t>
            </a:r>
            <a:endParaRPr b="1">
              <a:solidFill>
                <a:srgbClr val="013D5A"/>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b="1"/>
          </a:p>
          <a:p>
            <a:pPr indent="0" lvl="0" marL="0" rtl="0" algn="l">
              <a:spcBef>
                <a:spcPts val="0"/>
              </a:spcBef>
              <a:spcAft>
                <a:spcPts val="0"/>
              </a:spcAft>
              <a:buNone/>
            </a:pPr>
            <a:r>
              <a:t/>
            </a:r>
            <a:endParaRPr b="1"/>
          </a:p>
        </p:txBody>
      </p:sp>
      <p:sp>
        <p:nvSpPr>
          <p:cNvPr id="90" name="Google Shape;90;p19"/>
          <p:cNvSpPr txBox="1"/>
          <p:nvPr>
            <p:ph idx="1" type="body"/>
          </p:nvPr>
        </p:nvSpPr>
        <p:spPr>
          <a:xfrm>
            <a:off x="868300" y="1152475"/>
            <a:ext cx="79641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13D5A"/>
              </a:buClr>
              <a:buSzPts val="1100"/>
              <a:buFont typeface="Times New Roman"/>
              <a:buChar char="●"/>
            </a:pPr>
            <a:r>
              <a:rPr lang="en">
                <a:solidFill>
                  <a:srgbClr val="013D5A"/>
                </a:solidFill>
                <a:latin typeface="Times New Roman"/>
                <a:ea typeface="Times New Roman"/>
                <a:cs typeface="Times New Roman"/>
                <a:sym typeface="Times New Roman"/>
              </a:rPr>
              <a:t>Print Pay uses points-based system</a:t>
            </a:r>
            <a:endParaRPr>
              <a:solidFill>
                <a:srgbClr val="013D5A"/>
              </a:solidFill>
              <a:latin typeface="Times New Roman"/>
              <a:ea typeface="Times New Roman"/>
              <a:cs typeface="Times New Roman"/>
              <a:sym typeface="Times New Roman"/>
            </a:endParaRPr>
          </a:p>
          <a:p>
            <a:pPr indent="-298450" lvl="0" marL="457200" rtl="0" algn="l">
              <a:spcBef>
                <a:spcPts val="0"/>
              </a:spcBef>
              <a:spcAft>
                <a:spcPts val="0"/>
              </a:spcAft>
              <a:buClr>
                <a:srgbClr val="013D5A"/>
              </a:buClr>
              <a:buSzPts val="1100"/>
              <a:buFont typeface="Times New Roman"/>
              <a:buChar char="●"/>
            </a:pPr>
            <a:r>
              <a:rPr lang="en">
                <a:solidFill>
                  <a:srgbClr val="013D5A"/>
                </a:solidFill>
                <a:latin typeface="Times New Roman"/>
                <a:ea typeface="Times New Roman"/>
                <a:cs typeface="Times New Roman"/>
                <a:sym typeface="Times New Roman"/>
              </a:rPr>
              <a:t>Users can preload points into their accounts</a:t>
            </a:r>
            <a:endParaRPr>
              <a:solidFill>
                <a:srgbClr val="013D5A"/>
              </a:solidFill>
              <a:latin typeface="Times New Roman"/>
              <a:ea typeface="Times New Roman"/>
              <a:cs typeface="Times New Roman"/>
              <a:sym typeface="Times New Roman"/>
            </a:endParaRPr>
          </a:p>
          <a:p>
            <a:pPr indent="-298450" lvl="0" marL="457200" rtl="0" algn="l">
              <a:spcBef>
                <a:spcPts val="0"/>
              </a:spcBef>
              <a:spcAft>
                <a:spcPts val="0"/>
              </a:spcAft>
              <a:buClr>
                <a:srgbClr val="013D5A"/>
              </a:buClr>
              <a:buSzPts val="1100"/>
              <a:buFont typeface="Times New Roman"/>
              <a:buChar char="●"/>
            </a:pPr>
            <a:r>
              <a:rPr lang="en">
                <a:solidFill>
                  <a:srgbClr val="013D5A"/>
                </a:solidFill>
                <a:latin typeface="Times New Roman"/>
                <a:ea typeface="Times New Roman"/>
                <a:cs typeface="Times New Roman"/>
                <a:sym typeface="Times New Roman"/>
              </a:rPr>
              <a:t>It is Secure and Reliable</a:t>
            </a:r>
            <a:endParaRPr>
              <a:solidFill>
                <a:srgbClr val="013D5A"/>
              </a:solidFill>
              <a:latin typeface="Times New Roman"/>
              <a:ea typeface="Times New Roman"/>
              <a:cs typeface="Times New Roman"/>
              <a:sym typeface="Times New Roman"/>
            </a:endParaRPr>
          </a:p>
          <a:p>
            <a:pPr indent="-298450" lvl="0" marL="457200" rtl="0" algn="l">
              <a:spcBef>
                <a:spcPts val="0"/>
              </a:spcBef>
              <a:spcAft>
                <a:spcPts val="0"/>
              </a:spcAft>
              <a:buClr>
                <a:srgbClr val="013D5A"/>
              </a:buClr>
              <a:buSzPts val="1100"/>
              <a:buFont typeface="Times New Roman"/>
              <a:buChar char="●"/>
            </a:pPr>
            <a:r>
              <a:rPr lang="en">
                <a:solidFill>
                  <a:srgbClr val="013D5A"/>
                </a:solidFill>
                <a:latin typeface="Times New Roman"/>
                <a:ea typeface="Times New Roman"/>
                <a:cs typeface="Times New Roman"/>
                <a:sym typeface="Times New Roman"/>
              </a:rPr>
              <a:t>Only authorized users can access their accounts</a:t>
            </a:r>
            <a:endParaRPr>
              <a:solidFill>
                <a:srgbClr val="013D5A"/>
              </a:solidFill>
              <a:latin typeface="Times New Roman"/>
              <a:ea typeface="Times New Roman"/>
              <a:cs typeface="Times New Roman"/>
              <a:sym typeface="Times New Roman"/>
            </a:endParaRPr>
          </a:p>
          <a:p>
            <a:pPr indent="-298450" lvl="0" marL="457200" rtl="0" algn="l">
              <a:spcBef>
                <a:spcPts val="0"/>
              </a:spcBef>
              <a:spcAft>
                <a:spcPts val="0"/>
              </a:spcAft>
              <a:buClr>
                <a:srgbClr val="013D5A"/>
              </a:buClr>
              <a:buSzPts val="1100"/>
              <a:buFont typeface="Times New Roman"/>
              <a:buChar char="●"/>
            </a:pPr>
            <a:r>
              <a:rPr lang="en">
                <a:solidFill>
                  <a:srgbClr val="013D5A"/>
                </a:solidFill>
                <a:latin typeface="Times New Roman"/>
                <a:ea typeface="Times New Roman"/>
                <a:cs typeface="Times New Roman"/>
                <a:sym typeface="Times New Roman"/>
              </a:rPr>
              <a:t>Allows payments even during network failures</a:t>
            </a:r>
            <a:endParaRPr>
              <a:solidFill>
                <a:srgbClr val="013D5A"/>
              </a:solidFill>
              <a:latin typeface="Times New Roman"/>
              <a:ea typeface="Times New Roman"/>
              <a:cs typeface="Times New Roman"/>
              <a:sym typeface="Times New Roman"/>
            </a:endParaRPr>
          </a:p>
          <a:p>
            <a:pPr indent="-298450" lvl="0" marL="457200" rtl="0" algn="l">
              <a:spcBef>
                <a:spcPts val="0"/>
              </a:spcBef>
              <a:spcAft>
                <a:spcPts val="0"/>
              </a:spcAft>
              <a:buClr>
                <a:srgbClr val="013D5A"/>
              </a:buClr>
              <a:buSzPts val="1100"/>
              <a:buFont typeface="Times New Roman"/>
              <a:buChar char="●"/>
            </a:pPr>
            <a:r>
              <a:rPr lang="en">
                <a:solidFill>
                  <a:srgbClr val="013D5A"/>
                </a:solidFill>
                <a:latin typeface="Times New Roman"/>
                <a:ea typeface="Times New Roman"/>
                <a:cs typeface="Times New Roman"/>
                <a:sym typeface="Times New Roman"/>
              </a:rPr>
              <a:t>Ensures Prompt Payment for print shop owners</a:t>
            </a:r>
            <a:endParaRPr>
              <a:solidFill>
                <a:srgbClr val="013D5A"/>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3CE"/>
        </a:solidFill>
      </p:bgPr>
    </p:bg>
    <p:spTree>
      <p:nvGrpSpPr>
        <p:cNvPr id="94" name="Shape 94"/>
        <p:cNvGrpSpPr/>
        <p:nvPr/>
      </p:nvGrpSpPr>
      <p:grpSpPr>
        <a:xfrm>
          <a:off x="0" y="0"/>
          <a:ext cx="0" cy="0"/>
          <a:chOff x="0" y="0"/>
          <a:chExt cx="0" cy="0"/>
        </a:xfrm>
      </p:grpSpPr>
      <p:sp>
        <p:nvSpPr>
          <p:cNvPr id="95" name="Google Shape;95;p20"/>
          <p:cNvSpPr txBox="1"/>
          <p:nvPr>
            <p:ph type="title"/>
          </p:nvPr>
        </p:nvSpPr>
        <p:spPr>
          <a:xfrm>
            <a:off x="493550" y="210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CIRCUIT DIAGRAM</a:t>
            </a:r>
            <a:endParaRPr b="1">
              <a:latin typeface="Times New Roman"/>
              <a:ea typeface="Times New Roman"/>
              <a:cs typeface="Times New Roman"/>
              <a:sym typeface="Times New Roman"/>
            </a:endParaRPr>
          </a:p>
        </p:txBody>
      </p:sp>
      <p:pic>
        <p:nvPicPr>
          <p:cNvPr id="96" name="Google Shape;96;p20"/>
          <p:cNvPicPr preferRelativeResize="0"/>
          <p:nvPr/>
        </p:nvPicPr>
        <p:blipFill>
          <a:blip r:embed="rId3">
            <a:alphaModFix/>
          </a:blip>
          <a:stretch>
            <a:fillRect/>
          </a:stretch>
        </p:blipFill>
        <p:spPr>
          <a:xfrm>
            <a:off x="1275550" y="974425"/>
            <a:ext cx="6592900" cy="408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3E3"/>
        </a:solidFill>
      </p:bgPr>
    </p:bg>
    <p:spTree>
      <p:nvGrpSpPr>
        <p:cNvPr id="100" name="Shape 100"/>
        <p:cNvGrpSpPr/>
        <p:nvPr/>
      </p:nvGrpSpPr>
      <p:grpSpPr>
        <a:xfrm>
          <a:off x="0" y="0"/>
          <a:ext cx="0" cy="0"/>
          <a:chOff x="0" y="0"/>
          <a:chExt cx="0" cy="0"/>
        </a:xfrm>
      </p:grpSpPr>
      <p:sp>
        <p:nvSpPr>
          <p:cNvPr id="101" name="Google Shape;101;p21"/>
          <p:cNvSpPr txBox="1"/>
          <p:nvPr>
            <p:ph type="title"/>
          </p:nvPr>
        </p:nvSpPr>
        <p:spPr>
          <a:xfrm>
            <a:off x="1060725" y="129900"/>
            <a:ext cx="7239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rgbClr val="013D5A"/>
                </a:solidFill>
                <a:latin typeface="Times New Roman"/>
                <a:ea typeface="Times New Roman"/>
                <a:cs typeface="Times New Roman"/>
                <a:sym typeface="Times New Roman"/>
              </a:rPr>
              <a:t>CIRCUIT CONNECTIONS</a:t>
            </a:r>
            <a:endParaRPr b="1">
              <a:solidFill>
                <a:srgbClr val="013D5A"/>
              </a:solidFill>
              <a:latin typeface="Times New Roman"/>
              <a:ea typeface="Times New Roman"/>
              <a:cs typeface="Times New Roman"/>
              <a:sym typeface="Times New Roman"/>
            </a:endParaRPr>
          </a:p>
          <a:p>
            <a:pPr indent="0" lvl="0" marL="0" rtl="0" algn="l">
              <a:spcBef>
                <a:spcPts val="0"/>
              </a:spcBef>
              <a:spcAft>
                <a:spcPts val="0"/>
              </a:spcAft>
              <a:buNone/>
            </a:pPr>
            <a:r>
              <a:t/>
            </a:r>
            <a:endParaRPr b="1"/>
          </a:p>
        </p:txBody>
      </p:sp>
      <p:graphicFrame>
        <p:nvGraphicFramePr>
          <p:cNvPr id="102" name="Google Shape;102;p21"/>
          <p:cNvGraphicFramePr/>
          <p:nvPr/>
        </p:nvGraphicFramePr>
        <p:xfrm>
          <a:off x="1583900" y="1111225"/>
          <a:ext cx="3000000" cy="3000000"/>
        </p:xfrm>
        <a:graphic>
          <a:graphicData uri="http://schemas.openxmlformats.org/drawingml/2006/table">
            <a:tbl>
              <a:tblPr>
                <a:noFill/>
                <a:tableStyleId>{D5FCF0B7-D347-493F-95F6-E14DF5D0CACF}</a:tableStyleId>
              </a:tblPr>
              <a:tblGrid>
                <a:gridCol w="2446650"/>
                <a:gridCol w="2913300"/>
              </a:tblGrid>
              <a:tr h="381000">
                <a:tc>
                  <a:txBody>
                    <a:bodyPr/>
                    <a:lstStyle/>
                    <a:p>
                      <a:pPr indent="0" lvl="0" marL="0" rtl="0" algn="ctr">
                        <a:lnSpc>
                          <a:spcPct val="115000"/>
                        </a:lnSpc>
                        <a:spcBef>
                          <a:spcPts val="0"/>
                        </a:spcBef>
                        <a:spcAft>
                          <a:spcPts val="1200"/>
                        </a:spcAft>
                        <a:buClr>
                          <a:schemeClr val="dk1"/>
                        </a:buClr>
                        <a:buSzPts val="1100"/>
                        <a:buFont typeface="Arial"/>
                        <a:buNone/>
                      </a:pPr>
                      <a:r>
                        <a:rPr b="1" lang="en" sz="1800">
                          <a:solidFill>
                            <a:srgbClr val="013D5A"/>
                          </a:solidFill>
                          <a:latin typeface="Times New Roman"/>
                          <a:ea typeface="Times New Roman"/>
                          <a:cs typeface="Times New Roman"/>
                          <a:sym typeface="Times New Roman"/>
                        </a:rPr>
                        <a:t>RFID-RC522 </a:t>
                      </a:r>
                      <a:endParaRPr b="1">
                        <a:solidFill>
                          <a:srgbClr val="013D5A"/>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800">
                          <a:solidFill>
                            <a:srgbClr val="013D5A"/>
                          </a:solidFill>
                          <a:latin typeface="Times New Roman"/>
                          <a:ea typeface="Times New Roman"/>
                          <a:cs typeface="Times New Roman"/>
                          <a:sym typeface="Times New Roman"/>
                        </a:rPr>
                        <a:t>ESP-WROOM-32</a:t>
                      </a:r>
                      <a:endParaRPr b="1" sz="1800">
                        <a:solidFill>
                          <a:srgbClr val="013D5A"/>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VSS </a:t>
                      </a:r>
                      <a:endParaRPr>
                        <a:solidFill>
                          <a:srgbClr val="013D5A"/>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3.3V</a:t>
                      </a:r>
                      <a:endParaRPr>
                        <a:solidFill>
                          <a:srgbClr val="013D5A"/>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GND </a:t>
                      </a:r>
                      <a:endParaRPr>
                        <a:solidFill>
                          <a:srgbClr val="013D5A"/>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GND</a:t>
                      </a:r>
                      <a:endParaRPr>
                        <a:solidFill>
                          <a:srgbClr val="013D5A"/>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SDA </a:t>
                      </a:r>
                      <a:endParaRPr>
                        <a:solidFill>
                          <a:srgbClr val="013D5A"/>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D5</a:t>
                      </a:r>
                      <a:endParaRPr>
                        <a:solidFill>
                          <a:srgbClr val="013D5A"/>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SCK </a:t>
                      </a:r>
                      <a:endParaRPr>
                        <a:solidFill>
                          <a:srgbClr val="013D5A"/>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D18</a:t>
                      </a:r>
                      <a:endParaRPr>
                        <a:solidFill>
                          <a:srgbClr val="013D5A"/>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MOSI</a:t>
                      </a:r>
                      <a:endParaRPr>
                        <a:solidFill>
                          <a:srgbClr val="013D5A"/>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D23</a:t>
                      </a:r>
                      <a:endParaRPr>
                        <a:solidFill>
                          <a:srgbClr val="013D5A"/>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MISO </a:t>
                      </a:r>
                      <a:endParaRPr>
                        <a:solidFill>
                          <a:srgbClr val="013D5A"/>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D19</a:t>
                      </a:r>
                      <a:endParaRPr>
                        <a:solidFill>
                          <a:srgbClr val="013D5A"/>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RST</a:t>
                      </a:r>
                      <a:endParaRPr>
                        <a:solidFill>
                          <a:srgbClr val="013D5A"/>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solidFill>
                            <a:srgbClr val="013D5A"/>
                          </a:solidFill>
                          <a:latin typeface="Times New Roman"/>
                          <a:ea typeface="Times New Roman"/>
                          <a:cs typeface="Times New Roman"/>
                          <a:sym typeface="Times New Roman"/>
                        </a:rPr>
                        <a:t> D4</a:t>
                      </a:r>
                      <a:endParaRPr>
                        <a:solidFill>
                          <a:srgbClr val="013D5A"/>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