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 id="2147483726" r:id="rId2"/>
  </p:sldMasterIdLst>
  <p:notesMasterIdLst>
    <p:notesMasterId r:id="rId33"/>
  </p:notesMasterIdLst>
  <p:sldIdLst>
    <p:sldId id="256" r:id="rId3"/>
    <p:sldId id="279" r:id="rId4"/>
    <p:sldId id="296" r:id="rId5"/>
    <p:sldId id="272" r:id="rId6"/>
    <p:sldId id="280" r:id="rId7"/>
    <p:sldId id="282" r:id="rId8"/>
    <p:sldId id="283" r:id="rId9"/>
    <p:sldId id="284" r:id="rId10"/>
    <p:sldId id="274" r:id="rId11"/>
    <p:sldId id="285" r:id="rId12"/>
    <p:sldId id="258" r:id="rId13"/>
    <p:sldId id="259" r:id="rId14"/>
    <p:sldId id="260" r:id="rId15"/>
    <p:sldId id="286" r:id="rId16"/>
    <p:sldId id="288" r:id="rId17"/>
    <p:sldId id="295" r:id="rId18"/>
    <p:sldId id="294" r:id="rId19"/>
    <p:sldId id="289" r:id="rId20"/>
    <p:sldId id="290" r:id="rId21"/>
    <p:sldId id="261" r:id="rId22"/>
    <p:sldId id="263" r:id="rId23"/>
    <p:sldId id="300" r:id="rId24"/>
    <p:sldId id="301" r:id="rId25"/>
    <p:sldId id="302" r:id="rId26"/>
    <p:sldId id="303" r:id="rId27"/>
    <p:sldId id="304" r:id="rId28"/>
    <p:sldId id="298" r:id="rId29"/>
    <p:sldId id="287" r:id="rId30"/>
    <p:sldId id="305" r:id="rId31"/>
    <p:sldId id="30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73533" autoAdjust="0"/>
  </p:normalViewPr>
  <p:slideViewPr>
    <p:cSldViewPr snapToGrid="0">
      <p:cViewPr>
        <p:scale>
          <a:sx n="50" d="100"/>
          <a:sy n="50" d="100"/>
        </p:scale>
        <p:origin x="1925"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unn Kumar" userId="fc1aab2923bc5145" providerId="LiveId" clId="{AD0215A2-6376-4AE7-B26C-B3BF43AC26F2}"/>
    <pc:docChg chg="undo custSel modSld delMainMaster">
      <pc:chgData name="Arunn Kumar" userId="fc1aab2923bc5145" providerId="LiveId" clId="{AD0215A2-6376-4AE7-B26C-B3BF43AC26F2}" dt="2021-05-21T16:32:08.309" v="756" actId="2711"/>
      <pc:docMkLst>
        <pc:docMk/>
      </pc:docMkLst>
      <pc:sldChg chg="addSp delSp modSp mod">
        <pc:chgData name="Arunn Kumar" userId="fc1aab2923bc5145" providerId="LiveId" clId="{AD0215A2-6376-4AE7-B26C-B3BF43AC26F2}" dt="2021-05-21T15:51:52.276" v="134"/>
        <pc:sldMkLst>
          <pc:docMk/>
          <pc:sldMk cId="3178714609" sldId="258"/>
        </pc:sldMkLst>
        <pc:spChg chg="del">
          <ac:chgData name="Arunn Kumar" userId="fc1aab2923bc5145" providerId="LiveId" clId="{AD0215A2-6376-4AE7-B26C-B3BF43AC26F2}" dt="2021-05-21T15:11:05.372" v="75"/>
          <ac:spMkLst>
            <pc:docMk/>
            <pc:sldMk cId="3178714609" sldId="258"/>
            <ac:spMk id="5" creationId="{FBE0381E-EADB-4F69-90D8-91BC66D2FC26}"/>
          </ac:spMkLst>
        </pc:spChg>
        <pc:spChg chg="add del mod">
          <ac:chgData name="Arunn Kumar" userId="fc1aab2923bc5145" providerId="LiveId" clId="{AD0215A2-6376-4AE7-B26C-B3BF43AC26F2}" dt="2021-05-21T15:51:43.053" v="130" actId="478"/>
          <ac:spMkLst>
            <pc:docMk/>
            <pc:sldMk cId="3178714609" sldId="258"/>
            <ac:spMk id="10" creationId="{32482A5A-7CBD-4B36-A091-DF7F84379AA8}"/>
          </ac:spMkLst>
        </pc:spChg>
        <pc:spChg chg="add del mod">
          <ac:chgData name="Arunn Kumar" userId="fc1aab2923bc5145" providerId="LiveId" clId="{AD0215A2-6376-4AE7-B26C-B3BF43AC26F2}" dt="2021-05-21T15:51:52.276" v="134"/>
          <ac:spMkLst>
            <pc:docMk/>
            <pc:sldMk cId="3178714609" sldId="258"/>
            <ac:spMk id="16" creationId="{9B4BB2A5-B2D0-441C-96E2-7599158007FD}"/>
          </ac:spMkLst>
        </pc:spChg>
        <pc:picChg chg="add del mod">
          <ac:chgData name="Arunn Kumar" userId="fc1aab2923bc5145" providerId="LiveId" clId="{AD0215A2-6376-4AE7-B26C-B3BF43AC26F2}" dt="2021-05-21T15:51:48.888" v="133" actId="478"/>
          <ac:picMkLst>
            <pc:docMk/>
            <pc:sldMk cId="3178714609" sldId="258"/>
            <ac:picMk id="4" creationId="{941A7ED3-618B-4652-BE8D-9C538A9F9115}"/>
          </ac:picMkLst>
        </pc:picChg>
        <pc:picChg chg="del">
          <ac:chgData name="Arunn Kumar" userId="fc1aab2923bc5145" providerId="LiveId" clId="{AD0215A2-6376-4AE7-B26C-B3BF43AC26F2}" dt="2021-05-21T15:10:27.716" v="74" actId="478"/>
          <ac:picMkLst>
            <pc:docMk/>
            <pc:sldMk cId="3178714609" sldId="258"/>
            <ac:picMk id="7" creationId="{7906962E-DACF-4449-93A5-A96ABA415E63}"/>
          </ac:picMkLst>
        </pc:picChg>
        <pc:picChg chg="add del mod">
          <ac:chgData name="Arunn Kumar" userId="fc1aab2923bc5145" providerId="LiveId" clId="{AD0215A2-6376-4AE7-B26C-B3BF43AC26F2}" dt="2021-05-21T15:51:43.350" v="131" actId="22"/>
          <ac:picMkLst>
            <pc:docMk/>
            <pc:sldMk cId="3178714609" sldId="258"/>
            <ac:picMk id="8" creationId="{B0B5D94E-398C-499E-B4E4-9F3CE59C93CF}"/>
          </ac:picMkLst>
        </pc:picChg>
        <pc:picChg chg="add del mod">
          <ac:chgData name="Arunn Kumar" userId="fc1aab2923bc5145" providerId="LiveId" clId="{AD0215A2-6376-4AE7-B26C-B3BF43AC26F2}" dt="2021-05-21T15:51:40.372" v="127"/>
          <ac:picMkLst>
            <pc:docMk/>
            <pc:sldMk cId="3178714609" sldId="258"/>
            <ac:picMk id="14" creationId="{F4D245B9-10D1-457D-859C-FF675055DFFE}"/>
          </ac:picMkLst>
        </pc:picChg>
        <pc:picChg chg="add mod">
          <ac:chgData name="Arunn Kumar" userId="fc1aab2923bc5145" providerId="LiveId" clId="{AD0215A2-6376-4AE7-B26C-B3BF43AC26F2}" dt="2021-05-21T15:51:52.276" v="134"/>
          <ac:picMkLst>
            <pc:docMk/>
            <pc:sldMk cId="3178714609" sldId="258"/>
            <ac:picMk id="18" creationId="{0C65A8E6-66ED-4740-838D-C41B7BAB9FAB}"/>
          </ac:picMkLst>
        </pc:picChg>
      </pc:sldChg>
      <pc:sldChg chg="modSp mod">
        <pc:chgData name="Arunn Kumar" userId="fc1aab2923bc5145" providerId="LiveId" clId="{AD0215A2-6376-4AE7-B26C-B3BF43AC26F2}" dt="2021-05-21T15:51:43.772" v="132" actId="1076"/>
        <pc:sldMkLst>
          <pc:docMk/>
          <pc:sldMk cId="2906735984" sldId="260"/>
        </pc:sldMkLst>
        <pc:spChg chg="mod">
          <ac:chgData name="Arunn Kumar" userId="fc1aab2923bc5145" providerId="LiveId" clId="{AD0215A2-6376-4AE7-B26C-B3BF43AC26F2}" dt="2021-05-21T15:16:48.518" v="112" actId="113"/>
          <ac:spMkLst>
            <pc:docMk/>
            <pc:sldMk cId="2906735984" sldId="260"/>
            <ac:spMk id="3" creationId="{386373EA-405B-4F90-B449-9D617C626845}"/>
          </ac:spMkLst>
        </pc:spChg>
        <pc:spChg chg="mod">
          <ac:chgData name="Arunn Kumar" userId="fc1aab2923bc5145" providerId="LiveId" clId="{AD0215A2-6376-4AE7-B26C-B3BF43AC26F2}" dt="2021-05-21T15:17:10.209" v="117" actId="1076"/>
          <ac:spMkLst>
            <pc:docMk/>
            <pc:sldMk cId="2906735984" sldId="260"/>
            <ac:spMk id="11" creationId="{BEF38BC7-8BE3-4F32-9578-5ADFFA90D58E}"/>
          </ac:spMkLst>
        </pc:spChg>
        <pc:spChg chg="mod">
          <ac:chgData name="Arunn Kumar" userId="fc1aab2923bc5145" providerId="LiveId" clId="{AD0215A2-6376-4AE7-B26C-B3BF43AC26F2}" dt="2021-05-21T15:17:02.326" v="114" actId="1076"/>
          <ac:spMkLst>
            <pc:docMk/>
            <pc:sldMk cId="2906735984" sldId="260"/>
            <ac:spMk id="14" creationId="{D98C30B5-4C31-4441-A721-0A13D7D1041C}"/>
          </ac:spMkLst>
        </pc:spChg>
        <pc:spChg chg="mod">
          <ac:chgData name="Arunn Kumar" userId="fc1aab2923bc5145" providerId="LiveId" clId="{AD0215A2-6376-4AE7-B26C-B3BF43AC26F2}" dt="2021-05-21T15:51:43.772" v="132" actId="1076"/>
          <ac:spMkLst>
            <pc:docMk/>
            <pc:sldMk cId="2906735984" sldId="260"/>
            <ac:spMk id="15" creationId="{0B5971D7-2C5D-4F6E-9348-7E8E9CD818AA}"/>
          </ac:spMkLst>
        </pc:spChg>
        <pc:spChg chg="mod">
          <ac:chgData name="Arunn Kumar" userId="fc1aab2923bc5145" providerId="LiveId" clId="{AD0215A2-6376-4AE7-B26C-B3BF43AC26F2}" dt="2021-05-21T15:16:48.518" v="112" actId="113"/>
          <ac:spMkLst>
            <pc:docMk/>
            <pc:sldMk cId="2906735984" sldId="260"/>
            <ac:spMk id="17" creationId="{791C0DA3-8568-4EEB-8B4D-02DE155AD6DE}"/>
          </ac:spMkLst>
        </pc:spChg>
        <pc:spChg chg="mod">
          <ac:chgData name="Arunn Kumar" userId="fc1aab2923bc5145" providerId="LiveId" clId="{AD0215A2-6376-4AE7-B26C-B3BF43AC26F2}" dt="2021-05-21T15:16:56.724" v="113" actId="1076"/>
          <ac:spMkLst>
            <pc:docMk/>
            <pc:sldMk cId="2906735984" sldId="260"/>
            <ac:spMk id="20" creationId="{97C312D2-F537-49DF-8B5C-4EA1EE6F8056}"/>
          </ac:spMkLst>
        </pc:spChg>
        <pc:picChg chg="mod">
          <ac:chgData name="Arunn Kumar" userId="fc1aab2923bc5145" providerId="LiveId" clId="{AD0215A2-6376-4AE7-B26C-B3BF43AC26F2}" dt="2021-05-21T15:17:14.082" v="118" actId="1076"/>
          <ac:picMkLst>
            <pc:docMk/>
            <pc:sldMk cId="2906735984" sldId="260"/>
            <ac:picMk id="18" creationId="{C12A47B9-0505-4A47-808C-F7EF8AB8227A}"/>
          </ac:picMkLst>
        </pc:picChg>
      </pc:sldChg>
      <pc:sldChg chg="modSp mod">
        <pc:chgData name="Arunn Kumar" userId="fc1aab2923bc5145" providerId="LiveId" clId="{AD0215A2-6376-4AE7-B26C-B3BF43AC26F2}" dt="2021-05-21T16:31:57.610" v="755" actId="2711"/>
        <pc:sldMkLst>
          <pc:docMk/>
          <pc:sldMk cId="4157028050" sldId="272"/>
        </pc:sldMkLst>
        <pc:spChg chg="mod">
          <ac:chgData name="Arunn Kumar" userId="fc1aab2923bc5145" providerId="LiveId" clId="{AD0215A2-6376-4AE7-B26C-B3BF43AC26F2}" dt="2021-05-21T16:31:57.610" v="755" actId="2711"/>
          <ac:spMkLst>
            <pc:docMk/>
            <pc:sldMk cId="4157028050" sldId="272"/>
            <ac:spMk id="3" creationId="{90063EE1-E4E5-45A9-B018-1C7DCB5DCB63}"/>
          </ac:spMkLst>
        </pc:spChg>
      </pc:sldChg>
      <pc:sldChg chg="modSp mod modClrScheme chgLayout">
        <pc:chgData name="Arunn Kumar" userId="fc1aab2923bc5145" providerId="LiveId" clId="{AD0215A2-6376-4AE7-B26C-B3BF43AC26F2}" dt="2021-05-21T16:32:08.309" v="756" actId="2711"/>
        <pc:sldMkLst>
          <pc:docMk/>
          <pc:sldMk cId="2561180853" sldId="279"/>
        </pc:sldMkLst>
        <pc:spChg chg="mod ord">
          <ac:chgData name="Arunn Kumar" userId="fc1aab2923bc5145" providerId="LiveId" clId="{AD0215A2-6376-4AE7-B26C-B3BF43AC26F2}" dt="2021-05-21T14:30:22.574" v="2" actId="700"/>
          <ac:spMkLst>
            <pc:docMk/>
            <pc:sldMk cId="2561180853" sldId="279"/>
            <ac:spMk id="2" creationId="{5833DEA4-359E-4447-9C69-A008B8526663}"/>
          </ac:spMkLst>
        </pc:spChg>
        <pc:spChg chg="mod ord">
          <ac:chgData name="Arunn Kumar" userId="fc1aab2923bc5145" providerId="LiveId" clId="{AD0215A2-6376-4AE7-B26C-B3BF43AC26F2}" dt="2021-05-21T16:32:08.309" v="756" actId="2711"/>
          <ac:spMkLst>
            <pc:docMk/>
            <pc:sldMk cId="2561180853" sldId="279"/>
            <ac:spMk id="3" creationId="{4606A375-E397-452A-AB65-ED6DAF68F2A5}"/>
          </ac:spMkLst>
        </pc:spChg>
        <pc:picChg chg="mod">
          <ac:chgData name="Arunn Kumar" userId="fc1aab2923bc5145" providerId="LiveId" clId="{AD0215A2-6376-4AE7-B26C-B3BF43AC26F2}" dt="2021-05-21T14:30:38.652" v="6" actId="1076"/>
          <ac:picMkLst>
            <pc:docMk/>
            <pc:sldMk cId="2561180853" sldId="279"/>
            <ac:picMk id="7" creationId="{EF90D34D-CB96-4A40-99FD-13D304188048}"/>
          </ac:picMkLst>
        </pc:picChg>
      </pc:sldChg>
      <pc:sldChg chg="modSp mod">
        <pc:chgData name="Arunn Kumar" userId="fc1aab2923bc5145" providerId="LiveId" clId="{AD0215A2-6376-4AE7-B26C-B3BF43AC26F2}" dt="2021-05-21T15:09:17.955" v="73" actId="20577"/>
        <pc:sldMkLst>
          <pc:docMk/>
          <pc:sldMk cId="3302363704" sldId="282"/>
        </pc:sldMkLst>
        <pc:graphicFrameChg chg="mod modGraphic">
          <ac:chgData name="Arunn Kumar" userId="fc1aab2923bc5145" providerId="LiveId" clId="{AD0215A2-6376-4AE7-B26C-B3BF43AC26F2}" dt="2021-05-21T15:09:17.955" v="73" actId="20577"/>
          <ac:graphicFrameMkLst>
            <pc:docMk/>
            <pc:sldMk cId="3302363704" sldId="282"/>
            <ac:graphicFrameMk id="3" creationId="{364632CA-DF98-4BC8-8C4F-976A61C4AB0C}"/>
          </ac:graphicFrameMkLst>
        </pc:graphicFrameChg>
      </pc:sldChg>
      <pc:sldChg chg="modSp mod modNotesTx">
        <pc:chgData name="Arunn Kumar" userId="fc1aab2923bc5145" providerId="LiveId" clId="{AD0215A2-6376-4AE7-B26C-B3BF43AC26F2}" dt="2021-05-21T16:30:59.668" v="754" actId="1076"/>
        <pc:sldMkLst>
          <pc:docMk/>
          <pc:sldMk cId="325325992" sldId="285"/>
        </pc:sldMkLst>
        <pc:spChg chg="mod">
          <ac:chgData name="Arunn Kumar" userId="fc1aab2923bc5145" providerId="LiveId" clId="{AD0215A2-6376-4AE7-B26C-B3BF43AC26F2}" dt="2021-05-21T16:30:59.668" v="754" actId="1076"/>
          <ac:spMkLst>
            <pc:docMk/>
            <pc:sldMk cId="325325992" sldId="285"/>
            <ac:spMk id="3" creationId="{FA03E9A8-E5E3-485A-884F-5BBE8A610EC5}"/>
          </ac:spMkLst>
        </pc:spChg>
      </pc:sldChg>
      <pc:sldMasterChg chg="del delSldLayout">
        <pc:chgData name="Arunn Kumar" userId="fc1aab2923bc5145" providerId="LiveId" clId="{AD0215A2-6376-4AE7-B26C-B3BF43AC26F2}" dt="2021-05-21T14:30:22.574" v="2" actId="700"/>
        <pc:sldMasterMkLst>
          <pc:docMk/>
          <pc:sldMasterMk cId="3448799640" sldId="2147483660"/>
        </pc:sldMasterMkLst>
        <pc:sldLayoutChg chg="del">
          <pc:chgData name="Arunn Kumar" userId="fc1aab2923bc5145" providerId="LiveId" clId="{AD0215A2-6376-4AE7-B26C-B3BF43AC26F2}" dt="2021-05-21T14:30:22.574" v="2" actId="700"/>
          <pc:sldLayoutMkLst>
            <pc:docMk/>
            <pc:sldMasterMk cId="3448799640" sldId="2147483660"/>
            <pc:sldLayoutMk cId="2053992043" sldId="2147483661"/>
          </pc:sldLayoutMkLst>
        </pc:sldLayoutChg>
        <pc:sldLayoutChg chg="del">
          <pc:chgData name="Arunn Kumar" userId="fc1aab2923bc5145" providerId="LiveId" clId="{AD0215A2-6376-4AE7-B26C-B3BF43AC26F2}" dt="2021-05-21T14:30:22.574" v="2" actId="700"/>
          <pc:sldLayoutMkLst>
            <pc:docMk/>
            <pc:sldMasterMk cId="3448799640" sldId="2147483660"/>
            <pc:sldLayoutMk cId="3306071906" sldId="2147483662"/>
          </pc:sldLayoutMkLst>
        </pc:sldLayoutChg>
        <pc:sldLayoutChg chg="del">
          <pc:chgData name="Arunn Kumar" userId="fc1aab2923bc5145" providerId="LiveId" clId="{AD0215A2-6376-4AE7-B26C-B3BF43AC26F2}" dt="2021-05-21T14:30:22.574" v="2" actId="700"/>
          <pc:sldLayoutMkLst>
            <pc:docMk/>
            <pc:sldMasterMk cId="3448799640" sldId="2147483660"/>
            <pc:sldLayoutMk cId="3263020201" sldId="2147483663"/>
          </pc:sldLayoutMkLst>
        </pc:sldLayoutChg>
        <pc:sldLayoutChg chg="del">
          <pc:chgData name="Arunn Kumar" userId="fc1aab2923bc5145" providerId="LiveId" clId="{AD0215A2-6376-4AE7-B26C-B3BF43AC26F2}" dt="2021-05-21T14:30:22.574" v="2" actId="700"/>
          <pc:sldLayoutMkLst>
            <pc:docMk/>
            <pc:sldMasterMk cId="3448799640" sldId="2147483660"/>
            <pc:sldLayoutMk cId="3128572196" sldId="2147483664"/>
          </pc:sldLayoutMkLst>
        </pc:sldLayoutChg>
        <pc:sldLayoutChg chg="del">
          <pc:chgData name="Arunn Kumar" userId="fc1aab2923bc5145" providerId="LiveId" clId="{AD0215A2-6376-4AE7-B26C-B3BF43AC26F2}" dt="2021-05-21T14:30:22.574" v="2" actId="700"/>
          <pc:sldLayoutMkLst>
            <pc:docMk/>
            <pc:sldMasterMk cId="3448799640" sldId="2147483660"/>
            <pc:sldLayoutMk cId="1180251653" sldId="2147483665"/>
          </pc:sldLayoutMkLst>
        </pc:sldLayoutChg>
        <pc:sldLayoutChg chg="del">
          <pc:chgData name="Arunn Kumar" userId="fc1aab2923bc5145" providerId="LiveId" clId="{AD0215A2-6376-4AE7-B26C-B3BF43AC26F2}" dt="2021-05-21T14:30:22.574" v="2" actId="700"/>
          <pc:sldLayoutMkLst>
            <pc:docMk/>
            <pc:sldMasterMk cId="3448799640" sldId="2147483660"/>
            <pc:sldLayoutMk cId="34338744" sldId="2147483666"/>
          </pc:sldLayoutMkLst>
        </pc:sldLayoutChg>
        <pc:sldLayoutChg chg="del">
          <pc:chgData name="Arunn Kumar" userId="fc1aab2923bc5145" providerId="LiveId" clId="{AD0215A2-6376-4AE7-B26C-B3BF43AC26F2}" dt="2021-05-21T14:30:22.574" v="2" actId="700"/>
          <pc:sldLayoutMkLst>
            <pc:docMk/>
            <pc:sldMasterMk cId="3448799640" sldId="2147483660"/>
            <pc:sldLayoutMk cId="513471660" sldId="2147483667"/>
          </pc:sldLayoutMkLst>
        </pc:sldLayoutChg>
        <pc:sldLayoutChg chg="del">
          <pc:chgData name="Arunn Kumar" userId="fc1aab2923bc5145" providerId="LiveId" clId="{AD0215A2-6376-4AE7-B26C-B3BF43AC26F2}" dt="2021-05-21T14:30:22.574" v="2" actId="700"/>
          <pc:sldLayoutMkLst>
            <pc:docMk/>
            <pc:sldMasterMk cId="3448799640" sldId="2147483660"/>
            <pc:sldLayoutMk cId="3650317216" sldId="2147483668"/>
          </pc:sldLayoutMkLst>
        </pc:sldLayoutChg>
        <pc:sldLayoutChg chg="del">
          <pc:chgData name="Arunn Kumar" userId="fc1aab2923bc5145" providerId="LiveId" clId="{AD0215A2-6376-4AE7-B26C-B3BF43AC26F2}" dt="2021-05-21T14:30:22.574" v="2" actId="700"/>
          <pc:sldLayoutMkLst>
            <pc:docMk/>
            <pc:sldMasterMk cId="3448799640" sldId="2147483660"/>
            <pc:sldLayoutMk cId="1782012297" sldId="2147483669"/>
          </pc:sldLayoutMkLst>
        </pc:sldLayoutChg>
        <pc:sldLayoutChg chg="del">
          <pc:chgData name="Arunn Kumar" userId="fc1aab2923bc5145" providerId="LiveId" clId="{AD0215A2-6376-4AE7-B26C-B3BF43AC26F2}" dt="2021-05-21T14:30:22.574" v="2" actId="700"/>
          <pc:sldLayoutMkLst>
            <pc:docMk/>
            <pc:sldMasterMk cId="3448799640" sldId="2147483660"/>
            <pc:sldLayoutMk cId="430407315" sldId="2147483670"/>
          </pc:sldLayoutMkLst>
        </pc:sldLayoutChg>
        <pc:sldLayoutChg chg="del">
          <pc:chgData name="Arunn Kumar" userId="fc1aab2923bc5145" providerId="LiveId" clId="{AD0215A2-6376-4AE7-B26C-B3BF43AC26F2}" dt="2021-05-21T14:30:22.574" v="2" actId="700"/>
          <pc:sldLayoutMkLst>
            <pc:docMk/>
            <pc:sldMasterMk cId="3448799640" sldId="2147483660"/>
            <pc:sldLayoutMk cId="1482969854" sldId="2147483671"/>
          </pc:sldLayoutMkLst>
        </pc:sldLayoutChg>
        <pc:sldLayoutChg chg="del">
          <pc:chgData name="Arunn Kumar" userId="fc1aab2923bc5145" providerId="LiveId" clId="{AD0215A2-6376-4AE7-B26C-B3BF43AC26F2}" dt="2021-05-21T14:30:22.574" v="2" actId="700"/>
          <pc:sldLayoutMkLst>
            <pc:docMk/>
            <pc:sldMasterMk cId="3448799640" sldId="2147483660"/>
            <pc:sldLayoutMk cId="2525269179" sldId="2147483672"/>
          </pc:sldLayoutMkLst>
        </pc:sldLayoutChg>
        <pc:sldLayoutChg chg="del">
          <pc:chgData name="Arunn Kumar" userId="fc1aab2923bc5145" providerId="LiveId" clId="{AD0215A2-6376-4AE7-B26C-B3BF43AC26F2}" dt="2021-05-21T14:30:22.574" v="2" actId="700"/>
          <pc:sldLayoutMkLst>
            <pc:docMk/>
            <pc:sldMasterMk cId="3448799640" sldId="2147483660"/>
            <pc:sldLayoutMk cId="1764021865" sldId="2147483673"/>
          </pc:sldLayoutMkLst>
        </pc:sldLayoutChg>
        <pc:sldLayoutChg chg="del">
          <pc:chgData name="Arunn Kumar" userId="fc1aab2923bc5145" providerId="LiveId" clId="{AD0215A2-6376-4AE7-B26C-B3BF43AC26F2}" dt="2021-05-21T14:30:22.574" v="2" actId="700"/>
          <pc:sldLayoutMkLst>
            <pc:docMk/>
            <pc:sldMasterMk cId="3448799640" sldId="2147483660"/>
            <pc:sldLayoutMk cId="3292183823" sldId="2147483674"/>
          </pc:sldLayoutMkLst>
        </pc:sldLayoutChg>
        <pc:sldLayoutChg chg="del">
          <pc:chgData name="Arunn Kumar" userId="fc1aab2923bc5145" providerId="LiveId" clId="{AD0215A2-6376-4AE7-B26C-B3BF43AC26F2}" dt="2021-05-21T14:30:22.574" v="2" actId="700"/>
          <pc:sldLayoutMkLst>
            <pc:docMk/>
            <pc:sldMasterMk cId="3448799640" sldId="2147483660"/>
            <pc:sldLayoutMk cId="2793339968" sldId="2147483675"/>
          </pc:sldLayoutMkLst>
        </pc:sldLayoutChg>
        <pc:sldLayoutChg chg="del">
          <pc:chgData name="Arunn Kumar" userId="fc1aab2923bc5145" providerId="LiveId" clId="{AD0215A2-6376-4AE7-B26C-B3BF43AC26F2}" dt="2021-05-21T14:30:22.574" v="2" actId="700"/>
          <pc:sldLayoutMkLst>
            <pc:docMk/>
            <pc:sldMasterMk cId="3448799640" sldId="2147483660"/>
            <pc:sldLayoutMk cId="215637458" sldId="2147483676"/>
          </pc:sldLayoutMkLst>
        </pc:sldLayoutChg>
        <pc:sldLayoutChg chg="del">
          <pc:chgData name="Arunn Kumar" userId="fc1aab2923bc5145" providerId="LiveId" clId="{AD0215A2-6376-4AE7-B26C-B3BF43AC26F2}" dt="2021-05-21T14:30:22.574" v="2" actId="700"/>
          <pc:sldLayoutMkLst>
            <pc:docMk/>
            <pc:sldMasterMk cId="3448799640" sldId="2147483660"/>
            <pc:sldLayoutMk cId="3340073313" sldId="2147483677"/>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D4983A-D93A-4371-A758-CA80F597A5F3}" type="datetimeFigureOut">
              <a:rPr lang="en-IN" smtClean="0"/>
              <a:t>22-05-2021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C3A867-5727-4CE1-BA47-D4C67D678466}" type="slidenum">
              <a:rPr lang="en-IN" smtClean="0"/>
              <a:t>‹#›</a:t>
            </a:fld>
            <a:endParaRPr lang="en-IN"/>
          </a:p>
        </p:txBody>
      </p:sp>
    </p:spTree>
    <p:extLst>
      <p:ext uri="{BB962C8B-B14F-4D97-AF65-F5344CB8AC3E}">
        <p14:creationId xmlns:p14="http://schemas.microsoft.com/office/powerpoint/2010/main" val="3292376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datarobot.com/wiki/model"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www.datarobot.com/wiki/algorithm"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Gud afternoon to everyone present here.</a:t>
            </a:r>
          </a:p>
          <a:p>
            <a:r>
              <a:rPr lang="en-US" dirty="0"/>
              <a:t>Our research title is twitter Sentiment analysis</a:t>
            </a:r>
          </a:p>
          <a:p>
            <a:r>
              <a:rPr lang="en-US" dirty="0"/>
              <a:t>This work done under the guidance of Dr. R. </a:t>
            </a:r>
            <a:r>
              <a:rPr lang="en-US" dirty="0" err="1"/>
              <a:t>Ramachandiran,Associate</a:t>
            </a:r>
            <a:r>
              <a:rPr lang="en-US" dirty="0"/>
              <a:t> Prof, Dept of IT</a:t>
            </a:r>
          </a:p>
          <a:p>
            <a:r>
              <a:rPr lang="en-US" dirty="0"/>
              <a:t>I have my teammate </a:t>
            </a:r>
            <a:r>
              <a:rPr lang="en-US" dirty="0" err="1"/>
              <a:t>Balchander</a:t>
            </a:r>
            <a:r>
              <a:rPr lang="en-US" dirty="0"/>
              <a:t> with me</a:t>
            </a:r>
          </a:p>
          <a:p>
            <a:r>
              <a:rPr lang="en-US" dirty="0"/>
              <a:t>Let me quickly go to todays agenda</a:t>
            </a:r>
          </a:p>
        </p:txBody>
      </p:sp>
      <p:sp>
        <p:nvSpPr>
          <p:cNvPr id="4" name="Slide Number Placeholder 3"/>
          <p:cNvSpPr>
            <a:spLocks noGrp="1"/>
          </p:cNvSpPr>
          <p:nvPr>
            <p:ph type="sldNum" sz="quarter" idx="5"/>
          </p:nvPr>
        </p:nvSpPr>
        <p:spPr/>
        <p:txBody>
          <a:bodyPr/>
          <a:lstStyle/>
          <a:p>
            <a:fld id="{1EC3A867-5727-4CE1-BA47-D4C67D678466}" type="slidenum">
              <a:rPr lang="en-IN" smtClean="0"/>
              <a:t>1</a:t>
            </a:fld>
            <a:endParaRPr lang="en-IN"/>
          </a:p>
        </p:txBody>
      </p:sp>
    </p:spTree>
    <p:extLst>
      <p:ext uri="{BB962C8B-B14F-4D97-AF65-F5344CB8AC3E}">
        <p14:creationId xmlns:p14="http://schemas.microsoft.com/office/powerpoint/2010/main" val="31840361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analyzing  a number of classification techniques, We'll put forward a classifier &lt;using a number of different machine learning classifiers.&gt; which yields higher efficiency, speed and accuracy.</a:t>
            </a:r>
          </a:p>
          <a:p>
            <a:r>
              <a:rPr lang="en-US" dirty="0"/>
              <a:t>Entity &amp; aspect extraction – </a:t>
            </a:r>
            <a:r>
              <a:rPr lang="en-US" dirty="0" err="1"/>
              <a:t>textblob</a:t>
            </a:r>
            <a:r>
              <a:rPr lang="en-US" dirty="0"/>
              <a:t> lib</a:t>
            </a:r>
          </a:p>
          <a:p>
            <a:r>
              <a:rPr lang="en-US" dirty="0"/>
              <a:t>Preprocess – text is highly unstructured, cant be </a:t>
            </a:r>
            <a:r>
              <a:rPr lang="en-US" dirty="0" err="1"/>
              <a:t>redily</a:t>
            </a:r>
            <a:r>
              <a:rPr lang="en-US" dirty="0"/>
              <a:t> processed without any preprocessing</a:t>
            </a:r>
          </a:p>
          <a:p>
            <a:r>
              <a:rPr lang="en-IN" dirty="0"/>
              <a:t>The data is used to train the classifier with the help of </a:t>
            </a:r>
            <a:r>
              <a:rPr lang="en-IN" dirty="0" err="1"/>
              <a:t>nltk</a:t>
            </a:r>
            <a:r>
              <a:rPr lang="en-IN" dirty="0"/>
              <a:t> lib</a:t>
            </a:r>
          </a:p>
          <a:p>
            <a:r>
              <a:rPr lang="en-US" sz="1800" dirty="0">
                <a:effectLst/>
                <a:latin typeface="Times New Roman" panose="02020603050405020304" pitchFamily="18" charset="0"/>
                <a:ea typeface="Times New Roman" panose="02020603050405020304" pitchFamily="18" charset="0"/>
              </a:rPr>
              <a:t>Lib is very large and consists of structured set of text files which are used to train the dataset effectively</a:t>
            </a:r>
            <a:endParaRPr lang="en-IN" dirty="0"/>
          </a:p>
        </p:txBody>
      </p:sp>
      <p:sp>
        <p:nvSpPr>
          <p:cNvPr id="4" name="Slide Number Placeholder 3"/>
          <p:cNvSpPr>
            <a:spLocks noGrp="1"/>
          </p:cNvSpPr>
          <p:nvPr>
            <p:ph type="sldNum" sz="quarter" idx="5"/>
          </p:nvPr>
        </p:nvSpPr>
        <p:spPr/>
        <p:txBody>
          <a:bodyPr/>
          <a:lstStyle/>
          <a:p>
            <a:fld id="{1EC3A867-5727-4CE1-BA47-D4C67D678466}" type="slidenum">
              <a:rPr lang="en-IN" smtClean="0"/>
              <a:t>10</a:t>
            </a:fld>
            <a:endParaRPr lang="en-IN"/>
          </a:p>
        </p:txBody>
      </p:sp>
    </p:spTree>
    <p:extLst>
      <p:ext uri="{BB962C8B-B14F-4D97-AF65-F5344CB8AC3E}">
        <p14:creationId xmlns:p14="http://schemas.microsoft.com/office/powerpoint/2010/main" val="36710137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EC3A867-5727-4CE1-BA47-D4C67D678466}" type="slidenum">
              <a:rPr lang="en-IN" smtClean="0"/>
              <a:t>11</a:t>
            </a:fld>
            <a:endParaRPr lang="en-IN"/>
          </a:p>
        </p:txBody>
      </p:sp>
    </p:spTree>
    <p:extLst>
      <p:ext uri="{BB962C8B-B14F-4D97-AF65-F5344CB8AC3E}">
        <p14:creationId xmlns:p14="http://schemas.microsoft.com/office/powerpoint/2010/main" val="38996920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202124"/>
                </a:solidFill>
                <a:effectLst/>
                <a:latin typeface="arial" panose="020B0604020202020204" pitchFamily="34" charset="0"/>
              </a:rPr>
              <a:t>Lemmatization</a:t>
            </a:r>
            <a:r>
              <a:rPr lang="en-US" b="0" i="0" dirty="0">
                <a:solidFill>
                  <a:srgbClr val="202124"/>
                </a:solidFill>
                <a:effectLst/>
                <a:latin typeface="arial" panose="020B0604020202020204" pitchFamily="34" charset="0"/>
              </a:rPr>
              <a:t> is the process of converting a word to its base form</a:t>
            </a:r>
          </a:p>
          <a:p>
            <a:r>
              <a:rPr lang="en-IN" sz="1200" dirty="0">
                <a:solidFill>
                  <a:srgbClr val="0D0D0D"/>
                </a:solidFill>
                <a:effectLst/>
                <a:latin typeface="+mj-lt"/>
                <a:ea typeface="Calibri" panose="020F0502020204030204" pitchFamily="34" charset="0"/>
              </a:rPr>
              <a:t>Provide a high-level overview of the data gathering, text classification, and machine learning algorithms used in this project</a:t>
            </a:r>
            <a:endParaRPr lang="en-IN" dirty="0"/>
          </a:p>
        </p:txBody>
      </p:sp>
      <p:sp>
        <p:nvSpPr>
          <p:cNvPr id="4" name="Slide Number Placeholder 3"/>
          <p:cNvSpPr>
            <a:spLocks noGrp="1"/>
          </p:cNvSpPr>
          <p:nvPr>
            <p:ph type="sldNum" sz="quarter" idx="5"/>
          </p:nvPr>
        </p:nvSpPr>
        <p:spPr/>
        <p:txBody>
          <a:bodyPr/>
          <a:lstStyle/>
          <a:p>
            <a:fld id="{1EC3A867-5727-4CE1-BA47-D4C67D678466}" type="slidenum">
              <a:rPr lang="en-IN" smtClean="0"/>
              <a:t>12</a:t>
            </a:fld>
            <a:endParaRPr lang="en-IN"/>
          </a:p>
        </p:txBody>
      </p:sp>
    </p:spTree>
    <p:extLst>
      <p:ext uri="{BB962C8B-B14F-4D97-AF65-F5344CB8AC3E}">
        <p14:creationId xmlns:p14="http://schemas.microsoft.com/office/powerpoint/2010/main" val="3410634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3232D"/>
                </a:solidFill>
                <a:effectLst/>
                <a:latin typeface="Roboto" panose="02000000000000000000" pitchFamily="2" charset="0"/>
              </a:rPr>
              <a:t>Collecting data allows you to capture a record of past events so that we can use data analysis to find recurring patterns. </a:t>
            </a:r>
          </a:p>
          <a:p>
            <a:r>
              <a:rPr lang="en-US" b="0" i="0" dirty="0">
                <a:solidFill>
                  <a:srgbClr val="23232D"/>
                </a:solidFill>
                <a:effectLst/>
                <a:latin typeface="Roboto" panose="02000000000000000000" pitchFamily="2" charset="0"/>
              </a:rPr>
              <a:t>From those patterns, you build predictive </a:t>
            </a:r>
            <a:r>
              <a:rPr lang="en-US" b="0" i="0" u="none" strike="noStrike" dirty="0">
                <a:solidFill>
                  <a:srgbClr val="2D8FE2"/>
                </a:solidFill>
                <a:effectLst/>
                <a:latin typeface="Roboto" panose="02000000000000000000" pitchFamily="2" charset="0"/>
                <a:hlinkClick r:id="rId3"/>
              </a:rPr>
              <a:t>models</a:t>
            </a:r>
            <a:r>
              <a:rPr lang="en-US" b="0" i="0" dirty="0">
                <a:solidFill>
                  <a:srgbClr val="23232D"/>
                </a:solidFill>
                <a:effectLst/>
                <a:latin typeface="Roboto" panose="02000000000000000000" pitchFamily="2" charset="0"/>
              </a:rPr>
              <a:t> using machine learning </a:t>
            </a:r>
            <a:r>
              <a:rPr lang="en-US" b="0" i="0" u="none" strike="noStrike" dirty="0">
                <a:solidFill>
                  <a:srgbClr val="2D8FE2"/>
                </a:solidFill>
                <a:effectLst/>
                <a:latin typeface="Roboto" panose="02000000000000000000" pitchFamily="2" charset="0"/>
                <a:hlinkClick r:id="rId4"/>
              </a:rPr>
              <a:t>algorithms</a:t>
            </a:r>
            <a:r>
              <a:rPr lang="en-US" b="0" i="0" dirty="0">
                <a:solidFill>
                  <a:srgbClr val="23232D"/>
                </a:solidFill>
                <a:effectLst/>
                <a:latin typeface="Roboto" panose="02000000000000000000" pitchFamily="2" charset="0"/>
              </a:rPr>
              <a:t> that look for trends and prediction.</a:t>
            </a:r>
            <a:br>
              <a:rPr lang="en-US" b="0" i="0" dirty="0">
                <a:solidFill>
                  <a:srgbClr val="23232D"/>
                </a:solidFill>
                <a:effectLst/>
                <a:latin typeface="Roboto" panose="02000000000000000000" pitchFamily="2" charset="0"/>
              </a:rPr>
            </a:br>
            <a:r>
              <a:rPr lang="en-US" b="0" i="0" dirty="0">
                <a:solidFill>
                  <a:srgbClr val="23232D"/>
                </a:solidFill>
                <a:effectLst/>
                <a:latin typeface="Roboto" panose="02000000000000000000" pitchFamily="2" charset="0"/>
              </a:rPr>
              <a:t>Here we use Twitter Streaming API for data collection, </a:t>
            </a:r>
            <a:r>
              <a:rPr lang="en-IN" dirty="0">
                <a:effectLst/>
                <a:latin typeface="Calibri" panose="020F0502020204030204" pitchFamily="34" charset="0"/>
                <a:ea typeface="Calibri" panose="020F0502020204030204" pitchFamily="34" charset="0"/>
                <a:cs typeface="Calibri" panose="020F0502020204030204" pitchFamily="34" charset="0"/>
              </a:rPr>
              <a:t>because it provided access to a global stream of twitter data that could be filtered</a:t>
            </a:r>
            <a:endParaRPr lang="en-IN" dirty="0"/>
          </a:p>
        </p:txBody>
      </p:sp>
      <p:sp>
        <p:nvSpPr>
          <p:cNvPr id="4" name="Slide Number Placeholder 3"/>
          <p:cNvSpPr>
            <a:spLocks noGrp="1"/>
          </p:cNvSpPr>
          <p:nvPr>
            <p:ph type="sldNum" sz="quarter" idx="5"/>
          </p:nvPr>
        </p:nvSpPr>
        <p:spPr/>
        <p:txBody>
          <a:bodyPr/>
          <a:lstStyle/>
          <a:p>
            <a:fld id="{1EC3A867-5727-4CE1-BA47-D4C67D678466}" type="slidenum">
              <a:rPr lang="en-IN" smtClean="0"/>
              <a:t>15</a:t>
            </a:fld>
            <a:endParaRPr lang="en-IN"/>
          </a:p>
        </p:txBody>
      </p:sp>
    </p:spTree>
    <p:extLst>
      <p:ext uri="{BB962C8B-B14F-4D97-AF65-F5344CB8AC3E}">
        <p14:creationId xmlns:p14="http://schemas.microsoft.com/office/powerpoint/2010/main" val="1423302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b="1" i="0" dirty="0">
                <a:solidFill>
                  <a:srgbClr val="3C3C3B"/>
                </a:solidFill>
                <a:effectLst/>
                <a:latin typeface="IBM Plex Sans"/>
              </a:rPr>
              <a:t>Data preprocessing</a:t>
            </a:r>
            <a:r>
              <a:rPr lang="en-US" sz="2800" b="0" i="0" dirty="0">
                <a:solidFill>
                  <a:srgbClr val="3C3C3B"/>
                </a:solidFill>
                <a:effectLst/>
                <a:latin typeface="IBM Plex Sans"/>
              </a:rPr>
              <a:t> is a </a:t>
            </a:r>
            <a:r>
              <a:rPr lang="en-US" sz="2800" b="1" i="0" dirty="0">
                <a:solidFill>
                  <a:srgbClr val="3C3C3B"/>
                </a:solidFill>
                <a:effectLst/>
                <a:latin typeface="IBM Plex Sans"/>
              </a:rPr>
              <a:t>data</a:t>
            </a:r>
            <a:r>
              <a:rPr lang="en-US" sz="2800" b="0" i="0" dirty="0">
                <a:solidFill>
                  <a:srgbClr val="3C3C3B"/>
                </a:solidFill>
                <a:effectLst/>
                <a:latin typeface="IBM Plex Sans"/>
              </a:rPr>
              <a:t> mining technique that involves transforming raw </a:t>
            </a:r>
            <a:r>
              <a:rPr lang="en-US" sz="2800" b="1" i="0" dirty="0">
                <a:solidFill>
                  <a:srgbClr val="3C3C3B"/>
                </a:solidFill>
                <a:effectLst/>
                <a:latin typeface="IBM Plex Sans"/>
              </a:rPr>
              <a:t>data</a:t>
            </a:r>
            <a:r>
              <a:rPr lang="en-US" sz="2800" b="0" i="0" dirty="0">
                <a:solidFill>
                  <a:srgbClr val="3C3C3B"/>
                </a:solidFill>
                <a:effectLst/>
                <a:latin typeface="IBM Plex Sans"/>
              </a:rPr>
              <a:t> into an understandable format.</a:t>
            </a:r>
          </a:p>
          <a:p>
            <a:r>
              <a:rPr lang="en-US" sz="2800" b="0" i="0" dirty="0">
                <a:solidFill>
                  <a:srgbClr val="3C3C3B"/>
                </a:solidFill>
                <a:effectLst/>
                <a:latin typeface="IBM Plex Sans"/>
              </a:rPr>
              <a:t> Real-world </a:t>
            </a:r>
            <a:r>
              <a:rPr lang="en-US" sz="2800" b="1" i="0" dirty="0">
                <a:solidFill>
                  <a:srgbClr val="3C3C3B"/>
                </a:solidFill>
                <a:effectLst/>
                <a:latin typeface="IBM Plex Sans"/>
              </a:rPr>
              <a:t>data</a:t>
            </a:r>
            <a:r>
              <a:rPr lang="en-US" sz="2800" b="0" i="0" dirty="0">
                <a:solidFill>
                  <a:srgbClr val="3C3C3B"/>
                </a:solidFill>
                <a:effectLst/>
                <a:latin typeface="IBM Plex Sans"/>
              </a:rPr>
              <a:t> is often incomplete, inconsistent, and/or lacking in certain behaviors or trends, and is likely to contain many errors. </a:t>
            </a:r>
          </a:p>
          <a:p>
            <a:r>
              <a:rPr lang="en-US" sz="2800" b="1" i="0" dirty="0">
                <a:solidFill>
                  <a:srgbClr val="3C3C3B"/>
                </a:solidFill>
                <a:effectLst/>
                <a:latin typeface="IBM Plex Sans"/>
              </a:rPr>
              <a:t>Data preprocessing</a:t>
            </a:r>
            <a:r>
              <a:rPr lang="en-US" sz="2800" b="0" i="0" dirty="0">
                <a:solidFill>
                  <a:srgbClr val="3C3C3B"/>
                </a:solidFill>
                <a:effectLst/>
                <a:latin typeface="IBM Plex Sans"/>
              </a:rPr>
              <a:t> is a proven method of resolving such issues.</a:t>
            </a:r>
          </a:p>
          <a:p>
            <a:r>
              <a:rPr lang="en-IN" sz="1800" dirty="0">
                <a:solidFill>
                  <a:srgbClr val="0D0D0D"/>
                </a:solidFill>
                <a:effectLst/>
                <a:latin typeface="Times New Roman" panose="02020603050405020304" pitchFamily="18" charset="0"/>
                <a:ea typeface="Calibri" panose="020F0502020204030204" pitchFamily="34" charset="0"/>
              </a:rPr>
              <a:t>Pre-processing a Twitter dataset entails eliminating all kinds of unnecessary data such as emojis, special characters, and extra blank spaces, among other items. It can also include, deleting redundant tweets, or deleting tweets with less than three characters</a:t>
            </a:r>
            <a:endParaRPr lang="en-IN" dirty="0"/>
          </a:p>
        </p:txBody>
      </p:sp>
      <p:sp>
        <p:nvSpPr>
          <p:cNvPr id="4" name="Slide Number Placeholder 3"/>
          <p:cNvSpPr>
            <a:spLocks noGrp="1"/>
          </p:cNvSpPr>
          <p:nvPr>
            <p:ph type="sldNum" sz="quarter" idx="5"/>
          </p:nvPr>
        </p:nvSpPr>
        <p:spPr/>
        <p:txBody>
          <a:bodyPr/>
          <a:lstStyle/>
          <a:p>
            <a:fld id="{1EC3A867-5727-4CE1-BA47-D4C67D678466}" type="slidenum">
              <a:rPr lang="en-IN" smtClean="0"/>
              <a:t>16</a:t>
            </a:fld>
            <a:endParaRPr lang="en-IN"/>
          </a:p>
        </p:txBody>
      </p:sp>
    </p:spTree>
    <p:extLst>
      <p:ext uri="{BB962C8B-B14F-4D97-AF65-F5344CB8AC3E}">
        <p14:creationId xmlns:p14="http://schemas.microsoft.com/office/powerpoint/2010/main" val="28252782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It is the method of separating a continuous stream of text into words, symbols, and other meaningful elements known as "tokens." Whitespace and punctuation characters may be used to distinguish tokens. It's done this way so that tokens can be viewed as individual components of a tweet.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1EC3A867-5727-4CE1-BA47-D4C67D678466}" type="slidenum">
              <a:rPr lang="en-IN" smtClean="0"/>
              <a:t>17</a:t>
            </a:fld>
            <a:endParaRPr lang="en-IN"/>
          </a:p>
        </p:txBody>
      </p:sp>
    </p:spTree>
    <p:extLst>
      <p:ext uri="{BB962C8B-B14F-4D97-AF65-F5344CB8AC3E}">
        <p14:creationId xmlns:p14="http://schemas.microsoft.com/office/powerpoint/2010/main" val="334516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800" dirty="0">
                <a:solidFill>
                  <a:srgbClr val="0D0D0D"/>
                </a:solidFill>
                <a:effectLst/>
                <a:latin typeface="Times New Roman" panose="02020603050405020304" pitchFamily="18" charset="0"/>
                <a:ea typeface="Calibri" panose="020F0502020204030204" pitchFamily="34" charset="0"/>
              </a:rPr>
              <a:t>The inclusion of abbreviations inside a tweet is identified for the normalisation process, and then abbreviations are replaced with their actual meaning. </a:t>
            </a:r>
          </a:p>
          <a:p>
            <a:r>
              <a:rPr lang="en-IN" sz="1800" dirty="0">
                <a:solidFill>
                  <a:srgbClr val="0D0D0D"/>
                </a:solidFill>
                <a:effectLst/>
                <a:latin typeface="Times New Roman" panose="02020603050405020304" pitchFamily="18" charset="0"/>
              </a:rPr>
              <a:t>It </a:t>
            </a:r>
            <a:r>
              <a:rPr lang="en-IN" sz="1800" dirty="0">
                <a:solidFill>
                  <a:srgbClr val="0D0D0D"/>
                </a:solidFill>
                <a:effectLst/>
                <a:latin typeface="Times New Roman" panose="02020603050405020304" pitchFamily="18" charset="0"/>
                <a:ea typeface="Calibri" panose="020F0502020204030204" pitchFamily="34" charset="0"/>
              </a:rPr>
              <a:t>also look for informal intensifiers like all-caps OMG, RIP</a:t>
            </a:r>
          </a:p>
          <a:p>
            <a:r>
              <a:rPr lang="en-IN" sz="1800" dirty="0">
                <a:solidFill>
                  <a:srgbClr val="0D0D0D"/>
                </a:solidFill>
                <a:effectLst/>
                <a:latin typeface="Times New Roman" panose="02020603050405020304" pitchFamily="18" charset="0"/>
                <a:ea typeface="Calibri" panose="020F0502020204030204" pitchFamily="34" charset="0"/>
              </a:rPr>
              <a:t>This normalisation, we expect, will improve the output of the </a:t>
            </a:r>
            <a:r>
              <a:rPr lang="en-IN" sz="1800" dirty="0" err="1">
                <a:solidFill>
                  <a:srgbClr val="0D0D0D"/>
                </a:solidFill>
                <a:effectLst/>
                <a:latin typeface="Times New Roman" panose="02020603050405020304" pitchFamily="18" charset="0"/>
                <a:ea typeface="Calibri" panose="020F0502020204030204" pitchFamily="34" charset="0"/>
              </a:rPr>
              <a:t>PartsOfSpeech</a:t>
            </a:r>
            <a:r>
              <a:rPr lang="en-IN" sz="1800" dirty="0">
                <a:solidFill>
                  <a:srgbClr val="0D0D0D"/>
                </a:solidFill>
                <a:effectLst/>
                <a:latin typeface="Times New Roman" panose="02020603050405020304" pitchFamily="18" charset="0"/>
                <a:ea typeface="Calibri" panose="020F0502020204030204" pitchFamily="34" charset="0"/>
              </a:rPr>
              <a:t> tagger, which is the final phase before data training</a:t>
            </a:r>
            <a:endParaRPr lang="en-IN" dirty="0"/>
          </a:p>
        </p:txBody>
      </p:sp>
      <p:sp>
        <p:nvSpPr>
          <p:cNvPr id="4" name="Slide Number Placeholder 3"/>
          <p:cNvSpPr>
            <a:spLocks noGrp="1"/>
          </p:cNvSpPr>
          <p:nvPr>
            <p:ph type="sldNum" sz="quarter" idx="5"/>
          </p:nvPr>
        </p:nvSpPr>
        <p:spPr/>
        <p:txBody>
          <a:bodyPr/>
          <a:lstStyle/>
          <a:p>
            <a:fld id="{1EC3A867-5727-4CE1-BA47-D4C67D678466}" type="slidenum">
              <a:rPr lang="en-IN" smtClean="0"/>
              <a:t>18</a:t>
            </a:fld>
            <a:endParaRPr lang="en-IN"/>
          </a:p>
        </p:txBody>
      </p:sp>
    </p:spTree>
    <p:extLst>
      <p:ext uri="{BB962C8B-B14F-4D97-AF65-F5344CB8AC3E}">
        <p14:creationId xmlns:p14="http://schemas.microsoft.com/office/powerpoint/2010/main" val="1220281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dataset is used by a ML algorithm to learn how to map the input examples to their predicted targets.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machine learning algorithm should be able to generalise the training data so that it can accurately map new data that it has never seen before if the training process is performed correctly.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Times New Roman" panose="02020603050405020304" pitchFamily="18" charset="0"/>
                <a:ea typeface="Calibri" panose="020F0502020204030204" pitchFamily="34" charset="0"/>
              </a:rPr>
              <a:t>Training data must have a class label, this can be accomplished by manually assigning a class to and tweet</a:t>
            </a:r>
          </a:p>
          <a:p>
            <a:r>
              <a:rPr lang="en-IN" sz="1800" dirty="0">
                <a:effectLst/>
                <a:latin typeface="Times New Roman" panose="02020603050405020304" pitchFamily="18" charset="0"/>
                <a:ea typeface="Calibri" panose="020F0502020204030204" pitchFamily="34" charset="0"/>
              </a:rPr>
              <a:t>It is time consuming because Twitter has strict rules about the distribution of its data. </a:t>
            </a:r>
            <a:endParaRPr lang="en-IN" dirty="0"/>
          </a:p>
        </p:txBody>
      </p:sp>
      <p:sp>
        <p:nvSpPr>
          <p:cNvPr id="4" name="Slide Number Placeholder 3"/>
          <p:cNvSpPr>
            <a:spLocks noGrp="1"/>
          </p:cNvSpPr>
          <p:nvPr>
            <p:ph type="sldNum" sz="quarter" idx="5"/>
          </p:nvPr>
        </p:nvSpPr>
        <p:spPr/>
        <p:txBody>
          <a:bodyPr/>
          <a:lstStyle/>
          <a:p>
            <a:fld id="{1EC3A867-5727-4CE1-BA47-D4C67D678466}" type="slidenum">
              <a:rPr lang="en-IN" smtClean="0"/>
              <a:t>19</a:t>
            </a:fld>
            <a:endParaRPr lang="en-IN"/>
          </a:p>
        </p:txBody>
      </p:sp>
    </p:spTree>
    <p:extLst>
      <p:ext uri="{BB962C8B-B14F-4D97-AF65-F5344CB8AC3E}">
        <p14:creationId xmlns:p14="http://schemas.microsoft.com/office/powerpoint/2010/main" val="2161924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a:t>
            </a:r>
            <a:r>
              <a:rPr lang="en-US" b="0" i="0" dirty="0">
                <a:solidFill>
                  <a:srgbClr val="4D5156"/>
                </a:solidFill>
                <a:effectLst/>
                <a:latin typeface="arial" panose="020B0604020202020204" pitchFamily="34" charset="0"/>
              </a:rPr>
              <a:t>Python is an interpreted high-level general-purpose programming language</a:t>
            </a:r>
          </a:p>
          <a:p>
            <a:r>
              <a:rPr lang="en-US" b="0" i="0" dirty="0">
                <a:solidFill>
                  <a:srgbClr val="4D5156"/>
                </a:solidFill>
                <a:effectLst/>
                <a:latin typeface="arial" panose="020B0604020202020204" pitchFamily="34" charset="0"/>
              </a:rPr>
              <a:t>Django is a Python-based free and open-source web framework that follows the model-template-views architectural pattern,</a:t>
            </a:r>
          </a:p>
          <a:p>
            <a:r>
              <a:rPr lang="en-US" b="0" i="0" dirty="0">
                <a:solidFill>
                  <a:srgbClr val="202124"/>
                </a:solidFill>
                <a:effectLst/>
                <a:latin typeface="arial" panose="020B0604020202020204" pitchFamily="34" charset="0"/>
              </a:rPr>
              <a:t>DJ- collection of </a:t>
            </a:r>
            <a:r>
              <a:rPr lang="en-US" b="1" i="0" dirty="0">
                <a:solidFill>
                  <a:srgbClr val="202124"/>
                </a:solidFill>
                <a:effectLst/>
                <a:latin typeface="arial" panose="020B0604020202020204" pitchFamily="34" charset="0"/>
              </a:rPr>
              <a:t>Python</a:t>
            </a:r>
            <a:r>
              <a:rPr lang="en-US" b="0" i="0" dirty="0">
                <a:solidFill>
                  <a:srgbClr val="202124"/>
                </a:solidFill>
                <a:effectLst/>
                <a:latin typeface="arial" panose="020B0604020202020204" pitchFamily="34" charset="0"/>
              </a:rPr>
              <a:t> libs allowing you to quickly and efficiently create a quality Web application</a:t>
            </a:r>
          </a:p>
          <a:p>
            <a:r>
              <a:rPr lang="en-IN" b="0" i="1" dirty="0" err="1">
                <a:solidFill>
                  <a:srgbClr val="3E4349"/>
                </a:solidFill>
                <a:effectLst/>
                <a:latin typeface="goudy old style" panose="020B0604020202020204" pitchFamily="18" charset="0"/>
              </a:rPr>
              <a:t>TextBlob</a:t>
            </a:r>
            <a:r>
              <a:rPr lang="en-IN" b="0" i="0" dirty="0">
                <a:solidFill>
                  <a:srgbClr val="3E4349"/>
                </a:solidFill>
                <a:effectLst/>
                <a:latin typeface="goudy old style" panose="020B0604020202020204" pitchFamily="18" charset="0"/>
              </a:rPr>
              <a:t> </a:t>
            </a:r>
            <a:r>
              <a:rPr lang="en-US" b="0" i="0" dirty="0">
                <a:solidFill>
                  <a:srgbClr val="202124"/>
                </a:solidFill>
                <a:effectLst/>
                <a:latin typeface="arial" panose="020B0604020202020204" pitchFamily="34" charset="0"/>
              </a:rPr>
              <a:t>-</a:t>
            </a:r>
            <a:r>
              <a:rPr lang="en-IN" b="0" i="0" dirty="0">
                <a:solidFill>
                  <a:srgbClr val="3E4349"/>
                </a:solidFill>
                <a:effectLst/>
                <a:latin typeface="goudy old style" panose="02020502050305020303" pitchFamily="18" charset="0"/>
              </a:rPr>
              <a:t> provides a simple API for </a:t>
            </a:r>
            <a:r>
              <a:rPr lang="en-US" b="0" i="0" dirty="0">
                <a:solidFill>
                  <a:srgbClr val="3E4349"/>
                </a:solidFill>
                <a:effectLst/>
                <a:latin typeface="goudy old style" panose="02020502050305020303" pitchFamily="18" charset="0"/>
              </a:rPr>
              <a:t>NLP) tasks such as part-of-speech tagging, noun phrase extraction, sentiment analysis, classification</a:t>
            </a:r>
          </a:p>
          <a:p>
            <a:r>
              <a:rPr lang="en-US" b="1" i="0" dirty="0">
                <a:solidFill>
                  <a:srgbClr val="202124"/>
                </a:solidFill>
                <a:effectLst/>
                <a:latin typeface="arial" panose="020B0604020202020204" pitchFamily="34" charset="0"/>
              </a:rPr>
              <a:t>HTML</a:t>
            </a:r>
            <a:r>
              <a:rPr lang="en-US" b="0" i="0" dirty="0">
                <a:solidFill>
                  <a:srgbClr val="202124"/>
                </a:solidFill>
                <a:effectLst/>
                <a:latin typeface="arial" panose="020B0604020202020204" pitchFamily="34" charset="0"/>
              </a:rPr>
              <a:t> provides the structure of the page</a:t>
            </a:r>
            <a:endParaRPr lang="en-US" b="0" i="0" dirty="0">
              <a:solidFill>
                <a:srgbClr val="3E4349"/>
              </a:solidFill>
              <a:effectLst/>
              <a:latin typeface="goudy old style" panose="02020502050305020303" pitchFamily="18" charset="0"/>
            </a:endParaRPr>
          </a:p>
          <a:p>
            <a:r>
              <a:rPr lang="en-US" b="1" i="0" dirty="0">
                <a:solidFill>
                  <a:srgbClr val="202124"/>
                </a:solidFill>
                <a:effectLst/>
                <a:latin typeface="arial" panose="020B0604020202020204" pitchFamily="34" charset="0"/>
              </a:rPr>
              <a:t>CSS</a:t>
            </a:r>
            <a:r>
              <a:rPr lang="en-US" b="0" i="0" dirty="0">
                <a:solidFill>
                  <a:srgbClr val="202124"/>
                </a:solidFill>
                <a:effectLst/>
                <a:latin typeface="arial" panose="020B0604020202020204" pitchFamily="34" charset="0"/>
              </a:rPr>
              <a:t> provides layout</a:t>
            </a:r>
          </a:p>
          <a:p>
            <a:r>
              <a:rPr lang="en-IN" dirty="0" err="1"/>
              <a:t>javascript</a:t>
            </a:r>
            <a:r>
              <a:rPr lang="en-IN"/>
              <a:t> look and feel</a:t>
            </a:r>
            <a:endParaRPr lang="en-IN" dirty="0"/>
          </a:p>
        </p:txBody>
      </p:sp>
      <p:sp>
        <p:nvSpPr>
          <p:cNvPr id="4" name="Slide Number Placeholder 3"/>
          <p:cNvSpPr>
            <a:spLocks noGrp="1"/>
          </p:cNvSpPr>
          <p:nvPr>
            <p:ph type="sldNum" sz="quarter" idx="5"/>
          </p:nvPr>
        </p:nvSpPr>
        <p:spPr/>
        <p:txBody>
          <a:bodyPr/>
          <a:lstStyle/>
          <a:p>
            <a:fld id="{1EC3A867-5727-4CE1-BA47-D4C67D678466}" type="slidenum">
              <a:rPr lang="en-IN" smtClean="0"/>
              <a:t>20</a:t>
            </a:fld>
            <a:endParaRPr lang="en-IN"/>
          </a:p>
        </p:txBody>
      </p:sp>
    </p:spTree>
    <p:extLst>
      <p:ext uri="{BB962C8B-B14F-4D97-AF65-F5344CB8AC3E}">
        <p14:creationId xmlns:p14="http://schemas.microsoft.com/office/powerpoint/2010/main" val="15679534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Calibri" panose="020F0502020204030204" pitchFamily="34" charset="0"/>
                <a:cs typeface="Calibri" panose="020F0502020204030204" pitchFamily="34" charset="0"/>
              </a:rPr>
              <a:t>Pre-processing data with more parameters to obtain the best sentiments</a:t>
            </a:r>
          </a:p>
          <a:p>
            <a:r>
              <a:rPr lang="en-US" sz="1200" dirty="0">
                <a:latin typeface="Calibri" panose="020F0502020204030204" pitchFamily="34" charset="0"/>
                <a:cs typeface="Calibri" panose="020F0502020204030204" pitchFamily="34" charset="0"/>
              </a:rPr>
              <a:t>Dataset is updated on a regular basis to provide new keywords and phrases for terms that already exist.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Web-Application can be converted to Mobile Application</a:t>
            </a:r>
          </a:p>
          <a:p>
            <a:r>
              <a:rPr lang="en-US" sz="1200" dirty="0">
                <a:latin typeface="Calibri" panose="020F0502020204030204" pitchFamily="34" charset="0"/>
                <a:cs typeface="Calibri" panose="020F0502020204030204" pitchFamily="34" charset="0"/>
              </a:rPr>
              <a:t>Contextual Sentimental Analysis can be implemented in favor of a particular business</a:t>
            </a:r>
            <a:endParaRPr lang="en-IN" dirty="0"/>
          </a:p>
        </p:txBody>
      </p:sp>
      <p:sp>
        <p:nvSpPr>
          <p:cNvPr id="4" name="Slide Number Placeholder 3"/>
          <p:cNvSpPr>
            <a:spLocks noGrp="1"/>
          </p:cNvSpPr>
          <p:nvPr>
            <p:ph type="sldNum" sz="quarter" idx="5"/>
          </p:nvPr>
        </p:nvSpPr>
        <p:spPr/>
        <p:txBody>
          <a:bodyPr/>
          <a:lstStyle/>
          <a:p>
            <a:fld id="{1EC3A867-5727-4CE1-BA47-D4C67D678466}" type="slidenum">
              <a:rPr lang="en-IN" smtClean="0"/>
              <a:t>27</a:t>
            </a:fld>
            <a:endParaRPr lang="en-IN"/>
          </a:p>
        </p:txBody>
      </p:sp>
    </p:spTree>
    <p:extLst>
      <p:ext uri="{BB962C8B-B14F-4D97-AF65-F5344CB8AC3E}">
        <p14:creationId xmlns:p14="http://schemas.microsoft.com/office/powerpoint/2010/main" val="2309929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 lets start with Into followed by lit </a:t>
            </a:r>
            <a:r>
              <a:rPr lang="en-US" dirty="0" err="1"/>
              <a:t>survery</a:t>
            </a:r>
            <a:r>
              <a:rPr lang="en-US" dirty="0"/>
              <a:t> then problem statement will be discussed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Exis sys along with its </a:t>
            </a:r>
            <a:r>
              <a:rPr lang="en-US" dirty="0" err="1"/>
              <a:t>drabacks</a:t>
            </a:r>
            <a:r>
              <a:rPr lang="en-US" dirty="0"/>
              <a:t>  proposed system along with arch will also  be discussed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Module wise </a:t>
            </a:r>
            <a:r>
              <a:rPr lang="en-US" dirty="0" err="1"/>
              <a:t>describtion</a:t>
            </a:r>
            <a:r>
              <a:rPr lang="en-US" dirty="0"/>
              <a:t> along with the </a:t>
            </a:r>
            <a:r>
              <a:rPr lang="en-US" dirty="0" err="1"/>
              <a:t>glimse</a:t>
            </a:r>
            <a:r>
              <a:rPr lang="en-US" dirty="0"/>
              <a:t> of implementation followed by conclusion, future work and reference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keep it aside and move on</a:t>
            </a:r>
            <a:endParaRPr lang="en-IN" dirty="0"/>
          </a:p>
          <a:p>
            <a:endParaRPr lang="en-IN" dirty="0"/>
          </a:p>
        </p:txBody>
      </p:sp>
      <p:sp>
        <p:nvSpPr>
          <p:cNvPr id="4" name="Slide Number Placeholder 3"/>
          <p:cNvSpPr>
            <a:spLocks noGrp="1"/>
          </p:cNvSpPr>
          <p:nvPr>
            <p:ph type="sldNum" sz="quarter" idx="5"/>
          </p:nvPr>
        </p:nvSpPr>
        <p:spPr/>
        <p:txBody>
          <a:bodyPr/>
          <a:lstStyle/>
          <a:p>
            <a:fld id="{1EC3A867-5727-4CE1-BA47-D4C67D678466}" type="slidenum">
              <a:rPr lang="en-IN" smtClean="0"/>
              <a:t>2</a:t>
            </a:fld>
            <a:endParaRPr lang="en-IN"/>
          </a:p>
        </p:txBody>
      </p:sp>
    </p:spTree>
    <p:extLst>
      <p:ext uri="{BB962C8B-B14F-4D97-AF65-F5344CB8AC3E}">
        <p14:creationId xmlns:p14="http://schemas.microsoft.com/office/powerpoint/2010/main" val="36896381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aim of this is to generate the most accurate opinion of the user </a:t>
            </a:r>
          </a:p>
          <a:p>
            <a:r>
              <a:rPr lang="en-US" dirty="0"/>
              <a:t>With a 95% accuracy rate, our approach offers the finest technique for predicting sentiment analysis.</a:t>
            </a:r>
          </a:p>
          <a:p>
            <a:r>
              <a:rPr lang="en-US" dirty="0"/>
              <a:t>The user's exact feedback/review on a particular product is predicted and identified using a machine-learning algorithm.</a:t>
            </a:r>
          </a:p>
          <a:p>
            <a:r>
              <a:rPr lang="en-US" dirty="0"/>
              <a:t>This model's goal in the future is to improve prediction accuracy with a variety of data from different social media platforms.  </a:t>
            </a:r>
          </a:p>
          <a:p>
            <a:r>
              <a:rPr lang="en-US" dirty="0"/>
              <a:t>This work explores into the multiple approaches to sentiment analysis, primarily Machine Learning and Cognitive approaches.</a:t>
            </a:r>
            <a:endParaRPr lang="en-IN" dirty="0"/>
          </a:p>
        </p:txBody>
      </p:sp>
      <p:sp>
        <p:nvSpPr>
          <p:cNvPr id="4" name="Slide Number Placeholder 3"/>
          <p:cNvSpPr>
            <a:spLocks noGrp="1"/>
          </p:cNvSpPr>
          <p:nvPr>
            <p:ph type="sldNum" sz="quarter" idx="5"/>
          </p:nvPr>
        </p:nvSpPr>
        <p:spPr/>
        <p:txBody>
          <a:bodyPr/>
          <a:lstStyle/>
          <a:p>
            <a:fld id="{1EC3A867-5727-4CE1-BA47-D4C67D678466}" type="slidenum">
              <a:rPr lang="en-IN" smtClean="0"/>
              <a:t>28</a:t>
            </a:fld>
            <a:endParaRPr lang="en-IN"/>
          </a:p>
        </p:txBody>
      </p:sp>
    </p:spTree>
    <p:extLst>
      <p:ext uri="{BB962C8B-B14F-4D97-AF65-F5344CB8AC3E}">
        <p14:creationId xmlns:p14="http://schemas.microsoft.com/office/powerpoint/2010/main" val="2904053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Sentiment analysis, also refers as opinion mining</a:t>
            </a:r>
          </a:p>
          <a:p>
            <a:r>
              <a:rPr lang="en-IN" sz="1200" dirty="0">
                <a:effectLst/>
                <a:latin typeface="Calibri" panose="020F0502020204030204" pitchFamily="34" charset="0"/>
                <a:ea typeface="Calibri" panose="020F0502020204030204" pitchFamily="34" charset="0"/>
                <a:cs typeface="Calibri" panose="020F0502020204030204" pitchFamily="34" charset="0"/>
              </a:rPr>
              <a:t>This paper proposes a method for collecting feelings from tweets </a:t>
            </a:r>
          </a:p>
          <a:p>
            <a:r>
              <a:rPr lang="en-IN" sz="1200" dirty="0">
                <a:effectLst/>
                <a:latin typeface="Calibri" panose="020F0502020204030204" pitchFamily="34" charset="0"/>
                <a:ea typeface="Calibri" panose="020F0502020204030204" pitchFamily="34" charset="0"/>
                <a:cs typeface="Calibri" panose="020F0502020204030204" pitchFamily="34" charset="0"/>
              </a:rPr>
              <a:t>Most tweets are in an unstructured format, they must first be translated into a structured format</a:t>
            </a:r>
            <a:endParaRPr lang="en-US" dirty="0"/>
          </a:p>
          <a:p>
            <a:r>
              <a:rPr lang="en-US" dirty="0"/>
              <a:t>Using machine learning techniques and NLP we can extract the subjective information of a document and try to classify it according to its polarity</a:t>
            </a:r>
          </a:p>
          <a:p>
            <a:r>
              <a:rPr lang="en-IN" dirty="0"/>
              <a:t>Sentiment Analysis (SA) can be applied in consumer products and services, financial services, social events, elections etc</a:t>
            </a:r>
          </a:p>
          <a:p>
            <a:endParaRPr lang="en-IN" dirty="0"/>
          </a:p>
          <a:p>
            <a:r>
              <a:rPr lang="en-IN" sz="1200" dirty="0">
                <a:effectLst/>
                <a:latin typeface="Calibri" panose="020F0502020204030204" pitchFamily="34" charset="0"/>
                <a:ea typeface="Calibri" panose="020F0502020204030204" pitchFamily="34" charset="0"/>
                <a:cs typeface="Calibri" panose="020F0502020204030204" pitchFamily="34" charset="0"/>
              </a:rPr>
              <a:t>recent advancements in machine learning algorithms, the accuracy of our sentiment analysis predictions is able to improve</a:t>
            </a:r>
            <a:endParaRPr lang="en-IN" dirty="0"/>
          </a:p>
          <a:p>
            <a:r>
              <a:rPr lang="en-IN" sz="1200" dirty="0">
                <a:effectLst/>
                <a:latin typeface="Calibri" panose="020F0502020204030204" pitchFamily="34" charset="0"/>
                <a:ea typeface="Calibri" panose="020F0502020204030204" pitchFamily="34" charset="0"/>
                <a:cs typeface="Calibri" panose="020F0502020204030204" pitchFamily="34" charset="0"/>
              </a:rPr>
              <a:t>main objective- to perform real time sentimental analysis on the tweets with high efficiency</a:t>
            </a:r>
            <a:endParaRPr lang="en-IN" dirty="0"/>
          </a:p>
        </p:txBody>
      </p:sp>
      <p:sp>
        <p:nvSpPr>
          <p:cNvPr id="4" name="Slide Number Placeholder 3"/>
          <p:cNvSpPr>
            <a:spLocks noGrp="1"/>
          </p:cNvSpPr>
          <p:nvPr>
            <p:ph type="sldNum" sz="quarter" idx="5"/>
          </p:nvPr>
        </p:nvSpPr>
        <p:spPr/>
        <p:txBody>
          <a:bodyPr/>
          <a:lstStyle/>
          <a:p>
            <a:fld id="{1EC3A867-5727-4CE1-BA47-D4C67D678466}" type="slidenum">
              <a:rPr lang="en-IN" smtClean="0"/>
              <a:t>3</a:t>
            </a:fld>
            <a:endParaRPr lang="en-IN"/>
          </a:p>
        </p:txBody>
      </p:sp>
    </p:spTree>
    <p:extLst>
      <p:ext uri="{BB962C8B-B14F-4D97-AF65-F5344CB8AC3E}">
        <p14:creationId xmlns:p14="http://schemas.microsoft.com/office/powerpoint/2010/main" val="2472973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we are deeply interested in everything which relates to  ML concepts</a:t>
            </a:r>
          </a:p>
          <a:p>
            <a:r>
              <a:rPr lang="en-US" dirty="0"/>
              <a:t>The fact is  that we can make estimations, predictions and give the ability for machines to learn by themselves  </a:t>
            </a:r>
          </a:p>
          <a:p>
            <a:r>
              <a:rPr lang="en-US" dirty="0"/>
              <a:t>Moreover the response on twitter is more prompt and also more general </a:t>
            </a:r>
          </a:p>
          <a:p>
            <a:r>
              <a:rPr lang="en-IN" sz="1200" dirty="0">
                <a:effectLst/>
                <a:latin typeface="Calibri" panose="020F0502020204030204" pitchFamily="34" charset="0"/>
                <a:ea typeface="Calibri" panose="020F0502020204030204" pitchFamily="34" charset="0"/>
                <a:cs typeface="Calibri" panose="020F0502020204030204" pitchFamily="34" charset="0"/>
              </a:rPr>
              <a:t>The most important criterion for this study is that it provides the user with a reasonably high degree of precision</a:t>
            </a:r>
            <a:endParaRPr lang="en-IN" dirty="0"/>
          </a:p>
        </p:txBody>
      </p:sp>
      <p:sp>
        <p:nvSpPr>
          <p:cNvPr id="4" name="Slide Number Placeholder 3"/>
          <p:cNvSpPr>
            <a:spLocks noGrp="1"/>
          </p:cNvSpPr>
          <p:nvPr>
            <p:ph type="sldNum" sz="quarter" idx="5"/>
          </p:nvPr>
        </p:nvSpPr>
        <p:spPr/>
        <p:txBody>
          <a:bodyPr/>
          <a:lstStyle/>
          <a:p>
            <a:fld id="{1EC3A867-5727-4CE1-BA47-D4C67D678466}" type="slidenum">
              <a:rPr lang="en-IN" smtClean="0"/>
              <a:t>4</a:t>
            </a:fld>
            <a:endParaRPr lang="en-IN"/>
          </a:p>
        </p:txBody>
      </p:sp>
    </p:spTree>
    <p:extLst>
      <p:ext uri="{BB962C8B-B14F-4D97-AF65-F5344CB8AC3E}">
        <p14:creationId xmlns:p14="http://schemas.microsoft.com/office/powerpoint/2010/main" val="2881079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Times New Roman" panose="02020603050405020304" pitchFamily="18" charset="0"/>
              </a:rPr>
              <a:t>The result of sentiment analysis is classification of natural language text into classes such as positive, negative and neutral</a:t>
            </a:r>
          </a:p>
          <a:p>
            <a:r>
              <a:rPr lang="en-IN" sz="1800" dirty="0">
                <a:effectLst/>
                <a:latin typeface="Calibri" panose="020F0502020204030204" pitchFamily="34" charset="0"/>
                <a:ea typeface="Calibri" panose="020F0502020204030204" pitchFamily="34" charset="0"/>
                <a:cs typeface="Calibri" panose="020F0502020204030204" pitchFamily="34" charset="0"/>
              </a:rPr>
              <a:t>The classified data would then be subjected to review</a:t>
            </a:r>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Sentiment analysis is very necessary in today’s world,</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if any one wants to purchase a product or to watch a movie, etc. then that person will first wants to know what are other people reviews, reactions and opinions about that product or movie on social media websites like Twitter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rPr>
              <a:t>. So there is a need of system that can automatically generate sentiment analysis from this huge amount of data.</a:t>
            </a:r>
            <a:endParaRPr lang="en-IN"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1EC3A867-5727-4CE1-BA47-D4C67D678466}" type="slidenum">
              <a:rPr lang="en-IN" smtClean="0"/>
              <a:t>5</a:t>
            </a:fld>
            <a:endParaRPr lang="en-IN"/>
          </a:p>
        </p:txBody>
      </p:sp>
    </p:spTree>
    <p:extLst>
      <p:ext uri="{BB962C8B-B14F-4D97-AF65-F5344CB8AC3E}">
        <p14:creationId xmlns:p14="http://schemas.microsoft.com/office/powerpoint/2010/main" val="3389729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DISADVANTAGES:</a:t>
            </a:r>
          </a:p>
          <a:p>
            <a:r>
              <a:rPr lang="en-US" dirty="0"/>
              <a:t>LR- </a:t>
            </a:r>
            <a:r>
              <a:rPr lang="en-US" b="0" i="0" dirty="0">
                <a:solidFill>
                  <a:srgbClr val="40424E"/>
                </a:solidFill>
                <a:effectLst/>
                <a:latin typeface="urw-din"/>
              </a:rPr>
              <a:t> Logistic Regression is the assumption of linearity between the dependent variable and the independent variables.</a:t>
            </a:r>
          </a:p>
          <a:p>
            <a:r>
              <a:rPr lang="en-US" b="0" i="0" dirty="0">
                <a:solidFill>
                  <a:srgbClr val="40424E"/>
                </a:solidFill>
                <a:effectLst/>
                <a:latin typeface="urw-din"/>
              </a:rPr>
              <a:t> -number of observations is lesser than the number of features, Logistic Regression should not be used, otherwise, it may lead to overfitting</a:t>
            </a:r>
          </a:p>
          <a:p>
            <a:pPr algn="l">
              <a:buFont typeface="Arial" panose="020B0604020202020204" pitchFamily="34" charset="0"/>
              <a:buChar char="•"/>
            </a:pPr>
            <a:r>
              <a:rPr lang="en-US" b="0" i="0" dirty="0">
                <a:solidFill>
                  <a:srgbClr val="40424E"/>
                </a:solidFill>
                <a:effectLst/>
                <a:latin typeface="urw-din"/>
              </a:rPr>
              <a:t>KNN -</a:t>
            </a:r>
            <a:r>
              <a:rPr lang="en-US" b="0" i="0" dirty="0">
                <a:solidFill>
                  <a:srgbClr val="202124"/>
                </a:solidFill>
                <a:effectLst/>
                <a:latin typeface="arial" panose="020B0604020202020204" pitchFamily="34" charset="0"/>
              </a:rPr>
              <a:t>Accuracy depends on the quality of the data.</a:t>
            </a:r>
          </a:p>
          <a:p>
            <a:pPr algn="l">
              <a:buFont typeface="Arial" panose="020B0604020202020204" pitchFamily="34" charset="0"/>
              <a:buChar char="•"/>
            </a:pPr>
            <a:r>
              <a:rPr lang="en-US" b="0" i="0" dirty="0">
                <a:solidFill>
                  <a:srgbClr val="202124"/>
                </a:solidFill>
                <a:effectLst/>
                <a:latin typeface="arial" panose="020B0604020202020204" pitchFamily="34" charset="0"/>
              </a:rPr>
              <a:t>With large data, the prediction stage might be slow</a:t>
            </a:r>
          </a:p>
          <a:p>
            <a:pPr algn="l">
              <a:buFont typeface="Arial" panose="020B0604020202020204" pitchFamily="34" charset="0"/>
              <a:buChar char="•"/>
            </a:pPr>
            <a:r>
              <a:rPr lang="en-US" b="0" i="0" dirty="0">
                <a:solidFill>
                  <a:srgbClr val="202124"/>
                </a:solidFill>
                <a:effectLst/>
                <a:latin typeface="arial" panose="020B0604020202020204" pitchFamily="34" charset="0"/>
              </a:rPr>
              <a:t>NB- If your test data set has a categorical variable---- wasn't present in the training data set ZERO PROP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02124"/>
                </a:solidFill>
                <a:effectLst/>
                <a:latin typeface="arial" panose="020B0604020202020204" pitchFamily="34" charset="0"/>
              </a:rPr>
              <a:t>RF- </a:t>
            </a:r>
            <a:r>
              <a:rPr lang="en-IN" sz="1200" b="0" i="0" kern="1200" dirty="0">
                <a:solidFill>
                  <a:schemeClr val="dk1"/>
                </a:solidFill>
                <a:effectLst/>
                <a:latin typeface="Calibri" panose="020F0502020204030204" pitchFamily="34" charset="0"/>
                <a:ea typeface="+mn-ea"/>
                <a:cs typeface="Calibri" panose="020F0502020204030204" pitchFamily="34" charset="0"/>
              </a:rPr>
              <a:t>ineffective for real-time predictions.</a:t>
            </a:r>
            <a:endParaRPr lang="en-IN" sz="1200"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02124"/>
                </a:solidFill>
                <a:effectLst/>
                <a:latin typeface="arial" panose="020B0604020202020204" pitchFamily="34" charset="0"/>
              </a:rPr>
              <a:t>SVM- </a:t>
            </a:r>
            <a:r>
              <a:rPr lang="en-US" b="0" i="0" dirty="0">
                <a:solidFill>
                  <a:srgbClr val="475F7B"/>
                </a:solidFill>
                <a:effectLst/>
                <a:latin typeface="Poppins"/>
              </a:rPr>
              <a:t>Long training time for large datasets.</a:t>
            </a:r>
          </a:p>
          <a:p>
            <a:pPr algn="l">
              <a:buFont typeface="Arial" panose="020B0604020202020204" pitchFamily="34" charset="0"/>
              <a:buChar char="•"/>
            </a:pPr>
            <a:r>
              <a:rPr lang="en-US" b="0" i="0" dirty="0">
                <a:solidFill>
                  <a:srgbClr val="202124"/>
                </a:solidFill>
                <a:effectLst/>
                <a:latin typeface="arial" panose="020B0604020202020204" pitchFamily="34" charset="0"/>
              </a:rPr>
              <a:t>-</a:t>
            </a:r>
            <a:r>
              <a:rPr lang="en-US" b="0" i="0" dirty="0">
                <a:solidFill>
                  <a:srgbClr val="475F7B"/>
                </a:solidFill>
                <a:effectLst/>
                <a:latin typeface="Poppins"/>
              </a:rPr>
              <a:t>Difficult to interpret the final model</a:t>
            </a:r>
            <a:endParaRPr lang="en-US" b="0" i="0" dirty="0">
              <a:solidFill>
                <a:srgbClr val="202124"/>
              </a:solidFill>
              <a:effectLst/>
              <a:latin typeface="arial" panose="020B0604020202020204" pitchFamily="34" charset="0"/>
            </a:endParaRPr>
          </a:p>
          <a:p>
            <a:endParaRPr lang="en-IN" dirty="0"/>
          </a:p>
        </p:txBody>
      </p:sp>
      <p:sp>
        <p:nvSpPr>
          <p:cNvPr id="4" name="Slide Number Placeholder 3"/>
          <p:cNvSpPr>
            <a:spLocks noGrp="1"/>
          </p:cNvSpPr>
          <p:nvPr>
            <p:ph type="sldNum" sz="quarter" idx="5"/>
          </p:nvPr>
        </p:nvSpPr>
        <p:spPr/>
        <p:txBody>
          <a:bodyPr/>
          <a:lstStyle/>
          <a:p>
            <a:fld id="{1EC3A867-5727-4CE1-BA47-D4C67D678466}" type="slidenum">
              <a:rPr lang="en-IN" smtClean="0"/>
              <a:t>6</a:t>
            </a:fld>
            <a:endParaRPr lang="en-IN"/>
          </a:p>
        </p:txBody>
      </p:sp>
    </p:spTree>
    <p:extLst>
      <p:ext uri="{BB962C8B-B14F-4D97-AF65-F5344CB8AC3E}">
        <p14:creationId xmlns:p14="http://schemas.microsoft.com/office/powerpoint/2010/main" val="2807655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People use social media such as Twitter, which produces large amounts of opinion, as a result of the rapid growth of the INTERNET.</a:t>
            </a:r>
          </a:p>
          <a:p>
            <a:r>
              <a:rPr lang="en-US" dirty="0">
                <a:latin typeface="Calibri" panose="020F0502020204030204" pitchFamily="34" charset="0"/>
                <a:cs typeface="Calibri" panose="020F0502020204030204" pitchFamily="34" charset="0"/>
              </a:rPr>
              <a:t>It would be difficult to translate huge volume of data from  human viewpoint to extract a sentences, read them, analyze tweet by tweet</a:t>
            </a:r>
          </a:p>
          <a:p>
            <a:r>
              <a:rPr lang="en-US" dirty="0"/>
              <a:t>describe them, and assemble them into a comprehensible format as soon as possible.</a:t>
            </a:r>
          </a:p>
          <a:p>
            <a:r>
              <a:rPr lang="en-US" dirty="0"/>
              <a:t>Decent amount of related prior work has been done on sentiment analysis of user reviews , documents, web blogs/articles. </a:t>
            </a:r>
          </a:p>
          <a:p>
            <a:r>
              <a:rPr lang="en-US" dirty="0"/>
              <a:t>These differ from twitter mainly because of the limit of 140 characters per tweet which forces the user to express opinion compressed in very short text.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is a really useful analysis since we could possibly determine the overall opinion</a:t>
            </a:r>
          </a:p>
          <a:p>
            <a:endParaRPr lang="en-IN" dirty="0"/>
          </a:p>
        </p:txBody>
      </p:sp>
      <p:sp>
        <p:nvSpPr>
          <p:cNvPr id="4" name="Slide Number Placeholder 3"/>
          <p:cNvSpPr>
            <a:spLocks noGrp="1"/>
          </p:cNvSpPr>
          <p:nvPr>
            <p:ph type="sldNum" sz="quarter" idx="5"/>
          </p:nvPr>
        </p:nvSpPr>
        <p:spPr/>
        <p:txBody>
          <a:bodyPr/>
          <a:lstStyle/>
          <a:p>
            <a:fld id="{1EC3A867-5727-4CE1-BA47-D4C67D678466}" type="slidenum">
              <a:rPr lang="en-IN" smtClean="0"/>
              <a:t>7</a:t>
            </a:fld>
            <a:endParaRPr lang="en-IN"/>
          </a:p>
        </p:txBody>
      </p:sp>
    </p:spTree>
    <p:extLst>
      <p:ext uri="{BB962C8B-B14F-4D97-AF65-F5344CB8AC3E}">
        <p14:creationId xmlns:p14="http://schemas.microsoft.com/office/powerpoint/2010/main" val="755229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DISADVANTAGES:</a:t>
            </a:r>
          </a:p>
          <a:p>
            <a:r>
              <a:rPr lang="en-US" dirty="0"/>
              <a:t>LR- </a:t>
            </a:r>
            <a:r>
              <a:rPr lang="en-US" b="0" i="0" dirty="0">
                <a:solidFill>
                  <a:srgbClr val="40424E"/>
                </a:solidFill>
                <a:effectLst/>
                <a:latin typeface="urw-din"/>
              </a:rPr>
              <a:t> Logistic Regression is the assumption of linearity between the dependent variable and the independent variables.</a:t>
            </a:r>
          </a:p>
          <a:p>
            <a:r>
              <a:rPr lang="en-US" b="0" i="0" dirty="0">
                <a:solidFill>
                  <a:srgbClr val="40424E"/>
                </a:solidFill>
                <a:effectLst/>
                <a:latin typeface="urw-din"/>
              </a:rPr>
              <a:t> -number of observations is lesser than the number of features, Logistic Regression should not be used, otherwise, it may lead to overfitting</a:t>
            </a:r>
          </a:p>
          <a:p>
            <a:pPr algn="l">
              <a:buFont typeface="Arial" panose="020B0604020202020204" pitchFamily="34" charset="0"/>
              <a:buChar char="•"/>
            </a:pPr>
            <a:r>
              <a:rPr lang="en-US" b="0" i="0" dirty="0">
                <a:solidFill>
                  <a:srgbClr val="40424E"/>
                </a:solidFill>
                <a:effectLst/>
                <a:latin typeface="urw-din"/>
              </a:rPr>
              <a:t>KNN -</a:t>
            </a:r>
            <a:r>
              <a:rPr lang="en-US" b="0" i="0" dirty="0">
                <a:solidFill>
                  <a:srgbClr val="202124"/>
                </a:solidFill>
                <a:effectLst/>
                <a:latin typeface="arial" panose="020B0604020202020204" pitchFamily="34" charset="0"/>
              </a:rPr>
              <a:t>Accuracy depends on the quality of the data.</a:t>
            </a:r>
          </a:p>
          <a:p>
            <a:pPr algn="l">
              <a:buFont typeface="Arial" panose="020B0604020202020204" pitchFamily="34" charset="0"/>
              <a:buChar char="•"/>
            </a:pPr>
            <a:r>
              <a:rPr lang="en-US" b="0" i="0" dirty="0">
                <a:solidFill>
                  <a:srgbClr val="202124"/>
                </a:solidFill>
                <a:effectLst/>
                <a:latin typeface="arial" panose="020B0604020202020204" pitchFamily="34" charset="0"/>
              </a:rPr>
              <a:t>With large data, the prediction stage might be slow</a:t>
            </a:r>
          </a:p>
          <a:p>
            <a:pPr algn="l">
              <a:buFont typeface="Arial" panose="020B0604020202020204" pitchFamily="34" charset="0"/>
              <a:buChar char="•"/>
            </a:pPr>
            <a:r>
              <a:rPr lang="en-US" b="0" i="0" dirty="0">
                <a:solidFill>
                  <a:srgbClr val="202124"/>
                </a:solidFill>
                <a:effectLst/>
                <a:latin typeface="arial" panose="020B0604020202020204" pitchFamily="34" charset="0"/>
              </a:rPr>
              <a:t>NB- If your test data set has a categorical variable---- wasn't present in the training data set ZERO PROP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02124"/>
                </a:solidFill>
                <a:effectLst/>
                <a:latin typeface="arial" panose="020B0604020202020204" pitchFamily="34" charset="0"/>
              </a:rPr>
              <a:t>RF- </a:t>
            </a:r>
            <a:r>
              <a:rPr lang="en-IN" sz="1200" b="0" i="0" kern="1200" dirty="0">
                <a:solidFill>
                  <a:schemeClr val="dk1"/>
                </a:solidFill>
                <a:effectLst/>
                <a:latin typeface="Calibri" panose="020F0502020204030204" pitchFamily="34" charset="0"/>
                <a:ea typeface="+mn-ea"/>
                <a:cs typeface="Calibri" panose="020F0502020204030204" pitchFamily="34" charset="0"/>
              </a:rPr>
              <a:t>ineffective for real-time predictions.</a:t>
            </a:r>
            <a:endParaRPr lang="en-IN" sz="1200"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02124"/>
                </a:solidFill>
                <a:effectLst/>
                <a:latin typeface="arial" panose="020B0604020202020204" pitchFamily="34" charset="0"/>
              </a:rPr>
              <a:t>SVM- </a:t>
            </a:r>
            <a:r>
              <a:rPr lang="en-US" b="0" i="0" dirty="0">
                <a:solidFill>
                  <a:srgbClr val="475F7B"/>
                </a:solidFill>
                <a:effectLst/>
                <a:latin typeface="Poppins"/>
              </a:rPr>
              <a:t>Long training time for large datasets.</a:t>
            </a:r>
          </a:p>
          <a:p>
            <a:pPr algn="l">
              <a:buFont typeface="Arial" panose="020B0604020202020204" pitchFamily="34" charset="0"/>
              <a:buChar char="•"/>
            </a:pPr>
            <a:r>
              <a:rPr lang="en-US" b="0" i="0" dirty="0">
                <a:solidFill>
                  <a:srgbClr val="202124"/>
                </a:solidFill>
                <a:effectLst/>
                <a:latin typeface="arial" panose="020B0604020202020204" pitchFamily="34" charset="0"/>
              </a:rPr>
              <a:t>-</a:t>
            </a:r>
            <a:r>
              <a:rPr lang="en-US" b="0" i="0" dirty="0">
                <a:solidFill>
                  <a:srgbClr val="475F7B"/>
                </a:solidFill>
                <a:effectLst/>
                <a:latin typeface="Poppins"/>
              </a:rPr>
              <a:t>Difficult to interpret the final model</a:t>
            </a:r>
            <a:endParaRPr lang="en-US" b="0" i="0" dirty="0">
              <a:solidFill>
                <a:srgbClr val="202124"/>
              </a:solidFill>
              <a:effectLst/>
              <a:latin typeface="arial" panose="020B0604020202020204" pitchFamily="34" charset="0"/>
            </a:endParaRPr>
          </a:p>
          <a:p>
            <a:endParaRPr lang="en-IN" dirty="0"/>
          </a:p>
        </p:txBody>
      </p:sp>
      <p:sp>
        <p:nvSpPr>
          <p:cNvPr id="4" name="Slide Number Placeholder 3"/>
          <p:cNvSpPr>
            <a:spLocks noGrp="1"/>
          </p:cNvSpPr>
          <p:nvPr>
            <p:ph type="sldNum" sz="quarter" idx="5"/>
          </p:nvPr>
        </p:nvSpPr>
        <p:spPr/>
        <p:txBody>
          <a:bodyPr/>
          <a:lstStyle/>
          <a:p>
            <a:fld id="{1EC3A867-5727-4CE1-BA47-D4C67D678466}" type="slidenum">
              <a:rPr lang="en-IN" smtClean="0"/>
              <a:t>8</a:t>
            </a:fld>
            <a:endParaRPr lang="en-IN"/>
          </a:p>
        </p:txBody>
      </p:sp>
    </p:spTree>
    <p:extLst>
      <p:ext uri="{BB962C8B-B14F-4D97-AF65-F5344CB8AC3E}">
        <p14:creationId xmlns:p14="http://schemas.microsoft.com/office/powerpoint/2010/main" val="33319939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ie</a:t>
            </a:r>
            <a:r>
              <a:rPr lang="en-US" dirty="0"/>
              <a:t>- </a:t>
            </a:r>
            <a:r>
              <a:rPr lang="en-US" sz="1800" dirty="0">
                <a:effectLst/>
                <a:latin typeface="Times New Roman" panose="02020603050405020304" pitchFamily="18" charset="0"/>
                <a:ea typeface="Times New Roman" panose="02020603050405020304" pitchFamily="18" charset="0"/>
              </a:rPr>
              <a:t>Only the useful amount of data is required in the industry as compared to the set of complete unstructured form of the data</a:t>
            </a:r>
          </a:p>
          <a:p>
            <a:r>
              <a:rPr lang="en-US" sz="1800" dirty="0">
                <a:effectLst/>
                <a:latin typeface="Times New Roman" panose="02020603050405020304" pitchFamily="18" charset="0"/>
                <a:ea typeface="Times New Roman" panose="02020603050405020304" pitchFamily="18" charset="0"/>
              </a:rPr>
              <a:t>Any of the industries with the business to consumer will get benefit from this</a:t>
            </a:r>
          </a:p>
          <a:p>
            <a:r>
              <a:rPr lang="en-US" sz="1800" dirty="0">
                <a:effectLst/>
                <a:latin typeface="Times New Roman" panose="02020603050405020304" pitchFamily="18" charset="0"/>
              </a:rPr>
              <a:t>RD-</a:t>
            </a:r>
            <a:r>
              <a:rPr lang="en-US" sz="1800" dirty="0">
                <a:effectLst/>
                <a:latin typeface="Times New Roman" panose="02020603050405020304" pitchFamily="18" charset="0"/>
                <a:ea typeface="Times New Roman" panose="02020603050405020304" pitchFamily="18" charset="0"/>
              </a:rPr>
              <a:t>Present solutions for the purpose of sentiment analysis and opinion mining are rapidly evolving, specifically by decreasing the amount of human effort </a:t>
            </a:r>
          </a:p>
          <a:p>
            <a:r>
              <a:rPr lang="en-US" sz="1800" dirty="0">
                <a:effectLst/>
                <a:latin typeface="Times New Roman" panose="02020603050405020304" pitchFamily="18" charset="0"/>
                <a:ea typeface="Times New Roman" panose="02020603050405020304" pitchFamily="18" charset="0"/>
              </a:rPr>
              <a:t>the research theme that will be based in the long established disciplines of computer as text mining, machine learning</a:t>
            </a:r>
          </a:p>
          <a:p>
            <a:r>
              <a:rPr lang="en-US" sz="1800" dirty="0">
                <a:effectLst/>
                <a:latin typeface="Times New Roman" panose="02020603050405020304" pitchFamily="18" charset="0"/>
              </a:rPr>
              <a:t>DM-</a:t>
            </a:r>
            <a:r>
              <a:rPr lang="en-US" sz="1800" dirty="0">
                <a:effectLst/>
                <a:latin typeface="Times New Roman" panose="02020603050405020304" pitchFamily="18" charset="0"/>
                <a:ea typeface="Times New Roman" panose="02020603050405020304" pitchFamily="18" charset="0"/>
              </a:rPr>
              <a:t>The reviews and the opinions also help the people to take important decisions helping them in INVESTMENT and business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areas</a:t>
            </a:r>
          </a:p>
          <a:p>
            <a:r>
              <a:rPr lang="en-US" sz="1800" dirty="0">
                <a:effectLst/>
                <a:latin typeface="Times New Roman" panose="02020603050405020304" pitchFamily="18" charset="0"/>
              </a:rPr>
              <a:t>UC-</a:t>
            </a:r>
            <a:r>
              <a:rPr lang="en-US" sz="1800" dirty="0">
                <a:effectLst/>
                <a:latin typeface="Times New Roman" panose="02020603050405020304" pitchFamily="18" charset="0"/>
                <a:ea typeface="Times New Roman" panose="02020603050405020304" pitchFamily="18" charset="0"/>
              </a:rPr>
              <a:t>As human language is getting very complex day by day so it has become difficult for the machine to be able to understand human language BCOZ Of their slang, </a:t>
            </a:r>
            <a:r>
              <a:rPr lang="en-US" sz="1800" dirty="0" err="1">
                <a:effectLst/>
                <a:latin typeface="Times New Roman" panose="02020603050405020304" pitchFamily="18" charset="0"/>
                <a:ea typeface="Times New Roman" panose="02020603050405020304" pitchFamily="18" charset="0"/>
              </a:rPr>
              <a:t>misspelling,the</a:t>
            </a:r>
            <a:r>
              <a:rPr lang="en-US" sz="1800" dirty="0">
                <a:effectLst/>
                <a:latin typeface="Times New Roman" panose="02020603050405020304" pitchFamily="18" charset="0"/>
                <a:ea typeface="Times New Roman" panose="02020603050405020304" pitchFamily="18" charset="0"/>
              </a:rPr>
              <a:t> cultural variation</a:t>
            </a:r>
          </a:p>
          <a:p>
            <a:r>
              <a:rPr lang="en-US" sz="1800" dirty="0">
                <a:effectLst/>
                <a:latin typeface="Times New Roman" panose="02020603050405020304" pitchFamily="18" charset="0"/>
              </a:rPr>
              <a:t>IM-</a:t>
            </a:r>
            <a:r>
              <a:rPr lang="en-US" sz="1800" dirty="0">
                <a:effectLst/>
                <a:latin typeface="Times New Roman" panose="02020603050405020304" pitchFamily="18" charset="0"/>
                <a:ea typeface="Times New Roman" panose="02020603050405020304" pitchFamily="18" charset="0"/>
              </a:rPr>
              <a:t>An important reason behind the increase in the demand of sentimental analysis is the marketing done via internet by the business and companies organization. Now they regularly monitor the opinion of the user about their brand, product, or event on blog or the social post</a:t>
            </a:r>
            <a:endParaRPr lang="en-IN" dirty="0"/>
          </a:p>
        </p:txBody>
      </p:sp>
      <p:sp>
        <p:nvSpPr>
          <p:cNvPr id="4" name="Slide Number Placeholder 3"/>
          <p:cNvSpPr>
            <a:spLocks noGrp="1"/>
          </p:cNvSpPr>
          <p:nvPr>
            <p:ph type="sldNum" sz="quarter" idx="5"/>
          </p:nvPr>
        </p:nvSpPr>
        <p:spPr/>
        <p:txBody>
          <a:bodyPr/>
          <a:lstStyle/>
          <a:p>
            <a:fld id="{1EC3A867-5727-4CE1-BA47-D4C67D678466}" type="slidenum">
              <a:rPr lang="en-IN" smtClean="0"/>
              <a:t>9</a:t>
            </a:fld>
            <a:endParaRPr lang="en-IN"/>
          </a:p>
        </p:txBody>
      </p:sp>
    </p:spTree>
    <p:extLst>
      <p:ext uri="{BB962C8B-B14F-4D97-AF65-F5344CB8AC3E}">
        <p14:creationId xmlns:p14="http://schemas.microsoft.com/office/powerpoint/2010/main" val="35618713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7417C6A-C601-4CB5-A759-F4F83977DCC3}" type="datetimeFigureOut">
              <a:rPr lang="en-IN" smtClean="0"/>
              <a:t>22-05-2021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7F3A683F-CEAC-4D9E-8B08-9AD41AF44F9A}" type="slidenum">
              <a:rPr lang="en-IN" smtClean="0"/>
              <a:t>‹#›</a:t>
            </a:fld>
            <a:endParaRPr lang="en-IN"/>
          </a:p>
        </p:txBody>
      </p:sp>
    </p:spTree>
    <p:extLst>
      <p:ext uri="{BB962C8B-B14F-4D97-AF65-F5344CB8AC3E}">
        <p14:creationId xmlns:p14="http://schemas.microsoft.com/office/powerpoint/2010/main" val="2041904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417C6A-C601-4CB5-A759-F4F83977DCC3}" type="datetimeFigureOut">
              <a:rPr lang="en-IN" smtClean="0"/>
              <a:t>22-05-2021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7F3A683F-CEAC-4D9E-8B08-9AD41AF44F9A}" type="slidenum">
              <a:rPr lang="en-IN" smtClean="0"/>
              <a:t>‹#›</a:t>
            </a:fld>
            <a:endParaRPr lang="en-IN"/>
          </a:p>
        </p:txBody>
      </p:sp>
    </p:spTree>
    <p:extLst>
      <p:ext uri="{BB962C8B-B14F-4D97-AF65-F5344CB8AC3E}">
        <p14:creationId xmlns:p14="http://schemas.microsoft.com/office/powerpoint/2010/main" val="688382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417C6A-C601-4CB5-A759-F4F83977DCC3}" type="datetimeFigureOut">
              <a:rPr lang="en-IN" smtClean="0"/>
              <a:t>22-05-2021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7F3A683F-CEAC-4D9E-8B08-9AD41AF44F9A}" type="slidenum">
              <a:rPr lang="en-IN" smtClean="0"/>
              <a:t>‹#›</a:t>
            </a:fld>
            <a:endParaRPr lang="en-IN"/>
          </a:p>
        </p:txBody>
      </p:sp>
    </p:spTree>
    <p:extLst>
      <p:ext uri="{BB962C8B-B14F-4D97-AF65-F5344CB8AC3E}">
        <p14:creationId xmlns:p14="http://schemas.microsoft.com/office/powerpoint/2010/main" val="20471104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417C6A-C601-4CB5-A759-F4F83977DCC3}" type="datetimeFigureOut">
              <a:rPr lang="en-IN" smtClean="0"/>
              <a:t>22-05-2021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7F3A683F-CEAC-4D9E-8B08-9AD41AF44F9A}"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2582565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417C6A-C601-4CB5-A759-F4F83977DCC3}" type="datetimeFigureOut">
              <a:rPr lang="en-IN" smtClean="0"/>
              <a:t>22-05-2021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7F3A683F-CEAC-4D9E-8B08-9AD41AF44F9A}" type="slidenum">
              <a:rPr lang="en-IN" smtClean="0"/>
              <a:t>‹#›</a:t>
            </a:fld>
            <a:endParaRPr lang="en-IN"/>
          </a:p>
        </p:txBody>
      </p:sp>
    </p:spTree>
    <p:extLst>
      <p:ext uri="{BB962C8B-B14F-4D97-AF65-F5344CB8AC3E}">
        <p14:creationId xmlns:p14="http://schemas.microsoft.com/office/powerpoint/2010/main" val="31706221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7417C6A-C601-4CB5-A759-F4F83977DCC3}" type="datetimeFigureOut">
              <a:rPr lang="en-IN" smtClean="0"/>
              <a:t>22-05-2021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F3A683F-CEAC-4D9E-8B08-9AD41AF44F9A}" type="slidenum">
              <a:rPr lang="en-IN" smtClean="0"/>
              <a:t>‹#›</a:t>
            </a:fld>
            <a:endParaRPr lang="en-IN"/>
          </a:p>
        </p:txBody>
      </p:sp>
    </p:spTree>
    <p:extLst>
      <p:ext uri="{BB962C8B-B14F-4D97-AF65-F5344CB8AC3E}">
        <p14:creationId xmlns:p14="http://schemas.microsoft.com/office/powerpoint/2010/main" val="34775855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7417C6A-C601-4CB5-A759-F4F83977DCC3}" type="datetimeFigureOut">
              <a:rPr lang="en-IN" smtClean="0"/>
              <a:t>22-05-2021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F3A683F-CEAC-4D9E-8B08-9AD41AF44F9A}" type="slidenum">
              <a:rPr lang="en-IN" smtClean="0"/>
              <a:t>‹#›</a:t>
            </a:fld>
            <a:endParaRPr lang="en-IN"/>
          </a:p>
        </p:txBody>
      </p:sp>
    </p:spTree>
    <p:extLst>
      <p:ext uri="{BB962C8B-B14F-4D97-AF65-F5344CB8AC3E}">
        <p14:creationId xmlns:p14="http://schemas.microsoft.com/office/powerpoint/2010/main" val="25562896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417C6A-C601-4CB5-A759-F4F83977DCC3}" type="datetimeFigureOut">
              <a:rPr lang="en-IN" smtClean="0"/>
              <a:t>22-05-2021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3A683F-CEAC-4D9E-8B08-9AD41AF44F9A}" type="slidenum">
              <a:rPr lang="en-IN" smtClean="0"/>
              <a:t>‹#›</a:t>
            </a:fld>
            <a:endParaRPr lang="en-IN"/>
          </a:p>
        </p:txBody>
      </p:sp>
    </p:spTree>
    <p:extLst>
      <p:ext uri="{BB962C8B-B14F-4D97-AF65-F5344CB8AC3E}">
        <p14:creationId xmlns:p14="http://schemas.microsoft.com/office/powerpoint/2010/main" val="23490042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7417C6A-C601-4CB5-A759-F4F83977DCC3}" type="datetimeFigureOut">
              <a:rPr lang="en-IN" smtClean="0"/>
              <a:t>22-05-2021</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7F3A683F-CEAC-4D9E-8B08-9AD41AF44F9A}" type="slidenum">
              <a:rPr lang="en-IN" smtClean="0"/>
              <a:t>‹#›</a:t>
            </a:fld>
            <a:endParaRPr lang="en-IN"/>
          </a:p>
        </p:txBody>
      </p:sp>
    </p:spTree>
    <p:extLst>
      <p:ext uri="{BB962C8B-B14F-4D97-AF65-F5344CB8AC3E}">
        <p14:creationId xmlns:p14="http://schemas.microsoft.com/office/powerpoint/2010/main" val="741621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7417C6A-C601-4CB5-A759-F4F83977DCC3}" type="datetimeFigureOut">
              <a:rPr lang="en-IN" smtClean="0"/>
              <a:t>22-05-2021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3A683F-CEAC-4D9E-8B08-9AD41AF44F9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67280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417C6A-C601-4CB5-A759-F4F83977DCC3}" type="datetimeFigureOut">
              <a:rPr lang="en-IN" smtClean="0"/>
              <a:t>22-05-2021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3A683F-CEAC-4D9E-8B08-9AD41AF44F9A}" type="slidenum">
              <a:rPr lang="en-IN" smtClean="0"/>
              <a:t>‹#›</a:t>
            </a:fld>
            <a:endParaRPr lang="en-IN"/>
          </a:p>
        </p:txBody>
      </p:sp>
    </p:spTree>
    <p:extLst>
      <p:ext uri="{BB962C8B-B14F-4D97-AF65-F5344CB8AC3E}">
        <p14:creationId xmlns:p14="http://schemas.microsoft.com/office/powerpoint/2010/main" val="3585216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417C6A-C601-4CB5-A759-F4F83977DCC3}" type="datetimeFigureOut">
              <a:rPr lang="en-IN" smtClean="0"/>
              <a:t>22-05-2021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3A683F-CEAC-4D9E-8B08-9AD41AF44F9A}" type="slidenum">
              <a:rPr lang="en-IN" smtClean="0"/>
              <a:t>‹#›</a:t>
            </a:fld>
            <a:endParaRPr lang="en-IN"/>
          </a:p>
        </p:txBody>
      </p:sp>
    </p:spTree>
    <p:extLst>
      <p:ext uri="{BB962C8B-B14F-4D97-AF65-F5344CB8AC3E}">
        <p14:creationId xmlns:p14="http://schemas.microsoft.com/office/powerpoint/2010/main" val="7037019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417C6A-C601-4CB5-A759-F4F83977DCC3}" type="datetimeFigureOut">
              <a:rPr lang="en-IN" smtClean="0"/>
              <a:t>22-05-2021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3A683F-CEAC-4D9E-8B08-9AD41AF44F9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6934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417C6A-C601-4CB5-A759-F4F83977DCC3}" type="datetimeFigureOut">
              <a:rPr lang="en-IN" smtClean="0"/>
              <a:t>22-05-2021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3A683F-CEAC-4D9E-8B08-9AD41AF44F9A}" type="slidenum">
              <a:rPr lang="en-IN" smtClean="0"/>
              <a:t>‹#›</a:t>
            </a:fld>
            <a:endParaRPr lang="en-IN"/>
          </a:p>
        </p:txBody>
      </p:sp>
    </p:spTree>
    <p:extLst>
      <p:ext uri="{BB962C8B-B14F-4D97-AF65-F5344CB8AC3E}">
        <p14:creationId xmlns:p14="http://schemas.microsoft.com/office/powerpoint/2010/main" val="14844546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417C6A-C601-4CB5-A759-F4F83977DCC3}" type="datetimeFigureOut">
              <a:rPr lang="en-IN" smtClean="0"/>
              <a:t>22-05-2021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F3A683F-CEAC-4D9E-8B08-9AD41AF44F9A}" type="slidenum">
              <a:rPr lang="en-IN" smtClean="0"/>
              <a:t>‹#›</a:t>
            </a:fld>
            <a:endParaRPr lang="en-IN"/>
          </a:p>
        </p:txBody>
      </p:sp>
    </p:spTree>
    <p:extLst>
      <p:ext uri="{BB962C8B-B14F-4D97-AF65-F5344CB8AC3E}">
        <p14:creationId xmlns:p14="http://schemas.microsoft.com/office/powerpoint/2010/main" val="24309848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417C6A-C601-4CB5-A759-F4F83977DCC3}" type="datetimeFigureOut">
              <a:rPr lang="en-IN" smtClean="0"/>
              <a:t>22-05-2021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F3A683F-CEAC-4D9E-8B08-9AD41AF44F9A}" type="slidenum">
              <a:rPr lang="en-IN" smtClean="0"/>
              <a:t>‹#›</a:t>
            </a:fld>
            <a:endParaRPr lang="en-IN"/>
          </a:p>
        </p:txBody>
      </p:sp>
    </p:spTree>
    <p:extLst>
      <p:ext uri="{BB962C8B-B14F-4D97-AF65-F5344CB8AC3E}">
        <p14:creationId xmlns:p14="http://schemas.microsoft.com/office/powerpoint/2010/main" val="11643003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7417C6A-C601-4CB5-A759-F4F83977DCC3}" type="datetimeFigureOut">
              <a:rPr lang="en-IN" smtClean="0"/>
              <a:t>22-05-2021</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7F3A683F-CEAC-4D9E-8B08-9AD41AF44F9A}" type="slidenum">
              <a:rPr lang="en-IN" smtClean="0"/>
              <a:t>‹#›</a:t>
            </a:fld>
            <a:endParaRPr lang="en-IN"/>
          </a:p>
        </p:txBody>
      </p:sp>
    </p:spTree>
    <p:extLst>
      <p:ext uri="{BB962C8B-B14F-4D97-AF65-F5344CB8AC3E}">
        <p14:creationId xmlns:p14="http://schemas.microsoft.com/office/powerpoint/2010/main" val="14427966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7417C6A-C601-4CB5-A759-F4F83977DCC3}" type="datetimeFigureOut">
              <a:rPr lang="en-IN" smtClean="0"/>
              <a:t>22-05-2021</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F3A683F-CEAC-4D9E-8B08-9AD41AF44F9A}" type="slidenum">
              <a:rPr lang="en-IN" smtClean="0"/>
              <a:t>‹#›</a:t>
            </a:fld>
            <a:endParaRPr lang="en-IN"/>
          </a:p>
        </p:txBody>
      </p:sp>
    </p:spTree>
    <p:extLst>
      <p:ext uri="{BB962C8B-B14F-4D97-AF65-F5344CB8AC3E}">
        <p14:creationId xmlns:p14="http://schemas.microsoft.com/office/powerpoint/2010/main" val="13347711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417C6A-C601-4CB5-A759-F4F83977DCC3}" type="datetimeFigureOut">
              <a:rPr lang="en-IN" smtClean="0"/>
              <a:t>22-05-2021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3A683F-CEAC-4D9E-8B08-9AD41AF44F9A}" type="slidenum">
              <a:rPr lang="en-IN" smtClean="0"/>
              <a:t>‹#›</a:t>
            </a:fld>
            <a:endParaRPr lang="en-IN"/>
          </a:p>
        </p:txBody>
      </p:sp>
    </p:spTree>
    <p:extLst>
      <p:ext uri="{BB962C8B-B14F-4D97-AF65-F5344CB8AC3E}">
        <p14:creationId xmlns:p14="http://schemas.microsoft.com/office/powerpoint/2010/main" val="7312272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417C6A-C601-4CB5-A759-F4F83977DCC3}" type="datetimeFigureOut">
              <a:rPr lang="en-IN" smtClean="0"/>
              <a:t>22-05-2021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3A683F-CEAC-4D9E-8B08-9AD41AF44F9A}" type="slidenum">
              <a:rPr lang="en-IN" smtClean="0"/>
              <a:t>‹#›</a:t>
            </a:fld>
            <a:endParaRPr lang="en-IN"/>
          </a:p>
        </p:txBody>
      </p:sp>
    </p:spTree>
    <p:extLst>
      <p:ext uri="{BB962C8B-B14F-4D97-AF65-F5344CB8AC3E}">
        <p14:creationId xmlns:p14="http://schemas.microsoft.com/office/powerpoint/2010/main" val="95957408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417C6A-C601-4CB5-A759-F4F83977DCC3}" type="datetimeFigureOut">
              <a:rPr lang="en-IN" smtClean="0"/>
              <a:t>22-05-2021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3A683F-CEAC-4D9E-8B08-9AD41AF44F9A}" type="slidenum">
              <a:rPr lang="en-IN" smtClean="0"/>
              <a:t>‹#›</a:t>
            </a:fld>
            <a:endParaRPr lang="en-IN"/>
          </a:p>
        </p:txBody>
      </p:sp>
    </p:spTree>
    <p:extLst>
      <p:ext uri="{BB962C8B-B14F-4D97-AF65-F5344CB8AC3E}">
        <p14:creationId xmlns:p14="http://schemas.microsoft.com/office/powerpoint/2010/main" val="187177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417C6A-C601-4CB5-A759-F4F83977DCC3}" type="datetimeFigureOut">
              <a:rPr lang="en-IN" smtClean="0"/>
              <a:t>22-05-2021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7F3A683F-CEAC-4D9E-8B08-9AD41AF44F9A}" type="slidenum">
              <a:rPr lang="en-IN" smtClean="0"/>
              <a:t>‹#›</a:t>
            </a:fld>
            <a:endParaRPr lang="en-IN"/>
          </a:p>
        </p:txBody>
      </p:sp>
    </p:spTree>
    <p:extLst>
      <p:ext uri="{BB962C8B-B14F-4D97-AF65-F5344CB8AC3E}">
        <p14:creationId xmlns:p14="http://schemas.microsoft.com/office/powerpoint/2010/main" val="3010888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417C6A-C601-4CB5-A759-F4F83977DCC3}" type="datetimeFigureOut">
              <a:rPr lang="en-IN" smtClean="0"/>
              <a:t>22-05-2021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3A683F-CEAC-4D9E-8B08-9AD41AF44F9A}" type="slidenum">
              <a:rPr lang="en-IN" smtClean="0"/>
              <a:t>‹#›</a:t>
            </a:fld>
            <a:endParaRPr lang="en-IN"/>
          </a:p>
        </p:txBody>
      </p:sp>
    </p:spTree>
    <p:extLst>
      <p:ext uri="{BB962C8B-B14F-4D97-AF65-F5344CB8AC3E}">
        <p14:creationId xmlns:p14="http://schemas.microsoft.com/office/powerpoint/2010/main" val="4108035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417C6A-C601-4CB5-A759-F4F83977DCC3}" type="datetimeFigureOut">
              <a:rPr lang="en-IN" smtClean="0"/>
              <a:t>22-05-2021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F3A683F-CEAC-4D9E-8B08-9AD41AF44F9A}" type="slidenum">
              <a:rPr lang="en-IN" smtClean="0"/>
              <a:t>‹#›</a:t>
            </a:fld>
            <a:endParaRPr lang="en-IN"/>
          </a:p>
        </p:txBody>
      </p:sp>
    </p:spTree>
    <p:extLst>
      <p:ext uri="{BB962C8B-B14F-4D97-AF65-F5344CB8AC3E}">
        <p14:creationId xmlns:p14="http://schemas.microsoft.com/office/powerpoint/2010/main" val="3549433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417C6A-C601-4CB5-A759-F4F83977DCC3}" type="datetimeFigureOut">
              <a:rPr lang="en-IN" smtClean="0"/>
              <a:t>22-05-2021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F3A683F-CEAC-4D9E-8B08-9AD41AF44F9A}" type="slidenum">
              <a:rPr lang="en-IN" smtClean="0"/>
              <a:t>‹#›</a:t>
            </a:fld>
            <a:endParaRPr lang="en-IN"/>
          </a:p>
        </p:txBody>
      </p:sp>
    </p:spTree>
    <p:extLst>
      <p:ext uri="{BB962C8B-B14F-4D97-AF65-F5344CB8AC3E}">
        <p14:creationId xmlns:p14="http://schemas.microsoft.com/office/powerpoint/2010/main" val="604616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7417C6A-C601-4CB5-A759-F4F83977DCC3}" type="datetimeFigureOut">
              <a:rPr lang="en-IN" smtClean="0"/>
              <a:t>22-05-2021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F3A683F-CEAC-4D9E-8B08-9AD41AF44F9A}" type="slidenum">
              <a:rPr lang="en-IN" smtClean="0"/>
              <a:t>‹#›</a:t>
            </a:fld>
            <a:endParaRPr lang="en-IN"/>
          </a:p>
        </p:txBody>
      </p:sp>
    </p:spTree>
    <p:extLst>
      <p:ext uri="{BB962C8B-B14F-4D97-AF65-F5344CB8AC3E}">
        <p14:creationId xmlns:p14="http://schemas.microsoft.com/office/powerpoint/2010/main" val="3721439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417C6A-C601-4CB5-A759-F4F83977DCC3}" type="datetimeFigureOut">
              <a:rPr lang="en-IN" smtClean="0"/>
              <a:t>22-05-2021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3A683F-CEAC-4D9E-8B08-9AD41AF44F9A}" type="slidenum">
              <a:rPr lang="en-IN" smtClean="0"/>
              <a:t>‹#›</a:t>
            </a:fld>
            <a:endParaRPr lang="en-IN"/>
          </a:p>
        </p:txBody>
      </p:sp>
    </p:spTree>
    <p:extLst>
      <p:ext uri="{BB962C8B-B14F-4D97-AF65-F5344CB8AC3E}">
        <p14:creationId xmlns:p14="http://schemas.microsoft.com/office/powerpoint/2010/main" val="2277979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417C6A-C601-4CB5-A759-F4F83977DCC3}" type="datetimeFigureOut">
              <a:rPr lang="en-IN" smtClean="0"/>
              <a:t>22-05-2021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3A683F-CEAC-4D9E-8B08-9AD41AF44F9A}" type="slidenum">
              <a:rPr lang="en-IN" smtClean="0"/>
              <a:t>‹#›</a:t>
            </a:fld>
            <a:endParaRPr lang="en-IN"/>
          </a:p>
        </p:txBody>
      </p:sp>
    </p:spTree>
    <p:extLst>
      <p:ext uri="{BB962C8B-B14F-4D97-AF65-F5344CB8AC3E}">
        <p14:creationId xmlns:p14="http://schemas.microsoft.com/office/powerpoint/2010/main" val="767393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7417C6A-C601-4CB5-A759-F4F83977DCC3}" type="datetimeFigureOut">
              <a:rPr lang="en-IN" smtClean="0"/>
              <a:t>22-05-2021</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7F3A683F-CEAC-4D9E-8B08-9AD41AF44F9A}" type="slidenum">
              <a:rPr lang="en-IN" smtClean="0"/>
              <a:t>‹#›</a:t>
            </a:fld>
            <a:endParaRPr lang="en-IN"/>
          </a:p>
        </p:txBody>
      </p:sp>
    </p:spTree>
    <p:extLst>
      <p:ext uri="{BB962C8B-B14F-4D97-AF65-F5344CB8AC3E}">
        <p14:creationId xmlns:p14="http://schemas.microsoft.com/office/powerpoint/2010/main" val="2814402453"/>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7417C6A-C601-4CB5-A759-F4F83977DCC3}" type="datetimeFigureOut">
              <a:rPr lang="en-IN" smtClean="0"/>
              <a:t>22-05-2021</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F3A683F-CEAC-4D9E-8B08-9AD41AF44F9A}"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3046009"/>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image" Target="../media/image12.png"/><Relationship Id="rId11" Type="http://schemas.openxmlformats.org/officeDocument/2006/relationships/image" Target="../media/image17.svg"/><Relationship Id="rId5" Type="http://schemas.openxmlformats.org/officeDocument/2006/relationships/image" Target="../media/image11.sv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3.png"/><Relationship Id="rId7"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microsoft.com/office/2007/relationships/hdphoto" Target="../media/hdphoto1.wdp"/><Relationship Id="rId11" Type="http://schemas.microsoft.com/office/2007/relationships/hdphoto" Target="../media/hdphoto3.wdp"/><Relationship Id="rId5" Type="http://schemas.openxmlformats.org/officeDocument/2006/relationships/image" Target="../media/image25.png"/><Relationship Id="rId10" Type="http://schemas.openxmlformats.org/officeDocument/2006/relationships/image" Target="../media/image28.png"/><Relationship Id="rId4" Type="http://schemas.openxmlformats.org/officeDocument/2006/relationships/image" Target="../media/image24.svg"/><Relationship Id="rId9" Type="http://schemas.microsoft.com/office/2007/relationships/hdphoto" Target="../media/hdphoto2.wdp"/></Relationships>
</file>

<file path=ppt/slides/_rels/slide2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CF724-158E-4CBF-8D37-A9F69A78A26D}"/>
              </a:ext>
            </a:extLst>
          </p:cNvPr>
          <p:cNvSpPr>
            <a:spLocks noGrp="1"/>
          </p:cNvSpPr>
          <p:nvPr>
            <p:ph type="ctrTitle"/>
          </p:nvPr>
        </p:nvSpPr>
        <p:spPr>
          <a:xfrm>
            <a:off x="2899064" y="2165583"/>
            <a:ext cx="6105194" cy="2031055"/>
          </a:xfrm>
        </p:spPr>
        <p:txBody>
          <a:bodyPr>
            <a:normAutofit/>
          </a:bodyPr>
          <a:lstStyle/>
          <a:p>
            <a:pPr algn="ctr"/>
            <a:r>
              <a:rPr lang="en-US" sz="4400" dirty="0">
                <a:solidFill>
                  <a:srgbClr val="FFFFFF"/>
                </a:solidFill>
                <a:latin typeface="Arial Black" panose="020B0A04020102020204" pitchFamily="34" charset="0"/>
              </a:rPr>
              <a:t>Twitter Sentiment Analysis</a:t>
            </a:r>
            <a:endParaRPr lang="en-IN" sz="4400" dirty="0">
              <a:solidFill>
                <a:srgbClr val="FFFFFF"/>
              </a:solidFill>
              <a:latin typeface="Arial Black" panose="020B0A04020102020204" pitchFamily="34" charset="0"/>
            </a:endParaRPr>
          </a:p>
        </p:txBody>
      </p:sp>
      <p:sp>
        <p:nvSpPr>
          <p:cNvPr id="3" name="Subtitle 2">
            <a:extLst>
              <a:ext uri="{FF2B5EF4-FFF2-40B4-BE49-F238E27FC236}">
                <a16:creationId xmlns:a16="http://schemas.microsoft.com/office/drawing/2014/main" id="{A7DCF206-0B14-435A-AFFA-E7E5E48BC171}"/>
              </a:ext>
            </a:extLst>
          </p:cNvPr>
          <p:cNvSpPr>
            <a:spLocks noGrp="1"/>
          </p:cNvSpPr>
          <p:nvPr>
            <p:ph type="subTitle" idx="1"/>
          </p:nvPr>
        </p:nvSpPr>
        <p:spPr>
          <a:xfrm>
            <a:off x="4341509" y="4858857"/>
            <a:ext cx="6105194" cy="682079"/>
          </a:xfrm>
        </p:spPr>
        <p:txBody>
          <a:bodyPr>
            <a:noAutofit/>
          </a:bodyPr>
          <a:lstStyle/>
          <a:p>
            <a:r>
              <a:rPr lang="en-US" sz="2500" b="1" i="1" dirty="0">
                <a:latin typeface="Times" panose="02020603050405020304" pitchFamily="18" charset="0"/>
                <a:cs typeface="Times" panose="02020603050405020304" pitchFamily="18" charset="0"/>
              </a:rPr>
              <a:t>-</a:t>
            </a:r>
            <a:r>
              <a:rPr lang="en-US" sz="2500" b="1" i="1" dirty="0" err="1">
                <a:latin typeface="Times" panose="02020603050405020304" pitchFamily="18" charset="0"/>
                <a:cs typeface="Times" panose="02020603050405020304" pitchFamily="18" charset="0"/>
              </a:rPr>
              <a:t>BalaChander</a:t>
            </a:r>
            <a:endParaRPr lang="en-IN" sz="2500" b="1" i="1" dirty="0">
              <a:latin typeface="Times" panose="02020603050405020304" pitchFamily="18" charset="0"/>
              <a:cs typeface="Times" panose="02020603050405020304" pitchFamily="18" charset="0"/>
            </a:endParaRPr>
          </a:p>
          <a:p>
            <a:r>
              <a:rPr lang="en-IN" sz="2500" b="1" i="1" dirty="0">
                <a:latin typeface="Times" panose="02020603050405020304" pitchFamily="18" charset="0"/>
                <a:cs typeface="Times" panose="02020603050405020304" pitchFamily="18" charset="0"/>
              </a:rPr>
              <a:t>-</a:t>
            </a:r>
            <a:r>
              <a:rPr lang="en-IN" sz="2500" b="1" i="1" dirty="0" err="1">
                <a:latin typeface="Times" panose="02020603050405020304" pitchFamily="18" charset="0"/>
                <a:cs typeface="Times" panose="02020603050405020304" pitchFamily="18" charset="0"/>
              </a:rPr>
              <a:t>Arunnkumar</a:t>
            </a:r>
            <a:endParaRPr lang="en-US" sz="2500" b="1" i="1" dirty="0">
              <a:latin typeface="Times" panose="02020603050405020304" pitchFamily="18" charset="0"/>
              <a:cs typeface="Times" panose="02020603050405020304" pitchFamily="18" charset="0"/>
            </a:endParaRPr>
          </a:p>
        </p:txBody>
      </p:sp>
      <p:sp>
        <p:nvSpPr>
          <p:cNvPr id="4" name="TextBox 3">
            <a:extLst>
              <a:ext uri="{FF2B5EF4-FFF2-40B4-BE49-F238E27FC236}">
                <a16:creationId xmlns:a16="http://schemas.microsoft.com/office/drawing/2014/main" id="{6480F41F-CB07-4AE2-AAB9-4C9F25A6287D}"/>
              </a:ext>
            </a:extLst>
          </p:cNvPr>
          <p:cNvSpPr txBox="1"/>
          <p:nvPr/>
        </p:nvSpPr>
        <p:spPr>
          <a:xfrm>
            <a:off x="409010" y="5540936"/>
            <a:ext cx="3514920" cy="830997"/>
          </a:xfrm>
          <a:prstGeom prst="rect">
            <a:avLst/>
          </a:prstGeom>
          <a:noFill/>
        </p:spPr>
        <p:txBody>
          <a:bodyPr wrap="square" rtlCol="0">
            <a:spAutoFit/>
          </a:bodyPr>
          <a:lstStyle/>
          <a:p>
            <a:r>
              <a:rPr lang="en-IN" sz="2400" b="1" dirty="0">
                <a:solidFill>
                  <a:srgbClr val="0D0D0D"/>
                </a:solidFill>
                <a:effectLst/>
                <a:latin typeface="Segoe UI" panose="020B0502040204020203" pitchFamily="34" charset="0"/>
                <a:ea typeface="Calibri" panose="020F0502020204030204" pitchFamily="34" charset="0"/>
                <a:cs typeface="Segoe UI" panose="020B0502040204020203" pitchFamily="34" charset="0"/>
              </a:rPr>
              <a:t>Guide:</a:t>
            </a:r>
          </a:p>
          <a:p>
            <a:r>
              <a:rPr lang="en-IN" sz="2400" b="1" dirty="0" err="1">
                <a:solidFill>
                  <a:srgbClr val="0D0D0D"/>
                </a:solidFill>
                <a:effectLst/>
                <a:latin typeface="Segoe UI" panose="020B0502040204020203" pitchFamily="34" charset="0"/>
                <a:ea typeface="Calibri" panose="020F0502020204030204" pitchFamily="34" charset="0"/>
                <a:cs typeface="Segoe UI" panose="020B0502040204020203" pitchFamily="34" charset="0"/>
              </a:rPr>
              <a:t>Dr.R</a:t>
            </a:r>
            <a:r>
              <a:rPr lang="en-IN" sz="2400" b="1" dirty="0">
                <a:solidFill>
                  <a:srgbClr val="0D0D0D"/>
                </a:solidFill>
                <a:effectLst/>
                <a:latin typeface="Segoe UI" panose="020B0502040204020203" pitchFamily="34" charset="0"/>
                <a:ea typeface="Calibri" panose="020F0502020204030204" pitchFamily="34" charset="0"/>
                <a:cs typeface="Segoe UI" panose="020B0502040204020203" pitchFamily="34" charset="0"/>
              </a:rPr>
              <a:t>. Ramachandran</a:t>
            </a:r>
            <a:endParaRPr lang="en-IN" sz="2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54596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AC439-B2D2-4A62-9C92-DB33FB1BC15D}"/>
              </a:ext>
            </a:extLst>
          </p:cNvPr>
          <p:cNvSpPr>
            <a:spLocks noGrp="1"/>
          </p:cNvSpPr>
          <p:nvPr>
            <p:ph type="title"/>
          </p:nvPr>
        </p:nvSpPr>
        <p:spPr/>
        <p:txBody>
          <a:bodyPr/>
          <a:lstStyle/>
          <a:p>
            <a:pPr algn="ctr"/>
            <a:r>
              <a:rPr lang="en-US" dirty="0">
                <a:latin typeface="Arial Black" panose="020B0A04020102020204" pitchFamily="34" charset="0"/>
              </a:rPr>
              <a:t>PROPOSED  SYSTEM</a:t>
            </a:r>
            <a:endParaRPr lang="en-IN" dirty="0">
              <a:latin typeface="Arial Black" panose="020B0A04020102020204" pitchFamily="34" charset="0"/>
            </a:endParaRPr>
          </a:p>
        </p:txBody>
      </p:sp>
      <p:sp>
        <p:nvSpPr>
          <p:cNvPr id="3" name="TextBox 2">
            <a:extLst>
              <a:ext uri="{FF2B5EF4-FFF2-40B4-BE49-F238E27FC236}">
                <a16:creationId xmlns:a16="http://schemas.microsoft.com/office/drawing/2014/main" id="{FA03E9A8-E5E3-485A-884F-5BBE8A610EC5}"/>
              </a:ext>
            </a:extLst>
          </p:cNvPr>
          <p:cNvSpPr txBox="1"/>
          <p:nvPr/>
        </p:nvSpPr>
        <p:spPr>
          <a:xfrm>
            <a:off x="117676" y="2036167"/>
            <a:ext cx="11956648" cy="4821833"/>
          </a:xfrm>
          <a:prstGeom prst="rect">
            <a:avLst/>
          </a:prstGeom>
          <a:noFill/>
        </p:spPr>
        <p:txBody>
          <a:bodyPr wrap="square" rtlCol="0">
            <a:spAutoFit/>
          </a:bodyPr>
          <a:lstStyle/>
          <a:p>
            <a:pPr marL="25400" indent="431800" algn="just">
              <a:lnSpc>
                <a:spcPct val="200000"/>
              </a:lnSpc>
              <a:spcBef>
                <a:spcPts val="15"/>
              </a:spcBef>
            </a:pPr>
            <a:r>
              <a:rPr lang="en-US" sz="1600" dirty="0">
                <a:effectLst/>
                <a:latin typeface="Times New Roman" panose="02020603050405020304" pitchFamily="18" charset="0"/>
                <a:ea typeface="Calibri" panose="020F0502020204030204" pitchFamily="34" charset="0"/>
              </a:rPr>
              <a:t>Our aim is to perform sentiment analysis using data from Twitter. We're going to make a classifier out of a variety of machine learning classifiers. We'll proceed with the steps until our classifier is ready and educated.</a:t>
            </a:r>
            <a:endParaRPr lang="en-IN" sz="1600" dirty="0">
              <a:effectLst/>
              <a:latin typeface="Times New Roman" panose="02020603050405020304" pitchFamily="18" charset="0"/>
              <a:ea typeface="Calibri" panose="020F0502020204030204" pitchFamily="34" charset="0"/>
            </a:endParaRPr>
          </a:p>
          <a:p>
            <a:pPr marL="25400" marR="497205" algn="just">
              <a:lnSpc>
                <a:spcPct val="200000"/>
              </a:lnSpc>
            </a:pPr>
            <a:r>
              <a:rPr lang="en-US" sz="1600" b="1" dirty="0">
                <a:solidFill>
                  <a:schemeClr val="bg1"/>
                </a:solidFill>
                <a:effectLst/>
                <a:latin typeface="Times New Roman" panose="02020603050405020304" pitchFamily="18" charset="0"/>
                <a:ea typeface="Calibri" panose="020F0502020204030204" pitchFamily="34" charset="0"/>
              </a:rPr>
              <a:t>Step-1 </a:t>
            </a:r>
            <a:r>
              <a:rPr lang="en-US" sz="1600" dirty="0">
                <a:effectLst/>
                <a:latin typeface="Times New Roman" panose="02020603050405020304" pitchFamily="18" charset="0"/>
                <a:ea typeface="Calibri" panose="020F0502020204030204" pitchFamily="34" charset="0"/>
              </a:rPr>
              <a:t>First we are going to stream tweets using Twitter Streaming API in our build classifier with the </a:t>
            </a:r>
            <a:r>
              <a:rPr lang="en-US" sz="1600" dirty="0">
                <a:effectLst/>
                <a:latin typeface="Times" panose="02020603050405020304" pitchFamily="18" charset="0"/>
                <a:ea typeface="Calibri" panose="020F0502020204030204" pitchFamily="34" charset="0"/>
                <a:cs typeface="Times" panose="02020603050405020304" pitchFamily="18" charset="0"/>
              </a:rPr>
              <a:t>help of  </a:t>
            </a:r>
            <a:r>
              <a:rPr lang="en-IN" sz="1600" b="0" i="0" dirty="0" err="1">
                <a:effectLst/>
                <a:latin typeface="Times" panose="02020603050405020304" pitchFamily="18" charset="0"/>
                <a:cs typeface="Times" panose="02020603050405020304" pitchFamily="18" charset="0"/>
              </a:rPr>
              <a:t>TextBlob</a:t>
            </a:r>
            <a:r>
              <a:rPr lang="en-IN" sz="1600" b="0" i="0" dirty="0">
                <a:effectLst/>
                <a:latin typeface="Times" panose="02020603050405020304" pitchFamily="18" charset="0"/>
                <a:cs typeface="Times" panose="02020603050405020304" pitchFamily="18" charset="0"/>
              </a:rPr>
              <a:t> </a:t>
            </a:r>
            <a:r>
              <a:rPr lang="en-US" sz="1600" dirty="0">
                <a:effectLst/>
                <a:latin typeface="Times" panose="02020603050405020304" pitchFamily="18" charset="0"/>
                <a:ea typeface="Calibri" panose="020F0502020204030204" pitchFamily="34" charset="0"/>
                <a:cs typeface="Times" panose="02020603050405020304" pitchFamily="18" charset="0"/>
              </a:rPr>
              <a:t>library in </a:t>
            </a:r>
            <a:r>
              <a:rPr lang="en-US" sz="1600" dirty="0">
                <a:effectLst/>
                <a:latin typeface="Times New Roman" panose="02020603050405020304" pitchFamily="18" charset="0"/>
                <a:ea typeface="Calibri" panose="020F0502020204030204" pitchFamily="34" charset="0"/>
              </a:rPr>
              <a:t>python</a:t>
            </a:r>
            <a:endParaRPr lang="en-IN" sz="1600" dirty="0">
              <a:effectLst/>
              <a:latin typeface="Times New Roman" panose="02020603050405020304" pitchFamily="18" charset="0"/>
              <a:ea typeface="Calibri" panose="020F0502020204030204" pitchFamily="34" charset="0"/>
            </a:endParaRPr>
          </a:p>
          <a:p>
            <a:pPr marL="25400" marR="496570" algn="just">
              <a:lnSpc>
                <a:spcPct val="200000"/>
              </a:lnSpc>
              <a:spcBef>
                <a:spcPts val="110"/>
              </a:spcBef>
              <a:spcAft>
                <a:spcPts val="0"/>
              </a:spcAft>
            </a:pPr>
            <a:r>
              <a:rPr lang="en-US" sz="1600" b="1" dirty="0">
                <a:solidFill>
                  <a:schemeClr val="bg1"/>
                </a:solidFill>
                <a:effectLst/>
                <a:latin typeface="Times New Roman" panose="02020603050405020304" pitchFamily="18" charset="0"/>
                <a:ea typeface="Calibri" panose="020F0502020204030204" pitchFamily="34" charset="0"/>
              </a:rPr>
              <a:t>Step-2 </a:t>
            </a:r>
            <a:r>
              <a:rPr lang="en-US" sz="1600" dirty="0">
                <a:effectLst/>
                <a:latin typeface="Times New Roman" panose="02020603050405020304" pitchFamily="18" charset="0"/>
                <a:ea typeface="Calibri" panose="020F0502020204030204" pitchFamily="34" charset="0"/>
              </a:rPr>
              <a:t>Then we pre-process these tweets, so that they can be fit for mining and feature</a:t>
            </a:r>
            <a:r>
              <a:rPr lang="en-US" sz="1600" spc="-10" dirty="0">
                <a:effectLst/>
                <a:latin typeface="Times New Roman" panose="02020603050405020304" pitchFamily="18" charset="0"/>
                <a:ea typeface="Calibri" panose="020F0502020204030204" pitchFamily="34" charset="0"/>
              </a:rPr>
              <a:t> </a:t>
            </a:r>
            <a:r>
              <a:rPr lang="en-US" sz="1600" dirty="0">
                <a:effectLst/>
                <a:latin typeface="Times New Roman" panose="02020603050405020304" pitchFamily="18" charset="0"/>
                <a:ea typeface="Calibri" panose="020F0502020204030204" pitchFamily="34" charset="0"/>
              </a:rPr>
              <a:t>extraction</a:t>
            </a:r>
            <a:endParaRPr lang="en-IN" sz="1600" dirty="0">
              <a:effectLst/>
              <a:latin typeface="Times New Roman" panose="02020603050405020304" pitchFamily="18" charset="0"/>
              <a:ea typeface="Calibri" panose="020F0502020204030204" pitchFamily="34" charset="0"/>
            </a:endParaRPr>
          </a:p>
          <a:p>
            <a:pPr marL="25400" marR="496570" algn="just">
              <a:lnSpc>
                <a:spcPct val="200000"/>
              </a:lnSpc>
              <a:spcBef>
                <a:spcPts val="110"/>
              </a:spcBef>
              <a:spcAft>
                <a:spcPts val="0"/>
              </a:spcAft>
            </a:pPr>
            <a:r>
              <a:rPr lang="en-US" sz="1600" b="1" dirty="0">
                <a:solidFill>
                  <a:schemeClr val="bg1"/>
                </a:solidFill>
                <a:effectLst/>
                <a:latin typeface="Times New Roman" panose="02020603050405020304" pitchFamily="18" charset="0"/>
                <a:ea typeface="Calibri" panose="020F0502020204030204" pitchFamily="34" charset="0"/>
              </a:rPr>
              <a:t>Step-3 </a:t>
            </a:r>
            <a:r>
              <a:rPr lang="en-US" sz="1600" dirty="0">
                <a:effectLst/>
                <a:latin typeface="Times New Roman" panose="02020603050405020304" pitchFamily="18" charset="0"/>
                <a:ea typeface="Calibri" panose="020F0502020204030204" pitchFamily="34" charset="0"/>
              </a:rPr>
              <a:t>The preprocessed data is involved in tokenization, normalization. Since, Twitter is our source of data for analysis. We are going to stream the tweets from twitter in our database with NLTK Library. For this we are going to use Twitter Application.</a:t>
            </a:r>
          </a:p>
          <a:p>
            <a:pPr marL="25400" marR="496570" algn="just">
              <a:lnSpc>
                <a:spcPct val="200000"/>
              </a:lnSpc>
              <a:spcBef>
                <a:spcPts val="110"/>
              </a:spcBef>
              <a:spcAft>
                <a:spcPts val="0"/>
              </a:spcAft>
            </a:pPr>
            <a:r>
              <a:rPr lang="en-US" sz="1600" b="1" dirty="0">
                <a:solidFill>
                  <a:schemeClr val="bg1"/>
                </a:solidFill>
                <a:effectLst/>
                <a:latin typeface="Times New Roman" panose="02020603050405020304" pitchFamily="18" charset="0"/>
                <a:ea typeface="Calibri" panose="020F0502020204030204" pitchFamily="34" charset="0"/>
              </a:rPr>
              <a:t>Step-4 </a:t>
            </a:r>
            <a:r>
              <a:rPr lang="en-US" sz="1600" dirty="0">
                <a:latin typeface="Times New Roman" panose="02020603050405020304" pitchFamily="18" charset="0"/>
                <a:ea typeface="Calibri" panose="020F0502020204030204" pitchFamily="34" charset="0"/>
              </a:rPr>
              <a:t>T</a:t>
            </a:r>
            <a:r>
              <a:rPr lang="en-US" sz="1600" dirty="0">
                <a:effectLst/>
                <a:latin typeface="Times New Roman" panose="02020603050405020304" pitchFamily="18" charset="0"/>
                <a:ea typeface="Calibri" panose="020F0502020204030204" pitchFamily="34" charset="0"/>
              </a:rPr>
              <a:t>hen passed to our trained XGBOOST classifier, which then classify them into positive or negative class based on trained results.</a:t>
            </a:r>
          </a:p>
          <a:p>
            <a:pPr marL="25400" marR="496570" algn="just">
              <a:lnSpc>
                <a:spcPct val="200000"/>
              </a:lnSpc>
              <a:spcBef>
                <a:spcPts val="110"/>
              </a:spcBef>
              <a:spcAft>
                <a:spcPts val="0"/>
              </a:spcAft>
            </a:pPr>
            <a:r>
              <a:rPr lang="en-US" sz="1600" b="1" dirty="0">
                <a:solidFill>
                  <a:schemeClr val="bg1"/>
                </a:solidFill>
                <a:effectLst/>
                <a:latin typeface="Times New Roman" panose="02020603050405020304" pitchFamily="18" charset="0"/>
                <a:ea typeface="Calibri" panose="020F0502020204030204" pitchFamily="34" charset="0"/>
              </a:rPr>
              <a:t>Step-5   </a:t>
            </a:r>
            <a:r>
              <a:rPr lang="en-US" sz="1600" dirty="0">
                <a:effectLst/>
                <a:latin typeface="Times New Roman" panose="02020603050405020304" pitchFamily="18" charset="0"/>
                <a:ea typeface="Calibri" panose="020F0502020204030204" pitchFamily="34" charset="0"/>
              </a:rPr>
              <a:t>The classified data is inferred into various charts and analysis are made. It also allows to generate report of their classified data and files.</a:t>
            </a:r>
            <a:endParaRPr lang="en-IN" sz="1600" dirty="0">
              <a:effectLst/>
              <a:latin typeface="Times New Roman" panose="02020603050405020304" pitchFamily="18" charset="0"/>
              <a:ea typeface="Calibri" panose="020F0502020204030204" pitchFamily="34" charset="0"/>
            </a:endParaRPr>
          </a:p>
          <a:p>
            <a:endParaRPr lang="en-IN" sz="1600" dirty="0"/>
          </a:p>
        </p:txBody>
      </p:sp>
    </p:spTree>
    <p:extLst>
      <p:ext uri="{BB962C8B-B14F-4D97-AF65-F5344CB8AC3E}">
        <p14:creationId xmlns:p14="http://schemas.microsoft.com/office/powerpoint/2010/main" val="325325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58DF6-BB04-4457-B4B4-808E781D8802}"/>
              </a:ext>
            </a:extLst>
          </p:cNvPr>
          <p:cNvSpPr>
            <a:spLocks noGrp="1"/>
          </p:cNvSpPr>
          <p:nvPr>
            <p:ph type="title"/>
          </p:nvPr>
        </p:nvSpPr>
        <p:spPr/>
        <p:txBody>
          <a:bodyPr/>
          <a:lstStyle/>
          <a:p>
            <a:pPr algn="ctr"/>
            <a:r>
              <a:rPr lang="en-US" dirty="0">
                <a:latin typeface="Arial Black" panose="020B0A04020102020204" pitchFamily="34" charset="0"/>
              </a:rPr>
              <a:t>ARCHITECTURE</a:t>
            </a:r>
            <a:endParaRPr lang="en-IN" dirty="0">
              <a:latin typeface="Arial Black" panose="020B0A04020102020204" pitchFamily="34" charset="0"/>
            </a:endParaRPr>
          </a:p>
        </p:txBody>
      </p:sp>
      <p:pic>
        <p:nvPicPr>
          <p:cNvPr id="18" name="Content Placeholder 17">
            <a:extLst>
              <a:ext uri="{FF2B5EF4-FFF2-40B4-BE49-F238E27FC236}">
                <a16:creationId xmlns:a16="http://schemas.microsoft.com/office/drawing/2014/main" id="{0C65A8E6-66ED-4740-838D-C41B7BAB9FA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30237" y="2336800"/>
            <a:ext cx="9115501" cy="3598863"/>
          </a:xfrm>
        </p:spPr>
      </p:pic>
    </p:spTree>
    <p:extLst>
      <p:ext uri="{BB962C8B-B14F-4D97-AF65-F5344CB8AC3E}">
        <p14:creationId xmlns:p14="http://schemas.microsoft.com/office/powerpoint/2010/main" val="3178714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0FA61-AC89-4D65-9264-99C66EB6285F}"/>
              </a:ext>
            </a:extLst>
          </p:cNvPr>
          <p:cNvSpPr>
            <a:spLocks noGrp="1"/>
          </p:cNvSpPr>
          <p:nvPr>
            <p:ph type="title"/>
          </p:nvPr>
        </p:nvSpPr>
        <p:spPr/>
        <p:txBody>
          <a:bodyPr>
            <a:normAutofit/>
          </a:bodyPr>
          <a:lstStyle/>
          <a:p>
            <a:r>
              <a:rPr lang="en-US" b="1" i="1" dirty="0">
                <a:effectLst>
                  <a:outerShdw blurRad="38100" dist="38100" dir="2700000" algn="tl">
                    <a:srgbClr val="000000">
                      <a:alpha val="43137"/>
                    </a:srgbClr>
                  </a:outerShdw>
                </a:effectLst>
                <a:latin typeface="Arial Black" panose="020B0A04020102020204" pitchFamily="34" charset="0"/>
              </a:rPr>
              <a:t>WORKFLOW</a:t>
            </a:r>
            <a:endParaRPr lang="en-IN" b="1" i="1" dirty="0">
              <a:effectLst>
                <a:outerShdw blurRad="38100" dist="38100" dir="2700000" algn="tl">
                  <a:srgbClr val="000000">
                    <a:alpha val="43137"/>
                  </a:srgbClr>
                </a:outerShdw>
              </a:effectLst>
              <a:latin typeface="Arial Black" panose="020B0A04020102020204" pitchFamily="34" charset="0"/>
            </a:endParaRPr>
          </a:p>
        </p:txBody>
      </p:sp>
      <p:pic>
        <p:nvPicPr>
          <p:cNvPr id="4" name="Content Placeholder 3">
            <a:extLst>
              <a:ext uri="{FF2B5EF4-FFF2-40B4-BE49-F238E27FC236}">
                <a16:creationId xmlns:a16="http://schemas.microsoft.com/office/drawing/2014/main" id="{83AC5A0E-57B2-4039-A125-A109418C276B}"/>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618374" y="542628"/>
            <a:ext cx="3796496" cy="5772744"/>
          </a:xfrm>
          <a:prstGeom prst="rect">
            <a:avLst/>
          </a:prstGeom>
          <a:noFill/>
          <a:ln>
            <a:noFill/>
          </a:ln>
        </p:spPr>
      </p:pic>
      <p:sp>
        <p:nvSpPr>
          <p:cNvPr id="3" name="TextBox 2">
            <a:extLst>
              <a:ext uri="{FF2B5EF4-FFF2-40B4-BE49-F238E27FC236}">
                <a16:creationId xmlns:a16="http://schemas.microsoft.com/office/drawing/2014/main" id="{BD7E1C21-8CFC-42F7-8398-7928E425869E}"/>
              </a:ext>
            </a:extLst>
          </p:cNvPr>
          <p:cNvSpPr txBox="1"/>
          <p:nvPr/>
        </p:nvSpPr>
        <p:spPr>
          <a:xfrm>
            <a:off x="1273215" y="2233913"/>
            <a:ext cx="5092861" cy="3416320"/>
          </a:xfrm>
          <a:prstGeom prst="rect">
            <a:avLst/>
          </a:prstGeom>
          <a:noFill/>
        </p:spPr>
        <p:txBody>
          <a:bodyPr wrap="square" rtlCol="0">
            <a:spAutoFit/>
          </a:bodyPr>
          <a:lstStyle/>
          <a:p>
            <a:r>
              <a:rPr lang="en-IN" sz="2400" dirty="0">
                <a:solidFill>
                  <a:srgbClr val="0D0D0D"/>
                </a:solidFill>
                <a:effectLst/>
                <a:latin typeface="+mj-lt"/>
                <a:ea typeface="Calibri" panose="020F0502020204030204" pitchFamily="34" charset="0"/>
              </a:rPr>
              <a:t>This article aims to provide a high-level overview of the data gathering, text classification, and machine learning algorithms used in this project. The fundamental organisation of a system, as expressed in its elements, their interactions with one another and with the environment, and the design and evolution principles</a:t>
            </a:r>
            <a:endParaRPr lang="en-IN" sz="2400" dirty="0">
              <a:latin typeface="+mj-lt"/>
            </a:endParaRPr>
          </a:p>
        </p:txBody>
      </p:sp>
    </p:spTree>
    <p:extLst>
      <p:ext uri="{BB962C8B-B14F-4D97-AF65-F5344CB8AC3E}">
        <p14:creationId xmlns:p14="http://schemas.microsoft.com/office/powerpoint/2010/main" val="3024007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5373AD32-7859-411F-89D3-E2047D1AEF6C}"/>
              </a:ext>
            </a:extLst>
          </p:cNvPr>
          <p:cNvSpPr/>
          <p:nvPr/>
        </p:nvSpPr>
        <p:spPr>
          <a:xfrm>
            <a:off x="610627" y="2886478"/>
            <a:ext cx="1704310" cy="1772500"/>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sz="2000">
              <a:latin typeface="Calibri" panose="020F0502020204030204" pitchFamily="34" charset="0"/>
              <a:cs typeface="Calibri" panose="020F0502020204030204" pitchFamily="34" charset="0"/>
            </a:endParaRPr>
          </a:p>
        </p:txBody>
      </p:sp>
      <p:pic>
        <p:nvPicPr>
          <p:cNvPr id="6" name="Graphic 5" descr="Magnifying glass">
            <a:extLst>
              <a:ext uri="{FF2B5EF4-FFF2-40B4-BE49-F238E27FC236}">
                <a16:creationId xmlns:a16="http://schemas.microsoft.com/office/drawing/2014/main" id="{6A07C5C6-103D-4861-A101-2716B801F2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6084" y="3429000"/>
            <a:ext cx="790412" cy="790412"/>
          </a:xfrm>
          <a:prstGeom prst="rect">
            <a:avLst/>
          </a:prstGeom>
        </p:spPr>
      </p:pic>
      <p:sp>
        <p:nvSpPr>
          <p:cNvPr id="7" name="Oval 6">
            <a:extLst>
              <a:ext uri="{FF2B5EF4-FFF2-40B4-BE49-F238E27FC236}">
                <a16:creationId xmlns:a16="http://schemas.microsoft.com/office/drawing/2014/main" id="{E998D141-145D-4643-A388-99E89F1CD168}"/>
              </a:ext>
            </a:extLst>
          </p:cNvPr>
          <p:cNvSpPr/>
          <p:nvPr/>
        </p:nvSpPr>
        <p:spPr>
          <a:xfrm>
            <a:off x="2819420" y="2870521"/>
            <a:ext cx="1863524" cy="1863524"/>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sz="2000">
              <a:latin typeface="Calibri" panose="020F0502020204030204" pitchFamily="34" charset="0"/>
              <a:cs typeface="Calibri" panose="020F0502020204030204" pitchFamily="34" charset="0"/>
            </a:endParaRPr>
          </a:p>
        </p:txBody>
      </p:sp>
      <p:pic>
        <p:nvPicPr>
          <p:cNvPr id="9" name="Graphic 8" descr="Arrow circle">
            <a:extLst>
              <a:ext uri="{FF2B5EF4-FFF2-40B4-BE49-F238E27FC236}">
                <a16:creationId xmlns:a16="http://schemas.microsoft.com/office/drawing/2014/main" id="{9847A045-A08B-45FC-90A0-0453C74BBB0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293982" y="3345083"/>
            <a:ext cx="914400" cy="914400"/>
          </a:xfrm>
          <a:prstGeom prst="rect">
            <a:avLst/>
          </a:prstGeom>
        </p:spPr>
      </p:pic>
      <p:sp>
        <p:nvSpPr>
          <p:cNvPr id="10" name="Oval 9">
            <a:extLst>
              <a:ext uri="{FF2B5EF4-FFF2-40B4-BE49-F238E27FC236}">
                <a16:creationId xmlns:a16="http://schemas.microsoft.com/office/drawing/2014/main" id="{BA8C6DA0-80D5-4F3B-B781-A8D905E004FC}"/>
              </a:ext>
            </a:extLst>
          </p:cNvPr>
          <p:cNvSpPr/>
          <p:nvPr/>
        </p:nvSpPr>
        <p:spPr>
          <a:xfrm>
            <a:off x="5223076" y="2870521"/>
            <a:ext cx="1863524" cy="1863524"/>
          </a:xfrm>
          <a:prstGeom prst="ellipse">
            <a:avLst/>
          </a:prstGeom>
          <a:solidFill>
            <a:schemeClr val="accent3">
              <a:tint val="40000"/>
            </a:schemeClr>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sz="2000">
              <a:latin typeface="Calibri" panose="020F0502020204030204" pitchFamily="34" charset="0"/>
              <a:cs typeface="Calibri" panose="020F0502020204030204" pitchFamily="34" charset="0"/>
            </a:endParaRPr>
          </a:p>
        </p:txBody>
      </p:sp>
      <p:sp>
        <p:nvSpPr>
          <p:cNvPr id="11" name="Oval 10">
            <a:extLst>
              <a:ext uri="{FF2B5EF4-FFF2-40B4-BE49-F238E27FC236}">
                <a16:creationId xmlns:a16="http://schemas.microsoft.com/office/drawing/2014/main" id="{BEF38BC7-8BE3-4F32-9578-5ADFFA90D58E}"/>
              </a:ext>
            </a:extLst>
          </p:cNvPr>
          <p:cNvSpPr/>
          <p:nvPr/>
        </p:nvSpPr>
        <p:spPr>
          <a:xfrm>
            <a:off x="7848620" y="2861339"/>
            <a:ext cx="1863524" cy="1863524"/>
          </a:xfrm>
          <a:prstGeom prst="ellipse">
            <a:avLst/>
          </a:prstGeom>
          <a:solidFill>
            <a:srgbClr val="00B0F0"/>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sz="2000">
              <a:latin typeface="Calibri" panose="020F0502020204030204" pitchFamily="34" charset="0"/>
              <a:cs typeface="Calibri" panose="020F0502020204030204" pitchFamily="34" charset="0"/>
            </a:endParaRPr>
          </a:p>
        </p:txBody>
      </p:sp>
      <p:pic>
        <p:nvPicPr>
          <p:cNvPr id="16" name="Graphic 15" descr="Key">
            <a:extLst>
              <a:ext uri="{FF2B5EF4-FFF2-40B4-BE49-F238E27FC236}">
                <a16:creationId xmlns:a16="http://schemas.microsoft.com/office/drawing/2014/main" id="{CBA795C5-5174-4179-AFC7-11B6542EDFF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768660" y="3354868"/>
            <a:ext cx="914400" cy="914400"/>
          </a:xfrm>
          <a:prstGeom prst="rect">
            <a:avLst/>
          </a:prstGeom>
        </p:spPr>
      </p:pic>
      <p:pic>
        <p:nvPicPr>
          <p:cNvPr id="18" name="Graphic 17" descr="Gears">
            <a:extLst>
              <a:ext uri="{FF2B5EF4-FFF2-40B4-BE49-F238E27FC236}">
                <a16:creationId xmlns:a16="http://schemas.microsoft.com/office/drawing/2014/main" id="{C12A47B9-0505-4A47-808C-F7EF8AB8227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334641" y="3372342"/>
            <a:ext cx="847070" cy="847070"/>
          </a:xfrm>
          <a:prstGeom prst="rect">
            <a:avLst/>
          </a:prstGeom>
        </p:spPr>
      </p:pic>
      <p:sp>
        <p:nvSpPr>
          <p:cNvPr id="25" name="Oval 24">
            <a:extLst>
              <a:ext uri="{FF2B5EF4-FFF2-40B4-BE49-F238E27FC236}">
                <a16:creationId xmlns:a16="http://schemas.microsoft.com/office/drawing/2014/main" id="{41C4B6BA-2140-443E-A891-E197A25B08E6}"/>
              </a:ext>
            </a:extLst>
          </p:cNvPr>
          <p:cNvSpPr/>
          <p:nvPr/>
        </p:nvSpPr>
        <p:spPr>
          <a:xfrm>
            <a:off x="10252276" y="2908279"/>
            <a:ext cx="1807579" cy="18075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latin typeface="Calibri" panose="020F0502020204030204" pitchFamily="34" charset="0"/>
              <a:cs typeface="Calibri" panose="020F0502020204030204" pitchFamily="34" charset="0"/>
            </a:endParaRPr>
          </a:p>
        </p:txBody>
      </p:sp>
      <p:sp>
        <p:nvSpPr>
          <p:cNvPr id="2" name="Title 1">
            <a:extLst>
              <a:ext uri="{FF2B5EF4-FFF2-40B4-BE49-F238E27FC236}">
                <a16:creationId xmlns:a16="http://schemas.microsoft.com/office/drawing/2014/main" id="{6E1B4480-BA7B-490A-854D-B1FCAE5FD0C2}"/>
              </a:ext>
            </a:extLst>
          </p:cNvPr>
          <p:cNvSpPr>
            <a:spLocks noGrp="1"/>
          </p:cNvSpPr>
          <p:nvPr>
            <p:ph type="title"/>
          </p:nvPr>
        </p:nvSpPr>
        <p:spPr/>
        <p:txBody>
          <a:bodyPr>
            <a:normAutofit/>
          </a:bodyPr>
          <a:lstStyle/>
          <a:p>
            <a:pPr algn="ctr"/>
            <a:r>
              <a:rPr lang="en-US" dirty="0">
                <a:latin typeface="Arial Black" panose="020B0A04020102020204" pitchFamily="34" charset="0"/>
                <a:cs typeface="Calibri" panose="020F0502020204030204" pitchFamily="34" charset="0"/>
              </a:rPr>
              <a:t>MODULES</a:t>
            </a:r>
            <a:endParaRPr lang="en-IN" dirty="0">
              <a:latin typeface="Arial Black" panose="020B0A0402010202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386373EA-405B-4F90-B449-9D617C626845}"/>
              </a:ext>
            </a:extLst>
          </p:cNvPr>
          <p:cNvSpPr txBox="1"/>
          <p:nvPr/>
        </p:nvSpPr>
        <p:spPr>
          <a:xfrm>
            <a:off x="2483030" y="5171810"/>
            <a:ext cx="2470997" cy="400110"/>
          </a:xfrm>
          <a:prstGeom prst="rect">
            <a:avLst/>
          </a:prstGeom>
          <a:noFill/>
        </p:spPr>
        <p:txBody>
          <a:bodyPr wrap="none" rtlCol="0">
            <a:spAutoFit/>
          </a:bodyPr>
          <a:lstStyle/>
          <a:p>
            <a:pPr algn="ctr"/>
            <a:r>
              <a:rPr lang="en-US" sz="2000" b="1" dirty="0">
                <a:latin typeface="Cambria" panose="02040503050406030204" pitchFamily="18" charset="0"/>
                <a:ea typeface="Cambria" panose="02040503050406030204" pitchFamily="18" charset="0"/>
                <a:cs typeface="Calibri" panose="020F0502020204030204" pitchFamily="34" charset="0"/>
              </a:rPr>
              <a:t>Data Preprocessing</a:t>
            </a:r>
            <a:endParaRPr lang="en-IN" sz="2000" b="1" dirty="0">
              <a:latin typeface="Cambria" panose="02040503050406030204" pitchFamily="18" charset="0"/>
              <a:ea typeface="Cambria" panose="02040503050406030204" pitchFamily="18" charset="0"/>
              <a:cs typeface="Calibri" panose="020F0502020204030204" pitchFamily="34" charset="0"/>
            </a:endParaRPr>
          </a:p>
        </p:txBody>
      </p:sp>
      <p:sp>
        <p:nvSpPr>
          <p:cNvPr id="14" name="TextBox 13">
            <a:extLst>
              <a:ext uri="{FF2B5EF4-FFF2-40B4-BE49-F238E27FC236}">
                <a16:creationId xmlns:a16="http://schemas.microsoft.com/office/drawing/2014/main" id="{D98C30B5-4C31-4441-A721-0A13D7D1041C}"/>
              </a:ext>
            </a:extLst>
          </p:cNvPr>
          <p:cNvSpPr txBox="1"/>
          <p:nvPr/>
        </p:nvSpPr>
        <p:spPr>
          <a:xfrm>
            <a:off x="5291300" y="5165887"/>
            <a:ext cx="1727076" cy="400110"/>
          </a:xfrm>
          <a:prstGeom prst="rect">
            <a:avLst/>
          </a:prstGeom>
          <a:noFill/>
        </p:spPr>
        <p:txBody>
          <a:bodyPr wrap="none" rtlCol="0">
            <a:spAutoFit/>
          </a:bodyPr>
          <a:lstStyle/>
          <a:p>
            <a:pPr algn="ctr"/>
            <a:r>
              <a:rPr lang="en-US" sz="2000" b="1" dirty="0">
                <a:effectLst/>
                <a:latin typeface="Cambria" panose="02040503050406030204" pitchFamily="18" charset="0"/>
                <a:ea typeface="Cambria" panose="02040503050406030204" pitchFamily="18" charset="0"/>
                <a:cs typeface="Calibri" panose="020F0502020204030204" pitchFamily="34" charset="0"/>
              </a:rPr>
              <a:t>Tokenization</a:t>
            </a:r>
            <a:endParaRPr lang="en-IN" sz="2000" b="1" dirty="0">
              <a:latin typeface="Cambria" panose="02040503050406030204" pitchFamily="18" charset="0"/>
              <a:ea typeface="Cambria" panose="02040503050406030204" pitchFamily="18" charset="0"/>
              <a:cs typeface="Calibri" panose="020F0502020204030204" pitchFamily="34" charset="0"/>
            </a:endParaRPr>
          </a:p>
        </p:txBody>
      </p:sp>
      <p:sp>
        <p:nvSpPr>
          <p:cNvPr id="15" name="TextBox 14">
            <a:extLst>
              <a:ext uri="{FF2B5EF4-FFF2-40B4-BE49-F238E27FC236}">
                <a16:creationId xmlns:a16="http://schemas.microsoft.com/office/drawing/2014/main" id="{0B5971D7-2C5D-4F6E-9348-7E8E9CD818AA}"/>
              </a:ext>
            </a:extLst>
          </p:cNvPr>
          <p:cNvSpPr txBox="1"/>
          <p:nvPr/>
        </p:nvSpPr>
        <p:spPr>
          <a:xfrm>
            <a:off x="7819458" y="5230313"/>
            <a:ext cx="1877437" cy="400110"/>
          </a:xfrm>
          <a:prstGeom prst="rect">
            <a:avLst/>
          </a:prstGeom>
          <a:noFill/>
        </p:spPr>
        <p:txBody>
          <a:bodyPr wrap="none" rtlCol="0">
            <a:spAutoFit/>
          </a:bodyPr>
          <a:lstStyle/>
          <a:p>
            <a:pPr algn="ctr"/>
            <a:r>
              <a:rPr lang="en-US" sz="2000" b="1" dirty="0">
                <a:latin typeface="Cambria" panose="02040503050406030204" pitchFamily="18" charset="0"/>
                <a:ea typeface="Cambria" panose="02040503050406030204" pitchFamily="18" charset="0"/>
                <a:cs typeface="Calibri" panose="020F0502020204030204" pitchFamily="34" charset="0"/>
              </a:rPr>
              <a:t>Normalization</a:t>
            </a:r>
            <a:endParaRPr lang="en-IN" sz="2000" b="1" dirty="0">
              <a:latin typeface="Cambria" panose="02040503050406030204" pitchFamily="18" charset="0"/>
              <a:ea typeface="Cambria" panose="02040503050406030204" pitchFamily="18" charset="0"/>
              <a:cs typeface="Calibri" panose="020F0502020204030204" pitchFamily="34" charset="0"/>
            </a:endParaRPr>
          </a:p>
        </p:txBody>
      </p:sp>
      <p:sp>
        <p:nvSpPr>
          <p:cNvPr id="17" name="TextBox 16">
            <a:extLst>
              <a:ext uri="{FF2B5EF4-FFF2-40B4-BE49-F238E27FC236}">
                <a16:creationId xmlns:a16="http://schemas.microsoft.com/office/drawing/2014/main" id="{791C0DA3-8568-4EEB-8B4D-02DE155AD6DE}"/>
              </a:ext>
            </a:extLst>
          </p:cNvPr>
          <p:cNvSpPr txBox="1"/>
          <p:nvPr/>
        </p:nvSpPr>
        <p:spPr>
          <a:xfrm>
            <a:off x="10255177" y="5171810"/>
            <a:ext cx="1801775" cy="400110"/>
          </a:xfrm>
          <a:prstGeom prst="rect">
            <a:avLst/>
          </a:prstGeom>
          <a:noFill/>
        </p:spPr>
        <p:txBody>
          <a:bodyPr wrap="none" rtlCol="0">
            <a:spAutoFit/>
          </a:bodyPr>
          <a:lstStyle/>
          <a:p>
            <a:pPr algn="ctr"/>
            <a:r>
              <a:rPr lang="en-US" sz="2000" b="1" dirty="0">
                <a:latin typeface="Cambria" panose="02040503050406030204" pitchFamily="18" charset="0"/>
                <a:ea typeface="Cambria" panose="02040503050406030204" pitchFamily="18" charset="0"/>
                <a:cs typeface="Calibri" panose="020F0502020204030204" pitchFamily="34" charset="0"/>
              </a:rPr>
              <a:t>Data Training</a:t>
            </a:r>
            <a:endParaRPr lang="en-IN" sz="2000" b="1" dirty="0">
              <a:latin typeface="Cambria" panose="02040503050406030204" pitchFamily="18" charset="0"/>
              <a:ea typeface="Cambria" panose="02040503050406030204" pitchFamily="18" charset="0"/>
              <a:cs typeface="Calibri" panose="020F0502020204030204" pitchFamily="34" charset="0"/>
            </a:endParaRPr>
          </a:p>
        </p:txBody>
      </p:sp>
      <p:sp>
        <p:nvSpPr>
          <p:cNvPr id="20" name="TextBox 19">
            <a:extLst>
              <a:ext uri="{FF2B5EF4-FFF2-40B4-BE49-F238E27FC236}">
                <a16:creationId xmlns:a16="http://schemas.microsoft.com/office/drawing/2014/main" id="{97C312D2-F537-49DF-8B5C-4EA1EE6F8056}"/>
              </a:ext>
            </a:extLst>
          </p:cNvPr>
          <p:cNvSpPr txBox="1"/>
          <p:nvPr/>
        </p:nvSpPr>
        <p:spPr>
          <a:xfrm>
            <a:off x="282874" y="5179895"/>
            <a:ext cx="1962397" cy="400110"/>
          </a:xfrm>
          <a:prstGeom prst="rect">
            <a:avLst/>
          </a:prstGeom>
          <a:noFill/>
        </p:spPr>
        <p:txBody>
          <a:bodyPr wrap="none" rtlCol="0">
            <a:spAutoFit/>
          </a:bodyPr>
          <a:lstStyle/>
          <a:p>
            <a:pPr algn="ctr"/>
            <a:r>
              <a:rPr lang="en-US" sz="2000" b="1" dirty="0">
                <a:latin typeface="Cambria" panose="02040503050406030204" pitchFamily="18" charset="0"/>
                <a:ea typeface="Cambria" panose="02040503050406030204" pitchFamily="18" charset="0"/>
                <a:cs typeface="Calibri" panose="020F0502020204030204" pitchFamily="34" charset="0"/>
              </a:rPr>
              <a:t>Data Gathering</a:t>
            </a:r>
            <a:endParaRPr lang="en-IN" sz="2000" b="1" dirty="0">
              <a:latin typeface="Cambria" panose="02040503050406030204" pitchFamily="18" charset="0"/>
              <a:ea typeface="Cambria" panose="02040503050406030204" pitchFamily="18" charset="0"/>
              <a:cs typeface="Calibri" panose="020F0502020204030204" pitchFamily="34" charset="0"/>
            </a:endParaRPr>
          </a:p>
        </p:txBody>
      </p:sp>
      <p:pic>
        <p:nvPicPr>
          <p:cNvPr id="13" name="Graphic 12" descr="Statistics">
            <a:extLst>
              <a:ext uri="{FF2B5EF4-FFF2-40B4-BE49-F238E27FC236}">
                <a16:creationId xmlns:a16="http://schemas.microsoft.com/office/drawing/2014/main" id="{B449F4D5-5391-4BC0-93A7-F14151F8112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735443" y="3354868"/>
            <a:ext cx="904615" cy="904615"/>
          </a:xfrm>
          <a:prstGeom prst="rect">
            <a:avLst/>
          </a:prstGeom>
        </p:spPr>
      </p:pic>
    </p:spTree>
    <p:extLst>
      <p:ext uri="{BB962C8B-B14F-4D97-AF65-F5344CB8AC3E}">
        <p14:creationId xmlns:p14="http://schemas.microsoft.com/office/powerpoint/2010/main" val="2906735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2FB64-D363-4073-B3CF-F46B72D90D70}"/>
              </a:ext>
            </a:extLst>
          </p:cNvPr>
          <p:cNvSpPr>
            <a:spLocks noGrp="1"/>
          </p:cNvSpPr>
          <p:nvPr>
            <p:ph type="ctrTitle"/>
          </p:nvPr>
        </p:nvSpPr>
        <p:spPr>
          <a:xfrm>
            <a:off x="3071674" y="2199191"/>
            <a:ext cx="5847394" cy="2089246"/>
          </a:xfrm>
        </p:spPr>
        <p:txBody>
          <a:bodyPr>
            <a:normAutofit/>
          </a:bodyPr>
          <a:lstStyle/>
          <a:p>
            <a:pPr algn="l"/>
            <a:r>
              <a:rPr lang="en-US" sz="4400" dirty="0">
                <a:solidFill>
                  <a:srgbClr val="FFFFFF"/>
                </a:solidFill>
                <a:latin typeface="Arial Black" panose="020B0A04020102020204" pitchFamily="34" charset="0"/>
              </a:rPr>
              <a:t>MODULE WISE DESCRIPTION</a:t>
            </a:r>
            <a:endParaRPr lang="en-IN" sz="4400" dirty="0">
              <a:solidFill>
                <a:srgbClr val="FFFFFF"/>
              </a:solidFill>
              <a:latin typeface="Arial Black" panose="020B0A04020102020204" pitchFamily="34" charset="0"/>
            </a:endParaRPr>
          </a:p>
        </p:txBody>
      </p:sp>
    </p:spTree>
    <p:extLst>
      <p:ext uri="{BB962C8B-B14F-4D97-AF65-F5344CB8AC3E}">
        <p14:creationId xmlns:p14="http://schemas.microsoft.com/office/powerpoint/2010/main" val="3590420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11E0-8E69-4B9B-AFFD-DEAA98FBFADF}"/>
              </a:ext>
            </a:extLst>
          </p:cNvPr>
          <p:cNvSpPr>
            <a:spLocks noGrp="1"/>
          </p:cNvSpPr>
          <p:nvPr>
            <p:ph type="title"/>
          </p:nvPr>
        </p:nvSpPr>
        <p:spPr/>
        <p:txBody>
          <a:bodyPr/>
          <a:lstStyle/>
          <a:p>
            <a:pPr algn="ctr"/>
            <a:r>
              <a:rPr lang="en-IN" sz="3600" b="1" dirty="0">
                <a:effectLst/>
                <a:latin typeface="Arial Black" panose="020B0A04020102020204" pitchFamily="34" charset="0"/>
                <a:ea typeface="Calibri" panose="020F0502020204030204" pitchFamily="34" charset="0"/>
              </a:rPr>
              <a:t>DATA GATHERING</a:t>
            </a:r>
            <a:endParaRPr lang="en-IN" sz="3600" dirty="0">
              <a:latin typeface="Arial Black" panose="020B0A04020102020204" pitchFamily="34" charset="0"/>
            </a:endParaRPr>
          </a:p>
        </p:txBody>
      </p:sp>
      <p:sp>
        <p:nvSpPr>
          <p:cNvPr id="3" name="Text Placeholder 2">
            <a:extLst>
              <a:ext uri="{FF2B5EF4-FFF2-40B4-BE49-F238E27FC236}">
                <a16:creationId xmlns:a16="http://schemas.microsoft.com/office/drawing/2014/main" id="{18616AB6-BB14-41C0-8255-AA164D4CEC3A}"/>
              </a:ext>
            </a:extLst>
          </p:cNvPr>
          <p:cNvSpPr>
            <a:spLocks noGrp="1"/>
          </p:cNvSpPr>
          <p:nvPr>
            <p:ph sz="half" idx="1"/>
          </p:nvPr>
        </p:nvSpPr>
        <p:spPr>
          <a:xfrm>
            <a:off x="680320" y="2336873"/>
            <a:ext cx="5984640" cy="3599316"/>
          </a:xfrm>
        </p:spPr>
        <p:txBody>
          <a:bodyPr>
            <a:noAutofit/>
          </a:bodyPr>
          <a:lstStyle/>
          <a:p>
            <a:pPr algn="just">
              <a:lnSpc>
                <a:spcPct val="100000"/>
              </a:lnSpc>
            </a:pPr>
            <a:r>
              <a:rPr lang="en-IN" dirty="0">
                <a:effectLst/>
                <a:latin typeface="Calibri" panose="020F0502020204030204" pitchFamily="34" charset="0"/>
                <a:ea typeface="Calibri" panose="020F0502020204030204" pitchFamily="34" charset="0"/>
                <a:cs typeface="Calibri" panose="020F0502020204030204" pitchFamily="34" charset="0"/>
              </a:rPr>
              <a:t>Twitter enables developers with a collection of streaming APIs that provide low-latency access to Twitter data flows. The public streams API was used for data collection; it was discovered that this was the best method of gathering information for data mining purposes because it provided access to a global stream of twitter data that could be filtered as needed</a:t>
            </a:r>
            <a:endParaRPr lang="en-IN" dirty="0">
              <a:latin typeface="Calibri" panose="020F0502020204030204" pitchFamily="34" charset="0"/>
              <a:cs typeface="Calibri" panose="020F0502020204030204" pitchFamily="34" charset="0"/>
            </a:endParaRPr>
          </a:p>
        </p:txBody>
      </p:sp>
      <p:pic>
        <p:nvPicPr>
          <p:cNvPr id="1026" name="Picture 2">
            <a:extLst>
              <a:ext uri="{FF2B5EF4-FFF2-40B4-BE49-F238E27FC236}">
                <a16:creationId xmlns:a16="http://schemas.microsoft.com/office/drawing/2014/main" id="{5CECE25F-55AD-4206-824F-F35AA94E4014}"/>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945313" y="2665540"/>
            <a:ext cx="4700587" cy="2738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1029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11E0-8E69-4B9B-AFFD-DEAA98FBFADF}"/>
              </a:ext>
            </a:extLst>
          </p:cNvPr>
          <p:cNvSpPr>
            <a:spLocks noGrp="1"/>
          </p:cNvSpPr>
          <p:nvPr>
            <p:ph type="title"/>
          </p:nvPr>
        </p:nvSpPr>
        <p:spPr/>
        <p:txBody>
          <a:bodyPr/>
          <a:lstStyle/>
          <a:p>
            <a:pPr algn="ctr"/>
            <a:r>
              <a:rPr lang="en-IN" sz="3600" b="1" dirty="0">
                <a:effectLst/>
                <a:latin typeface="Arial Black" panose="020B0A04020102020204" pitchFamily="34" charset="0"/>
                <a:ea typeface="Calibri" panose="020F0502020204030204" pitchFamily="34" charset="0"/>
                <a:cs typeface="Times New Roman" panose="02020603050405020304" pitchFamily="18" charset="0"/>
              </a:rPr>
              <a:t>DATA PRE-PROCESSING:</a:t>
            </a:r>
            <a:endParaRPr lang="en-IN" sz="3600" dirty="0">
              <a:latin typeface="Arial Black" panose="020B0A04020102020204" pitchFamily="34" charset="0"/>
            </a:endParaRPr>
          </a:p>
        </p:txBody>
      </p:sp>
      <p:sp>
        <p:nvSpPr>
          <p:cNvPr id="3" name="Text Placeholder 2">
            <a:extLst>
              <a:ext uri="{FF2B5EF4-FFF2-40B4-BE49-F238E27FC236}">
                <a16:creationId xmlns:a16="http://schemas.microsoft.com/office/drawing/2014/main" id="{18616AB6-BB14-41C0-8255-AA164D4CEC3A}"/>
              </a:ext>
            </a:extLst>
          </p:cNvPr>
          <p:cNvSpPr>
            <a:spLocks noGrp="1"/>
          </p:cNvSpPr>
          <p:nvPr>
            <p:ph sz="half" idx="1"/>
          </p:nvPr>
        </p:nvSpPr>
        <p:spPr>
          <a:xfrm>
            <a:off x="680320" y="2336873"/>
            <a:ext cx="5676092" cy="3599316"/>
          </a:xfrm>
        </p:spPr>
        <p:txBody>
          <a:bodyPr>
            <a:noAutofit/>
          </a:bodyPr>
          <a:lstStyle/>
          <a:p>
            <a:pPr algn="just">
              <a:lnSpc>
                <a:spcPct val="100000"/>
              </a:lnSpc>
            </a:pPr>
            <a:r>
              <a:rPr lang="en-US" dirty="0">
                <a:effectLst/>
                <a:latin typeface="Calibri" panose="020F0502020204030204" pitchFamily="34" charset="0"/>
                <a:ea typeface="Calibri" panose="020F0502020204030204" pitchFamily="34" charset="0"/>
                <a:cs typeface="Calibri" panose="020F0502020204030204" pitchFamily="34" charset="0"/>
              </a:rPr>
              <a:t>Preprocessing a Twitter dataset involves a series of tasks like removing all types of irrelevant information like emojis, special characters, and extra blank spaces. It can also involve making format improvements, delete duplicate tweets, or tweets that are shorter than three characters</a:t>
            </a:r>
            <a:endParaRPr lang="en-IN" dirty="0">
              <a:effectLst/>
              <a:latin typeface="Calibri" panose="020F0502020204030204" pitchFamily="34" charset="0"/>
              <a:ea typeface="Calibri" panose="020F0502020204030204" pitchFamily="34" charset="0"/>
              <a:cs typeface="Calibri" panose="020F0502020204030204" pitchFamily="34" charset="0"/>
            </a:endParaRPr>
          </a:p>
          <a:p>
            <a:pPr algn="just">
              <a:lnSpc>
                <a:spcPct val="100000"/>
              </a:lnSpc>
            </a:pPr>
            <a:endParaRPr lang="en-IN" dirty="0">
              <a:latin typeface="Calibri" panose="020F0502020204030204" pitchFamily="34" charset="0"/>
              <a:cs typeface="Calibri" panose="020F0502020204030204" pitchFamily="34" charset="0"/>
            </a:endParaRPr>
          </a:p>
        </p:txBody>
      </p:sp>
      <p:pic>
        <p:nvPicPr>
          <p:cNvPr id="10" name="Content Placeholder 9">
            <a:extLst>
              <a:ext uri="{FF2B5EF4-FFF2-40B4-BE49-F238E27FC236}">
                <a16:creationId xmlns:a16="http://schemas.microsoft.com/office/drawing/2014/main" id="{02A981FB-3B14-4494-90C7-0D99E460226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811092" y="2521579"/>
            <a:ext cx="4700588" cy="2874198"/>
          </a:xfrm>
        </p:spPr>
      </p:pic>
    </p:spTree>
    <p:extLst>
      <p:ext uri="{BB962C8B-B14F-4D97-AF65-F5344CB8AC3E}">
        <p14:creationId xmlns:p14="http://schemas.microsoft.com/office/powerpoint/2010/main" val="1209642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11E0-8E69-4B9B-AFFD-DEAA98FBFADF}"/>
              </a:ext>
            </a:extLst>
          </p:cNvPr>
          <p:cNvSpPr>
            <a:spLocks noGrp="1"/>
          </p:cNvSpPr>
          <p:nvPr>
            <p:ph type="title"/>
          </p:nvPr>
        </p:nvSpPr>
        <p:spPr/>
        <p:txBody>
          <a:bodyPr/>
          <a:lstStyle/>
          <a:p>
            <a:pPr algn="ctr"/>
            <a:r>
              <a:rPr lang="en-US" sz="3600" b="1" dirty="0">
                <a:latin typeface="Arial Black" panose="020B0A04020102020204" pitchFamily="34" charset="0"/>
                <a:cs typeface="Times New Roman" panose="02020603050405020304" pitchFamily="18" charset="0"/>
              </a:rPr>
              <a:t>TOKENIZATION</a:t>
            </a:r>
            <a:endParaRPr lang="en-IN" sz="3600" dirty="0">
              <a:latin typeface="Arial Black" panose="020B0A04020102020204" pitchFamily="34" charset="0"/>
            </a:endParaRPr>
          </a:p>
        </p:txBody>
      </p:sp>
      <p:sp>
        <p:nvSpPr>
          <p:cNvPr id="3" name="Text Placeholder 2">
            <a:extLst>
              <a:ext uri="{FF2B5EF4-FFF2-40B4-BE49-F238E27FC236}">
                <a16:creationId xmlns:a16="http://schemas.microsoft.com/office/drawing/2014/main" id="{18616AB6-BB14-41C0-8255-AA164D4CEC3A}"/>
              </a:ext>
            </a:extLst>
          </p:cNvPr>
          <p:cNvSpPr>
            <a:spLocks noGrp="1"/>
          </p:cNvSpPr>
          <p:nvPr>
            <p:ph sz="half" idx="1"/>
          </p:nvPr>
        </p:nvSpPr>
        <p:spPr>
          <a:xfrm>
            <a:off x="680320" y="2336873"/>
            <a:ext cx="6590492" cy="3599316"/>
          </a:xfrm>
        </p:spPr>
        <p:txBody>
          <a:bodyPr>
            <a:noAutofit/>
          </a:bodyPr>
          <a:lstStyle/>
          <a:p>
            <a:pPr algn="just">
              <a:lnSpc>
                <a:spcPct val="100000"/>
              </a:lnSpc>
            </a:pPr>
            <a:r>
              <a:rPr lang="en-US" dirty="0">
                <a:effectLst/>
                <a:latin typeface="Calibri" panose="020F0502020204030204" pitchFamily="34" charset="0"/>
                <a:ea typeface="Calibri" panose="020F0502020204030204" pitchFamily="34" charset="0"/>
                <a:cs typeface="Calibri" panose="020F0502020204030204" pitchFamily="34" charset="0"/>
              </a:rPr>
              <a:t>It is the process of breaking a stream of text up into words symbols and other meaningful elements called “tokens”. Tokens can be separated by whitespace characters and/or punctuation characters. It is done so that we can look at tokens as individual components that make up a tweet. Emoticons and abbreviations (e.g., OMG, WTF, BRB) are identified as part of the tokenization process and treated as individual tokens</a:t>
            </a:r>
            <a:endParaRPr lang="en-IN" dirty="0">
              <a:latin typeface="Calibri" panose="020F0502020204030204" pitchFamily="34" charset="0"/>
              <a:cs typeface="Calibri" panose="020F0502020204030204" pitchFamily="34" charset="0"/>
            </a:endParaRPr>
          </a:p>
        </p:txBody>
      </p:sp>
      <p:pic>
        <p:nvPicPr>
          <p:cNvPr id="2050" name="Picture 2">
            <a:extLst>
              <a:ext uri="{FF2B5EF4-FFF2-40B4-BE49-F238E27FC236}">
                <a16:creationId xmlns:a16="http://schemas.microsoft.com/office/drawing/2014/main" id="{9CC2B14C-37CB-4A81-851C-2EE654B86C0A}"/>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7767638" y="2788465"/>
            <a:ext cx="3998912" cy="2400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791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11E0-8E69-4B9B-AFFD-DEAA98FBFADF}"/>
              </a:ext>
            </a:extLst>
          </p:cNvPr>
          <p:cNvSpPr>
            <a:spLocks noGrp="1"/>
          </p:cNvSpPr>
          <p:nvPr>
            <p:ph type="title"/>
          </p:nvPr>
        </p:nvSpPr>
        <p:spPr/>
        <p:txBody>
          <a:bodyPr>
            <a:normAutofit/>
          </a:bodyPr>
          <a:lstStyle/>
          <a:p>
            <a:pPr algn="ctr">
              <a:lnSpc>
                <a:spcPct val="150000"/>
              </a:lnSpc>
              <a:spcAft>
                <a:spcPts val="800"/>
              </a:spcAft>
            </a:pPr>
            <a:r>
              <a:rPr lang="en-US" b="1" dirty="0">
                <a:effectLst/>
                <a:latin typeface="Arial Black" panose="020B0A04020102020204" pitchFamily="34" charset="0"/>
                <a:ea typeface="Calibri" panose="020F0502020204030204" pitchFamily="34" charset="0"/>
                <a:cs typeface="Times New Roman" panose="02020603050405020304" pitchFamily="18" charset="0"/>
              </a:rPr>
              <a:t>NORMALISATION</a:t>
            </a:r>
            <a:endParaRPr lang="en-IN" b="1" dirty="0">
              <a:effectLst/>
              <a:latin typeface="Arial Black" panose="020B0A04020102020204" pitchFamily="34" charset="0"/>
              <a:ea typeface="Calibri" panose="020F0502020204030204" pitchFamily="34"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0743DBF2-221E-4A06-B6B0-82C4B8341E0B}"/>
              </a:ext>
            </a:extLst>
          </p:cNvPr>
          <p:cNvSpPr>
            <a:spLocks noGrp="1"/>
          </p:cNvSpPr>
          <p:nvPr>
            <p:ph sz="half" idx="1"/>
          </p:nvPr>
        </p:nvSpPr>
        <p:spPr>
          <a:xfrm>
            <a:off x="680320" y="2336873"/>
            <a:ext cx="7238562" cy="3599316"/>
          </a:xfrm>
        </p:spPr>
        <p:txBody>
          <a:bodyPr>
            <a:noAutofit/>
          </a:bodyPr>
          <a:lstStyle/>
          <a:p>
            <a:r>
              <a:rPr lang="en-US" dirty="0">
                <a:effectLst/>
                <a:latin typeface="Calibri" panose="020F0502020204030204" pitchFamily="34" charset="0"/>
                <a:ea typeface="Calibri" panose="020F0502020204030204" pitchFamily="34" charset="0"/>
                <a:cs typeface="Calibri" panose="020F0502020204030204" pitchFamily="34" charset="0"/>
              </a:rPr>
              <a:t>For the normalization process, the presence of abbreviations within a tweet is noted and then abbreviations are replaced by their actual meaning. We also identify informal intensifiers such as all-caps note their presence in the tweet. All-caps words are made into lower case, and instances of repeated characters are replaced by a single character. Finally, the presence of any special Twitter tokens is noted) and placeholders indicating the token type are substituted. Our hope is that this normalization improves the performance of the POS tagger, which is the last preprocessing step.</a:t>
            </a:r>
            <a:endParaRPr lang="en-IN" dirty="0">
              <a:latin typeface="Calibri" panose="020F0502020204030204" pitchFamily="34" charset="0"/>
              <a:cs typeface="Calibri" panose="020F0502020204030204" pitchFamily="34" charset="0"/>
            </a:endParaRPr>
          </a:p>
        </p:txBody>
      </p:sp>
      <p:pic>
        <p:nvPicPr>
          <p:cNvPr id="10" name="Content Placeholder 9">
            <a:extLst>
              <a:ext uri="{FF2B5EF4-FFF2-40B4-BE49-F238E27FC236}">
                <a16:creationId xmlns:a16="http://schemas.microsoft.com/office/drawing/2014/main" id="{9C678DCC-88A8-4E78-BEED-0E9E28ADECED}"/>
              </a:ext>
            </a:extLst>
          </p:cNvPr>
          <p:cNvPicPr>
            <a:picLocks noGrp="1" noChangeAspect="1"/>
          </p:cNvPicPr>
          <p:nvPr>
            <p:ph sz="half" idx="2"/>
          </p:nvPr>
        </p:nvPicPr>
        <p:blipFill>
          <a:blip r:embed="rId3"/>
          <a:stretch>
            <a:fillRect/>
          </a:stretch>
        </p:blipFill>
        <p:spPr>
          <a:xfrm>
            <a:off x="7812881" y="2707481"/>
            <a:ext cx="4057650" cy="2914650"/>
          </a:xfrm>
        </p:spPr>
      </p:pic>
    </p:spTree>
    <p:extLst>
      <p:ext uri="{BB962C8B-B14F-4D97-AF65-F5344CB8AC3E}">
        <p14:creationId xmlns:p14="http://schemas.microsoft.com/office/powerpoint/2010/main" val="405247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11E0-8E69-4B9B-AFFD-DEAA98FBFADF}"/>
              </a:ext>
            </a:extLst>
          </p:cNvPr>
          <p:cNvSpPr>
            <a:spLocks noGrp="1"/>
          </p:cNvSpPr>
          <p:nvPr>
            <p:ph type="title"/>
          </p:nvPr>
        </p:nvSpPr>
        <p:spPr/>
        <p:txBody>
          <a:bodyPr>
            <a:normAutofit/>
          </a:bodyPr>
          <a:lstStyle/>
          <a:p>
            <a:pPr algn="ctr">
              <a:lnSpc>
                <a:spcPct val="150000"/>
              </a:lnSpc>
              <a:spcAft>
                <a:spcPts val="800"/>
              </a:spcAft>
            </a:pPr>
            <a:r>
              <a:rPr lang="en-US" dirty="0">
                <a:latin typeface="Arial Black" panose="020B0A04020102020204" pitchFamily="34" charset="0"/>
                <a:ea typeface="Calibri" panose="020F0502020204030204" pitchFamily="34" charset="0"/>
                <a:cs typeface="Times New Roman" panose="02020603050405020304" pitchFamily="18" charset="0"/>
              </a:rPr>
              <a:t>DATA TRAINING</a:t>
            </a:r>
            <a:endParaRPr lang="en-IN" dirty="0">
              <a:effectLst/>
              <a:latin typeface="Arial Black" panose="020B0A04020102020204" pitchFamily="34" charset="0"/>
              <a:ea typeface="Calibri" panose="020F0502020204030204" pitchFamily="34"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578F8D46-336B-43EA-ACE9-5E297979C4BA}"/>
              </a:ext>
            </a:extLst>
          </p:cNvPr>
          <p:cNvSpPr>
            <a:spLocks noGrp="1"/>
          </p:cNvSpPr>
          <p:nvPr>
            <p:ph sz="half" idx="1"/>
          </p:nvPr>
        </p:nvSpPr>
        <p:spPr>
          <a:xfrm>
            <a:off x="680319" y="2336873"/>
            <a:ext cx="6821311" cy="3599316"/>
          </a:xfrm>
        </p:spPr>
        <p:txBody>
          <a:bodyPr>
            <a:noAutofit/>
          </a:bodyPr>
          <a:lstStyle/>
          <a:p>
            <a:pPr>
              <a:lnSpc>
                <a:spcPct val="100000"/>
              </a:lnSpc>
            </a:pPr>
            <a:r>
              <a:rPr lang="en-US" dirty="0">
                <a:effectLst/>
                <a:latin typeface="Calibri" panose="020F0502020204030204" pitchFamily="34" charset="0"/>
                <a:ea typeface="Calibri" panose="020F0502020204030204" pitchFamily="34" charset="0"/>
                <a:cs typeface="Calibri" panose="020F0502020204030204" pitchFamily="34" charset="0"/>
              </a:rPr>
              <a:t>The training process is implemented correctly the machine learning algorithm should be able to generalize the training data so that it can correctly map new data that it has never seen before. Training data must contain a class label, this can be achieved through manually assigning each tweet with a class but this is a tedious process and as twitter enforces strict rules on the distribution of its data it has proved difficult to source reliable hand annotated twitter datasets.</a:t>
            </a:r>
            <a:endParaRPr lang="en-IN" dirty="0">
              <a:effectLst/>
              <a:latin typeface="Calibri" panose="020F0502020204030204" pitchFamily="34" charset="0"/>
              <a:ea typeface="Calibri" panose="020F0502020204030204" pitchFamily="34" charset="0"/>
              <a:cs typeface="Calibri" panose="020F0502020204030204" pitchFamily="34" charset="0"/>
            </a:endParaRPr>
          </a:p>
          <a:p>
            <a:pPr>
              <a:lnSpc>
                <a:spcPct val="100000"/>
              </a:lnSpc>
            </a:pPr>
            <a:endParaRPr lang="en-IN" dirty="0">
              <a:latin typeface="Calibri" panose="020F0502020204030204" pitchFamily="34" charset="0"/>
              <a:cs typeface="Calibri" panose="020F0502020204030204" pitchFamily="34" charset="0"/>
            </a:endParaRPr>
          </a:p>
        </p:txBody>
      </p:sp>
      <p:pic>
        <p:nvPicPr>
          <p:cNvPr id="4098" name="Picture 2">
            <a:extLst>
              <a:ext uri="{FF2B5EF4-FFF2-40B4-BE49-F238E27FC236}">
                <a16:creationId xmlns:a16="http://schemas.microsoft.com/office/drawing/2014/main" id="{B839C92B-BEFC-490A-B19C-C46EFD0E6C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3270" y="2336873"/>
            <a:ext cx="3975150" cy="3975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9579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3DEA4-359E-4447-9C69-A008B8526663}"/>
              </a:ext>
            </a:extLst>
          </p:cNvPr>
          <p:cNvSpPr>
            <a:spLocks noGrp="1"/>
          </p:cNvSpPr>
          <p:nvPr>
            <p:ph type="title"/>
          </p:nvPr>
        </p:nvSpPr>
        <p:spPr/>
        <p:txBody>
          <a:bodyPr/>
          <a:lstStyle/>
          <a:p>
            <a:pPr algn="ctr"/>
            <a:r>
              <a:rPr lang="en-US" dirty="0">
                <a:latin typeface="Arial Black" panose="020B0A04020102020204" pitchFamily="34" charset="0"/>
              </a:rPr>
              <a:t>AGENDA</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4606A375-E397-452A-AB65-ED6DAF68F2A5}"/>
              </a:ext>
            </a:extLst>
          </p:cNvPr>
          <p:cNvSpPr>
            <a:spLocks noGrp="1"/>
          </p:cNvSpPr>
          <p:nvPr>
            <p:ph idx="1"/>
          </p:nvPr>
        </p:nvSpPr>
        <p:spPr/>
        <p:txBody>
          <a:bodyPr>
            <a:noAutofit/>
          </a:bodyPr>
          <a:lstStyle/>
          <a:p>
            <a:r>
              <a:rPr lang="en-US" sz="1600" b="1" dirty="0">
                <a:latin typeface="Calibri" panose="020F0502020204030204" pitchFamily="34" charset="0"/>
                <a:ea typeface="Cambria" panose="02040503050406030204" pitchFamily="18" charset="0"/>
                <a:cs typeface="Calibri" panose="020F0502020204030204" pitchFamily="34" charset="0"/>
              </a:rPr>
              <a:t>INTRODUCTION</a:t>
            </a:r>
          </a:p>
          <a:p>
            <a:r>
              <a:rPr lang="en-IN" sz="1600" b="1" dirty="0">
                <a:effectLst/>
                <a:latin typeface="Calibri" panose="020F0502020204030204" pitchFamily="34" charset="0"/>
                <a:ea typeface="Cambria" panose="02040503050406030204" pitchFamily="18" charset="0"/>
                <a:cs typeface="Calibri" panose="020F0502020204030204" pitchFamily="34" charset="0"/>
              </a:rPr>
              <a:t>LITERATURE REVIEW</a:t>
            </a:r>
          </a:p>
          <a:p>
            <a:r>
              <a:rPr lang="en-IN" sz="1600" b="1" dirty="0">
                <a:effectLst/>
                <a:latin typeface="Calibri" panose="020F0502020204030204" pitchFamily="34" charset="0"/>
                <a:ea typeface="Cambria" panose="02040503050406030204" pitchFamily="18" charset="0"/>
                <a:cs typeface="Calibri" panose="020F0502020204030204" pitchFamily="34" charset="0"/>
              </a:rPr>
              <a:t>PROBLEM STATEMENT</a:t>
            </a:r>
          </a:p>
          <a:p>
            <a:r>
              <a:rPr lang="en-IN" sz="1600" b="1" dirty="0">
                <a:effectLst/>
                <a:latin typeface="Calibri" panose="020F0502020204030204" pitchFamily="34" charset="0"/>
                <a:ea typeface="Cambria" panose="02040503050406030204" pitchFamily="18" charset="0"/>
                <a:cs typeface="Calibri" panose="020F0502020204030204" pitchFamily="34" charset="0"/>
              </a:rPr>
              <a:t>DRAWBACK OF EXISTING SYSTEM</a:t>
            </a:r>
          </a:p>
          <a:p>
            <a:r>
              <a:rPr lang="en-IN" sz="1600" b="1" dirty="0">
                <a:latin typeface="Calibri" panose="020F0502020204030204" pitchFamily="34" charset="0"/>
                <a:ea typeface="Cambria" panose="02040503050406030204" pitchFamily="18" charset="0"/>
                <a:cs typeface="Calibri" panose="020F0502020204030204" pitchFamily="34" charset="0"/>
              </a:rPr>
              <a:t>PROPOSED SYSTEM</a:t>
            </a:r>
            <a:endParaRPr lang="en-IN" sz="1600" b="1" dirty="0">
              <a:effectLst/>
              <a:latin typeface="Calibri" panose="020F0502020204030204" pitchFamily="34" charset="0"/>
              <a:ea typeface="Cambria" panose="02040503050406030204" pitchFamily="18" charset="0"/>
              <a:cs typeface="Calibri" panose="020F0502020204030204" pitchFamily="34" charset="0"/>
            </a:endParaRPr>
          </a:p>
          <a:p>
            <a:r>
              <a:rPr lang="en-IN" sz="1600" b="1" dirty="0">
                <a:latin typeface="Calibri" panose="020F0502020204030204" pitchFamily="34" charset="0"/>
                <a:ea typeface="Cambria" panose="02040503050406030204" pitchFamily="18" charset="0"/>
                <a:cs typeface="Calibri" panose="020F0502020204030204" pitchFamily="34" charset="0"/>
              </a:rPr>
              <a:t>ARCHITECTURE</a:t>
            </a:r>
          </a:p>
          <a:p>
            <a:r>
              <a:rPr lang="en-IN" sz="1600" b="1" dirty="0">
                <a:latin typeface="Calibri" panose="020F0502020204030204" pitchFamily="34" charset="0"/>
                <a:ea typeface="Cambria" panose="02040503050406030204" pitchFamily="18" charset="0"/>
                <a:cs typeface="Calibri" panose="020F0502020204030204" pitchFamily="34" charset="0"/>
              </a:rPr>
              <a:t>MODULES</a:t>
            </a:r>
          </a:p>
          <a:p>
            <a:r>
              <a:rPr lang="en-IN" sz="1600" b="1" dirty="0">
                <a:latin typeface="Calibri" panose="020F0502020204030204" pitchFamily="34" charset="0"/>
                <a:ea typeface="Cambria" panose="02040503050406030204" pitchFamily="18" charset="0"/>
                <a:cs typeface="Calibri" panose="020F0502020204030204" pitchFamily="34" charset="0"/>
              </a:rPr>
              <a:t>IMPLEMENTATION</a:t>
            </a:r>
          </a:p>
          <a:p>
            <a:r>
              <a:rPr lang="en-IN" sz="1600" b="1" dirty="0">
                <a:latin typeface="Calibri" panose="020F0502020204030204" pitchFamily="34" charset="0"/>
                <a:ea typeface="Cambria" panose="02040503050406030204" pitchFamily="18" charset="0"/>
                <a:cs typeface="Calibri" panose="020F0502020204030204" pitchFamily="34" charset="0"/>
              </a:rPr>
              <a:t>CONCLUSION</a:t>
            </a:r>
          </a:p>
          <a:p>
            <a:r>
              <a:rPr lang="en-IN" sz="1600" b="1" dirty="0">
                <a:latin typeface="Calibri" panose="020F0502020204030204" pitchFamily="34" charset="0"/>
                <a:ea typeface="Cambria" panose="02040503050406030204" pitchFamily="18" charset="0"/>
                <a:cs typeface="Calibri" panose="020F0502020204030204" pitchFamily="34" charset="0"/>
              </a:rPr>
              <a:t>FUTURE WORK</a:t>
            </a:r>
          </a:p>
          <a:p>
            <a:r>
              <a:rPr lang="en-IN" sz="1600" b="1" dirty="0">
                <a:latin typeface="Calibri" panose="020F0502020204030204" pitchFamily="34" charset="0"/>
                <a:ea typeface="Cambria" panose="02040503050406030204" pitchFamily="18" charset="0"/>
                <a:cs typeface="Calibri" panose="020F0502020204030204" pitchFamily="34" charset="0"/>
              </a:rPr>
              <a:t>REFERENCE</a:t>
            </a:r>
          </a:p>
        </p:txBody>
      </p:sp>
      <p:pic>
        <p:nvPicPr>
          <p:cNvPr id="7" name="Picture 6">
            <a:extLst>
              <a:ext uri="{FF2B5EF4-FFF2-40B4-BE49-F238E27FC236}">
                <a16:creationId xmlns:a16="http://schemas.microsoft.com/office/drawing/2014/main" id="{EF90D34D-CB96-4A40-99FD-13D304188048}"/>
              </a:ext>
            </a:extLst>
          </p:cNvPr>
          <p:cNvPicPr>
            <a:picLocks noChangeAspect="1"/>
          </p:cNvPicPr>
          <p:nvPr/>
        </p:nvPicPr>
        <p:blipFill>
          <a:blip r:embed="rId3"/>
          <a:stretch>
            <a:fillRect/>
          </a:stretch>
        </p:blipFill>
        <p:spPr>
          <a:xfrm>
            <a:off x="4546088" y="2840853"/>
            <a:ext cx="7377688" cy="3385503"/>
          </a:xfrm>
          <a:prstGeom prst="rect">
            <a:avLst/>
          </a:prstGeom>
        </p:spPr>
      </p:pic>
    </p:spTree>
    <p:extLst>
      <p:ext uri="{BB962C8B-B14F-4D97-AF65-F5344CB8AC3E}">
        <p14:creationId xmlns:p14="http://schemas.microsoft.com/office/powerpoint/2010/main" val="25611808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7651C-CCFB-4077-B8EF-E8727A9B33F8}"/>
              </a:ext>
            </a:extLst>
          </p:cNvPr>
          <p:cNvSpPr>
            <a:spLocks noGrp="1"/>
          </p:cNvSpPr>
          <p:nvPr>
            <p:ph type="title"/>
          </p:nvPr>
        </p:nvSpPr>
        <p:spPr/>
        <p:txBody>
          <a:bodyPr/>
          <a:lstStyle/>
          <a:p>
            <a:pPr algn="ctr"/>
            <a:r>
              <a:rPr lang="en-US" dirty="0">
                <a:latin typeface="Arial Black" panose="020B0A04020102020204" pitchFamily="34" charset="0"/>
              </a:rPr>
              <a:t>TECHNOLOGY STACK</a:t>
            </a:r>
            <a:endParaRPr lang="en-IN" dirty="0">
              <a:latin typeface="Arial Black" panose="020B0A04020102020204" pitchFamily="34" charset="0"/>
            </a:endParaRPr>
          </a:p>
        </p:txBody>
      </p:sp>
      <p:pic>
        <p:nvPicPr>
          <p:cNvPr id="27" name="Content Placeholder 26">
            <a:extLst>
              <a:ext uri="{FF2B5EF4-FFF2-40B4-BE49-F238E27FC236}">
                <a16:creationId xmlns:a16="http://schemas.microsoft.com/office/drawing/2014/main" id="{8FAC9058-146B-4D4F-987E-DBE44348099C}"/>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3301" y="2342699"/>
            <a:ext cx="4933950" cy="1457325"/>
          </a:xfrm>
        </p:spPr>
      </p:pic>
      <p:pic>
        <p:nvPicPr>
          <p:cNvPr id="29" name="Picture 28">
            <a:extLst>
              <a:ext uri="{FF2B5EF4-FFF2-40B4-BE49-F238E27FC236}">
                <a16:creationId xmlns:a16="http://schemas.microsoft.com/office/drawing/2014/main" id="{5757C25F-38C8-40C2-A774-1026CC08E646}"/>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4067" b="94019" l="3000" r="98250">
                        <a14:foregroundMark x1="46833" y1="30622" x2="47500" y2="64115"/>
                        <a14:foregroundMark x1="39583" y1="33732" x2="40583" y2="60287"/>
                        <a14:foregroundMark x1="40583" y1="60287" x2="40583" y2="60287"/>
                        <a14:foregroundMark x1="23417" y1="33732" x2="23667" y2="65789"/>
                        <a14:foregroundMark x1="23417" y1="11005" x2="23417" y2="11005"/>
                        <a14:foregroundMark x1="23833" y1="4067" x2="24083" y2="8612"/>
                        <a14:foregroundMark x1="15250" y1="9091" x2="15000" y2="49282"/>
                        <a14:foregroundMark x1="3000" y1="40670" x2="3667" y2="57895"/>
                        <a14:foregroundMark x1="70750" y1="93780" x2="65583" y2="94258"/>
                        <a14:foregroundMark x1="86000" y1="34928" x2="84917" y2="60287"/>
                        <a14:foregroundMark x1="94167" y1="28230" x2="98250" y2="52871"/>
                        <a14:foregroundMark x1="98250" y1="52871" x2="98250" y2="52871"/>
                        <a14:backgroundMark x1="40583" y1="91866" x2="40583" y2="91866"/>
                        <a14:backgroundMark x1="43667" y1="88756" x2="37000" y2="92344"/>
                        <a14:backgroundMark x1="43667" y1="88756" x2="37833" y2="89952"/>
                      </a14:backgroundRemoval>
                    </a14:imgEffect>
                  </a14:imgLayer>
                </a14:imgProps>
              </a:ext>
              <a:ext uri="{28A0092B-C50C-407E-A947-70E740481C1C}">
                <a14:useLocalDpi xmlns:a14="http://schemas.microsoft.com/office/drawing/2010/main" val="0"/>
              </a:ext>
            </a:extLst>
          </a:blip>
          <a:stretch>
            <a:fillRect/>
          </a:stretch>
        </p:blipFill>
        <p:spPr>
          <a:xfrm>
            <a:off x="6412374" y="2342699"/>
            <a:ext cx="3881807" cy="1352163"/>
          </a:xfrm>
          <a:prstGeom prst="rect">
            <a:avLst/>
          </a:prstGeom>
        </p:spPr>
      </p:pic>
      <p:pic>
        <p:nvPicPr>
          <p:cNvPr id="31" name="Picture 30">
            <a:extLst>
              <a:ext uri="{FF2B5EF4-FFF2-40B4-BE49-F238E27FC236}">
                <a16:creationId xmlns:a16="http://schemas.microsoft.com/office/drawing/2014/main" id="{E8B12FE2-E7B3-4775-84E3-796460C3B96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0321" y="3694862"/>
            <a:ext cx="2686800" cy="2463659"/>
          </a:xfrm>
          <a:prstGeom prst="rect">
            <a:avLst/>
          </a:prstGeom>
        </p:spPr>
      </p:pic>
      <p:pic>
        <p:nvPicPr>
          <p:cNvPr id="33" name="Picture 32">
            <a:extLst>
              <a:ext uri="{FF2B5EF4-FFF2-40B4-BE49-F238E27FC236}">
                <a16:creationId xmlns:a16="http://schemas.microsoft.com/office/drawing/2014/main" id="{CCC45F5C-CD57-404F-AC4C-C4CA655FD20C}"/>
              </a:ext>
            </a:extLst>
          </p:cNvPr>
          <p:cNvPicPr>
            <a:picLocks noChangeAspect="1"/>
          </p:cNvPicPr>
          <p:nvPr/>
        </p:nvPicPr>
        <p:blipFill rotWithShape="1">
          <a:blip r:embed="rId8">
            <a:extLst>
              <a:ext uri="{BEBA8EAE-BF5A-486C-A8C5-ECC9F3942E4B}">
                <a14:imgProps xmlns:a14="http://schemas.microsoft.com/office/drawing/2010/main">
                  <a14:imgLayer r:embed="rId9">
                    <a14:imgEffect>
                      <a14:backgroundRemoval t="9655" b="89655" l="5057" r="93563">
                        <a14:foregroundMark x1="11724" y1="48276" x2="11724" y2="48276"/>
                        <a14:foregroundMark x1="5287" y1="54253" x2="5287" y2="54253"/>
                        <a14:foregroundMark x1="6437" y1="54023" x2="6437" y2="54023"/>
                        <a14:foregroundMark x1="20690" y1="46897" x2="20690" y2="46897"/>
                        <a14:foregroundMark x1="55632" y1="45747" x2="55632" y2="45747"/>
                        <a14:foregroundMark x1="63448" y1="50345" x2="63448" y2="50345"/>
                        <a14:foregroundMark x1="81609" y1="53563" x2="81609" y2="53563"/>
                        <a14:foregroundMark x1="89655" y1="44138" x2="89655" y2="44138"/>
                        <a14:foregroundMark x1="93563" y1="45057" x2="93563" y2="45057"/>
                      </a14:backgroundRemoval>
                    </a14:imgEffect>
                  </a14:imgLayer>
                </a14:imgProps>
              </a:ext>
              <a:ext uri="{28A0092B-C50C-407E-A947-70E740481C1C}">
                <a14:useLocalDpi xmlns:a14="http://schemas.microsoft.com/office/drawing/2010/main" val="0"/>
              </a:ext>
            </a:extLst>
          </a:blip>
          <a:srcRect t="32635" b="38932"/>
          <a:stretch/>
        </p:blipFill>
        <p:spPr>
          <a:xfrm>
            <a:off x="3878125" y="4434795"/>
            <a:ext cx="4143375" cy="1178080"/>
          </a:xfrm>
          <a:prstGeom prst="rect">
            <a:avLst/>
          </a:prstGeom>
        </p:spPr>
      </p:pic>
      <p:pic>
        <p:nvPicPr>
          <p:cNvPr id="35" name="Picture 34">
            <a:extLst>
              <a:ext uri="{FF2B5EF4-FFF2-40B4-BE49-F238E27FC236}">
                <a16:creationId xmlns:a16="http://schemas.microsoft.com/office/drawing/2014/main" id="{16615E2E-A872-4B66-88CE-1F88F634D26B}"/>
              </a:ext>
            </a:extLst>
          </p:cNvPr>
          <p:cNvPicPr>
            <a:picLocks noChangeAspect="1"/>
          </p:cNvPicPr>
          <p:nvPr/>
        </p:nvPicPr>
        <p:blipFill>
          <a:blip r:embed="rId10">
            <a:extLst>
              <a:ext uri="{BEBA8EAE-BF5A-486C-A8C5-ECC9F3942E4B}">
                <a14:imgProps xmlns:a14="http://schemas.microsoft.com/office/drawing/2010/main">
                  <a14:imgLayer r:embed="rId11">
                    <a14:imgEffect>
                      <a14:backgroundRemoval t="10000" b="90000" l="4727" r="96445">
                        <a14:foregroundMark x1="16875" y1="40352" x2="16875" y2="40352"/>
                        <a14:foregroundMark x1="16563" y1="46549" x2="20000" y2="47113"/>
                        <a14:foregroundMark x1="6914" y1="47113" x2="6914" y2="47113"/>
                        <a14:foregroundMark x1="15313" y1="39225" x2="4727" y2="44859"/>
                        <a14:foregroundMark x1="16875" y1="71197" x2="17188" y2="74014"/>
                        <a14:foregroundMark x1="9648" y1="70070" x2="12578" y2="69648"/>
                        <a14:foregroundMark x1="6328" y1="27465" x2="6328" y2="27465"/>
                        <a14:foregroundMark x1="6250" y1="28380" x2="8867" y2="28521"/>
                        <a14:foregroundMark x1="12891" y1="24366" x2="15391" y2="23803"/>
                        <a14:foregroundMark x1="18242" y1="25493" x2="18828" y2="28099"/>
                        <a14:foregroundMark x1="71875" y1="46197" x2="71875" y2="46197"/>
                        <a14:foregroundMark x1="71875" y1="46197" x2="72148" y2="56056"/>
                        <a14:foregroundMark x1="84727" y1="44225" x2="93438" y2="44225"/>
                        <a14:foregroundMark x1="96445" y1="41761" x2="96445" y2="47183"/>
                        <a14:foregroundMark x1="75703" y1="29507" x2="75703" y2="29507"/>
                        <a14:foregroundMark x1="75703" y1="29507" x2="75703" y2="29507"/>
                        <a14:foregroundMark x1="82539" y1="27535" x2="82539" y2="27535"/>
                        <a14:foregroundMark x1="89609" y1="32465" x2="89609" y2="32465"/>
                        <a14:foregroundMark x1="21953" y1="58521" x2="21953" y2="58521"/>
                        <a14:foregroundMark x1="15391" y1="59507" x2="15391" y2="59507"/>
                        <a14:foregroundMark x1="15391" y1="59014" x2="20586" y2="57535"/>
                        <a14:backgroundMark x1="24961" y1="12887" x2="15000" y2="10634"/>
                        <a14:backgroundMark x1="8789" y1="10634" x2="23789" y2="9507"/>
                        <a14:backgroundMark x1="23789" y1="9507" x2="24023" y2="8944"/>
                        <a14:backgroundMark x1="24023" y1="8944" x2="24023" y2="8944"/>
                        <a14:backgroundMark x1="24023" y1="8944" x2="24023" y2="8944"/>
                        <a14:backgroundMark x1="24023" y1="8944" x2="24023" y2="8944"/>
                        <a14:backgroundMark x1="24023" y1="8944" x2="24023" y2="8944"/>
                        <a14:backgroundMark x1="10195" y1="54085" x2="10469" y2="62465"/>
                      </a14:backgroundRemoval>
                    </a14:imgEffect>
                  </a14:imgLayer>
                </a14:imgProps>
              </a:ext>
              <a:ext uri="{28A0092B-C50C-407E-A947-70E740481C1C}">
                <a14:useLocalDpi xmlns:a14="http://schemas.microsoft.com/office/drawing/2010/main" val="0"/>
              </a:ext>
            </a:extLst>
          </a:blip>
          <a:stretch>
            <a:fillRect/>
          </a:stretch>
        </p:blipFill>
        <p:spPr>
          <a:xfrm>
            <a:off x="8622563" y="4631528"/>
            <a:ext cx="3042055" cy="1687390"/>
          </a:xfrm>
          <a:prstGeom prst="rect">
            <a:avLst/>
          </a:prstGeom>
        </p:spPr>
      </p:pic>
      <p:sp>
        <p:nvSpPr>
          <p:cNvPr id="4" name="TextBox 3">
            <a:extLst>
              <a:ext uri="{FF2B5EF4-FFF2-40B4-BE49-F238E27FC236}">
                <a16:creationId xmlns:a16="http://schemas.microsoft.com/office/drawing/2014/main" id="{D4458747-2D98-4187-8DC6-BC7412C7C65C}"/>
              </a:ext>
            </a:extLst>
          </p:cNvPr>
          <p:cNvSpPr txBox="1"/>
          <p:nvPr/>
        </p:nvSpPr>
        <p:spPr>
          <a:xfrm>
            <a:off x="9277165" y="4926691"/>
            <a:ext cx="1482570" cy="369332"/>
          </a:xfrm>
          <a:prstGeom prst="rect">
            <a:avLst/>
          </a:prstGeom>
          <a:noFill/>
        </p:spPr>
        <p:txBody>
          <a:bodyPr wrap="square" rtlCol="0">
            <a:spAutoFit/>
          </a:bodyPr>
          <a:lstStyle/>
          <a:p>
            <a:r>
              <a:rPr lang="en-US" dirty="0">
                <a:solidFill>
                  <a:schemeClr val="bg1"/>
                </a:solidFill>
                <a:latin typeface="Arial Black" panose="020B0A04020102020204" pitchFamily="34" charset="0"/>
              </a:rPr>
              <a:t>L</a:t>
            </a:r>
            <a:endParaRPr lang="en-IN"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10371460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6300B-4FFF-49E5-843B-0A25BE13A6FD}"/>
              </a:ext>
            </a:extLst>
          </p:cNvPr>
          <p:cNvSpPr>
            <a:spLocks noGrp="1"/>
          </p:cNvSpPr>
          <p:nvPr>
            <p:ph type="title"/>
          </p:nvPr>
        </p:nvSpPr>
        <p:spPr/>
        <p:txBody>
          <a:bodyPr/>
          <a:lstStyle/>
          <a:p>
            <a:r>
              <a:rPr lang="en-US" dirty="0">
                <a:latin typeface="Arial Black" panose="020B0A04020102020204" pitchFamily="34" charset="0"/>
              </a:rPr>
              <a:t>IMPLEMENTATION</a:t>
            </a:r>
            <a:endParaRPr lang="en-IN" dirty="0">
              <a:latin typeface="Arial Black" panose="020B0A04020102020204" pitchFamily="34" charset="0"/>
            </a:endParaRPr>
          </a:p>
        </p:txBody>
      </p:sp>
      <p:pic>
        <p:nvPicPr>
          <p:cNvPr id="6" name="Content Placeholder 5">
            <a:extLst>
              <a:ext uri="{FF2B5EF4-FFF2-40B4-BE49-F238E27FC236}">
                <a16:creationId xmlns:a16="http://schemas.microsoft.com/office/drawing/2014/main" id="{BE376F11-430C-4112-B66D-6059B27D6847}"/>
              </a:ext>
            </a:extLst>
          </p:cNvPr>
          <p:cNvPicPr>
            <a:picLocks noGrp="1"/>
          </p:cNvPicPr>
          <p:nvPr>
            <p:ph idx="1"/>
          </p:nvPr>
        </p:nvPicPr>
        <p:blipFill rotWithShape="1">
          <a:blip r:embed="rId2" cstate="print">
            <a:extLst>
              <a:ext uri="{28A0092B-C50C-407E-A947-70E740481C1C}">
                <a14:useLocalDpi xmlns:a14="http://schemas.microsoft.com/office/drawing/2010/main" val="0"/>
              </a:ext>
            </a:extLst>
          </a:blip>
          <a:srcRect l="5703" r="2522" b="1367"/>
          <a:stretch/>
        </p:blipFill>
        <p:spPr bwMode="auto">
          <a:xfrm>
            <a:off x="508000" y="1971040"/>
            <a:ext cx="10566400" cy="488696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537332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8A1C09-4B79-47D5-AE96-08C8EC569D1D}"/>
              </a:ext>
            </a:extLst>
          </p:cNvPr>
          <p:cNvPicPr/>
          <p:nvPr/>
        </p:nvPicPr>
        <p:blipFill rotWithShape="1">
          <a:blip r:embed="rId2" cstate="print">
            <a:extLst>
              <a:ext uri="{28A0092B-C50C-407E-A947-70E740481C1C}">
                <a14:useLocalDpi xmlns:a14="http://schemas.microsoft.com/office/drawing/2010/main" val="0"/>
              </a:ext>
            </a:extLst>
          </a:blip>
          <a:srcRect r="5600"/>
          <a:stretch/>
        </p:blipFill>
        <p:spPr bwMode="auto">
          <a:xfrm>
            <a:off x="358774" y="283527"/>
            <a:ext cx="11396345" cy="614775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950666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C2DD7E4-3944-42E8-B062-B1DD3A761891}"/>
              </a:ext>
            </a:extLst>
          </p:cNvPr>
          <p:cNvPicPr/>
          <p:nvPr/>
        </p:nvPicPr>
        <p:blipFill rotWithShape="1">
          <a:blip r:embed="rId2" cstate="print">
            <a:extLst>
              <a:ext uri="{28A0092B-C50C-407E-A947-70E740481C1C}">
                <a14:useLocalDpi xmlns:a14="http://schemas.microsoft.com/office/drawing/2010/main" val="0"/>
              </a:ext>
            </a:extLst>
          </a:blip>
          <a:srcRect l="2523" r="6096"/>
          <a:stretch/>
        </p:blipFill>
        <p:spPr bwMode="auto">
          <a:xfrm>
            <a:off x="594804" y="172865"/>
            <a:ext cx="10537794" cy="637159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947210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E84EBDB-D037-49E3-8CAD-F0DCCC150F1A}"/>
              </a:ext>
            </a:extLst>
          </p:cNvPr>
          <p:cNvPicPr/>
          <p:nvPr/>
        </p:nvPicPr>
        <p:blipFill rotWithShape="1">
          <a:blip r:embed="rId2" cstate="print">
            <a:extLst>
              <a:ext uri="{28A0092B-C50C-407E-A947-70E740481C1C}">
                <a14:useLocalDpi xmlns:a14="http://schemas.microsoft.com/office/drawing/2010/main" val="0"/>
              </a:ext>
            </a:extLst>
          </a:blip>
          <a:srcRect l="3428" r="2184"/>
          <a:stretch/>
        </p:blipFill>
        <p:spPr bwMode="auto">
          <a:xfrm>
            <a:off x="932154" y="320992"/>
            <a:ext cx="10280343" cy="6150928"/>
          </a:xfrm>
          <a:prstGeom prst="rect">
            <a:avLst/>
          </a:prstGeom>
          <a:noFill/>
          <a:ln>
            <a:noFill/>
          </a:ln>
        </p:spPr>
      </p:pic>
    </p:spTree>
    <p:extLst>
      <p:ext uri="{BB962C8B-B14F-4D97-AF65-F5344CB8AC3E}">
        <p14:creationId xmlns:p14="http://schemas.microsoft.com/office/powerpoint/2010/main" val="2257668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3E184CB-BAA6-42ED-A667-4169BC8C6B28}"/>
              </a:ext>
            </a:extLst>
          </p:cNvPr>
          <p:cNvPicPr/>
          <p:nvPr/>
        </p:nvPicPr>
        <p:blipFill rotWithShape="1">
          <a:blip r:embed="rId2" cstate="print">
            <a:extLst>
              <a:ext uri="{28A0092B-C50C-407E-A947-70E740481C1C}">
                <a14:useLocalDpi xmlns:a14="http://schemas.microsoft.com/office/drawing/2010/main" val="0"/>
              </a:ext>
            </a:extLst>
          </a:blip>
          <a:srcRect l="2719" r="5381"/>
          <a:stretch/>
        </p:blipFill>
        <p:spPr bwMode="auto">
          <a:xfrm>
            <a:off x="1047564" y="569594"/>
            <a:ext cx="9996257" cy="566864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035953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B1B76DF-C2EC-4DCE-BA82-DA702D9B490C}"/>
              </a:ext>
            </a:extLst>
          </p:cNvPr>
          <p:cNvPicPr/>
          <p:nvPr/>
        </p:nvPicPr>
        <p:blipFill rotWithShape="1">
          <a:blip r:embed="rId2">
            <a:extLst>
              <a:ext uri="{28A0092B-C50C-407E-A947-70E740481C1C}">
                <a14:useLocalDpi xmlns:a14="http://schemas.microsoft.com/office/drawing/2010/main" val="0"/>
              </a:ext>
            </a:extLst>
          </a:blip>
          <a:srcRect l="2564" t="3268" r="961"/>
          <a:stretch/>
        </p:blipFill>
        <p:spPr bwMode="auto">
          <a:xfrm>
            <a:off x="589280" y="792480"/>
            <a:ext cx="11155680" cy="567944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090060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2FB64-D363-4073-B3CF-F46B72D90D70}"/>
              </a:ext>
            </a:extLst>
          </p:cNvPr>
          <p:cNvSpPr>
            <a:spLocks noGrp="1"/>
          </p:cNvSpPr>
          <p:nvPr>
            <p:ph type="title"/>
          </p:nvPr>
        </p:nvSpPr>
        <p:spPr/>
        <p:txBody>
          <a:bodyPr>
            <a:normAutofit/>
          </a:bodyPr>
          <a:lstStyle/>
          <a:p>
            <a:pPr algn="ctr"/>
            <a:r>
              <a:rPr lang="en-IN" sz="3200" b="1" dirty="0">
                <a:effectLst/>
                <a:latin typeface="Arial Black" panose="020B0A04020102020204" pitchFamily="34" charset="0"/>
                <a:ea typeface="Times New Roman" panose="02020603050405020304" pitchFamily="18" charset="0"/>
                <a:cs typeface="Times New Roman" panose="02020603050405020304" pitchFamily="18" charset="0"/>
              </a:rPr>
              <a:t>FUTURE SCOPE</a:t>
            </a:r>
            <a:endParaRPr lang="en-IN" sz="5200" dirty="0">
              <a:latin typeface="Arial Black" panose="020B0A04020102020204" pitchFamily="34" charset="0"/>
            </a:endParaRPr>
          </a:p>
        </p:txBody>
      </p:sp>
      <p:sp>
        <p:nvSpPr>
          <p:cNvPr id="3" name="Subtitle 2">
            <a:extLst>
              <a:ext uri="{FF2B5EF4-FFF2-40B4-BE49-F238E27FC236}">
                <a16:creationId xmlns:a16="http://schemas.microsoft.com/office/drawing/2014/main" id="{90063EE1-E4E5-45A9-B018-1C7DCB5DCB63}"/>
              </a:ext>
            </a:extLst>
          </p:cNvPr>
          <p:cNvSpPr>
            <a:spLocks noGrp="1"/>
          </p:cNvSpPr>
          <p:nvPr>
            <p:ph type="subTitle" idx="4294967295"/>
          </p:nvPr>
        </p:nvSpPr>
        <p:spPr>
          <a:xfrm>
            <a:off x="810852" y="2210142"/>
            <a:ext cx="10578508" cy="4111625"/>
          </a:xfrm>
        </p:spPr>
        <p:txBody>
          <a:bodyPr>
            <a:normAutofit/>
          </a:bodyPr>
          <a:lstStyle/>
          <a:p>
            <a:pPr algn="just">
              <a:lnSpc>
                <a:spcPct val="200000"/>
              </a:lnSpc>
            </a:pPr>
            <a:r>
              <a:rPr lang="en-US" sz="2000" dirty="0">
                <a:latin typeface="Calibri" panose="020F0502020204030204" pitchFamily="34" charset="0"/>
                <a:cs typeface="Calibri" panose="020F0502020204030204" pitchFamily="34" charset="0"/>
              </a:rPr>
              <a:t>Data Pre-Processing using more parameters to get best sentiments</a:t>
            </a:r>
          </a:p>
          <a:p>
            <a:pPr algn="just">
              <a:lnSpc>
                <a:spcPct val="200000"/>
              </a:lnSpc>
            </a:pPr>
            <a:r>
              <a:rPr lang="en-US" sz="2000" dirty="0">
                <a:latin typeface="Calibri" panose="020F0502020204030204" pitchFamily="34" charset="0"/>
                <a:cs typeface="Calibri" panose="020F0502020204030204" pitchFamily="34" charset="0"/>
              </a:rPr>
              <a:t>Frequent </a:t>
            </a:r>
            <a:r>
              <a:rPr lang="en-US" sz="2000" dirty="0" err="1">
                <a:latin typeface="Calibri" panose="020F0502020204030204" pitchFamily="34" charset="0"/>
                <a:cs typeface="Calibri" panose="020F0502020204030204" pitchFamily="34" charset="0"/>
              </a:rPr>
              <a:t>updation</a:t>
            </a:r>
            <a:r>
              <a:rPr lang="en-US" sz="2000" dirty="0">
                <a:latin typeface="Calibri" panose="020F0502020204030204" pitchFamily="34" charset="0"/>
                <a:cs typeface="Calibri" panose="020F0502020204030204" pitchFamily="34" charset="0"/>
              </a:rPr>
              <a:t> of  Dataset for new Synonym and Phrases of already existing words</a:t>
            </a:r>
          </a:p>
          <a:p>
            <a:pPr algn="just">
              <a:lnSpc>
                <a:spcPct val="200000"/>
              </a:lnSpc>
            </a:pPr>
            <a:r>
              <a:rPr lang="en-US" sz="2000" dirty="0">
                <a:latin typeface="Calibri" panose="020F0502020204030204" pitchFamily="34" charset="0"/>
                <a:cs typeface="Calibri" panose="020F0502020204030204" pitchFamily="34" charset="0"/>
              </a:rPr>
              <a:t>Web-Application can be converted to Mobile Application</a:t>
            </a:r>
          </a:p>
          <a:p>
            <a:pPr algn="just">
              <a:lnSpc>
                <a:spcPct val="200000"/>
              </a:lnSpc>
            </a:pPr>
            <a:r>
              <a:rPr lang="en-US" sz="2000" dirty="0">
                <a:latin typeface="Calibri" panose="020F0502020204030204" pitchFamily="34" charset="0"/>
                <a:cs typeface="Calibri" panose="020F0502020204030204" pitchFamily="34" charset="0"/>
              </a:rPr>
              <a:t>Context Sentimental Analysis may be implemented in future for accuracy purposes. </a:t>
            </a:r>
          </a:p>
          <a:p>
            <a:pPr marL="0" indent="0" algn="ctr">
              <a:lnSpc>
                <a:spcPct val="200000"/>
              </a:lnSpc>
              <a:buNone/>
            </a:pP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213699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51B062-DEEA-4E7D-A5CC-E26EE8EA4CE8}"/>
              </a:ext>
            </a:extLst>
          </p:cNvPr>
          <p:cNvSpPr>
            <a:spLocks noGrp="1"/>
          </p:cNvSpPr>
          <p:nvPr>
            <p:ph type="title"/>
          </p:nvPr>
        </p:nvSpPr>
        <p:spPr/>
        <p:txBody>
          <a:bodyPr/>
          <a:lstStyle/>
          <a:p>
            <a:pPr algn="ctr"/>
            <a:r>
              <a:rPr lang="en-US" dirty="0">
                <a:latin typeface="Arial Black" panose="020B0A04020102020204" pitchFamily="34" charset="0"/>
              </a:rPr>
              <a:t>CONCLUSION</a:t>
            </a:r>
            <a:endParaRPr lang="en-IN" dirty="0">
              <a:latin typeface="Arial Black" panose="020B0A04020102020204" pitchFamily="34" charset="0"/>
            </a:endParaRPr>
          </a:p>
        </p:txBody>
      </p:sp>
      <p:sp>
        <p:nvSpPr>
          <p:cNvPr id="5" name="TextBox 4">
            <a:extLst>
              <a:ext uri="{FF2B5EF4-FFF2-40B4-BE49-F238E27FC236}">
                <a16:creationId xmlns:a16="http://schemas.microsoft.com/office/drawing/2014/main" id="{50BD7273-AD97-4045-8A54-F7E8ADFFFF1F}"/>
              </a:ext>
            </a:extLst>
          </p:cNvPr>
          <p:cNvSpPr txBox="1"/>
          <p:nvPr/>
        </p:nvSpPr>
        <p:spPr>
          <a:xfrm rot="10800000" flipV="1">
            <a:off x="922300" y="2059970"/>
            <a:ext cx="9278142" cy="4661276"/>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IN" sz="2000" dirty="0">
                <a:effectLst/>
                <a:latin typeface="Calibri" panose="020F0502020204030204" pitchFamily="34" charset="0"/>
                <a:ea typeface="Times New Roman" panose="02020603050405020304" pitchFamily="18" charset="0"/>
                <a:cs typeface="Calibri" panose="020F0502020204030204" pitchFamily="34" charset="0"/>
              </a:rPr>
              <a:t>Our solution provides the best technique to predict the sentiment analysis with an efficiency of 95%.</a:t>
            </a:r>
          </a:p>
          <a:p>
            <a:pPr marL="342900" indent="-342900" algn="just">
              <a:lnSpc>
                <a:spcPct val="150000"/>
              </a:lnSpc>
              <a:buFont typeface="Arial" panose="020B0604020202020204" pitchFamily="34" charset="0"/>
              <a:buChar char="•"/>
            </a:pPr>
            <a:r>
              <a:rPr lang="en-IN" sz="2000" dirty="0">
                <a:effectLst/>
                <a:latin typeface="Calibri" panose="020F0502020204030204" pitchFamily="34" charset="0"/>
                <a:ea typeface="Times New Roman" panose="02020603050405020304" pitchFamily="18" charset="0"/>
                <a:cs typeface="Calibri" panose="020F0502020204030204" pitchFamily="34" charset="0"/>
              </a:rPr>
              <a:t>Machine-Learning Algorithm predicts and identifies the exact feedback/review of the user on a specific </a:t>
            </a:r>
            <a:r>
              <a:rPr lang="en-IN" sz="2000" dirty="0" err="1">
                <a:effectLst/>
                <a:latin typeface="Calibri" panose="020F0502020204030204" pitchFamily="34" charset="0"/>
                <a:ea typeface="Times New Roman" panose="02020603050405020304" pitchFamily="18" charset="0"/>
                <a:cs typeface="Calibri" panose="020F0502020204030204" pitchFamily="34" charset="0"/>
              </a:rPr>
              <a:t>product.In</a:t>
            </a:r>
            <a:r>
              <a:rPr lang="en-IN" sz="2000" dirty="0">
                <a:effectLst/>
                <a:latin typeface="Calibri" panose="020F0502020204030204" pitchFamily="34" charset="0"/>
                <a:ea typeface="Times New Roman" panose="02020603050405020304" pitchFamily="18" charset="0"/>
                <a:cs typeface="Calibri" panose="020F0502020204030204" pitchFamily="34" charset="0"/>
              </a:rPr>
              <a:t> future, this model focuses to enhance the accuracy of prediction.</a:t>
            </a:r>
          </a:p>
          <a:p>
            <a:pPr marL="342900" indent="-342900" algn="just">
              <a:lnSpc>
                <a:spcPct val="150000"/>
              </a:lnSpc>
              <a:buFont typeface="Arial" panose="020B0604020202020204" pitchFamily="34" charset="0"/>
              <a:buChar char="•"/>
            </a:pPr>
            <a:r>
              <a:rPr lang="en-IN" sz="2000" dirty="0">
                <a:effectLst/>
                <a:latin typeface="Calibri" panose="020F0502020204030204" pitchFamily="34" charset="0"/>
                <a:ea typeface="Times New Roman" panose="02020603050405020304" pitchFamily="18" charset="0"/>
                <a:cs typeface="Calibri" panose="020F0502020204030204" pitchFamily="34" charset="0"/>
              </a:rPr>
              <a:t> </a:t>
            </a:r>
            <a:r>
              <a:rPr lang="en-IN" sz="2000" dirty="0">
                <a:effectLst/>
                <a:latin typeface="Calibri" panose="020F0502020204030204" pitchFamily="34" charset="0"/>
                <a:ea typeface="Calibri" panose="020F0502020204030204" pitchFamily="34" charset="0"/>
                <a:cs typeface="Calibri" panose="020F0502020204030204" pitchFamily="34" charset="0"/>
              </a:rPr>
              <a:t>The various approaches to sentiment analysis, primarily Machine Learning and Cognitive approaches, are discussed in depth in this study. </a:t>
            </a:r>
          </a:p>
          <a:p>
            <a:pPr marL="342900" indent="-342900" algn="just">
              <a:lnSpc>
                <a:spcPct val="150000"/>
              </a:lnSpc>
              <a:buFont typeface="Arial" panose="020B0604020202020204" pitchFamily="34" charset="0"/>
              <a:buChar char="•"/>
            </a:pPr>
            <a:r>
              <a:rPr lang="en-IN" sz="2000" dirty="0">
                <a:effectLst/>
                <a:latin typeface="Calibri" panose="020F0502020204030204" pitchFamily="34" charset="0"/>
                <a:ea typeface="Calibri" panose="020F0502020204030204" pitchFamily="34" charset="0"/>
                <a:cs typeface="Calibri" panose="020F0502020204030204" pitchFamily="34" charset="0"/>
              </a:rPr>
              <a:t>It gives a comprehensive overview of the numerous applications and challenges that Sentiment Analysis can present, making it a difficult task.</a:t>
            </a:r>
          </a:p>
          <a:p>
            <a:pPr marL="342900" indent="-342900" algn="just">
              <a:lnSpc>
                <a:spcPct val="150000"/>
              </a:lnSpc>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774765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9C6ED-F0C0-4697-AF51-2BF12DEF54B2}"/>
              </a:ext>
            </a:extLst>
          </p:cNvPr>
          <p:cNvSpPr>
            <a:spLocks noGrp="1"/>
          </p:cNvSpPr>
          <p:nvPr>
            <p:ph type="title"/>
          </p:nvPr>
        </p:nvSpPr>
        <p:spPr/>
        <p:txBody>
          <a:bodyPr/>
          <a:lstStyle/>
          <a:p>
            <a:pPr algn="ctr"/>
            <a:r>
              <a:rPr lang="en-US" dirty="0">
                <a:latin typeface="Arial Black" panose="020B0A04020102020204" pitchFamily="34" charset="0"/>
              </a:rPr>
              <a:t>REFERENCES</a:t>
            </a:r>
            <a:endParaRPr lang="en-IN" dirty="0">
              <a:latin typeface="Arial Black" panose="020B0A04020102020204" pitchFamily="34" charset="0"/>
            </a:endParaRPr>
          </a:p>
        </p:txBody>
      </p:sp>
      <p:sp>
        <p:nvSpPr>
          <p:cNvPr id="3" name="TextBox 2">
            <a:extLst>
              <a:ext uri="{FF2B5EF4-FFF2-40B4-BE49-F238E27FC236}">
                <a16:creationId xmlns:a16="http://schemas.microsoft.com/office/drawing/2014/main" id="{F8BA5F3B-AE58-4A23-8CD5-DCD4DAD48A9B}"/>
              </a:ext>
            </a:extLst>
          </p:cNvPr>
          <p:cNvSpPr txBox="1"/>
          <p:nvPr/>
        </p:nvSpPr>
        <p:spPr>
          <a:xfrm>
            <a:off x="340160" y="2103120"/>
            <a:ext cx="11511679" cy="3376630"/>
          </a:xfrm>
          <a:prstGeom prst="rect">
            <a:avLst/>
          </a:prstGeom>
          <a:noFill/>
        </p:spPr>
        <p:txBody>
          <a:bodyPr wrap="square" rtlCol="0">
            <a:spAutoFit/>
          </a:bodyPr>
          <a:lstStyle/>
          <a:p>
            <a:pPr>
              <a:lnSpc>
                <a:spcPct val="150000"/>
              </a:lnSpc>
            </a:pPr>
            <a:r>
              <a:rPr lang="en-IN" sz="1600" dirty="0"/>
              <a:t>[1] </a:t>
            </a:r>
            <a:r>
              <a:rPr lang="en-IN" sz="1600" dirty="0" err="1"/>
              <a:t>Efthymios</a:t>
            </a:r>
            <a:r>
              <a:rPr lang="en-IN" sz="1600" dirty="0"/>
              <a:t> </a:t>
            </a:r>
            <a:r>
              <a:rPr lang="en-IN" sz="1600" dirty="0" err="1"/>
              <a:t>Kouloumpis</a:t>
            </a:r>
            <a:r>
              <a:rPr lang="en-IN" sz="1600" dirty="0"/>
              <a:t> and Johanna </a:t>
            </a:r>
            <a:r>
              <a:rPr lang="en-IN" sz="1600" dirty="0" err="1"/>
              <a:t>Moore,IJCSI</a:t>
            </a:r>
            <a:r>
              <a:rPr lang="en-IN" sz="1600" dirty="0"/>
              <a:t> International Journal of Computer Science Issues, Vol. 9, Issue 4, No 3, July 2018</a:t>
            </a:r>
          </a:p>
          <a:p>
            <a:pPr>
              <a:lnSpc>
                <a:spcPct val="150000"/>
              </a:lnSpc>
            </a:pPr>
            <a:r>
              <a:rPr lang="en-IN" sz="1600" dirty="0"/>
              <a:t>[2] S. Batra and D. Rao, ”Entity Based Sentiment Analysis on Twitter”, Stanford University,2019 </a:t>
            </a:r>
          </a:p>
          <a:p>
            <a:pPr>
              <a:lnSpc>
                <a:spcPct val="150000"/>
              </a:lnSpc>
            </a:pPr>
            <a:r>
              <a:rPr lang="en-IN" sz="1600" dirty="0"/>
              <a:t>[3] </a:t>
            </a:r>
            <a:r>
              <a:rPr lang="en-IN" sz="1600" dirty="0" err="1"/>
              <a:t>Saif</a:t>
            </a:r>
            <a:r>
              <a:rPr lang="en-IN" sz="1600" dirty="0"/>
              <a:t> </a:t>
            </a:r>
            <a:r>
              <a:rPr lang="en-IN" sz="1600" dirty="0" err="1"/>
              <a:t>M.Mohammad</a:t>
            </a:r>
            <a:r>
              <a:rPr lang="en-IN" sz="1600" dirty="0"/>
              <a:t> and </a:t>
            </a:r>
            <a:r>
              <a:rPr lang="en-IN" sz="1600" dirty="0" err="1"/>
              <a:t>Xiaodan</a:t>
            </a:r>
            <a:r>
              <a:rPr lang="en-IN" sz="1600" dirty="0"/>
              <a:t> </a:t>
            </a:r>
            <a:r>
              <a:rPr lang="en-IN" sz="1600" dirty="0" err="1"/>
              <a:t>zhu</a:t>
            </a:r>
            <a:r>
              <a:rPr lang="en-IN" sz="1600" dirty="0"/>
              <a:t> ,Sentiment Analysis on of social media texts:,2018</a:t>
            </a:r>
          </a:p>
          <a:p>
            <a:pPr>
              <a:lnSpc>
                <a:spcPct val="150000"/>
              </a:lnSpc>
            </a:pPr>
            <a:r>
              <a:rPr lang="en-IN" sz="1600" dirty="0"/>
              <a:t>[4]Ekaterina </a:t>
            </a:r>
            <a:r>
              <a:rPr lang="en-IN" sz="1600" dirty="0" err="1"/>
              <a:t>kochmar,University</a:t>
            </a:r>
            <a:r>
              <a:rPr lang="en-IN" sz="1600" dirty="0"/>
              <a:t> of </a:t>
            </a:r>
            <a:r>
              <a:rPr lang="en-IN" sz="1600" dirty="0" err="1"/>
              <a:t>Cambridge,at</a:t>
            </a:r>
            <a:r>
              <a:rPr lang="en-IN" sz="1600" dirty="0"/>
              <a:t> the Cambridge coding Academy Data Science.2017</a:t>
            </a:r>
          </a:p>
          <a:p>
            <a:pPr>
              <a:lnSpc>
                <a:spcPct val="150000"/>
              </a:lnSpc>
            </a:pPr>
            <a:r>
              <a:rPr lang="en-IN" sz="1600" dirty="0"/>
              <a:t>[5] Manju </a:t>
            </a:r>
            <a:r>
              <a:rPr lang="en-IN" sz="1600" dirty="0" err="1"/>
              <a:t>Venugopalan</a:t>
            </a:r>
            <a:r>
              <a:rPr lang="en-IN" sz="1600" dirty="0"/>
              <a:t> and Deepa Gupta ,Exploring Sentiment Analysis on Twitter Data, IEEE 2019</a:t>
            </a:r>
          </a:p>
          <a:p>
            <a:pPr>
              <a:lnSpc>
                <a:spcPct val="150000"/>
              </a:lnSpc>
            </a:pPr>
            <a:r>
              <a:rPr lang="en-IN" sz="1600" dirty="0"/>
              <a:t>[6] Brett Duncan and Yanqing Zhang, Neural Networks for Sentiment Analysis on Twitter.2017</a:t>
            </a:r>
          </a:p>
          <a:p>
            <a:pPr>
              <a:lnSpc>
                <a:spcPct val="150000"/>
              </a:lnSpc>
            </a:pPr>
            <a:r>
              <a:rPr lang="en-IN" sz="1600" dirty="0"/>
              <a:t>[7] </a:t>
            </a:r>
            <a:r>
              <a:rPr lang="en-IN" sz="1600" dirty="0" err="1"/>
              <a:t>Afroze</a:t>
            </a:r>
            <a:r>
              <a:rPr lang="en-IN" sz="1600" dirty="0"/>
              <a:t> Ibrahim </a:t>
            </a:r>
            <a:r>
              <a:rPr lang="en-IN" sz="1600" dirty="0" err="1"/>
              <a:t>Baqapuri</a:t>
            </a:r>
            <a:r>
              <a:rPr lang="en-IN" sz="1600" dirty="0"/>
              <a:t>, Twitter Sentiment Analysis: The Good the Bad and the OMG!, Proceedings of the Fifth International AAAI Conference on Weblogs and Social Media.2020</a:t>
            </a:r>
            <a:endParaRPr lang="en-IN" sz="17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57010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D40E6-1EF1-45E4-B898-F5B43BA6FEBD}"/>
              </a:ext>
            </a:extLst>
          </p:cNvPr>
          <p:cNvSpPr>
            <a:spLocks noGrp="1"/>
          </p:cNvSpPr>
          <p:nvPr>
            <p:ph type="title"/>
          </p:nvPr>
        </p:nvSpPr>
        <p:spPr/>
        <p:txBody>
          <a:bodyPr/>
          <a:lstStyle/>
          <a:p>
            <a:r>
              <a:rPr lang="en-US" dirty="0">
                <a:latin typeface="Arial Black" panose="020B0A04020102020204" pitchFamily="34" charset="0"/>
              </a:rPr>
              <a:t>INTRODUCTION</a:t>
            </a:r>
            <a:endParaRPr lang="en-IN" dirty="0">
              <a:latin typeface="Arial Black" panose="020B0A04020102020204" pitchFamily="34" charset="0"/>
            </a:endParaRPr>
          </a:p>
        </p:txBody>
      </p:sp>
      <p:sp>
        <p:nvSpPr>
          <p:cNvPr id="3" name="TextBox 2">
            <a:extLst>
              <a:ext uri="{FF2B5EF4-FFF2-40B4-BE49-F238E27FC236}">
                <a16:creationId xmlns:a16="http://schemas.microsoft.com/office/drawing/2014/main" id="{712A2AE1-5F92-4D26-B229-B782EAF6452D}"/>
              </a:ext>
            </a:extLst>
          </p:cNvPr>
          <p:cNvSpPr txBox="1"/>
          <p:nvPr/>
        </p:nvSpPr>
        <p:spPr>
          <a:xfrm>
            <a:off x="692847" y="2448046"/>
            <a:ext cx="10096982" cy="3970318"/>
          </a:xfrm>
          <a:prstGeom prst="rect">
            <a:avLst/>
          </a:prstGeom>
          <a:noFill/>
        </p:spPr>
        <p:txBody>
          <a:bodyPr wrap="square" rtlCol="0">
            <a:spAutoFit/>
          </a:bodyPr>
          <a:lstStyle/>
          <a:p>
            <a:pPr algn="just"/>
            <a:r>
              <a:rPr lang="en-IN" sz="1800" dirty="0">
                <a:effectLst/>
                <a:latin typeface="Calibri" panose="020F0502020204030204" pitchFamily="34" charset="0"/>
                <a:ea typeface="Calibri" panose="020F0502020204030204" pitchFamily="34" charset="0"/>
                <a:cs typeface="Calibri" panose="020F0502020204030204" pitchFamily="34" charset="0"/>
              </a:rPr>
              <a:t>	In the era of accelerating social media users, Twitter has a large number of regular users who post their views in the form of tweets. This paper proposes a method for collecting feelings from tweets as well as a method for categorising tweets as positive, negative, or neutral. Any business that is listed or tagged in a tweet will benefit from this strategy in a number of ways. Since most tweets are in an unstructured format, they must first be translated into a structured format. Tweets are resolved in this paper using a pre-processing phase, and tweets are accessed using libraries that use the Twitter API. The datasets must be trained using algorithms in such a way that they are capable of checking tweets and extracting the requisite sentiments from the feed.</a:t>
            </a:r>
            <a:r>
              <a:rPr lang="en-IN" sz="1800" i="1" dirty="0">
                <a:effectLst/>
                <a:latin typeface="Calibri" panose="020F0502020204030204" pitchFamily="34" charset="0"/>
                <a:ea typeface="Calibri" panose="020F0502020204030204" pitchFamily="34" charset="0"/>
                <a:cs typeface="Calibri" panose="020F0502020204030204" pitchFamily="34" charset="0"/>
              </a:rPr>
              <a:t> </a:t>
            </a:r>
            <a:r>
              <a:rPr lang="en-IN" sz="1800" dirty="0">
                <a:effectLst/>
                <a:latin typeface="Calibri" panose="020F0502020204030204" pitchFamily="34" charset="0"/>
                <a:ea typeface="Calibri" panose="020F0502020204030204" pitchFamily="34" charset="0"/>
                <a:cs typeface="Calibri" panose="020F0502020204030204" pitchFamily="34" charset="0"/>
              </a:rPr>
              <a:t>The goal of this research is to give an model to this fascinating problem and to present a framework which will perform sentiment analysis XGBOOST Classification</a:t>
            </a:r>
            <a:r>
              <a:rPr lang="en-IN" sz="1800" b="1" dirty="0">
                <a:effectLst/>
                <a:latin typeface="Calibri" panose="020F0502020204030204" pitchFamily="34" charset="0"/>
                <a:ea typeface="Calibri" panose="020F0502020204030204" pitchFamily="34" charset="0"/>
                <a:cs typeface="Calibri" panose="020F0502020204030204" pitchFamily="34" charset="0"/>
              </a:rPr>
              <a:t>.</a:t>
            </a:r>
            <a:r>
              <a:rPr lang="en-IN" sz="1800" dirty="0">
                <a:effectLst/>
                <a:latin typeface="Calibri" panose="020F0502020204030204" pitchFamily="34" charset="0"/>
                <a:ea typeface="Calibri" panose="020F0502020204030204" pitchFamily="34" charset="0"/>
                <a:cs typeface="Calibri" panose="020F0502020204030204" pitchFamily="34" charset="0"/>
              </a:rPr>
              <a:t> Furthermore, with the recent advancements in machine learning algorithms, the accuracy of our sentiment analysis predictions is able to improve. The main objective of this paper is to perform real time sentimental analysis on the tweets that are extracted from the twitter and provide time based analytics to the user</a:t>
            </a:r>
            <a:endParaRPr lang="en-IN" dirty="0">
              <a:latin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23773645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9FE69-B61A-49AD-92DB-F8F21E28A0A5}"/>
              </a:ext>
            </a:extLst>
          </p:cNvPr>
          <p:cNvSpPr>
            <a:spLocks noGrp="1"/>
          </p:cNvSpPr>
          <p:nvPr>
            <p:ph type="ctrTitle"/>
          </p:nvPr>
        </p:nvSpPr>
        <p:spPr/>
        <p:txBody>
          <a:bodyPr/>
          <a:lstStyle/>
          <a:p>
            <a:r>
              <a:rPr lang="en-US" dirty="0">
                <a:latin typeface="Arial Black" panose="020B0A04020102020204" pitchFamily="34" charset="0"/>
              </a:rPr>
              <a:t>THANK YOU</a:t>
            </a:r>
            <a:endParaRPr lang="en-IN" dirty="0">
              <a:latin typeface="Arial Black" panose="020B0A04020102020204" pitchFamily="34" charset="0"/>
            </a:endParaRPr>
          </a:p>
        </p:txBody>
      </p:sp>
      <p:sp>
        <p:nvSpPr>
          <p:cNvPr id="3" name="Subtitle 2">
            <a:extLst>
              <a:ext uri="{FF2B5EF4-FFF2-40B4-BE49-F238E27FC236}">
                <a16:creationId xmlns:a16="http://schemas.microsoft.com/office/drawing/2014/main" id="{2D44B489-35A5-4F24-A491-72DB3A36C19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141447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2FB64-D363-4073-B3CF-F46B72D90D70}"/>
              </a:ext>
            </a:extLst>
          </p:cNvPr>
          <p:cNvSpPr>
            <a:spLocks noGrp="1"/>
          </p:cNvSpPr>
          <p:nvPr>
            <p:ph type="title"/>
          </p:nvPr>
        </p:nvSpPr>
        <p:spPr/>
        <p:txBody>
          <a:bodyPr>
            <a:normAutofit/>
          </a:bodyPr>
          <a:lstStyle/>
          <a:p>
            <a:r>
              <a:rPr lang="en-US" sz="4000" dirty="0">
                <a:latin typeface="Arial Black" panose="020B0A04020102020204" pitchFamily="34" charset="0"/>
              </a:rPr>
              <a:t>MOTIVATION</a:t>
            </a:r>
            <a:endParaRPr lang="en-IN" sz="4000" dirty="0">
              <a:latin typeface="Arial Black" panose="020B0A04020102020204" pitchFamily="34" charset="0"/>
            </a:endParaRPr>
          </a:p>
        </p:txBody>
      </p:sp>
      <p:sp>
        <p:nvSpPr>
          <p:cNvPr id="3" name="Subtitle 2">
            <a:extLst>
              <a:ext uri="{FF2B5EF4-FFF2-40B4-BE49-F238E27FC236}">
                <a16:creationId xmlns:a16="http://schemas.microsoft.com/office/drawing/2014/main" id="{90063EE1-E4E5-45A9-B018-1C7DCB5DCB63}"/>
              </a:ext>
            </a:extLst>
          </p:cNvPr>
          <p:cNvSpPr>
            <a:spLocks noGrp="1"/>
          </p:cNvSpPr>
          <p:nvPr>
            <p:ph type="subTitle" idx="4294967295"/>
          </p:nvPr>
        </p:nvSpPr>
        <p:spPr>
          <a:xfrm>
            <a:off x="578734" y="2128938"/>
            <a:ext cx="10617200" cy="5334000"/>
          </a:xfrm>
        </p:spPr>
        <p:txBody>
          <a:bodyPr>
            <a:normAutofit/>
          </a:bodyPr>
          <a:lstStyle/>
          <a:p>
            <a:pPr>
              <a:lnSpc>
                <a:spcPct val="150000"/>
              </a:lnSpc>
            </a:pPr>
            <a:r>
              <a:rPr lang="en-US" dirty="0">
                <a:latin typeface="Calibri" panose="020F0502020204030204" pitchFamily="34" charset="0"/>
                <a:cs typeface="Calibri" panose="020F0502020204030204" pitchFamily="34" charset="0"/>
              </a:rPr>
              <a:t>Being extremely interested in everything having a relation with the Machine Learning, the </a:t>
            </a:r>
            <a:r>
              <a:rPr lang="en-US" dirty="0" err="1">
                <a:latin typeface="Calibri" panose="020F0502020204030204" pitchFamily="34" charset="0"/>
                <a:cs typeface="Calibri" panose="020F0502020204030204" pitchFamily="34" charset="0"/>
              </a:rPr>
              <a:t>independant</a:t>
            </a:r>
            <a:r>
              <a:rPr lang="en-US" dirty="0">
                <a:latin typeface="Calibri" panose="020F0502020204030204" pitchFamily="34" charset="0"/>
                <a:cs typeface="Calibri" panose="020F0502020204030204" pitchFamily="34" charset="0"/>
              </a:rPr>
              <a:t> project was a great occasion to give me the time to learn and confirm my interest for this field. The fact that we can make estimations, predictions and give the ability for machines to learn by themselves is both powerful and limitless in term of application possibilities. We can use Machine Learning in Finance, Medicine, almost everywhere. That’s why I decided to conduct my project around the Machine Learning</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57028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5936D-6A74-42EB-A53B-E26C69CE10B9}"/>
              </a:ext>
            </a:extLst>
          </p:cNvPr>
          <p:cNvSpPr>
            <a:spLocks noGrp="1"/>
          </p:cNvSpPr>
          <p:nvPr>
            <p:ph type="title"/>
          </p:nvPr>
        </p:nvSpPr>
        <p:spPr/>
        <p:txBody>
          <a:bodyPr/>
          <a:lstStyle/>
          <a:p>
            <a:r>
              <a:rPr lang="en-US" dirty="0">
                <a:latin typeface="Arial Black" panose="020B0A04020102020204" pitchFamily="34" charset="0"/>
              </a:rPr>
              <a:t>PROBLEM STATEMENT</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CA020E12-AB97-4A64-AC74-F2D6087BC8C1}"/>
              </a:ext>
            </a:extLst>
          </p:cNvPr>
          <p:cNvSpPr>
            <a:spLocks noGrp="1"/>
          </p:cNvSpPr>
          <p:nvPr>
            <p:ph idx="1"/>
          </p:nvPr>
        </p:nvSpPr>
        <p:spPr>
          <a:xfrm>
            <a:off x="680321" y="2336873"/>
            <a:ext cx="10967182" cy="3599316"/>
          </a:xfrm>
        </p:spPr>
        <p:txBody>
          <a:bodyPr>
            <a:noAutofit/>
          </a:bodyPr>
          <a:lstStyle/>
          <a:p>
            <a:pPr marL="0" indent="0" algn="just">
              <a:lnSpc>
                <a:spcPct val="150000"/>
              </a:lnSpc>
              <a:buNone/>
            </a:pPr>
            <a:r>
              <a:rPr lang="en-IN" sz="1600" dirty="0">
                <a:effectLst/>
                <a:latin typeface="Calibri" panose="020F0502020204030204" pitchFamily="34" charset="0"/>
                <a:ea typeface="Calibri" panose="020F0502020204030204" pitchFamily="34" charset="0"/>
                <a:cs typeface="Calibri" panose="020F0502020204030204" pitchFamily="34" charset="0"/>
              </a:rPr>
              <a:t>	The project's aim is to do a sentiment study on a certain area. Sentiment will be categorised as positive, neutral, or negative; there will be no in-between categories. For example, if an emotion is positive or highly positive, both will be classified as "</a:t>
            </a:r>
            <a:r>
              <a:rPr lang="en-IN" sz="1600" dirty="0" err="1">
                <a:effectLst/>
                <a:latin typeface="Calibri" panose="020F0502020204030204" pitchFamily="34" charset="0"/>
                <a:ea typeface="Calibri" panose="020F0502020204030204" pitchFamily="34" charset="0"/>
                <a:cs typeface="Calibri" panose="020F0502020204030204" pitchFamily="34" charset="0"/>
              </a:rPr>
              <a:t>positive."This</a:t>
            </a:r>
            <a:r>
              <a:rPr lang="en-IN" sz="1600" dirty="0">
                <a:effectLst/>
                <a:latin typeface="Calibri" panose="020F0502020204030204" pitchFamily="34" charset="0"/>
                <a:ea typeface="Calibri" panose="020F0502020204030204" pitchFamily="34" charset="0"/>
                <a:cs typeface="Calibri" panose="020F0502020204030204" pitchFamily="34" charset="0"/>
              </a:rPr>
              <a:t> project will create a variety of tools and computer programmes, but it is important to remember that these are not the expected outputs. It is worth repeating that the project's output is the study of the target audience. That being said a system will have to be designed in order to perform this analysis. This method will collect data from Twitter, cleanse it, and then categorise it. The classified data would then be subjected to review. The most important criterion for this study is that it provides the client with a reasonably high degree of precision. The study' findings must be addressed in such a way that a client with little technical experience can comprehend them. Many applications include analysing consumer opinion, including companies attempting to evaluate the demand reaction to their goods, political election forecasting, and socioeconomic trends such as stock exchange forecasting. The aim of this project is to construct a practical classifier that can reliably and instantly characterise an unknown tweet stream's sentiment.</a:t>
            </a:r>
          </a:p>
          <a:p>
            <a:pPr algn="just">
              <a:lnSpc>
                <a:spcPct val="150000"/>
              </a:lnSpc>
            </a:pPr>
            <a:endParaRPr lang="en-IN" sz="1600" dirty="0">
              <a:latin typeface="Calibri" panose="020F0502020204030204" pitchFamily="34" charset="0"/>
              <a:cs typeface="Calibri" panose="020F0502020204030204" pitchFamily="34" charset="0"/>
            </a:endParaRPr>
          </a:p>
          <a:p>
            <a:pPr algn="just"/>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42453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015BF-DC10-4E23-A058-4924AA4BCF9E}"/>
              </a:ext>
            </a:extLst>
          </p:cNvPr>
          <p:cNvSpPr>
            <a:spLocks noGrp="1"/>
          </p:cNvSpPr>
          <p:nvPr>
            <p:ph type="title"/>
          </p:nvPr>
        </p:nvSpPr>
        <p:spPr>
          <a:xfrm>
            <a:off x="819482" y="823607"/>
            <a:ext cx="9613861" cy="1080938"/>
          </a:xfrm>
        </p:spPr>
        <p:txBody>
          <a:bodyPr/>
          <a:lstStyle/>
          <a:p>
            <a:r>
              <a:rPr lang="en-US" dirty="0">
                <a:latin typeface="Arial Black" panose="020B0A04020102020204" pitchFamily="34" charset="0"/>
              </a:rPr>
              <a:t>LITERATURE SURVEY</a:t>
            </a:r>
            <a:endParaRPr lang="en-IN" dirty="0">
              <a:latin typeface="Arial Black" panose="020B0A04020102020204" pitchFamily="34" charset="0"/>
            </a:endParaRPr>
          </a:p>
        </p:txBody>
      </p:sp>
      <p:graphicFrame>
        <p:nvGraphicFramePr>
          <p:cNvPr id="3" name="Table 3">
            <a:extLst>
              <a:ext uri="{FF2B5EF4-FFF2-40B4-BE49-F238E27FC236}">
                <a16:creationId xmlns:a16="http://schemas.microsoft.com/office/drawing/2014/main" id="{364632CA-DF98-4BC8-8C4F-976A61C4AB0C}"/>
              </a:ext>
            </a:extLst>
          </p:cNvPr>
          <p:cNvGraphicFramePr>
            <a:graphicFrameLocks noGrp="1"/>
          </p:cNvGraphicFramePr>
          <p:nvPr>
            <p:extLst>
              <p:ext uri="{D42A27DB-BD31-4B8C-83A1-F6EECF244321}">
                <p14:modId xmlns:p14="http://schemas.microsoft.com/office/powerpoint/2010/main" val="1183727402"/>
              </p:ext>
            </p:extLst>
          </p:nvPr>
        </p:nvGraphicFramePr>
        <p:xfrm>
          <a:off x="138429" y="1731713"/>
          <a:ext cx="11915141" cy="5016362"/>
        </p:xfrm>
        <a:graphic>
          <a:graphicData uri="http://schemas.openxmlformats.org/drawingml/2006/table">
            <a:tbl>
              <a:tblPr firstRow="1" bandRow="1">
                <a:tableStyleId>{F5AB1C69-6EDB-4FF4-983F-18BD219EF322}</a:tableStyleId>
              </a:tblPr>
              <a:tblGrid>
                <a:gridCol w="2124993">
                  <a:extLst>
                    <a:ext uri="{9D8B030D-6E8A-4147-A177-3AD203B41FA5}">
                      <a16:colId xmlns:a16="http://schemas.microsoft.com/office/drawing/2014/main" val="280173092"/>
                    </a:ext>
                  </a:extLst>
                </a:gridCol>
                <a:gridCol w="1457138">
                  <a:extLst>
                    <a:ext uri="{9D8B030D-6E8A-4147-A177-3AD203B41FA5}">
                      <a16:colId xmlns:a16="http://schemas.microsoft.com/office/drawing/2014/main" val="3881663265"/>
                    </a:ext>
                  </a:extLst>
                </a:gridCol>
                <a:gridCol w="1077675">
                  <a:extLst>
                    <a:ext uri="{9D8B030D-6E8A-4147-A177-3AD203B41FA5}">
                      <a16:colId xmlns:a16="http://schemas.microsoft.com/office/drawing/2014/main" val="1157716483"/>
                    </a:ext>
                  </a:extLst>
                </a:gridCol>
                <a:gridCol w="7255335">
                  <a:extLst>
                    <a:ext uri="{9D8B030D-6E8A-4147-A177-3AD203B41FA5}">
                      <a16:colId xmlns:a16="http://schemas.microsoft.com/office/drawing/2014/main" val="3857833343"/>
                    </a:ext>
                  </a:extLst>
                </a:gridCol>
              </a:tblGrid>
              <a:tr h="148754">
                <a:tc>
                  <a:txBody>
                    <a:bodyPr/>
                    <a:lstStyle/>
                    <a:p>
                      <a:pPr algn="ctr"/>
                      <a:r>
                        <a:rPr lang="en-US" sz="900">
                          <a:effectLst/>
                          <a:latin typeface="Cambria" panose="02040503050406030204" pitchFamily="18" charset="0"/>
                          <a:ea typeface="Cambria" panose="02040503050406030204" pitchFamily="18" charset="0"/>
                          <a:cs typeface="Times New Roman" panose="02020603050405020304" pitchFamily="18" charset="0"/>
                        </a:rPr>
                        <a:t>Title</a:t>
                      </a:r>
                      <a:endParaRPr lang="en-IN"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r>
                        <a:rPr lang="en-US" sz="900" b="1">
                          <a:effectLst/>
                          <a:latin typeface="Cambria" panose="02040503050406030204" pitchFamily="18" charset="0"/>
                          <a:ea typeface="Cambria" panose="02040503050406030204" pitchFamily="18" charset="0"/>
                          <a:cs typeface="Times New Roman" panose="02020603050405020304" pitchFamily="18" charset="0"/>
                        </a:rPr>
                        <a:t>Algorithm Used</a:t>
                      </a:r>
                      <a:endParaRPr lang="en-IN"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900" b="1">
                          <a:effectLst/>
                          <a:latin typeface="Cambria" panose="02040503050406030204" pitchFamily="18" charset="0"/>
                          <a:ea typeface="Cambria" panose="02040503050406030204" pitchFamily="18" charset="0"/>
                          <a:cs typeface="Times New Roman" panose="02020603050405020304" pitchFamily="18" charset="0"/>
                        </a:rPr>
                        <a:t>Dataset</a:t>
                      </a:r>
                      <a:endParaRPr lang="en-IN"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900" b="1">
                          <a:effectLst/>
                          <a:latin typeface="Cambria" panose="02040503050406030204" pitchFamily="18" charset="0"/>
                          <a:ea typeface="Cambria" panose="02040503050406030204" pitchFamily="18" charset="0"/>
                          <a:cs typeface="Times New Roman" panose="02020603050405020304" pitchFamily="18" charset="0"/>
                        </a:rPr>
                        <a:t>Description</a:t>
                      </a:r>
                      <a:endParaRPr lang="en-IN"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97465191"/>
                  </a:ext>
                </a:extLst>
              </a:tr>
              <a:tr h="778416">
                <a:tc>
                  <a:txBody>
                    <a:bodyPr/>
                    <a:lstStyle/>
                    <a:p>
                      <a:pPr algn="l">
                        <a:lnSpc>
                          <a:spcPct val="150000"/>
                        </a:lnSpc>
                        <a:spcAft>
                          <a:spcPts val="1000"/>
                        </a:spcAft>
                      </a:pPr>
                      <a:r>
                        <a:rPr lang="en-IN" sz="900" dirty="0" err="1">
                          <a:latin typeface="Cambria" panose="02040503050406030204" pitchFamily="18" charset="0"/>
                          <a:ea typeface="Cambria" panose="02040503050406030204" pitchFamily="18" charset="0"/>
                        </a:rPr>
                        <a:t>AndranikTumasjan</a:t>
                      </a:r>
                      <a:r>
                        <a:rPr lang="en-IN" sz="900" dirty="0">
                          <a:latin typeface="Cambria" panose="02040503050406030204" pitchFamily="18" charset="0"/>
                          <a:ea typeface="Cambria" panose="02040503050406030204" pitchFamily="18" charset="0"/>
                        </a:rPr>
                        <a:t>, Timm O. Sprenger, Philipp G. </a:t>
                      </a:r>
                      <a:r>
                        <a:rPr lang="en-IN" sz="900" dirty="0" err="1">
                          <a:latin typeface="Cambria" panose="02040503050406030204" pitchFamily="18" charset="0"/>
                          <a:ea typeface="Cambria" panose="02040503050406030204" pitchFamily="18" charset="0"/>
                        </a:rPr>
                        <a:t>Sandner</a:t>
                      </a:r>
                      <a:r>
                        <a:rPr lang="en-IN" sz="900" dirty="0">
                          <a:latin typeface="Cambria" panose="02040503050406030204" pitchFamily="18" charset="0"/>
                          <a:ea typeface="Cambria" panose="02040503050406030204" pitchFamily="18" charset="0"/>
                        </a:rPr>
                        <a:t>, Isabell M. </a:t>
                      </a:r>
                      <a:r>
                        <a:rPr lang="en-IN" sz="900" dirty="0" err="1">
                          <a:latin typeface="Cambria" panose="02040503050406030204" pitchFamily="18" charset="0"/>
                          <a:ea typeface="Cambria" panose="02040503050406030204" pitchFamily="18" charset="0"/>
                        </a:rPr>
                        <a:t>Welpe</a:t>
                      </a:r>
                      <a:r>
                        <a:rPr lang="en-IN" sz="900" dirty="0">
                          <a:latin typeface="Cambria" panose="02040503050406030204" pitchFamily="18" charset="0"/>
                          <a:ea typeface="Cambria" panose="02040503050406030204" pitchFamily="18" charset="0"/>
                        </a:rPr>
                        <a:t> (2018).(</a:t>
                      </a:r>
                      <a:r>
                        <a:rPr lang="en-IN" sz="900" dirty="0" err="1">
                          <a:latin typeface="Cambria" panose="02040503050406030204" pitchFamily="18" charset="0"/>
                          <a:ea typeface="Cambria" panose="02040503050406030204" pitchFamily="18" charset="0"/>
                        </a:rPr>
                        <a:t>Andranik</a:t>
                      </a:r>
                      <a:r>
                        <a:rPr lang="en-IN" sz="900" dirty="0">
                          <a:latin typeface="Cambria" panose="02040503050406030204" pitchFamily="18" charset="0"/>
                          <a:ea typeface="Cambria" panose="02040503050406030204" pitchFamily="18" charset="0"/>
                        </a:rPr>
                        <a:t>, Timm, Philipp, &amp; Isabell, 2017)</a:t>
                      </a:r>
                      <a:endParaRPr lang="en-IN"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900" kern="1200" dirty="0">
                          <a:solidFill>
                            <a:schemeClr val="dk1"/>
                          </a:solidFill>
                          <a:effectLst/>
                          <a:latin typeface="Cambria" panose="02040503050406030204" pitchFamily="18" charset="0"/>
                          <a:ea typeface="Cambria" panose="02040503050406030204" pitchFamily="18" charset="0"/>
                          <a:cs typeface="+mn-cs"/>
                        </a:rPr>
                        <a:t>Unigram Naive Bayes</a:t>
                      </a:r>
                      <a:endParaRPr lang="en-IN" sz="900" dirty="0">
                        <a:effectLst/>
                        <a:latin typeface="Cambria" panose="02040503050406030204" pitchFamily="18" charset="0"/>
                        <a:ea typeface="Cambria" panose="02040503050406030204" pitchFamily="18" charset="0"/>
                      </a:endParaRPr>
                    </a:p>
                    <a:p>
                      <a:pPr>
                        <a:lnSpc>
                          <a:spcPct val="115000"/>
                        </a:lnSpc>
                        <a:spcAft>
                          <a:spcPts val="1000"/>
                        </a:spcAft>
                      </a:pPr>
                      <a:endParaRPr lang="en-IN"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900">
                          <a:effectLst/>
                          <a:latin typeface="Cambria" panose="02040503050406030204" pitchFamily="18" charset="0"/>
                          <a:ea typeface="Cambria" panose="02040503050406030204" pitchFamily="18" charset="0"/>
                          <a:cs typeface="Times New Roman" panose="02020603050405020304" pitchFamily="18" charset="0"/>
                        </a:rPr>
                        <a:t>104,003 tweets</a:t>
                      </a:r>
                      <a:endParaRPr lang="en-IN"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900">
                          <a:effectLst/>
                          <a:latin typeface="Cambria" panose="02040503050406030204" pitchFamily="18" charset="0"/>
                          <a:ea typeface="Cambria" panose="02040503050406030204" pitchFamily="18" charset="0"/>
                          <a:cs typeface="Times New Roman" panose="02020603050405020304" pitchFamily="18" charset="0"/>
                        </a:rPr>
                        <a:t>[1]Twitter is used as a forum for political deliberation and whether online messages on Twitter validly mirror offline political sentiment. Our results show that Twitter is indeed used extensively for political deliberation. We find that the mere number of messages mentioning a party reflects the election result.</a:t>
                      </a:r>
                      <a:endParaRPr lang="en-IN"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60853960"/>
                  </a:ext>
                </a:extLst>
              </a:tr>
              <a:tr h="577599">
                <a:tc>
                  <a:txBody>
                    <a:bodyPr/>
                    <a:lstStyle/>
                    <a:p>
                      <a:pPr algn="l">
                        <a:lnSpc>
                          <a:spcPct val="150000"/>
                        </a:lnSpc>
                        <a:spcAft>
                          <a:spcPts val="1000"/>
                        </a:spcAft>
                      </a:pPr>
                      <a:r>
                        <a:rPr lang="en-IN" sz="900" dirty="0" err="1">
                          <a:latin typeface="Cambria" panose="02040503050406030204" pitchFamily="18" charset="0"/>
                          <a:ea typeface="Cambria" panose="02040503050406030204" pitchFamily="18" charset="0"/>
                        </a:rPr>
                        <a:t>Duyu</a:t>
                      </a:r>
                      <a:r>
                        <a:rPr lang="en-IN" sz="900" dirty="0">
                          <a:latin typeface="Cambria" panose="02040503050406030204" pitchFamily="18" charset="0"/>
                          <a:ea typeface="Cambria" panose="02040503050406030204" pitchFamily="18" charset="0"/>
                        </a:rPr>
                        <a:t> Tang, </a:t>
                      </a:r>
                      <a:r>
                        <a:rPr lang="en-IN" sz="900" dirty="0" err="1">
                          <a:latin typeface="Cambria" panose="02040503050406030204" pitchFamily="18" charset="0"/>
                          <a:ea typeface="Cambria" panose="02040503050406030204" pitchFamily="18" charset="0"/>
                        </a:rPr>
                        <a:t>Furu</a:t>
                      </a:r>
                      <a:r>
                        <a:rPr lang="en-IN" sz="900" dirty="0">
                          <a:latin typeface="Cambria" panose="02040503050406030204" pitchFamily="18" charset="0"/>
                          <a:ea typeface="Cambria" panose="02040503050406030204" pitchFamily="18" charset="0"/>
                        </a:rPr>
                        <a:t> Wei, Nan Yang, Ming Zhou, Ting Liu, Bing Qin (2017)(Tang et al., 2019) </a:t>
                      </a:r>
                      <a:endParaRPr lang="en-IN"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US" sz="900">
                          <a:effectLst/>
                          <a:latin typeface="Cambria" panose="02040503050406030204" pitchFamily="18" charset="0"/>
                          <a:ea typeface="Cambria" panose="02040503050406030204" pitchFamily="18" charset="0"/>
                          <a:cs typeface="Times New Roman" panose="02020603050405020304" pitchFamily="18" charset="0"/>
                        </a:rPr>
                        <a:t>NB enhanced SVM</a:t>
                      </a:r>
                      <a:endParaRPr lang="en-IN"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900">
                          <a:effectLst/>
                          <a:latin typeface="Cambria" panose="02040503050406030204" pitchFamily="18" charset="0"/>
                          <a:ea typeface="Cambria" panose="02040503050406030204" pitchFamily="18" charset="0"/>
                          <a:cs typeface="Times New Roman" panose="02020603050405020304" pitchFamily="18" charset="0"/>
                        </a:rPr>
                        <a:t>12002 tweets</a:t>
                      </a:r>
                      <a:endParaRPr lang="en-IN"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900" dirty="0">
                          <a:effectLst/>
                          <a:latin typeface="Cambria" panose="02040503050406030204" pitchFamily="18" charset="0"/>
                          <a:ea typeface="Cambria" panose="02040503050406030204" pitchFamily="18" charset="0"/>
                          <a:cs typeface="Times New Roman" panose="02020603050405020304" pitchFamily="18" charset="0"/>
                        </a:rPr>
                        <a:t>[2]The unified model combining syntactic context of words and sentiment information of sentences yields the best performance in both experiments</a:t>
                      </a:r>
                      <a:endParaRPr lang="en-IN"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46733355"/>
                  </a:ext>
                </a:extLst>
              </a:tr>
              <a:tr h="376781">
                <a:tc>
                  <a:txBody>
                    <a:bodyPr/>
                    <a:lstStyle/>
                    <a:p>
                      <a:pPr algn="l">
                        <a:lnSpc>
                          <a:spcPct val="150000"/>
                        </a:lnSpc>
                      </a:pPr>
                      <a:r>
                        <a:rPr lang="en-IN" sz="900" dirty="0">
                          <a:latin typeface="Cambria" panose="02040503050406030204" pitchFamily="18" charset="0"/>
                          <a:ea typeface="Cambria" panose="02040503050406030204" pitchFamily="18" charset="0"/>
                        </a:rPr>
                        <a:t>Pablo </a:t>
                      </a:r>
                      <a:r>
                        <a:rPr lang="en-IN" sz="900" dirty="0" err="1">
                          <a:latin typeface="Cambria" panose="02040503050406030204" pitchFamily="18" charset="0"/>
                          <a:ea typeface="Cambria" panose="02040503050406030204" pitchFamily="18" charset="0"/>
                        </a:rPr>
                        <a:t>Gamallo</a:t>
                      </a:r>
                      <a:r>
                        <a:rPr lang="en-IN" sz="900" dirty="0">
                          <a:latin typeface="Cambria" panose="02040503050406030204" pitchFamily="18" charset="0"/>
                          <a:ea typeface="Cambria" panose="02040503050406030204" pitchFamily="18" charset="0"/>
                        </a:rPr>
                        <a:t>, Marcos Garcia (2017)(</a:t>
                      </a:r>
                      <a:r>
                        <a:rPr lang="en-IN" sz="900" dirty="0" err="1">
                          <a:latin typeface="Cambria" panose="02040503050406030204" pitchFamily="18" charset="0"/>
                          <a:ea typeface="Cambria" panose="02040503050406030204" pitchFamily="18" charset="0"/>
                        </a:rPr>
                        <a:t>Gamallo</a:t>
                      </a:r>
                      <a:r>
                        <a:rPr lang="en-IN" sz="900" dirty="0">
                          <a:latin typeface="Cambria" panose="02040503050406030204" pitchFamily="18" charset="0"/>
                          <a:ea typeface="Cambria" panose="02040503050406030204" pitchFamily="18" charset="0"/>
                        </a:rPr>
                        <a:t> &amp; Garcia, 2017) </a:t>
                      </a:r>
                      <a:endParaRPr lang="en-IN"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r>
                        <a:rPr lang="en-US" sz="900">
                          <a:effectLst/>
                          <a:latin typeface="Cambria" panose="02040503050406030204" pitchFamily="18" charset="0"/>
                          <a:ea typeface="Cambria" panose="02040503050406030204" pitchFamily="18" charset="0"/>
                          <a:cs typeface="Times New Roman" panose="02020603050405020304" pitchFamily="18" charset="0"/>
                        </a:rPr>
                        <a:t>Naive Bayes</a:t>
                      </a:r>
                      <a:endParaRPr lang="en-IN"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r>
                        <a:rPr lang="en-US" sz="900">
                          <a:effectLst/>
                          <a:latin typeface="Cambria" panose="02040503050406030204" pitchFamily="18" charset="0"/>
                          <a:ea typeface="Cambria" panose="02040503050406030204" pitchFamily="18" charset="0"/>
                          <a:cs typeface="Times New Roman" panose="02020603050405020304" pitchFamily="18" charset="0"/>
                        </a:rPr>
                        <a:t>6,408</a:t>
                      </a:r>
                      <a:endParaRPr lang="en-IN" sz="900">
                        <a:effectLst/>
                        <a:latin typeface="Cambria" panose="02040503050406030204" pitchFamily="18" charset="0"/>
                        <a:ea typeface="Cambria" panose="02040503050406030204" pitchFamily="18" charset="0"/>
                        <a:cs typeface="Times New Roman" panose="02020603050405020304" pitchFamily="18" charset="0"/>
                      </a:endParaRPr>
                    </a:p>
                    <a:p>
                      <a:r>
                        <a:rPr lang="en-US" sz="900">
                          <a:effectLst/>
                          <a:latin typeface="Cambria" panose="02040503050406030204" pitchFamily="18" charset="0"/>
                          <a:ea typeface="Cambria" panose="02040503050406030204" pitchFamily="18" charset="0"/>
                          <a:cs typeface="Times New Roman" panose="02020603050405020304" pitchFamily="18" charset="0"/>
                        </a:rPr>
                        <a:t>tweets</a:t>
                      </a:r>
                      <a:endParaRPr lang="en-IN"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900">
                          <a:effectLst/>
                          <a:latin typeface="Cambria" panose="02040503050406030204" pitchFamily="18" charset="0"/>
                          <a:ea typeface="Cambria" panose="02040503050406030204" pitchFamily="18" charset="0"/>
                          <a:cs typeface="Times New Roman" panose="02020603050405020304" pitchFamily="18" charset="0"/>
                        </a:rPr>
                        <a:t>[3] The system makes use of fundamental rule that search’s for polarity words within the analysed tweets/texts. When the classifier is provided with a polarity lexicon and multiword.</a:t>
                      </a:r>
                      <a:endParaRPr lang="en-IN"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35893450"/>
                  </a:ext>
                </a:extLst>
              </a:tr>
              <a:tr h="493160">
                <a:tc>
                  <a:txBody>
                    <a:bodyPr/>
                    <a:lstStyle/>
                    <a:p>
                      <a:pPr algn="l">
                        <a:lnSpc>
                          <a:spcPct val="150000"/>
                        </a:lnSpc>
                      </a:pPr>
                      <a:r>
                        <a:rPr lang="en-IN" sz="900" dirty="0" err="1">
                          <a:latin typeface="Cambria" panose="02040503050406030204" pitchFamily="18" charset="0"/>
                          <a:ea typeface="Cambria" panose="02040503050406030204" pitchFamily="18" charset="0"/>
                        </a:rPr>
                        <a:t>Bian</a:t>
                      </a:r>
                      <a:r>
                        <a:rPr lang="en-IN" sz="900" dirty="0">
                          <a:latin typeface="Cambria" panose="02040503050406030204" pitchFamily="18" charset="0"/>
                          <a:ea typeface="Cambria" panose="02040503050406030204" pitchFamily="18" charset="0"/>
                        </a:rPr>
                        <a:t>, Jiang, </a:t>
                      </a:r>
                      <a:r>
                        <a:rPr lang="en-IN" sz="900" dirty="0" err="1">
                          <a:latin typeface="Cambria" panose="02040503050406030204" pitchFamily="18" charset="0"/>
                          <a:ea typeface="Cambria" panose="02040503050406030204" pitchFamily="18" charset="0"/>
                        </a:rPr>
                        <a:t>UmitTopaloglu</a:t>
                      </a:r>
                      <a:r>
                        <a:rPr lang="en-IN" sz="900" dirty="0">
                          <a:latin typeface="Cambria" panose="02040503050406030204" pitchFamily="18" charset="0"/>
                          <a:ea typeface="Cambria" panose="02040503050406030204" pitchFamily="18" charset="0"/>
                        </a:rPr>
                        <a:t>, and Fan Yu.(2019)(</a:t>
                      </a:r>
                      <a:r>
                        <a:rPr lang="en-IN" sz="900" dirty="0" err="1">
                          <a:latin typeface="Cambria" panose="02040503050406030204" pitchFamily="18" charset="0"/>
                          <a:ea typeface="Cambria" panose="02040503050406030204" pitchFamily="18" charset="0"/>
                        </a:rPr>
                        <a:t>Bian</a:t>
                      </a:r>
                      <a:r>
                        <a:rPr lang="en-IN" sz="900" dirty="0">
                          <a:latin typeface="Cambria" panose="02040503050406030204" pitchFamily="18" charset="0"/>
                          <a:ea typeface="Cambria" panose="02040503050406030204" pitchFamily="18" charset="0"/>
                        </a:rPr>
                        <a:t>, </a:t>
                      </a:r>
                      <a:r>
                        <a:rPr lang="en-IN" sz="900" dirty="0" err="1">
                          <a:latin typeface="Cambria" panose="02040503050406030204" pitchFamily="18" charset="0"/>
                          <a:ea typeface="Cambria" panose="02040503050406030204" pitchFamily="18" charset="0"/>
                        </a:rPr>
                        <a:t>Umit</a:t>
                      </a:r>
                      <a:r>
                        <a:rPr lang="en-IN" sz="900" dirty="0">
                          <a:latin typeface="Cambria" panose="02040503050406030204" pitchFamily="18" charset="0"/>
                          <a:ea typeface="Cambria" panose="02040503050406030204" pitchFamily="18" charset="0"/>
                        </a:rPr>
                        <a:t>, &amp; Fan, 2019) </a:t>
                      </a:r>
                      <a:endParaRPr lang="en-IN"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r>
                        <a:rPr lang="en-US" sz="900">
                          <a:effectLst/>
                          <a:latin typeface="Cambria" panose="02040503050406030204" pitchFamily="18" charset="0"/>
                          <a:ea typeface="Cambria" panose="02040503050406030204" pitchFamily="18" charset="0"/>
                          <a:cs typeface="Times New Roman" panose="02020603050405020304" pitchFamily="18" charset="0"/>
                        </a:rPr>
                        <a:t>NLP &amp; SVM</a:t>
                      </a:r>
                      <a:endParaRPr lang="en-IN"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r>
                        <a:rPr lang="en-US" sz="900">
                          <a:effectLst/>
                          <a:latin typeface="Cambria" panose="02040503050406030204" pitchFamily="18" charset="0"/>
                          <a:ea typeface="Cambria" panose="02040503050406030204" pitchFamily="18" charset="0"/>
                          <a:cs typeface="Times New Roman" panose="02020603050405020304" pitchFamily="18" charset="0"/>
                        </a:rPr>
                        <a:t>2 billion tweets</a:t>
                      </a:r>
                      <a:endParaRPr lang="en-IN"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US" sz="900" dirty="0">
                          <a:effectLst/>
                          <a:latin typeface="Cambria" panose="02040503050406030204" pitchFamily="18" charset="0"/>
                          <a:ea typeface="Cambria" panose="02040503050406030204" pitchFamily="18" charset="0"/>
                          <a:cs typeface="Times New Roman" panose="02020603050405020304" pitchFamily="18" charset="0"/>
                        </a:rPr>
                        <a:t>[4]Evaluation of the SVM was done using parameters such as the Area under the Curve (AUC) value, and the Receiver operating characteristic (ROC) curve. The ROC curve using the mean values of the 1000 iterations was drawn. The prediction accuracy on average over the 1000 iterations was evaluated to 0.74, and the mean AUC value is 0.82</a:t>
                      </a:r>
                      <a:endParaRPr lang="en-IN"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79736611"/>
                  </a:ext>
                </a:extLst>
              </a:tr>
              <a:tr h="618467">
                <a:tc>
                  <a:txBody>
                    <a:bodyPr/>
                    <a:lstStyle/>
                    <a:p>
                      <a:pPr algn="l">
                        <a:lnSpc>
                          <a:spcPct val="150000"/>
                        </a:lnSpc>
                        <a:spcBef>
                          <a:spcPts val="1200"/>
                        </a:spcBef>
                      </a:pPr>
                      <a:r>
                        <a:rPr lang="en-IN" sz="900" dirty="0">
                          <a:latin typeface="Cambria" panose="02040503050406030204" pitchFamily="18" charset="0"/>
                          <a:ea typeface="Cambria" panose="02040503050406030204" pitchFamily="18" charset="0"/>
                        </a:rPr>
                        <a:t>Liu, </a:t>
                      </a:r>
                      <a:r>
                        <a:rPr lang="en-IN" sz="900" dirty="0" err="1">
                          <a:latin typeface="Cambria" panose="02040503050406030204" pitchFamily="18" charset="0"/>
                          <a:ea typeface="Cambria" panose="02040503050406030204" pitchFamily="18" charset="0"/>
                        </a:rPr>
                        <a:t>Bingwei</a:t>
                      </a:r>
                      <a:r>
                        <a:rPr lang="en-IN" sz="900" dirty="0">
                          <a:latin typeface="Cambria" panose="02040503050406030204" pitchFamily="18" charset="0"/>
                          <a:ea typeface="Cambria" panose="02040503050406030204" pitchFamily="18" charset="0"/>
                        </a:rPr>
                        <a:t>, Erik </a:t>
                      </a:r>
                      <a:r>
                        <a:rPr lang="en-IN" sz="900" dirty="0" err="1">
                          <a:latin typeface="Cambria" panose="02040503050406030204" pitchFamily="18" charset="0"/>
                          <a:ea typeface="Cambria" panose="02040503050406030204" pitchFamily="18" charset="0"/>
                        </a:rPr>
                        <a:t>Blasch</a:t>
                      </a:r>
                      <a:r>
                        <a:rPr lang="en-IN" sz="900" dirty="0">
                          <a:latin typeface="Cambria" panose="02040503050406030204" pitchFamily="18" charset="0"/>
                          <a:ea typeface="Cambria" panose="02040503050406030204" pitchFamily="18" charset="0"/>
                        </a:rPr>
                        <a:t>, Yu Chen, Dan Shen, and </a:t>
                      </a:r>
                      <a:r>
                        <a:rPr lang="en-IN" sz="900" dirty="0" err="1">
                          <a:latin typeface="Cambria" panose="02040503050406030204" pitchFamily="18" charset="0"/>
                          <a:ea typeface="Cambria" panose="02040503050406030204" pitchFamily="18" charset="0"/>
                        </a:rPr>
                        <a:t>Genshe</a:t>
                      </a:r>
                      <a:r>
                        <a:rPr lang="en-IN" sz="900" dirty="0">
                          <a:latin typeface="Cambria" panose="02040503050406030204" pitchFamily="18" charset="0"/>
                          <a:ea typeface="Cambria" panose="02040503050406030204" pitchFamily="18" charset="0"/>
                        </a:rPr>
                        <a:t> Chen (2020)(Liu, </a:t>
                      </a:r>
                      <a:r>
                        <a:rPr lang="en-IN" sz="900" dirty="0" err="1">
                          <a:latin typeface="Cambria" panose="02040503050406030204" pitchFamily="18" charset="0"/>
                          <a:ea typeface="Cambria" panose="02040503050406030204" pitchFamily="18" charset="0"/>
                        </a:rPr>
                        <a:t>Blasch</a:t>
                      </a:r>
                      <a:r>
                        <a:rPr lang="en-IN" sz="900" dirty="0">
                          <a:latin typeface="Cambria" panose="02040503050406030204" pitchFamily="18" charset="0"/>
                          <a:ea typeface="Cambria" panose="02040503050406030204" pitchFamily="18" charset="0"/>
                        </a:rPr>
                        <a:t>, Chen, Shen, &amp; Chen, 2020)</a:t>
                      </a:r>
                      <a:endParaRPr lang="en-IN"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r>
                        <a:rPr lang="en-US" sz="900">
                          <a:effectLst/>
                          <a:latin typeface="Cambria" panose="02040503050406030204" pitchFamily="18" charset="0"/>
                          <a:ea typeface="Cambria" panose="02040503050406030204" pitchFamily="18" charset="0"/>
                          <a:cs typeface="Times New Roman" panose="02020603050405020304" pitchFamily="18" charset="0"/>
                        </a:rPr>
                        <a:t>Hadoop</a:t>
                      </a:r>
                      <a:endParaRPr lang="en-IN" sz="900">
                        <a:effectLst/>
                        <a:latin typeface="Cambria" panose="02040503050406030204" pitchFamily="18" charset="0"/>
                        <a:ea typeface="Cambria" panose="02040503050406030204" pitchFamily="18" charset="0"/>
                        <a:cs typeface="Times New Roman" panose="02020603050405020304" pitchFamily="18" charset="0"/>
                      </a:endParaRPr>
                    </a:p>
                    <a:p>
                      <a:pPr>
                        <a:spcBef>
                          <a:spcPts val="1200"/>
                        </a:spcBef>
                      </a:pPr>
                      <a:r>
                        <a:rPr lang="en-US" sz="900">
                          <a:effectLst/>
                          <a:latin typeface="Cambria" panose="02040503050406030204" pitchFamily="18" charset="0"/>
                          <a:ea typeface="Cambria" panose="02040503050406030204" pitchFamily="18" charset="0"/>
                          <a:cs typeface="Times New Roman" panose="02020603050405020304" pitchFamily="18" charset="0"/>
                        </a:rPr>
                        <a:t>Classification </a:t>
                      </a:r>
                      <a:endParaRPr lang="en-IN"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r>
                        <a:rPr lang="en-US" sz="900">
                          <a:effectLst/>
                          <a:latin typeface="Cambria" panose="02040503050406030204" pitchFamily="18" charset="0"/>
                          <a:ea typeface="Cambria" panose="02040503050406030204" pitchFamily="18" charset="0"/>
                          <a:cs typeface="Times New Roman" panose="02020603050405020304" pitchFamily="18" charset="0"/>
                        </a:rPr>
                        <a:t>1000 positive and 1000 negative tweets</a:t>
                      </a:r>
                      <a:endParaRPr lang="en-IN"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US" sz="900">
                          <a:effectLst/>
                          <a:latin typeface="Cambria" panose="02040503050406030204" pitchFamily="18" charset="0"/>
                          <a:ea typeface="Cambria" panose="02040503050406030204" pitchFamily="18" charset="0"/>
                          <a:cs typeface="Times New Roman" panose="02020603050405020304" pitchFamily="18" charset="0"/>
                        </a:rPr>
                        <a:t>[5]They tested their code on Cornell dataset and resulted in an 80.85% average accuracy. Without changing the Hadoop code, the program was able to classify different subsets of Amazon movie review dataset with comparable accuracy. To test the scalability of Naive Bayes classifier, the size of the dataset in their experiment varies from one thousand to one million reviews in each class.</a:t>
                      </a:r>
                      <a:endParaRPr lang="en-IN"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46820419"/>
                  </a:ext>
                </a:extLst>
              </a:tr>
              <a:tr h="743776">
                <a:tc>
                  <a:txBody>
                    <a:bodyPr/>
                    <a:lstStyle/>
                    <a:p>
                      <a:pPr algn="l">
                        <a:lnSpc>
                          <a:spcPct val="150000"/>
                        </a:lnSpc>
                      </a:pPr>
                      <a:r>
                        <a:rPr lang="pl-PL" sz="900" dirty="0">
                          <a:latin typeface="Cambria" panose="02040503050406030204" pitchFamily="18" charset="0"/>
                          <a:ea typeface="Cambria" panose="02040503050406030204" pitchFamily="18" charset="0"/>
                        </a:rPr>
                        <a:t>Skuza, Michal, and Andrzej Romanowski.(201</a:t>
                      </a:r>
                      <a:r>
                        <a:rPr lang="en-US" sz="900" dirty="0">
                          <a:latin typeface="Cambria" panose="02040503050406030204" pitchFamily="18" charset="0"/>
                          <a:ea typeface="Cambria" panose="02040503050406030204" pitchFamily="18" charset="0"/>
                        </a:rPr>
                        <a:t>8</a:t>
                      </a:r>
                      <a:r>
                        <a:rPr lang="pl-PL" sz="900" dirty="0">
                          <a:latin typeface="Cambria" panose="02040503050406030204" pitchFamily="18" charset="0"/>
                          <a:ea typeface="Cambria" panose="02040503050406030204" pitchFamily="18" charset="0"/>
                        </a:rPr>
                        <a:t>). (Skuza &amp; Romanowski, 201</a:t>
                      </a:r>
                      <a:r>
                        <a:rPr lang="en-US" sz="900" dirty="0">
                          <a:latin typeface="Cambria" panose="02040503050406030204" pitchFamily="18" charset="0"/>
                          <a:ea typeface="Cambria" panose="02040503050406030204" pitchFamily="18" charset="0"/>
                        </a:rPr>
                        <a:t>8</a:t>
                      </a:r>
                      <a:r>
                        <a:rPr lang="pl-PL" sz="900" dirty="0">
                          <a:latin typeface="Cambria" panose="02040503050406030204" pitchFamily="18" charset="0"/>
                          <a:ea typeface="Cambria" panose="02040503050406030204" pitchFamily="18" charset="0"/>
                        </a:rPr>
                        <a:t>)</a:t>
                      </a:r>
                      <a:endParaRPr lang="en-IN"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dk1"/>
                          </a:solidFill>
                          <a:effectLst/>
                          <a:latin typeface="Cambria" panose="02040503050406030204" pitchFamily="18" charset="0"/>
                          <a:ea typeface="Cambria" panose="02040503050406030204" pitchFamily="18" charset="0"/>
                          <a:cs typeface="+mn-cs"/>
                        </a:rPr>
                        <a:t>Logistic Regression</a:t>
                      </a:r>
                      <a:endParaRPr lang="en-IN" sz="900" dirty="0">
                        <a:effectLst/>
                        <a:latin typeface="Cambria" panose="02040503050406030204" pitchFamily="18" charset="0"/>
                        <a:ea typeface="Cambria" panose="02040503050406030204" pitchFamily="18" charset="0"/>
                      </a:endParaRPr>
                    </a:p>
                    <a:p>
                      <a:endParaRPr lang="en-IN"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r>
                        <a:rPr lang="en-US" sz="900">
                          <a:effectLst/>
                          <a:latin typeface="Cambria" panose="02040503050406030204" pitchFamily="18" charset="0"/>
                          <a:ea typeface="Cambria" panose="02040503050406030204" pitchFamily="18" charset="0"/>
                          <a:cs typeface="Times New Roman" panose="02020603050405020304" pitchFamily="18" charset="0"/>
                        </a:rPr>
                        <a:t>10000 tweets</a:t>
                      </a:r>
                      <a:endParaRPr lang="en-IN"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US" sz="900">
                          <a:effectLst/>
                          <a:latin typeface="Cambria" panose="02040503050406030204" pitchFamily="18" charset="0"/>
                          <a:ea typeface="Cambria" panose="02040503050406030204" pitchFamily="18" charset="0"/>
                          <a:cs typeface="Times New Roman" panose="02020603050405020304" pitchFamily="18" charset="0"/>
                        </a:rPr>
                        <a:t>[6] Twitter API to collect twitter data. Their training data falls in three different categories (camera, movie , mobile). The data is labeled as positive, negative and non-opinions. Tweets containing opinions were filtered. Unigram Naive Bayes model was implemented and the Naive Bayes simplifying independence assumption was employed. They also eliminated useless features by using the Mutual Information and Chi square feature extraction method. Finally , the orientation of an tweet is predicted. i.e. positive or negative.</a:t>
                      </a:r>
                      <a:endParaRPr lang="en-IN"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66443605"/>
                  </a:ext>
                </a:extLst>
              </a:tr>
              <a:tr h="618467">
                <a:tc>
                  <a:txBody>
                    <a:bodyPr/>
                    <a:lstStyle/>
                    <a:p>
                      <a:pPr algn="l">
                        <a:lnSpc>
                          <a:spcPct val="150000"/>
                        </a:lnSpc>
                      </a:pPr>
                      <a:r>
                        <a:rPr lang="en-IN" sz="900" dirty="0">
                          <a:latin typeface="Cambria" panose="02040503050406030204" pitchFamily="18" charset="0"/>
                          <a:ea typeface="Cambria" panose="02040503050406030204" pitchFamily="18" charset="0"/>
                        </a:rPr>
                        <a:t>Pablo </a:t>
                      </a:r>
                      <a:r>
                        <a:rPr lang="en-IN" sz="900" dirty="0" err="1">
                          <a:latin typeface="Cambria" panose="02040503050406030204" pitchFamily="18" charset="0"/>
                          <a:ea typeface="Cambria" panose="02040503050406030204" pitchFamily="18" charset="0"/>
                        </a:rPr>
                        <a:t>Gamallo</a:t>
                      </a:r>
                      <a:r>
                        <a:rPr lang="en-IN" sz="900" dirty="0">
                          <a:latin typeface="Cambria" panose="02040503050406030204" pitchFamily="18" charset="0"/>
                          <a:ea typeface="Cambria" panose="02040503050406030204" pitchFamily="18" charset="0"/>
                        </a:rPr>
                        <a:t>, Marcos Garcia (2017)(</a:t>
                      </a:r>
                      <a:r>
                        <a:rPr lang="en-IN" sz="900" dirty="0" err="1">
                          <a:latin typeface="Cambria" panose="02040503050406030204" pitchFamily="18" charset="0"/>
                          <a:ea typeface="Cambria" panose="02040503050406030204" pitchFamily="18" charset="0"/>
                        </a:rPr>
                        <a:t>Gamallo</a:t>
                      </a:r>
                      <a:r>
                        <a:rPr lang="en-IN" sz="900" dirty="0">
                          <a:latin typeface="Cambria" panose="02040503050406030204" pitchFamily="18" charset="0"/>
                          <a:ea typeface="Cambria" panose="02040503050406030204" pitchFamily="18" charset="0"/>
                        </a:rPr>
                        <a:t> &amp; Garcia, 2017)</a:t>
                      </a:r>
                      <a:endParaRPr lang="en-IN"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r>
                        <a:rPr lang="en-US" sz="900">
                          <a:effectLst/>
                          <a:latin typeface="Cambria" panose="02040503050406030204" pitchFamily="18" charset="0"/>
                          <a:ea typeface="Cambria" panose="02040503050406030204" pitchFamily="18" charset="0"/>
                          <a:cs typeface="Times New Roman" panose="02020603050405020304" pitchFamily="18" charset="0"/>
                        </a:rPr>
                        <a:t>KNN</a:t>
                      </a:r>
                      <a:endParaRPr lang="en-IN"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r>
                        <a:rPr lang="en-US" sz="900">
                          <a:effectLst/>
                          <a:latin typeface="Cambria" panose="02040503050406030204" pitchFamily="18" charset="0"/>
                          <a:ea typeface="Cambria" panose="02040503050406030204" pitchFamily="18" charset="0"/>
                          <a:cs typeface="Times New Roman" panose="02020603050405020304" pitchFamily="18" charset="0"/>
                        </a:rPr>
                        <a:t>18000</a:t>
                      </a:r>
                      <a:endParaRPr lang="en-IN" sz="900">
                        <a:effectLst/>
                        <a:latin typeface="Cambria" panose="02040503050406030204" pitchFamily="18" charset="0"/>
                        <a:ea typeface="Cambria" panose="02040503050406030204" pitchFamily="18" charset="0"/>
                        <a:cs typeface="Times New Roman" panose="02020603050405020304" pitchFamily="18" charset="0"/>
                      </a:endParaRPr>
                    </a:p>
                    <a:p>
                      <a:r>
                        <a:rPr lang="en-US" sz="900">
                          <a:effectLst/>
                          <a:latin typeface="Cambria" panose="02040503050406030204" pitchFamily="18" charset="0"/>
                          <a:ea typeface="Cambria" panose="02040503050406030204" pitchFamily="18" charset="0"/>
                          <a:cs typeface="Times New Roman" panose="02020603050405020304" pitchFamily="18" charset="0"/>
                        </a:rPr>
                        <a:t>tweets</a:t>
                      </a:r>
                      <a:endParaRPr lang="en-IN"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US" sz="900">
                          <a:effectLst/>
                          <a:latin typeface="Cambria" panose="02040503050406030204" pitchFamily="18" charset="0"/>
                          <a:ea typeface="Cambria" panose="02040503050406030204" pitchFamily="18" charset="0"/>
                          <a:cs typeface="Times New Roman" panose="02020603050405020304" pitchFamily="18" charset="0"/>
                        </a:rPr>
                        <a:t>[7]This proposed a approach to utilize Twitter user- defined hastags in tweets as a classification of sentiment type using punctuation, single words, n-grams and patterns as different feature types, which are then combined into a single feature vector for sentiment classification. They made use of K-Nearest Neighbor strategy to assign sentiment labels by constructing a feature vector for each example in the training and test set.</a:t>
                      </a:r>
                      <a:endParaRPr lang="en-IN" sz="9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34520699"/>
                  </a:ext>
                </a:extLst>
              </a:tr>
              <a:tr h="618467">
                <a:tc>
                  <a:txBody>
                    <a:bodyPr/>
                    <a:lstStyle/>
                    <a:p>
                      <a:pPr algn="l">
                        <a:lnSpc>
                          <a:spcPct val="150000"/>
                        </a:lnSpc>
                      </a:pPr>
                      <a:r>
                        <a:rPr lang="en-IN" sz="900" dirty="0" err="1">
                          <a:latin typeface="Cambria" panose="02040503050406030204" pitchFamily="18" charset="0"/>
                          <a:ea typeface="Cambria" panose="02040503050406030204" pitchFamily="18" charset="0"/>
                        </a:rPr>
                        <a:t>ÁlvaroCuesta</a:t>
                      </a:r>
                      <a:r>
                        <a:rPr lang="en-IN" sz="900" dirty="0">
                          <a:latin typeface="Cambria" panose="02040503050406030204" pitchFamily="18" charset="0"/>
                          <a:ea typeface="Cambria" panose="02040503050406030204" pitchFamily="18" charset="0"/>
                        </a:rPr>
                        <a:t>, David F., and María D. R-Moreno (2018)(Cuesta, </a:t>
                      </a:r>
                      <a:r>
                        <a:rPr lang="en-IN" sz="900" dirty="0" err="1">
                          <a:latin typeface="Cambria" panose="02040503050406030204" pitchFamily="18" charset="0"/>
                          <a:ea typeface="Cambria" panose="02040503050406030204" pitchFamily="18" charset="0"/>
                        </a:rPr>
                        <a:t>Barrero</a:t>
                      </a:r>
                      <a:r>
                        <a:rPr lang="en-IN" sz="900" dirty="0">
                          <a:latin typeface="Cambria" panose="02040503050406030204" pitchFamily="18" charset="0"/>
                          <a:ea typeface="Cambria" panose="02040503050406030204" pitchFamily="18" charset="0"/>
                        </a:rPr>
                        <a:t>, &amp; </a:t>
                      </a:r>
                      <a:r>
                        <a:rPr lang="en-IN" sz="900" dirty="0" err="1">
                          <a:latin typeface="Cambria" panose="02040503050406030204" pitchFamily="18" charset="0"/>
                          <a:ea typeface="Cambria" panose="02040503050406030204" pitchFamily="18" charset="0"/>
                        </a:rPr>
                        <a:t>RMoreno</a:t>
                      </a:r>
                      <a:r>
                        <a:rPr lang="en-IN" sz="900" dirty="0">
                          <a:latin typeface="Cambria" panose="02040503050406030204" pitchFamily="18" charset="0"/>
                          <a:ea typeface="Cambria" panose="02040503050406030204" pitchFamily="18" charset="0"/>
                        </a:rPr>
                        <a:t>, 2018) </a:t>
                      </a:r>
                      <a:endParaRPr lang="en-IN"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r>
                        <a:rPr lang="en-US" sz="900">
                          <a:effectLst/>
                          <a:latin typeface="Cambria" panose="02040503050406030204" pitchFamily="18" charset="0"/>
                          <a:ea typeface="Cambria" panose="02040503050406030204" pitchFamily="18" charset="0"/>
                          <a:cs typeface="Times New Roman" panose="02020603050405020304" pitchFamily="18" charset="0"/>
                        </a:rPr>
                        <a:t>SVM</a:t>
                      </a:r>
                      <a:endParaRPr lang="en-IN"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r>
                        <a:rPr lang="en-US" sz="900">
                          <a:effectLst/>
                          <a:latin typeface="Cambria" panose="02040503050406030204" pitchFamily="18" charset="0"/>
                          <a:ea typeface="Cambria" panose="02040503050406030204" pitchFamily="18" charset="0"/>
                          <a:cs typeface="Times New Roman" panose="02020603050405020304" pitchFamily="18" charset="0"/>
                        </a:rPr>
                        <a:t>50000</a:t>
                      </a:r>
                      <a:endParaRPr lang="en-IN" sz="900">
                        <a:effectLst/>
                        <a:latin typeface="Cambria" panose="02040503050406030204" pitchFamily="18" charset="0"/>
                        <a:ea typeface="Cambria" panose="02040503050406030204" pitchFamily="18" charset="0"/>
                        <a:cs typeface="Times New Roman" panose="02020603050405020304" pitchFamily="18" charset="0"/>
                      </a:endParaRPr>
                    </a:p>
                    <a:p>
                      <a:r>
                        <a:rPr lang="en-US" sz="900">
                          <a:effectLst/>
                          <a:latin typeface="Cambria" panose="02040503050406030204" pitchFamily="18" charset="0"/>
                          <a:ea typeface="Cambria" panose="02040503050406030204" pitchFamily="18" charset="0"/>
                          <a:cs typeface="Times New Roman" panose="02020603050405020304" pitchFamily="18" charset="0"/>
                        </a:rPr>
                        <a:t>tweets</a:t>
                      </a:r>
                      <a:endParaRPr lang="en-IN"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US" sz="900" dirty="0">
                          <a:effectLst/>
                          <a:latin typeface="Cambria" panose="02040503050406030204" pitchFamily="18" charset="0"/>
                          <a:ea typeface="Cambria" panose="02040503050406030204" pitchFamily="18" charset="0"/>
                          <a:cs typeface="Times New Roman" panose="02020603050405020304" pitchFamily="18" charset="0"/>
                        </a:rPr>
                        <a:t>[8]This proposed a solution for sentiment analysis for twitter data by using distant supervision, in which their training data consisted of tweets with emoticons which served as noisy </a:t>
                      </a:r>
                      <a:r>
                        <a:rPr lang="en-US" sz="900" dirty="0" err="1">
                          <a:effectLst/>
                          <a:latin typeface="Cambria" panose="02040503050406030204" pitchFamily="18" charset="0"/>
                          <a:ea typeface="Cambria" panose="02040503050406030204" pitchFamily="18" charset="0"/>
                          <a:cs typeface="Times New Roman" panose="02020603050405020304" pitchFamily="18" charset="0"/>
                        </a:rPr>
                        <a:t>labels.They</a:t>
                      </a:r>
                      <a:r>
                        <a:rPr lang="en-US" sz="900" dirty="0">
                          <a:effectLst/>
                          <a:latin typeface="Cambria" panose="02040503050406030204" pitchFamily="18" charset="0"/>
                          <a:ea typeface="Cambria" panose="02040503050406030204" pitchFamily="18" charset="0"/>
                          <a:cs typeface="Times New Roman" panose="02020603050405020304" pitchFamily="18" charset="0"/>
                        </a:rPr>
                        <a:t> build models using Naïve Bayes, </a:t>
                      </a:r>
                      <a:r>
                        <a:rPr lang="en-US" sz="900" dirty="0" err="1">
                          <a:effectLst/>
                          <a:latin typeface="Cambria" panose="02040503050406030204" pitchFamily="18" charset="0"/>
                          <a:ea typeface="Cambria" panose="02040503050406030204" pitchFamily="18" charset="0"/>
                          <a:cs typeface="Times New Roman" panose="02020603050405020304" pitchFamily="18" charset="0"/>
                        </a:rPr>
                        <a:t>MaxEnt</a:t>
                      </a:r>
                      <a:r>
                        <a:rPr lang="en-US" sz="900" dirty="0">
                          <a:effectLst/>
                          <a:latin typeface="Cambria" panose="02040503050406030204" pitchFamily="18" charset="0"/>
                          <a:ea typeface="Cambria" panose="02040503050406030204" pitchFamily="18" charset="0"/>
                          <a:cs typeface="Times New Roman" panose="02020603050405020304" pitchFamily="18" charset="0"/>
                        </a:rPr>
                        <a:t> and Support Vector Machines (SVM). Their feature space consisted of unigrams, bigrams and POS. They concluded that SVM outperformed other models and that unigram were more effective as features</a:t>
                      </a:r>
                      <a:endParaRPr lang="en-IN" sz="9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9574810"/>
                  </a:ext>
                </a:extLst>
              </a:tr>
            </a:tbl>
          </a:graphicData>
        </a:graphic>
      </p:graphicFrame>
    </p:spTree>
    <p:extLst>
      <p:ext uri="{BB962C8B-B14F-4D97-AF65-F5344CB8AC3E}">
        <p14:creationId xmlns:p14="http://schemas.microsoft.com/office/powerpoint/2010/main" val="3302363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5282A-9F68-4EE5-9636-A4A48D5BF6AB}"/>
              </a:ext>
            </a:extLst>
          </p:cNvPr>
          <p:cNvSpPr>
            <a:spLocks noGrp="1"/>
          </p:cNvSpPr>
          <p:nvPr>
            <p:ph type="title"/>
          </p:nvPr>
        </p:nvSpPr>
        <p:spPr/>
        <p:txBody>
          <a:bodyPr/>
          <a:lstStyle/>
          <a:p>
            <a:r>
              <a:rPr lang="en-US" dirty="0">
                <a:latin typeface="Arial Black" panose="020B0A04020102020204" pitchFamily="34" charset="0"/>
              </a:rPr>
              <a:t>PROBLEM  DEFINITION</a:t>
            </a:r>
            <a:endParaRPr lang="en-IN" dirty="0">
              <a:latin typeface="Arial Black" panose="020B0A04020102020204" pitchFamily="34" charset="0"/>
            </a:endParaRPr>
          </a:p>
        </p:txBody>
      </p:sp>
      <p:sp>
        <p:nvSpPr>
          <p:cNvPr id="5" name="Content Placeholder 4">
            <a:extLst>
              <a:ext uri="{FF2B5EF4-FFF2-40B4-BE49-F238E27FC236}">
                <a16:creationId xmlns:a16="http://schemas.microsoft.com/office/drawing/2014/main" id="{DEA0106A-B032-40E2-BA92-C8C8143E6415}"/>
              </a:ext>
            </a:extLst>
          </p:cNvPr>
          <p:cNvSpPr>
            <a:spLocks noGrp="1"/>
          </p:cNvSpPr>
          <p:nvPr>
            <p:ph idx="1"/>
          </p:nvPr>
        </p:nvSpPr>
        <p:spPr>
          <a:xfrm>
            <a:off x="680321" y="2336873"/>
            <a:ext cx="10975385" cy="3599316"/>
          </a:xfrm>
        </p:spPr>
        <p:txBody>
          <a:bodyPr>
            <a:normAutofit/>
          </a:bodyPr>
          <a:lstStyle/>
          <a:p>
            <a:pPr marL="0" indent="0">
              <a:lnSpc>
                <a:spcPct val="150000"/>
              </a:lnSpc>
              <a:buNone/>
            </a:pPr>
            <a:r>
              <a:rPr lang="en-US" dirty="0">
                <a:latin typeface="Calibri" panose="020F0502020204030204" pitchFamily="34" charset="0"/>
                <a:cs typeface="Calibri" panose="020F0502020204030204" pitchFamily="34" charset="0"/>
              </a:rPr>
              <a:t>	With the rapid growth of the World Wide Web, people are using social media such as Twitter which generates big volumes of opinion texts in the form of tweets which is available for the sentiment analysis. This translates to a huge volume of information from a human viewpoint which make it difficult to extract a sentences, read them, analyze tweet by tweet, summarize them and organize them into an understandable format in a timely manner.</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20312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AC439-B2D2-4A62-9C92-DB33FB1BC15D}"/>
              </a:ext>
            </a:extLst>
          </p:cNvPr>
          <p:cNvSpPr>
            <a:spLocks noGrp="1"/>
          </p:cNvSpPr>
          <p:nvPr>
            <p:ph type="title"/>
          </p:nvPr>
        </p:nvSpPr>
        <p:spPr/>
        <p:txBody>
          <a:bodyPr/>
          <a:lstStyle/>
          <a:p>
            <a:r>
              <a:rPr lang="en-US" dirty="0">
                <a:latin typeface="Arial Black" panose="020B0A04020102020204" pitchFamily="34" charset="0"/>
              </a:rPr>
              <a:t>EXISTING SYSYEM &amp; DRAWBACKS</a:t>
            </a:r>
            <a:endParaRPr lang="en-IN" dirty="0">
              <a:latin typeface="Arial Black" panose="020B0A04020102020204" pitchFamily="34" charset="0"/>
            </a:endParaRPr>
          </a:p>
        </p:txBody>
      </p:sp>
      <p:graphicFrame>
        <p:nvGraphicFramePr>
          <p:cNvPr id="4" name="Table 3">
            <a:extLst>
              <a:ext uri="{FF2B5EF4-FFF2-40B4-BE49-F238E27FC236}">
                <a16:creationId xmlns:a16="http://schemas.microsoft.com/office/drawing/2014/main" id="{EDE567FF-DCEA-41C2-9C5B-B4E0E437B719}"/>
              </a:ext>
            </a:extLst>
          </p:cNvPr>
          <p:cNvGraphicFramePr>
            <a:graphicFrameLocks noGrp="1"/>
          </p:cNvGraphicFramePr>
          <p:nvPr>
            <p:extLst>
              <p:ext uri="{D42A27DB-BD31-4B8C-83A1-F6EECF244321}">
                <p14:modId xmlns:p14="http://schemas.microsoft.com/office/powerpoint/2010/main" val="3526207671"/>
              </p:ext>
            </p:extLst>
          </p:nvPr>
        </p:nvGraphicFramePr>
        <p:xfrm>
          <a:off x="1643604" y="2267352"/>
          <a:ext cx="8148575" cy="3853372"/>
        </p:xfrm>
        <a:graphic>
          <a:graphicData uri="http://schemas.openxmlformats.org/drawingml/2006/table">
            <a:tbl>
              <a:tblPr firstRow="1" bandRow="1">
                <a:tableStyleId>{F5AB1C69-6EDB-4FF4-983F-18BD219EF322}</a:tableStyleId>
              </a:tblPr>
              <a:tblGrid>
                <a:gridCol w="2621727">
                  <a:extLst>
                    <a:ext uri="{9D8B030D-6E8A-4147-A177-3AD203B41FA5}">
                      <a16:colId xmlns:a16="http://schemas.microsoft.com/office/drawing/2014/main" val="3912230726"/>
                    </a:ext>
                  </a:extLst>
                </a:gridCol>
                <a:gridCol w="2763424">
                  <a:extLst>
                    <a:ext uri="{9D8B030D-6E8A-4147-A177-3AD203B41FA5}">
                      <a16:colId xmlns:a16="http://schemas.microsoft.com/office/drawing/2014/main" val="83997605"/>
                    </a:ext>
                  </a:extLst>
                </a:gridCol>
                <a:gridCol w="2763424">
                  <a:extLst>
                    <a:ext uri="{9D8B030D-6E8A-4147-A177-3AD203B41FA5}">
                      <a16:colId xmlns:a16="http://schemas.microsoft.com/office/drawing/2014/main" val="1430857947"/>
                    </a:ext>
                  </a:extLst>
                </a:gridCol>
              </a:tblGrid>
              <a:tr h="837902">
                <a:tc>
                  <a:txBody>
                    <a:bodyPr/>
                    <a:lstStyle/>
                    <a:p>
                      <a:pPr algn="ctr"/>
                      <a:r>
                        <a:rPr lang="en-US" sz="1500" dirty="0">
                          <a:latin typeface="Calibri" panose="020F0502020204030204" pitchFamily="34" charset="0"/>
                          <a:cs typeface="Calibri" panose="020F0502020204030204" pitchFamily="34" charset="0"/>
                        </a:rPr>
                        <a:t>ALGORITHM/METHODLOGY USED</a:t>
                      </a:r>
                      <a:endParaRPr lang="en-IN" sz="1500" dirty="0">
                        <a:latin typeface="Calibri" panose="020F0502020204030204" pitchFamily="34" charset="0"/>
                        <a:cs typeface="Calibri" panose="020F0502020204030204" pitchFamily="34" charset="0"/>
                      </a:endParaRPr>
                    </a:p>
                  </a:txBody>
                  <a:tcPr anchor="ctr"/>
                </a:tc>
                <a:tc>
                  <a:txBody>
                    <a:bodyPr/>
                    <a:lstStyle/>
                    <a:p>
                      <a:pPr algn="ctr"/>
                      <a:r>
                        <a:rPr lang="en-US" sz="1500" dirty="0">
                          <a:latin typeface="Calibri" panose="020F0502020204030204" pitchFamily="34" charset="0"/>
                          <a:cs typeface="Calibri" panose="020F0502020204030204" pitchFamily="34" charset="0"/>
                        </a:rPr>
                        <a:t>DEMERITS</a:t>
                      </a:r>
                      <a:endParaRPr lang="en-IN" sz="1500" dirty="0">
                        <a:latin typeface="Calibri" panose="020F0502020204030204" pitchFamily="34" charset="0"/>
                        <a:cs typeface="Calibri" panose="020F0502020204030204" pitchFamily="34" charset="0"/>
                      </a:endParaRPr>
                    </a:p>
                  </a:txBody>
                  <a:tcPr anchor="ctr"/>
                </a:tc>
                <a:tc>
                  <a:txBody>
                    <a:bodyPr/>
                    <a:lstStyle/>
                    <a:p>
                      <a:pPr algn="ctr"/>
                      <a:r>
                        <a:rPr lang="en-US" sz="1500" dirty="0">
                          <a:latin typeface="Calibri" panose="020F0502020204030204" pitchFamily="34" charset="0"/>
                          <a:cs typeface="Calibri" panose="020F0502020204030204" pitchFamily="34" charset="0"/>
                        </a:rPr>
                        <a:t>ACCURACY</a:t>
                      </a:r>
                      <a:endParaRPr lang="en-IN" sz="15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705186609"/>
                  </a:ext>
                </a:extLst>
              </a:tr>
              <a:tr h="617401">
                <a:tc>
                  <a:txBody>
                    <a:bodyPr/>
                    <a:lstStyle/>
                    <a:p>
                      <a:pPr algn="ctr"/>
                      <a:r>
                        <a:rPr lang="en-IN" sz="1500" b="0" i="0" kern="1200" dirty="0">
                          <a:solidFill>
                            <a:schemeClr val="dk1"/>
                          </a:solidFill>
                          <a:effectLst/>
                          <a:latin typeface="Calibri" panose="020F0502020204030204" pitchFamily="34" charset="0"/>
                          <a:ea typeface="+mn-ea"/>
                          <a:cs typeface="Calibri" panose="020F0502020204030204" pitchFamily="34" charset="0"/>
                        </a:rPr>
                        <a:t>Logistic Regression</a:t>
                      </a:r>
                      <a:endParaRPr lang="en-IN" sz="1500" b="0" dirty="0">
                        <a:latin typeface="Calibri" panose="020F0502020204030204" pitchFamily="34" charset="0"/>
                        <a:cs typeface="Calibri" panose="020F0502020204030204" pitchFamily="34" charset="0"/>
                      </a:endParaRPr>
                    </a:p>
                  </a:txBody>
                  <a:tcPr/>
                </a:tc>
                <a:tc>
                  <a:txBody>
                    <a:bodyPr/>
                    <a:lstStyle/>
                    <a:p>
                      <a:pPr algn="ctr"/>
                      <a:r>
                        <a:rPr lang="en-IN" sz="1500" b="0" i="0" kern="1200" dirty="0">
                          <a:solidFill>
                            <a:schemeClr val="dk1"/>
                          </a:solidFill>
                          <a:effectLst/>
                          <a:latin typeface="Calibri" panose="020F0502020204030204" pitchFamily="34" charset="0"/>
                          <a:ea typeface="+mn-ea"/>
                          <a:cs typeface="Calibri" panose="020F0502020204030204" pitchFamily="34" charset="0"/>
                        </a:rPr>
                        <a:t>categorical variable</a:t>
                      </a:r>
                      <a:r>
                        <a:rPr lang="en-US" sz="1500" b="0" i="0" kern="1200" dirty="0" err="1">
                          <a:solidFill>
                            <a:schemeClr val="dk1"/>
                          </a:solidFill>
                          <a:effectLst/>
                          <a:latin typeface="Calibri" panose="020F0502020204030204" pitchFamily="34" charset="0"/>
                          <a:ea typeface="+mn-ea"/>
                          <a:cs typeface="Calibri" panose="020F0502020204030204" pitchFamily="34" charset="0"/>
                        </a:rPr>
                        <a:t>ot</a:t>
                      </a:r>
                      <a:r>
                        <a:rPr lang="en-US" sz="1500" b="0" i="0" kern="1200" dirty="0">
                          <a:solidFill>
                            <a:schemeClr val="dk1"/>
                          </a:solidFill>
                          <a:effectLst/>
                          <a:latin typeface="Calibri" panose="020F0502020204030204" pitchFamily="34" charset="0"/>
                          <a:ea typeface="+mn-ea"/>
                          <a:cs typeface="Calibri" panose="020F0502020204030204" pitchFamily="34" charset="0"/>
                        </a:rPr>
                        <a:t> observed in training dataset</a:t>
                      </a:r>
                      <a:endParaRPr lang="en-IN" sz="1500" dirty="0">
                        <a:latin typeface="Calibri" panose="020F0502020204030204" pitchFamily="34" charset="0"/>
                        <a:cs typeface="Calibri" panose="020F0502020204030204" pitchFamily="34" charset="0"/>
                      </a:endParaRPr>
                    </a:p>
                  </a:txBody>
                  <a:tcPr/>
                </a:tc>
                <a:tc>
                  <a:txBody>
                    <a:bodyPr/>
                    <a:lstStyle/>
                    <a:p>
                      <a:pPr algn="ctr"/>
                      <a:r>
                        <a:rPr lang="en-US" sz="1500" dirty="0">
                          <a:latin typeface="Calibri" panose="020F0502020204030204" pitchFamily="34" charset="0"/>
                          <a:cs typeface="Calibri" panose="020F0502020204030204" pitchFamily="34" charset="0"/>
                        </a:rPr>
                        <a:t>85%</a:t>
                      </a:r>
                      <a:endParaRPr lang="en-IN" sz="15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077279206"/>
                  </a:ext>
                </a:extLst>
              </a:tr>
              <a:tr h="676202">
                <a:tc>
                  <a:txBody>
                    <a:bodyPr/>
                    <a:lstStyle/>
                    <a:p>
                      <a:pPr algn="ctr"/>
                      <a:r>
                        <a:rPr lang="en-US" sz="1500" b="0" dirty="0">
                          <a:latin typeface="Calibri" panose="020F0502020204030204" pitchFamily="34" charset="0"/>
                          <a:cs typeface="Calibri" panose="020F0502020204030204" pitchFamily="34" charset="0"/>
                        </a:rPr>
                        <a:t>Nearest Neighbor Model</a:t>
                      </a:r>
                      <a:endParaRPr lang="en-IN" sz="1500" b="0" dirty="0">
                        <a:latin typeface="Calibri" panose="020F0502020204030204" pitchFamily="34" charset="0"/>
                        <a:cs typeface="Calibri" panose="020F0502020204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0" i="0" kern="1200" dirty="0">
                          <a:solidFill>
                            <a:schemeClr val="dk1"/>
                          </a:solidFill>
                          <a:effectLst/>
                          <a:latin typeface="Calibri" panose="020F0502020204030204" pitchFamily="34" charset="0"/>
                          <a:ea typeface="+mn-ea"/>
                          <a:cs typeface="Calibri" panose="020F0502020204030204" pitchFamily="34" charset="0"/>
                        </a:rPr>
                        <a:t>Accuracy depends on the quality of the data.</a:t>
                      </a:r>
                    </a:p>
                  </a:txBody>
                  <a:tcPr/>
                </a:tc>
                <a:tc>
                  <a:txBody>
                    <a:bodyPr/>
                    <a:lstStyle/>
                    <a:p>
                      <a:pPr algn="ctr"/>
                      <a:r>
                        <a:rPr lang="en-US" sz="1500" dirty="0">
                          <a:latin typeface="Calibri" panose="020F0502020204030204" pitchFamily="34" charset="0"/>
                          <a:cs typeface="Calibri" panose="020F0502020204030204" pitchFamily="34" charset="0"/>
                        </a:rPr>
                        <a:t>80%</a:t>
                      </a:r>
                      <a:endParaRPr lang="en-IN" sz="15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7386997"/>
                  </a:ext>
                </a:extLst>
              </a:tr>
              <a:tr h="520384">
                <a:tc>
                  <a:txBody>
                    <a:bodyPr/>
                    <a:lstStyle/>
                    <a:p>
                      <a:pPr algn="ctr"/>
                      <a:r>
                        <a:rPr lang="en-IN" sz="1500" b="0" dirty="0">
                          <a:latin typeface="Calibri" panose="020F0502020204030204" pitchFamily="34" charset="0"/>
                          <a:cs typeface="Calibri" panose="020F0502020204030204" pitchFamily="34" charset="0"/>
                        </a:rPr>
                        <a:t>Naïve Bayes and </a:t>
                      </a:r>
                      <a:r>
                        <a:rPr lang="en-IN" sz="1500" b="0" dirty="0" err="1">
                          <a:latin typeface="Calibri" panose="020F0502020204030204" pitchFamily="34" charset="0"/>
                          <a:cs typeface="Calibri" panose="020F0502020204030204" pitchFamily="34" charset="0"/>
                        </a:rPr>
                        <a:t>ngrams</a:t>
                      </a:r>
                      <a:r>
                        <a:rPr lang="en-IN" sz="1500" b="0" dirty="0">
                          <a:latin typeface="Calibri" panose="020F0502020204030204" pitchFamily="34" charset="0"/>
                          <a:cs typeface="Calibri" panose="020F0502020204030204" pitchFamily="34" charset="0"/>
                        </a:rPr>
                        <a:t> </a:t>
                      </a:r>
                    </a:p>
                  </a:txBody>
                  <a:tcPr/>
                </a:tc>
                <a:tc>
                  <a:txBody>
                    <a:bodyPr/>
                    <a:lstStyle/>
                    <a:p>
                      <a:pPr algn="ctr"/>
                      <a:r>
                        <a:rPr lang="en-US" sz="1500" dirty="0">
                          <a:latin typeface="Calibri" panose="020F0502020204030204" pitchFamily="34" charset="0"/>
                          <a:cs typeface="Calibri" panose="020F0502020204030204" pitchFamily="34" charset="0"/>
                        </a:rPr>
                        <a:t>Accuracy is less</a:t>
                      </a:r>
                      <a:endParaRPr lang="en-IN" sz="1500" dirty="0">
                        <a:latin typeface="Calibri" panose="020F0502020204030204" pitchFamily="34" charset="0"/>
                        <a:cs typeface="Calibri" panose="020F0502020204030204" pitchFamily="34" charset="0"/>
                      </a:endParaRPr>
                    </a:p>
                  </a:txBody>
                  <a:tcPr/>
                </a:tc>
                <a:tc>
                  <a:txBody>
                    <a:bodyPr/>
                    <a:lstStyle/>
                    <a:p>
                      <a:pPr algn="ctr"/>
                      <a:r>
                        <a:rPr lang="en-US" sz="1500" dirty="0">
                          <a:latin typeface="Calibri" panose="020F0502020204030204" pitchFamily="34" charset="0"/>
                          <a:cs typeface="Calibri" panose="020F0502020204030204" pitchFamily="34" charset="0"/>
                        </a:rPr>
                        <a:t>78%</a:t>
                      </a:r>
                      <a:endParaRPr lang="en-IN" sz="15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139864096"/>
                  </a:ext>
                </a:extLst>
              </a:tr>
              <a:tr h="652843">
                <a:tc>
                  <a:txBody>
                    <a:bodyPr/>
                    <a:lstStyle/>
                    <a:p>
                      <a:pPr algn="ctr"/>
                      <a:r>
                        <a:rPr lang="en-US" sz="1500" b="0" dirty="0">
                          <a:latin typeface="Calibri" panose="020F0502020204030204" pitchFamily="34" charset="0"/>
                          <a:cs typeface="Calibri" panose="020F0502020204030204" pitchFamily="34" charset="0"/>
                        </a:rPr>
                        <a:t>Random Forest</a:t>
                      </a:r>
                      <a:endParaRPr lang="en-IN" sz="1500" b="0" dirty="0">
                        <a:latin typeface="Calibri" panose="020F0502020204030204" pitchFamily="34" charset="0"/>
                        <a:cs typeface="Calibri" panose="020F0502020204030204" pitchFamily="34" charset="0"/>
                      </a:endParaRPr>
                    </a:p>
                  </a:txBody>
                  <a:tcPr/>
                </a:tc>
                <a:tc>
                  <a:txBody>
                    <a:bodyPr/>
                    <a:lstStyle/>
                    <a:p>
                      <a:pPr algn="ctr"/>
                      <a:r>
                        <a:rPr lang="en-IN" sz="1500" b="0" i="0" kern="1200" dirty="0">
                          <a:solidFill>
                            <a:schemeClr val="dk1"/>
                          </a:solidFill>
                          <a:effectLst/>
                          <a:latin typeface="Calibri" panose="020F0502020204030204" pitchFamily="34" charset="0"/>
                          <a:ea typeface="+mn-ea"/>
                          <a:cs typeface="Calibri" panose="020F0502020204030204" pitchFamily="34" charset="0"/>
                        </a:rPr>
                        <a:t>ineffective for real-time predictions.</a:t>
                      </a:r>
                      <a:endParaRPr lang="en-IN" sz="1500" dirty="0">
                        <a:latin typeface="Calibri" panose="020F0502020204030204" pitchFamily="34" charset="0"/>
                        <a:cs typeface="Calibri" panose="020F0502020204030204" pitchFamily="34" charset="0"/>
                      </a:endParaRPr>
                    </a:p>
                  </a:txBody>
                  <a:tcPr/>
                </a:tc>
                <a:tc>
                  <a:txBody>
                    <a:bodyPr/>
                    <a:lstStyle/>
                    <a:p>
                      <a:pPr algn="ctr"/>
                      <a:r>
                        <a:rPr lang="en-US" sz="1500" dirty="0">
                          <a:latin typeface="Calibri" panose="020F0502020204030204" pitchFamily="34" charset="0"/>
                          <a:cs typeface="Calibri" panose="020F0502020204030204" pitchFamily="34" charset="0"/>
                        </a:rPr>
                        <a:t>75%</a:t>
                      </a:r>
                      <a:endParaRPr lang="en-IN" sz="15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854551716"/>
                  </a:ext>
                </a:extLst>
              </a:tr>
              <a:tr h="0">
                <a:tc>
                  <a:txBody>
                    <a:bodyPr/>
                    <a:lstStyle/>
                    <a:p>
                      <a:pPr algn="ctr"/>
                      <a:r>
                        <a:rPr lang="en-US" sz="1500" b="0" dirty="0">
                          <a:latin typeface="Calibri" panose="020F0502020204030204" pitchFamily="34" charset="0"/>
                          <a:cs typeface="Calibri" panose="020F0502020204030204" pitchFamily="34" charset="0"/>
                        </a:rPr>
                        <a:t>SVM</a:t>
                      </a:r>
                      <a:endParaRPr lang="en-IN" sz="1500" b="0" dirty="0">
                        <a:latin typeface="Calibri" panose="020F0502020204030204" pitchFamily="34" charset="0"/>
                        <a:cs typeface="Calibri" panose="020F0502020204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0" i="0" kern="1200" dirty="0">
                          <a:solidFill>
                            <a:schemeClr val="dk1"/>
                          </a:solidFill>
                          <a:effectLst/>
                          <a:latin typeface="Calibri" panose="020F0502020204030204" pitchFamily="34" charset="0"/>
                          <a:ea typeface="+mn-ea"/>
                          <a:cs typeface="Calibri" panose="020F0502020204030204" pitchFamily="34" charset="0"/>
                        </a:rPr>
                        <a:t>Long training time for large datasets.</a:t>
                      </a:r>
                    </a:p>
                  </a:txBody>
                  <a:tcPr/>
                </a:tc>
                <a:tc>
                  <a:txBody>
                    <a:bodyPr/>
                    <a:lstStyle/>
                    <a:p>
                      <a:pPr algn="ctr"/>
                      <a:r>
                        <a:rPr lang="en-US" sz="1500" dirty="0">
                          <a:latin typeface="Calibri" panose="020F0502020204030204" pitchFamily="34" charset="0"/>
                          <a:cs typeface="Calibri" panose="020F0502020204030204" pitchFamily="34" charset="0"/>
                        </a:rPr>
                        <a:t>88%</a:t>
                      </a:r>
                      <a:endParaRPr lang="en-IN" sz="15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57289472"/>
                  </a:ext>
                </a:extLst>
              </a:tr>
            </a:tbl>
          </a:graphicData>
        </a:graphic>
      </p:graphicFrame>
    </p:spTree>
    <p:extLst>
      <p:ext uri="{BB962C8B-B14F-4D97-AF65-F5344CB8AC3E}">
        <p14:creationId xmlns:p14="http://schemas.microsoft.com/office/powerpoint/2010/main" val="1122783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2FB64-D363-4073-B3CF-F46B72D90D70}"/>
              </a:ext>
            </a:extLst>
          </p:cNvPr>
          <p:cNvSpPr>
            <a:spLocks noGrp="1"/>
          </p:cNvSpPr>
          <p:nvPr>
            <p:ph type="title"/>
          </p:nvPr>
        </p:nvSpPr>
        <p:spPr/>
        <p:txBody>
          <a:bodyPr>
            <a:noAutofit/>
          </a:bodyPr>
          <a:lstStyle/>
          <a:p>
            <a:pPr>
              <a:lnSpc>
                <a:spcPct val="100000"/>
              </a:lnSpc>
            </a:pPr>
            <a:br>
              <a:rPr lang="en-IN" sz="3200" b="1" dirty="0">
                <a:effectLst/>
                <a:latin typeface="Arial Black" panose="020B0A04020102020204" pitchFamily="34" charset="0"/>
                <a:ea typeface="Times New Roman" panose="02020603050405020304" pitchFamily="18" charset="0"/>
                <a:cs typeface="Times New Roman" panose="02020603050405020304" pitchFamily="18" charset="0"/>
              </a:rPr>
            </a:br>
            <a:r>
              <a:rPr lang="en-IN" sz="3200" b="1" dirty="0">
                <a:effectLst/>
                <a:latin typeface="Arial Black" panose="020B0A04020102020204" pitchFamily="34" charset="0"/>
                <a:ea typeface="Times New Roman" panose="02020603050405020304" pitchFamily="18" charset="0"/>
                <a:cs typeface="Times New Roman" panose="02020603050405020304" pitchFamily="18" charset="0"/>
              </a:rPr>
              <a:t>NEED OF SENTIMENT ANALYSIS</a:t>
            </a:r>
            <a:br>
              <a:rPr lang="en-IN" sz="3200" b="1" dirty="0">
                <a:solidFill>
                  <a:srgbClr val="1F3763"/>
                </a:solidFill>
                <a:effectLst/>
                <a:latin typeface="Arial Black" panose="020B0A04020102020204" pitchFamily="34" charset="0"/>
                <a:ea typeface="Times New Roman" panose="02020603050405020304" pitchFamily="18" charset="0"/>
                <a:cs typeface="Times New Roman" panose="02020603050405020304" pitchFamily="18" charset="0"/>
              </a:rPr>
            </a:br>
            <a:endParaRPr lang="en-IN" sz="3200" dirty="0">
              <a:latin typeface="Arial Black" panose="020B0A04020102020204" pitchFamily="34" charset="0"/>
            </a:endParaRPr>
          </a:p>
        </p:txBody>
      </p:sp>
      <p:sp>
        <p:nvSpPr>
          <p:cNvPr id="3" name="Subtitle 2">
            <a:extLst>
              <a:ext uri="{FF2B5EF4-FFF2-40B4-BE49-F238E27FC236}">
                <a16:creationId xmlns:a16="http://schemas.microsoft.com/office/drawing/2014/main" id="{90063EE1-E4E5-45A9-B018-1C7DCB5DCB63}"/>
              </a:ext>
            </a:extLst>
          </p:cNvPr>
          <p:cNvSpPr>
            <a:spLocks noGrp="1"/>
          </p:cNvSpPr>
          <p:nvPr>
            <p:ph type="subTitle" idx="4294967295"/>
          </p:nvPr>
        </p:nvSpPr>
        <p:spPr>
          <a:xfrm>
            <a:off x="810852" y="2210142"/>
            <a:ext cx="7237412" cy="4111625"/>
          </a:xfrm>
        </p:spPr>
        <p:txBody>
          <a:bodyPr>
            <a:normAutofit/>
          </a:bodyPr>
          <a:lstStyle/>
          <a:p>
            <a:pPr algn="just">
              <a:lnSpc>
                <a:spcPct val="200000"/>
              </a:lnSpc>
              <a:spcBef>
                <a:spcPts val="805"/>
              </a:spcBef>
              <a:tabLst>
                <a:tab pos="1092835" algn="l"/>
              </a:tabLst>
            </a:pPr>
            <a:r>
              <a:rPr lang="en-IN" sz="2200" b="1" i="1" dirty="0">
                <a:effectLst/>
                <a:latin typeface="Times" panose="02020603050405020304" pitchFamily="18" charset="0"/>
                <a:ea typeface="Times New Roman" panose="02020603050405020304" pitchFamily="18" charset="0"/>
                <a:cs typeface="Times" panose="02020603050405020304" pitchFamily="18" charset="0"/>
              </a:rPr>
              <a:t>Industry</a:t>
            </a:r>
            <a:r>
              <a:rPr lang="en-IN" sz="2200" b="1" i="1" spc="-5" dirty="0">
                <a:effectLst/>
                <a:latin typeface="Times" panose="02020603050405020304" pitchFamily="18" charset="0"/>
                <a:ea typeface="Times New Roman" panose="02020603050405020304" pitchFamily="18" charset="0"/>
                <a:cs typeface="Times" panose="02020603050405020304" pitchFamily="18" charset="0"/>
              </a:rPr>
              <a:t> </a:t>
            </a:r>
            <a:r>
              <a:rPr lang="en-IN" sz="2200" b="1" i="1" dirty="0">
                <a:effectLst/>
                <a:latin typeface="Times" panose="02020603050405020304" pitchFamily="18" charset="0"/>
                <a:ea typeface="Times New Roman" panose="02020603050405020304" pitchFamily="18" charset="0"/>
                <a:cs typeface="Times" panose="02020603050405020304" pitchFamily="18" charset="0"/>
              </a:rPr>
              <a:t>Evolution</a:t>
            </a:r>
          </a:p>
          <a:p>
            <a:pPr algn="just">
              <a:lnSpc>
                <a:spcPct val="200000"/>
              </a:lnSpc>
              <a:spcBef>
                <a:spcPts val="200"/>
              </a:spcBef>
              <a:tabLst>
                <a:tab pos="1092835" algn="l"/>
              </a:tabLst>
            </a:pPr>
            <a:r>
              <a:rPr lang="en-IN" sz="2200" b="1" i="1" dirty="0">
                <a:effectLst/>
                <a:latin typeface="Times" panose="02020603050405020304" pitchFamily="18" charset="0"/>
                <a:ea typeface="Times New Roman" panose="02020603050405020304" pitchFamily="18" charset="0"/>
                <a:cs typeface="Times" panose="02020603050405020304" pitchFamily="18" charset="0"/>
              </a:rPr>
              <a:t>Research</a:t>
            </a:r>
            <a:r>
              <a:rPr lang="en-IN" sz="2200" b="1" i="1" spc="-5" dirty="0">
                <a:effectLst/>
                <a:latin typeface="Times" panose="02020603050405020304" pitchFamily="18" charset="0"/>
                <a:ea typeface="Times New Roman" panose="02020603050405020304" pitchFamily="18" charset="0"/>
                <a:cs typeface="Times" panose="02020603050405020304" pitchFamily="18" charset="0"/>
              </a:rPr>
              <a:t> </a:t>
            </a:r>
            <a:r>
              <a:rPr lang="en-IN" sz="2200" b="1" i="1" dirty="0">
                <a:effectLst/>
                <a:latin typeface="Times" panose="02020603050405020304" pitchFamily="18" charset="0"/>
                <a:ea typeface="Times New Roman" panose="02020603050405020304" pitchFamily="18" charset="0"/>
                <a:cs typeface="Times" panose="02020603050405020304" pitchFamily="18" charset="0"/>
              </a:rPr>
              <a:t>Demand</a:t>
            </a:r>
          </a:p>
          <a:p>
            <a:pPr algn="just">
              <a:lnSpc>
                <a:spcPct val="200000"/>
              </a:lnSpc>
              <a:spcBef>
                <a:spcPts val="450"/>
              </a:spcBef>
              <a:tabLst>
                <a:tab pos="1092835" algn="l"/>
              </a:tabLst>
            </a:pPr>
            <a:r>
              <a:rPr lang="en-IN" sz="2200" b="1" i="1" dirty="0">
                <a:effectLst/>
                <a:latin typeface="Times" panose="02020603050405020304" pitchFamily="18" charset="0"/>
                <a:ea typeface="Times New Roman" panose="02020603050405020304" pitchFamily="18" charset="0"/>
                <a:cs typeface="Times" panose="02020603050405020304" pitchFamily="18" charset="0"/>
              </a:rPr>
              <a:t>Decision</a:t>
            </a:r>
            <a:r>
              <a:rPr lang="en-IN" sz="2200" b="1" i="1" spc="-5" dirty="0">
                <a:effectLst/>
                <a:latin typeface="Times" panose="02020603050405020304" pitchFamily="18" charset="0"/>
                <a:ea typeface="Times New Roman" panose="02020603050405020304" pitchFamily="18" charset="0"/>
                <a:cs typeface="Times" panose="02020603050405020304" pitchFamily="18" charset="0"/>
              </a:rPr>
              <a:t> </a:t>
            </a:r>
            <a:r>
              <a:rPr lang="en-IN" sz="2200" b="1" i="1" dirty="0">
                <a:effectLst/>
                <a:latin typeface="Times" panose="02020603050405020304" pitchFamily="18" charset="0"/>
                <a:ea typeface="Times New Roman" panose="02020603050405020304" pitchFamily="18" charset="0"/>
                <a:cs typeface="Times" panose="02020603050405020304" pitchFamily="18" charset="0"/>
              </a:rPr>
              <a:t>Making</a:t>
            </a:r>
          </a:p>
          <a:p>
            <a:pPr algn="just">
              <a:lnSpc>
                <a:spcPct val="200000"/>
              </a:lnSpc>
              <a:spcBef>
                <a:spcPts val="5"/>
              </a:spcBef>
              <a:tabLst>
                <a:tab pos="1092835" algn="l"/>
              </a:tabLst>
            </a:pPr>
            <a:r>
              <a:rPr lang="en-IN" sz="2200" b="1" i="1" dirty="0">
                <a:effectLst/>
                <a:latin typeface="Times" panose="02020603050405020304" pitchFamily="18" charset="0"/>
                <a:ea typeface="Times New Roman" panose="02020603050405020304" pitchFamily="18" charset="0"/>
                <a:cs typeface="Times" panose="02020603050405020304" pitchFamily="18" charset="0"/>
              </a:rPr>
              <a:t>Understanding</a:t>
            </a:r>
            <a:r>
              <a:rPr lang="en-IN" sz="2200" b="1" i="1" spc="-5" dirty="0">
                <a:effectLst/>
                <a:latin typeface="Times" panose="02020603050405020304" pitchFamily="18" charset="0"/>
                <a:ea typeface="Times New Roman" panose="02020603050405020304" pitchFamily="18" charset="0"/>
                <a:cs typeface="Times" panose="02020603050405020304" pitchFamily="18" charset="0"/>
              </a:rPr>
              <a:t> </a:t>
            </a:r>
            <a:r>
              <a:rPr lang="en-IN" sz="2200" b="1" i="1" dirty="0">
                <a:effectLst/>
                <a:latin typeface="Times" panose="02020603050405020304" pitchFamily="18" charset="0"/>
                <a:ea typeface="Times New Roman" panose="02020603050405020304" pitchFamily="18" charset="0"/>
                <a:cs typeface="Times" panose="02020603050405020304" pitchFamily="18" charset="0"/>
              </a:rPr>
              <a:t>Context</a:t>
            </a:r>
            <a:endParaRPr lang="en-IN" sz="2200" b="1" i="1" dirty="0">
              <a:latin typeface="Times" panose="02020603050405020304" pitchFamily="18" charset="0"/>
              <a:ea typeface="Times New Roman" panose="02020603050405020304" pitchFamily="18" charset="0"/>
              <a:cs typeface="Times" panose="02020603050405020304" pitchFamily="18" charset="0"/>
            </a:endParaRPr>
          </a:p>
          <a:p>
            <a:pPr algn="just">
              <a:lnSpc>
                <a:spcPct val="200000"/>
              </a:lnSpc>
              <a:spcBef>
                <a:spcPts val="5"/>
              </a:spcBef>
              <a:tabLst>
                <a:tab pos="1092835" algn="l"/>
              </a:tabLst>
            </a:pPr>
            <a:r>
              <a:rPr lang="en-IN" sz="2200" b="1" i="1" dirty="0">
                <a:effectLst/>
                <a:latin typeface="Times" panose="02020603050405020304" pitchFamily="18" charset="0"/>
                <a:ea typeface="Times New Roman" panose="02020603050405020304" pitchFamily="18" charset="0"/>
                <a:cs typeface="Times" panose="02020603050405020304" pitchFamily="18" charset="0"/>
              </a:rPr>
              <a:t>Internet</a:t>
            </a:r>
            <a:r>
              <a:rPr lang="en-IN" sz="2200" b="1" i="1" spc="-5" dirty="0">
                <a:effectLst/>
                <a:latin typeface="Times" panose="02020603050405020304" pitchFamily="18" charset="0"/>
                <a:ea typeface="Times New Roman" panose="02020603050405020304" pitchFamily="18" charset="0"/>
                <a:cs typeface="Times" panose="02020603050405020304" pitchFamily="18" charset="0"/>
              </a:rPr>
              <a:t> </a:t>
            </a:r>
            <a:r>
              <a:rPr lang="en-IN" sz="2200" b="1" i="1" dirty="0">
                <a:effectLst/>
                <a:latin typeface="Times" panose="02020603050405020304" pitchFamily="18" charset="0"/>
                <a:ea typeface="Times New Roman" panose="02020603050405020304" pitchFamily="18" charset="0"/>
                <a:cs typeface="Times" panose="02020603050405020304" pitchFamily="18" charset="0"/>
              </a:rPr>
              <a:t>Marketing</a:t>
            </a:r>
          </a:p>
          <a:p>
            <a:pPr algn="ctr">
              <a:lnSpc>
                <a:spcPct val="200000"/>
              </a:lnSpc>
            </a:pPr>
            <a:endParaRPr lang="en-IN" sz="2200" dirty="0"/>
          </a:p>
        </p:txBody>
      </p:sp>
    </p:spTree>
    <p:extLst>
      <p:ext uri="{BB962C8B-B14F-4D97-AF65-F5344CB8AC3E}">
        <p14:creationId xmlns:p14="http://schemas.microsoft.com/office/powerpoint/2010/main" val="2178764042"/>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978</TotalTime>
  <Words>4040</Words>
  <Application>Microsoft Office PowerPoint</Application>
  <PresentationFormat>Widescreen</PresentationFormat>
  <Paragraphs>254</Paragraphs>
  <Slides>30</Slides>
  <Notes>20</Notes>
  <HiddenSlides>0</HiddenSlides>
  <MMClips>0</MMClips>
  <ScaleCrop>false</ScaleCrop>
  <HeadingPairs>
    <vt:vector size="6" baseType="variant">
      <vt:variant>
        <vt:lpstr>Fonts Used</vt:lpstr>
      </vt:variant>
      <vt:variant>
        <vt:i4>15</vt:i4>
      </vt:variant>
      <vt:variant>
        <vt:lpstr>Theme</vt:lpstr>
      </vt:variant>
      <vt:variant>
        <vt:i4>2</vt:i4>
      </vt:variant>
      <vt:variant>
        <vt:lpstr>Slide Titles</vt:lpstr>
      </vt:variant>
      <vt:variant>
        <vt:i4>30</vt:i4>
      </vt:variant>
    </vt:vector>
  </HeadingPairs>
  <TitlesOfParts>
    <vt:vector size="47" baseType="lpstr">
      <vt:lpstr>Arial</vt:lpstr>
      <vt:lpstr>Arial</vt:lpstr>
      <vt:lpstr>Arial Black</vt:lpstr>
      <vt:lpstr>Calibri</vt:lpstr>
      <vt:lpstr>Calibri Light</vt:lpstr>
      <vt:lpstr>Cambria</vt:lpstr>
      <vt:lpstr>goudy old style</vt:lpstr>
      <vt:lpstr>IBM Plex Sans</vt:lpstr>
      <vt:lpstr>Poppins</vt:lpstr>
      <vt:lpstr>Roboto</vt:lpstr>
      <vt:lpstr>Segoe UI</vt:lpstr>
      <vt:lpstr>Times</vt:lpstr>
      <vt:lpstr>Times New Roman</vt:lpstr>
      <vt:lpstr>Trebuchet MS</vt:lpstr>
      <vt:lpstr>urw-din</vt:lpstr>
      <vt:lpstr>Berlin</vt:lpstr>
      <vt:lpstr>Retrospect</vt:lpstr>
      <vt:lpstr>Twitter Sentiment Analysis</vt:lpstr>
      <vt:lpstr>AGENDA</vt:lpstr>
      <vt:lpstr>INTRODUCTION</vt:lpstr>
      <vt:lpstr>MOTIVATION</vt:lpstr>
      <vt:lpstr>PROBLEM STATEMENT</vt:lpstr>
      <vt:lpstr>LITERATURE SURVEY</vt:lpstr>
      <vt:lpstr>PROBLEM  DEFINITION</vt:lpstr>
      <vt:lpstr>EXISTING SYSYEM &amp; DRAWBACKS</vt:lpstr>
      <vt:lpstr> NEED OF SENTIMENT ANALYSIS </vt:lpstr>
      <vt:lpstr>PROPOSED  SYSTEM</vt:lpstr>
      <vt:lpstr>ARCHITECTURE</vt:lpstr>
      <vt:lpstr>WORKFLOW</vt:lpstr>
      <vt:lpstr>MODULES</vt:lpstr>
      <vt:lpstr>MODULE WISE DESCRIPTION</vt:lpstr>
      <vt:lpstr>DATA GATHERING</vt:lpstr>
      <vt:lpstr>DATA PRE-PROCESSING:</vt:lpstr>
      <vt:lpstr>TOKENIZATION</vt:lpstr>
      <vt:lpstr>NORMALISATION</vt:lpstr>
      <vt:lpstr>DATA TRAINING</vt:lpstr>
      <vt:lpstr>TECHNOLOGY STACK</vt:lpstr>
      <vt:lpstr>IMPLEMENTATION</vt:lpstr>
      <vt:lpstr>PowerPoint Presentation</vt:lpstr>
      <vt:lpstr>PowerPoint Presentation</vt:lpstr>
      <vt:lpstr>PowerPoint Presentation</vt:lpstr>
      <vt:lpstr>PowerPoint Presentation</vt:lpstr>
      <vt:lpstr>PowerPoint Presentation</vt:lpstr>
      <vt:lpstr>FUTURE SCOPE</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Sentiment Analysis</dc:title>
  <dc:creator>Arunn Kumar</dc:creator>
  <cp:lastModifiedBy>Arunn Kumar</cp:lastModifiedBy>
  <cp:revision>52</cp:revision>
  <dcterms:created xsi:type="dcterms:W3CDTF">2021-04-28T04:54:38Z</dcterms:created>
  <dcterms:modified xsi:type="dcterms:W3CDTF">2021-05-22T04:07:54Z</dcterms:modified>
</cp:coreProperties>
</file>