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1" r:id="rId3"/>
    <p:sldId id="342" r:id="rId4"/>
    <p:sldId id="352" r:id="rId5"/>
    <p:sldId id="343" r:id="rId6"/>
    <p:sldId id="345" r:id="rId7"/>
    <p:sldId id="353" r:id="rId8"/>
    <p:sldId id="349" r:id="rId9"/>
    <p:sldId id="350" r:id="rId10"/>
    <p:sldId id="35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jupyter_notebook_home\other_users\P.%20Rusakov\Gold585\Lombard\Lombard%2026092018%20promo%20-%209cl-201606-%20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jupyter_notebook_home\other_users\P.%20Rusakov\Gold585\Lombard\Lombard%2026092018%20promo%20-%209cl-201606-%20%20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LTV </a:t>
            </a:r>
            <a:r>
              <a:rPr lang="ru-RU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на долю кластера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28BB40D-2E6E-4A38-9A1C-8666B3833247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{828BB40D-2E6E-4A38-9A1C-8666B3833247}</c15:txfldGUID>
                      <c15:f>Лист1!$D$13</c15:f>
                      <c15:dlblFieldTableCache>
                        <c:ptCount val="1"/>
                        <c:pt idx="0">
                          <c:v>1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0-B8FE-4648-A699-365D2D6995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4B39A61-6373-44C5-88F1-56E493041B8F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{D4B39A61-6373-44C5-88F1-56E493041B8F}</c15:txfldGUID>
                      <c15:f>Лист1!$D$14</c15:f>
                      <c15:dlblFieldTableCache>
                        <c:ptCount val="1"/>
                        <c:pt idx="0">
                          <c:v>2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1-B8FE-4648-A699-365D2D6995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0D16A75-477B-467F-B079-159E6AA4AEC9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{E0D16A75-477B-467F-B079-159E6AA4AEC9}</c15:txfldGUID>
                      <c15:f>Лист1!$D$15</c15:f>
                      <c15:dlblFieldTableCache>
                        <c:ptCount val="1"/>
                        <c:pt idx="0">
                          <c:v>3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2-B8FE-4648-A699-365D2D6995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6A9143E-1797-4F7F-A0F1-0EEFCDD93842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{06A9143E-1797-4F7F-A0F1-0EEFCDD93842}</c15:txfldGUID>
                      <c15:f>Лист1!$D$16</c15:f>
                      <c15:dlblFieldTableCache>
                        <c:ptCount val="1"/>
                        <c:pt idx="0">
                          <c:v>4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3-B8FE-4648-A699-365D2D69954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60AFFB3-734F-4157-BCEF-90EECB29F8DE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{660AFFB3-734F-4157-BCEF-90EECB29F8DE}</c15:txfldGUID>
                      <c15:f>Лист1!$D$17</c15:f>
                      <c15:dlblFieldTableCache>
                        <c:ptCount val="1"/>
                        <c:pt idx="0">
                          <c:v>5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4-B8FE-4648-A699-365D2D69954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4797196-D0B4-475C-BC4F-C1398383CCD5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{74797196-D0B4-475C-BC4F-C1398383CCD5}</c15:txfldGUID>
                      <c15:f>Лист1!$D$18</c15:f>
                      <c15:dlblFieldTableCache>
                        <c:ptCount val="1"/>
                        <c:pt idx="0">
                          <c:v>6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5-B8FE-4648-A699-365D2D69954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8BB29C5-9C7F-4BFF-A558-9268BEB521AE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{A8BB29C5-9C7F-4BFF-A558-9268BEB521AE}</c15:txfldGUID>
                      <c15:f>Лист1!$D$19</c15:f>
                      <c15:dlblFieldTableCache>
                        <c:ptCount val="1"/>
                        <c:pt idx="0">
                          <c:v>7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6-B8FE-4648-A699-365D2D69954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957A0A4-A8B5-4683-8D69-8351168A88E2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{5957A0A4-A8B5-4683-8D69-8351168A88E2}</c15:txfldGUID>
                      <c15:f>Лист1!$D$20</c15:f>
                      <c15:dlblFieldTableCache>
                        <c:ptCount val="1"/>
                        <c:pt idx="0">
                          <c:v>8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7-B8FE-4648-A699-365D2D69954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8FE2240-3C97-45B1-B3E7-423A96D941E2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{B8FE2240-3C97-45B1-B3E7-423A96D941E2}</c15:txfldGUID>
                      <c15:f>Лист1!$D$21</c15:f>
                      <c15:dlblFieldTableCache>
                        <c:ptCount val="1"/>
                        <c:pt idx="0">
                          <c:v>9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B8FE-4648-A699-365D2D6995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Лист1!$F$13:$F$21</c:f>
              <c:numCache>
                <c:formatCode>0.0</c:formatCode>
                <c:ptCount val="9"/>
                <c:pt idx="0">
                  <c:v>1.08377882480858</c:v>
                </c:pt>
                <c:pt idx="1">
                  <c:v>3.2301934867425701</c:v>
                </c:pt>
                <c:pt idx="2">
                  <c:v>10.3207083128381</c:v>
                </c:pt>
                <c:pt idx="3">
                  <c:v>3.9680874705542402</c:v>
                </c:pt>
                <c:pt idx="4">
                  <c:v>6.5199203187250996</c:v>
                </c:pt>
                <c:pt idx="5">
                  <c:v>7.34165363272127</c:v>
                </c:pt>
                <c:pt idx="6">
                  <c:v>11.7394170206532</c:v>
                </c:pt>
                <c:pt idx="7">
                  <c:v>22.2083313687585</c:v>
                </c:pt>
                <c:pt idx="8">
                  <c:v>5.4143525741029599</c:v>
                </c:pt>
              </c:numCache>
            </c:numRef>
          </c:xVal>
          <c:yVal>
            <c:numRef>
              <c:f>Лист1!$G$13:$G$21</c:f>
              <c:numCache>
                <c:formatCode>0</c:formatCode>
                <c:ptCount val="9"/>
                <c:pt idx="0">
                  <c:v>7831.8547447483497</c:v>
                </c:pt>
                <c:pt idx="1">
                  <c:v>10793.0716571092</c:v>
                </c:pt>
                <c:pt idx="2">
                  <c:v>74505.041321130993</c:v>
                </c:pt>
                <c:pt idx="3">
                  <c:v>7325.8822187693804</c:v>
                </c:pt>
                <c:pt idx="4">
                  <c:v>6274.7520378082399</c:v>
                </c:pt>
                <c:pt idx="5">
                  <c:v>6191.5479931603204</c:v>
                </c:pt>
                <c:pt idx="6">
                  <c:v>6996.1884200496197</c:v>
                </c:pt>
                <c:pt idx="7">
                  <c:v>9825.5877620623796</c:v>
                </c:pt>
                <c:pt idx="8">
                  <c:v>6189.8322601556401</c:v>
                </c:pt>
              </c:numCache>
            </c:numRef>
          </c:yVal>
          <c:bubbleSize>
            <c:numRef>
              <c:f>Лист1!$H$13:$H$21</c:f>
              <c:numCache>
                <c:formatCode>0</c:formatCode>
                <c:ptCount val="9"/>
                <c:pt idx="0">
                  <c:v>2725.4499186991898</c:v>
                </c:pt>
                <c:pt idx="1">
                  <c:v>2589.231125492905</c:v>
                </c:pt>
                <c:pt idx="2">
                  <c:v>8152.6520266836442</c:v>
                </c:pt>
                <c:pt idx="3">
                  <c:v>4755.4578777460201</c:v>
                </c:pt>
                <c:pt idx="4">
                  <c:v>149.25044672698087</c:v>
                </c:pt>
                <c:pt idx="5">
                  <c:v>7487.4702173527739</c:v>
                </c:pt>
                <c:pt idx="6">
                  <c:v>5983.9091338981279</c:v>
                </c:pt>
                <c:pt idx="7">
                  <c:v>32391.146165804803</c:v>
                </c:pt>
                <c:pt idx="8">
                  <c:v>392.82223267549028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9-B8FE-4648-A699-365D2D69954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1322887040"/>
        <c:axId val="1331413120"/>
      </c:bubbleChart>
      <c:valAx>
        <c:axId val="1322887040"/>
        <c:scaling>
          <c:orientation val="minMax"/>
          <c:max val="25"/>
          <c:min val="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визитов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413120"/>
        <c:crosses val="autoZero"/>
        <c:crossBetween val="midCat"/>
      </c:valAx>
      <c:valAx>
        <c:axId val="1331413120"/>
        <c:scaling>
          <c:logBase val="10"/>
          <c:orientation val="minMax"/>
          <c:max val="100000"/>
          <c:min val="1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Средняя сумма займа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887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Кластеры по объему клиентов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436166641358415E-2"/>
          <c:y val="0.12261766587955161"/>
          <c:w val="0.91176227391419495"/>
          <c:h val="0.75123507138089241"/>
        </c:manualLayout>
      </c:layout>
      <c:bubbleChart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1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F05-4D92-ADA2-D7658C17380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A4851D1-3B21-4B3F-8492-15E332B37ED6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{7A4851D1-3B21-4B3F-8492-15E332B37ED6}</c15:txfldGUID>
                      <c15:f>Лист1!$D$26</c15:f>
                      <c15:dlblFieldTableCache>
                        <c:ptCount val="1"/>
                        <c:pt idx="0">
                          <c:v>1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0-7F05-4D92-ADA2-D7658C17380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CC70240-0F2F-4CE0-BCB0-3C7300AC25FD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{4CC70240-0F2F-4CE0-BCB0-3C7300AC25FD}</c15:txfldGUID>
                      <c15:f>Лист1!$D$27</c15:f>
                      <c15:dlblFieldTableCache>
                        <c:ptCount val="1"/>
                        <c:pt idx="0">
                          <c:v>2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1-7F05-4D92-ADA2-D7658C17380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0D43090-A4A3-4CD4-BF55-9759333EFE9D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{10D43090-A4A3-4CD4-BF55-9759333EFE9D}</c15:txfldGUID>
                      <c15:f>Лист1!$D$28</c15:f>
                      <c15:dlblFieldTableCache>
                        <c:ptCount val="1"/>
                        <c:pt idx="0">
                          <c:v>3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2-7F05-4D92-ADA2-D7658C17380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5E74D34-EBF7-4AB1-ABD0-6EF8934B69F0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{F5E74D34-EBF7-4AB1-ABD0-6EF8934B69F0}</c15:txfldGUID>
                      <c15:f>Лист1!$D$29</c15:f>
                      <c15:dlblFieldTableCache>
                        <c:ptCount val="1"/>
                        <c:pt idx="0">
                          <c:v>4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3-7F05-4D92-ADA2-D7658C17380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69E2CD3-0438-4852-A264-5625EE68F927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{869E2CD3-0438-4852-A264-5625EE68F927}</c15:txfldGUID>
                      <c15:f>Лист1!$D$30</c15:f>
                      <c15:dlblFieldTableCache>
                        <c:ptCount val="1"/>
                        <c:pt idx="0">
                          <c:v>5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4-7F05-4D92-ADA2-D7658C17380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47C328E-C864-470B-9A1E-7B1234D686EF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{647C328E-C864-470B-9A1E-7B1234D686EF}</c15:txfldGUID>
                      <c15:f>Лист1!$D$31</c15:f>
                      <c15:dlblFieldTableCache>
                        <c:ptCount val="1"/>
                        <c:pt idx="0">
                          <c:v>6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5-7F05-4D92-ADA2-D7658C17380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85722CD-CF37-4257-B6C1-9E1928E5EEBC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{885722CD-CF37-4257-B6C1-9E1928E5EEBC}</c15:txfldGUID>
                      <c15:f>Лист1!$D$32</c15:f>
                      <c15:dlblFieldTableCache>
                        <c:ptCount val="1"/>
                        <c:pt idx="0">
                          <c:v>7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6-7F05-4D92-ADA2-D7658C17380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C26821E-3CA9-4AF4-8308-8713706A584C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{6C26821E-3CA9-4AF4-8308-8713706A584C}</c15:txfldGUID>
                      <c15:f>Лист1!$D$33</c15:f>
                      <c15:dlblFieldTableCache>
                        <c:ptCount val="1"/>
                        <c:pt idx="0">
                          <c:v>8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7-7F05-4D92-ADA2-D7658C17380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EFE1E4D-CD6E-44C0-BC5B-B1050422EFD0}" type="CELLREF">
                      <a:rPr lang="en-US"/>
                      <a:pPr/>
                      <a:t>[ССЫЛКА НА ЯЧЕЙКУ]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{5EFE1E4D-CD6E-44C0-BC5B-B1050422EFD0}</c15:txfldGUID>
                      <c15:f>Лист1!$D$34</c15:f>
                      <c15:dlblFieldTableCache>
                        <c:ptCount val="1"/>
                        <c:pt idx="0">
                          <c:v>9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7F05-4D92-ADA2-D7658C1738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Лист1!$F$26:$F$34</c:f>
              <c:numCache>
                <c:formatCode>0.0</c:formatCode>
                <c:ptCount val="9"/>
                <c:pt idx="0">
                  <c:v>1.08377882480858</c:v>
                </c:pt>
                <c:pt idx="1">
                  <c:v>3.2301934867425701</c:v>
                </c:pt>
                <c:pt idx="2">
                  <c:v>10.3207083128381</c:v>
                </c:pt>
                <c:pt idx="3">
                  <c:v>3.9680874705542402</c:v>
                </c:pt>
                <c:pt idx="4">
                  <c:v>6.5199203187250996</c:v>
                </c:pt>
                <c:pt idx="5">
                  <c:v>7.34165363272127</c:v>
                </c:pt>
                <c:pt idx="6">
                  <c:v>11.7394170206532</c:v>
                </c:pt>
                <c:pt idx="7">
                  <c:v>22.2083313687585</c:v>
                </c:pt>
                <c:pt idx="8">
                  <c:v>5.4143525741029599</c:v>
                </c:pt>
              </c:numCache>
            </c:numRef>
          </c:xVal>
          <c:yVal>
            <c:numRef>
              <c:f>Лист1!$G$26:$G$34</c:f>
              <c:numCache>
                <c:formatCode>0</c:formatCode>
                <c:ptCount val="9"/>
                <c:pt idx="0">
                  <c:v>7831.8547447483497</c:v>
                </c:pt>
                <c:pt idx="1">
                  <c:v>10793.0716571092</c:v>
                </c:pt>
                <c:pt idx="2">
                  <c:v>74505.041321130993</c:v>
                </c:pt>
                <c:pt idx="3">
                  <c:v>7325.8822187693804</c:v>
                </c:pt>
                <c:pt idx="4">
                  <c:v>6274.7520378082399</c:v>
                </c:pt>
                <c:pt idx="5">
                  <c:v>6191.5479931603204</c:v>
                </c:pt>
                <c:pt idx="6">
                  <c:v>6996.1884200496197</c:v>
                </c:pt>
                <c:pt idx="7">
                  <c:v>9825.5877620623796</c:v>
                </c:pt>
                <c:pt idx="8">
                  <c:v>6189.8322601556401</c:v>
                </c:pt>
              </c:numCache>
            </c:numRef>
          </c:yVal>
          <c:bubbleSize>
            <c:numRef>
              <c:f>Лист1!$H$26:$H$34</c:f>
              <c:numCache>
                <c:formatCode>0.0%</c:formatCode>
                <c:ptCount val="9"/>
                <c:pt idx="0">
                  <c:v>0.32015026306915201</c:v>
                </c:pt>
                <c:pt idx="1">
                  <c:v>9.1078855476951007E-2</c:v>
                </c:pt>
                <c:pt idx="2">
                  <c:v>1.3031985292784499E-2</c:v>
                </c:pt>
                <c:pt idx="3">
                  <c:v>0.16316451702969301</c:v>
                </c:pt>
                <c:pt idx="4">
                  <c:v>3.64054347077231E-3</c:v>
                </c:pt>
                <c:pt idx="5">
                  <c:v>0.169238132879836</c:v>
                </c:pt>
                <c:pt idx="6">
                  <c:v>7.4264911180166995E-2</c:v>
                </c:pt>
                <c:pt idx="7">
                  <c:v>0.153809335600816</c:v>
                </c:pt>
                <c:pt idx="8">
                  <c:v>1.16214559998259E-2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9-7F05-4D92-ADA2-D7658C17380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1462727840"/>
        <c:axId val="1848243488"/>
      </c:bubbleChart>
      <c:valAx>
        <c:axId val="1462727840"/>
        <c:scaling>
          <c:orientation val="minMax"/>
          <c:max val="25"/>
          <c:min val="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визитов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8243488"/>
        <c:crosses val="autoZero"/>
        <c:crossBetween val="midCat"/>
      </c:valAx>
      <c:valAx>
        <c:axId val="1848243488"/>
        <c:scaling>
          <c:logBase val="10"/>
          <c:orientation val="minMax"/>
          <c:max val="100000"/>
          <c:min val="1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900" b="1" i="0" cap="all" baseline="0">
                    <a:effectLst/>
                  </a:rPr>
                  <a:t>Средняя сумма займа</a:t>
                </a:r>
                <a:endParaRPr lang="en-US" sz="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727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0.20821</cdr:x>
      <cdr:y>0.45678</cdr:y>
    </cdr:from>
    <cdr:to>
      <cdr:x>0.23848</cdr:x>
      <cdr:y>0.45678</cdr:y>
    </cdr:to>
    <cdr:cxnSp macro="">
      <cdr:nvCxnSpPr>
        <cdr:cNvPr id="2" name="Прямая со стрелкой 1">
          <a:extLst xmlns:a="http://schemas.openxmlformats.org/drawingml/2006/main">
            <a:ext uri="{FF2B5EF4-FFF2-40B4-BE49-F238E27FC236}">
              <a16:creationId xmlns:a16="http://schemas.microsoft.com/office/drawing/2014/main" id="{27AE989E-8318-48F5-AC48-F2C7872F1CF6}"/>
            </a:ext>
          </a:extLst>
        </cdr:cNvPr>
        <cdr:cNvCxnSpPr/>
      </cdr:nvCxnSpPr>
      <cdr:spPr>
        <a:xfrm xmlns:a="http://schemas.openxmlformats.org/drawingml/2006/main">
          <a:off x="2432469" y="1985855"/>
          <a:ext cx="353601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0.10605</cdr:x>
      <cdr:y>0.59589</cdr:y>
    </cdr:from>
    <cdr:to>
      <cdr:x>0.10605</cdr:x>
      <cdr:y>0.67257</cdr:y>
    </cdr:to>
    <cdr:cxnSp macro="">
      <cdr:nvCxnSpPr>
        <cdr:cNvPr id="3" name="Прямая со стрелкой 2">
          <a:extLst xmlns:a="http://schemas.openxmlformats.org/drawingml/2006/main">
            <a:ext uri="{FF2B5EF4-FFF2-40B4-BE49-F238E27FC236}">
              <a16:creationId xmlns:a16="http://schemas.microsoft.com/office/drawing/2014/main" id="{089B4AB0-6108-45D2-8F86-032CEA050E52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1238913" y="2590639"/>
          <a:ext cx="0" cy="33337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0.14645</cdr:x>
      <cdr:y>0.56597</cdr:y>
    </cdr:from>
    <cdr:to>
      <cdr:x>0.17741</cdr:x>
      <cdr:y>0.56597</cdr:y>
    </cdr:to>
    <cdr:cxnSp macro="">
      <cdr:nvCxnSpPr>
        <cdr:cNvPr id="4" name="Прямая со стрелкой 3">
          <a:extLst xmlns:a="http://schemas.openxmlformats.org/drawingml/2006/main">
            <a:ext uri="{FF2B5EF4-FFF2-40B4-BE49-F238E27FC236}">
              <a16:creationId xmlns:a16="http://schemas.microsoft.com/office/drawing/2014/main" id="{7C0EDBC1-DEE5-4C88-828F-04CC22744242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1710897" y="2460563"/>
          <a:ext cx="361740" cy="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0.49285</cdr:x>
      <cdr:y>0.4504</cdr:y>
    </cdr:from>
    <cdr:to>
      <cdr:x>0.49285</cdr:x>
      <cdr:y>0.48165</cdr:y>
    </cdr:to>
    <cdr:cxnSp macro="">
      <cdr:nvCxnSpPr>
        <cdr:cNvPr id="5" name="Прямая со стрелкой 4">
          <a:extLst xmlns:a="http://schemas.openxmlformats.org/drawingml/2006/main">
            <a:ext uri="{FF2B5EF4-FFF2-40B4-BE49-F238E27FC236}">
              <a16:creationId xmlns:a16="http://schemas.microsoft.com/office/drawing/2014/main" id="{CFD90BA4-94E3-48FD-A317-B0C165802B3A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5757740" y="1958144"/>
          <a:ext cx="0" cy="13584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0.37352</cdr:x>
      <cdr:y>0.55672</cdr:y>
    </cdr:from>
    <cdr:to>
      <cdr:x>0.46813</cdr:x>
      <cdr:y>0.57753</cdr:y>
    </cdr:to>
    <cdr:cxnSp macro="">
      <cdr:nvCxnSpPr>
        <cdr:cNvPr id="6" name="Прямая со стрелкой 5">
          <a:extLst xmlns:a="http://schemas.openxmlformats.org/drawingml/2006/main">
            <a:ext uri="{FF2B5EF4-FFF2-40B4-BE49-F238E27FC236}">
              <a16:creationId xmlns:a16="http://schemas.microsoft.com/office/drawing/2014/main" id="{00E632A1-1047-4908-8A99-C9ABA553919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4363662" y="2420368"/>
          <a:ext cx="1105318" cy="9043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0.24008</cdr:x>
      <cdr:y>0.52393</cdr:y>
    </cdr:from>
    <cdr:to>
      <cdr:x>0.30385</cdr:x>
      <cdr:y>0.54748</cdr:y>
    </cdr:to>
    <cdr:cxnSp macro="">
      <cdr:nvCxnSpPr>
        <cdr:cNvPr id="10" name="Прямая со стрелкой 9">
          <a:extLst xmlns:a="http://schemas.openxmlformats.org/drawingml/2006/main">
            <a:ext uri="{FF2B5EF4-FFF2-40B4-BE49-F238E27FC236}">
              <a16:creationId xmlns:a16="http://schemas.microsoft.com/office/drawing/2014/main" id="{992032F1-1CC8-4CDF-B9E0-58798C7E2312}"/>
            </a:ext>
          </a:extLst>
        </cdr:cNvPr>
        <cdr:cNvCxnSpPr/>
      </cdr:nvCxnSpPr>
      <cdr:spPr>
        <a:xfrm xmlns:a="http://schemas.openxmlformats.org/drawingml/2006/main">
          <a:off x="2804817" y="2277815"/>
          <a:ext cx="744928" cy="10236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0.51511</cdr:x>
      <cdr:y>0.50125</cdr:y>
    </cdr:from>
    <cdr:to>
      <cdr:x>0.84744</cdr:x>
      <cdr:y>0.54772</cdr:y>
    </cdr:to>
    <cdr:cxnSp macro="">
      <cdr:nvCxnSpPr>
        <cdr:cNvPr id="12" name="Прямая со стрелкой 11">
          <a:extLst xmlns:a="http://schemas.openxmlformats.org/drawingml/2006/main">
            <a:ext uri="{FF2B5EF4-FFF2-40B4-BE49-F238E27FC236}">
              <a16:creationId xmlns:a16="http://schemas.microsoft.com/office/drawing/2014/main" id="{D4ABE261-7658-45B9-A0E2-B410726A2A7B}"/>
            </a:ext>
          </a:extLst>
        </cdr:cNvPr>
        <cdr:cNvCxnSpPr/>
      </cdr:nvCxnSpPr>
      <cdr:spPr>
        <a:xfrm xmlns:a="http://schemas.openxmlformats.org/drawingml/2006/main" flipV="1">
          <a:off x="6017795" y="2179208"/>
          <a:ext cx="3882508" cy="201997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0.33463</cdr:x>
      <cdr:y>0.46875</cdr:y>
    </cdr:from>
    <cdr:to>
      <cdr:x>0.33463</cdr:x>
      <cdr:y>0.5</cdr:y>
    </cdr:to>
    <cdr:cxnSp macro="">
      <cdr:nvCxnSpPr>
        <cdr:cNvPr id="20" name="Прямая со стрелкой 19">
          <a:extLst xmlns:a="http://schemas.openxmlformats.org/drawingml/2006/main">
            <a:ext uri="{FF2B5EF4-FFF2-40B4-BE49-F238E27FC236}">
              <a16:creationId xmlns:a16="http://schemas.microsoft.com/office/drawing/2014/main" id="{83E845B9-6AD9-4E87-B711-8F24ED4A0A40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3909402" y="2037913"/>
          <a:ext cx="0" cy="13584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0.45139</cdr:x>
      <cdr:y>0.16569</cdr:y>
    </cdr:from>
    <cdr:to>
      <cdr:x>0.47931</cdr:x>
      <cdr:y>0.16569</cdr:y>
    </cdr:to>
    <cdr:cxnSp macro="">
      <cdr:nvCxnSpPr>
        <cdr:cNvPr id="25" name="Прямая со стрелкой 24">
          <a:extLst xmlns:a="http://schemas.openxmlformats.org/drawingml/2006/main">
            <a:ext uri="{FF2B5EF4-FFF2-40B4-BE49-F238E27FC236}">
              <a16:creationId xmlns:a16="http://schemas.microsoft.com/office/drawing/2014/main" id="{DCFE1A10-917F-4688-B08B-1C343DBEA4D9}"/>
            </a:ext>
          </a:extLst>
        </cdr:cNvPr>
        <cdr:cNvCxnSpPr/>
      </cdr:nvCxnSpPr>
      <cdr:spPr>
        <a:xfrm xmlns:a="http://schemas.openxmlformats.org/drawingml/2006/main">
          <a:off x="5273361" y="720321"/>
          <a:ext cx="326248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857C2-62B3-4BC6-8E7A-EFD4545A1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FCFA5C-158D-42AF-B28A-BADE61E58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5EAD86-1C80-4B49-8EEF-2694E0BA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BA7D7F-5392-44C1-93F1-08F7A713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7F940-60AE-4B72-8EBD-6F9FE9C0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FACBA-765D-4233-9E72-1C40EC9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A9FA34-9A73-4723-AE9D-3416F62F4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D217C1-9ED1-47FB-8905-DD970A9E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99895-3A9E-4D4F-A77F-4FDF2A9F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A11BFF-44FF-4C84-B7B2-CF107B42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9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487316-23F3-4448-A80B-BC0614AA8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0A3C6B-CF66-4112-B972-63BF7764A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290616-52D7-4FD9-AC94-9D61FF08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69AA8-78B7-4E71-8ED4-8773A558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48A11-0221-4C9A-B1EE-D68043A5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78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think-cell Slide" r:id="rId4" imgW="6350000" imgH="6350000" progId="TCLayout.ActiveDocument.1">
                  <p:embed/>
                </p:oleObj>
              </mc:Choice>
              <mc:Fallback>
                <p:oleObj name="think-cell Slide" r:id="rId4" imgW="6350000" imgH="6350000" progId="TCLayout.ActiveDocument.1">
                  <p:embed/>
                  <p:pic>
                    <p:nvPicPr>
                      <p:cNvPr id="2" name="Объект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10259" y="6492875"/>
            <a:ext cx="454741" cy="179918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CE7630-5FA4-427A-8031-9809434BE8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43839" y="183421"/>
            <a:ext cx="1162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kumimoji="0" lang="ru-RU" sz="1799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96357" y="6358088"/>
            <a:ext cx="1186827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357" y="6386641"/>
            <a:ext cx="1453098" cy="4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90675-C7C4-4BA2-B8C1-DB8A974A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B7C9B-A2BE-44E2-94C8-EC56C3493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CE93AD-D5AA-4FD2-AD93-932B4CA5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3C8BA-B3D4-4875-AC72-713853BE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3135D3-D78E-4541-8600-5AE8C255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2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AFDAA-D681-4843-980D-2EFA60D0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C3D7B5-AAEF-47A6-8559-5B9382517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60E82-0FE9-4463-8118-EE0F05E0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AC301F-9D49-4DB3-9DE0-F14AC5E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6FEB1-ED2B-4C5E-8618-E2A45FFC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82B55-6E0D-4BAC-A1A4-C659CC4B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B3E66-9727-44B4-8657-3C1D633EB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95CFC1-A856-4F53-A185-0B67D7C03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FC840C-2198-4912-BB29-0545E4BC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266BEC-43B3-459B-9266-5F94B442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8DE311-81CE-47AE-93B7-F79F5DB7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11BFC-DD72-4C8A-97AA-793A76F6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E4130E-CB14-49E4-916D-F333E1DCB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2C7A46-DC13-4777-AF1F-24112AA6E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0FDA53-E829-4459-81BD-3FB5BE594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09E95D-EC14-49EC-9E61-5553A15A5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A8A201-69D9-4D50-A63F-49C9C475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8726BC-00D5-4075-91EC-3C07ECF2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D8EF4E-8686-456D-A9E0-5D74E1F1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0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B90AC-8737-4856-A07D-A7027C59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64B5AE-A18D-4414-923B-BF61A984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825B45-C750-482A-96F3-47E19906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4E1E31-ACCB-4264-9AEA-9A9C0B16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9943DA-50F5-423F-898B-7BA85616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C07068-7B4A-465B-BE6B-A70FB05B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31C0E3-99EC-42E5-82A5-3186BCB0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9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5A4C8-0EFC-4670-BDB6-E1DA8FCC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FC29F-FC06-4C2F-9334-94F22CA2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41B3EA-33E3-4D2D-8617-643F657AD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DAAC5E-2431-4947-A979-C5C56BF1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9FD15A-B017-414C-8B4B-BA94A709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0E18C9-C83B-491A-BD88-18BEB8E9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AE886-EDC1-498F-AD4A-4F80FE4A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C06FDA-C2B9-4CF2-ACBA-90CC5E18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4CE6FD-8ADB-41C0-8A02-D579AFF00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CE7578-EA17-4E64-A3F9-060753C5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DDBA-A2C7-4D60-9C50-6E4A11C8BB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5E3DD4-FCC9-4C7A-99B9-0B872BB4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4E3F3D-913C-48DA-94B6-470FAA50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07EC2-7EB1-4C37-AABE-20734BC4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FC78BF-0954-41F2-A38E-34F0FFEB3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7BF22C-4C4F-402E-B4EC-6D906CDB8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DDBA-A2C7-4D60-9C50-6E4A11C8BB4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6C532-8E8B-41D7-A605-7A75D2A8A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F4560D-60E8-4F1C-B020-C2256F165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BAA8-93C5-49AA-96A6-B029DB76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65.xml"/><Relationship Id="rId1" Type="http://schemas.openxmlformats.org/officeDocument/2006/relationships/vmlDrawing" Target="../drawings/vmlDrawing10.v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9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oleObject" Target="../embeddings/oleObject2.bin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tags" Target="../tags/tag16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5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6.emf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tags" Target="../tags/tag24.xml"/><Relationship Id="rId11" Type="http://schemas.openxmlformats.org/officeDocument/2006/relationships/oleObject" Target="../embeddings/oleObject3.bin"/><Relationship Id="rId5" Type="http://schemas.openxmlformats.org/officeDocument/2006/relationships/tags" Target="../tags/tag23.xml"/><Relationship Id="rId10" Type="http://schemas.openxmlformats.org/officeDocument/2006/relationships/image" Target="../media/image1.emf"/><Relationship Id="rId4" Type="http://schemas.openxmlformats.org/officeDocument/2006/relationships/tags" Target="../tags/tag22.xml"/><Relationship Id="rId9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5.vml"/><Relationship Id="rId6" Type="http://schemas.openxmlformats.org/officeDocument/2006/relationships/tags" Target="../tags/tag30.xml"/><Relationship Id="rId11" Type="http://schemas.openxmlformats.org/officeDocument/2006/relationships/image" Target="../media/image4.png"/><Relationship Id="rId5" Type="http://schemas.openxmlformats.org/officeDocument/2006/relationships/tags" Target="../tags/tag29.xml"/><Relationship Id="rId10" Type="http://schemas.openxmlformats.org/officeDocument/2006/relationships/image" Target="../media/image1.emf"/><Relationship Id="rId4" Type="http://schemas.openxmlformats.org/officeDocument/2006/relationships/tags" Target="../tags/tag28.xml"/><Relationship Id="rId9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6.v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image" Target="../media/image1.emf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oleObject" Target="../embeddings/oleObject2.bin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43.xml"/><Relationship Id="rId1" Type="http://schemas.openxmlformats.org/officeDocument/2006/relationships/vmlDrawing" Target="../drawings/vmlDrawing7.v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vmlDrawing" Target="../drawings/vmlDrawing8.vml"/><Relationship Id="rId6" Type="http://schemas.openxmlformats.org/officeDocument/2006/relationships/tags" Target="../tags/tag57.xml"/><Relationship Id="rId11" Type="http://schemas.openxmlformats.org/officeDocument/2006/relationships/chart" Target="../charts/chart1.xml"/><Relationship Id="rId5" Type="http://schemas.openxmlformats.org/officeDocument/2006/relationships/tags" Target="../tags/tag56.xml"/><Relationship Id="rId10" Type="http://schemas.openxmlformats.org/officeDocument/2006/relationships/image" Target="../media/image1.emf"/><Relationship Id="rId4" Type="http://schemas.openxmlformats.org/officeDocument/2006/relationships/tags" Target="../tags/tag55.xml"/><Relationship Id="rId9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vmlDrawing" Target="../drawings/vmlDrawing9.vml"/><Relationship Id="rId6" Type="http://schemas.openxmlformats.org/officeDocument/2006/relationships/tags" Target="../tags/tag63.xml"/><Relationship Id="rId11" Type="http://schemas.openxmlformats.org/officeDocument/2006/relationships/chart" Target="../charts/chart2.xml"/><Relationship Id="rId5" Type="http://schemas.openxmlformats.org/officeDocument/2006/relationships/tags" Target="../tags/tag62.xml"/><Relationship Id="rId10" Type="http://schemas.openxmlformats.org/officeDocument/2006/relationships/image" Target="../media/image1.emf"/><Relationship Id="rId4" Type="http://schemas.openxmlformats.org/officeDocument/2006/relationships/tags" Target="../tags/tag61.xml"/><Relationship Id="rId9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CE646A04-1491-4474-BD3F-7EE97DAF8B46}"/>
              </a:ext>
            </a:extLst>
          </p:cNvPr>
          <p:cNvSpPr txBox="1">
            <a:spLocks/>
          </p:cNvSpPr>
          <p:nvPr/>
        </p:nvSpPr>
        <p:spPr>
          <a:xfrm>
            <a:off x="3784875" y="5056308"/>
            <a:ext cx="7639200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Font typeface="Arial" pitchFamily="34" charset="0"/>
              <a:buNone/>
            </a:pPr>
            <a:r>
              <a:rPr lang="ru-RU" dirty="0">
                <a:solidFill>
                  <a:prstClr val="black"/>
                </a:solidFill>
              </a:rPr>
              <a:t>24.0</a:t>
            </a:r>
            <a:r>
              <a:rPr lang="en-US" dirty="0">
                <a:solidFill>
                  <a:prstClr val="black"/>
                </a:solidFill>
              </a:rPr>
              <a:t>9</a:t>
            </a:r>
            <a:r>
              <a:rPr lang="ru-RU" dirty="0">
                <a:solidFill>
                  <a:prstClr val="black"/>
                </a:solidFill>
              </a:rPr>
              <a:t>.18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5FC0497E-AE64-402B-8233-79EC0F1BD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294" y="2878454"/>
            <a:ext cx="8197412" cy="615553"/>
          </a:xfrm>
        </p:spPr>
        <p:txBody>
          <a:bodyPr>
            <a:noAutofit/>
          </a:bodyPr>
          <a:lstStyle/>
          <a:p>
            <a:r>
              <a:rPr lang="ru-RU" sz="4000" b="1" dirty="0"/>
              <a:t>Кластеризация клиентов ломбарда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FD40C3-2FC9-4904-94A8-0CCB1C1B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171" y="609782"/>
            <a:ext cx="3008904" cy="97646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999CA0-4DE6-4A79-A375-F73B8ED65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5" y="807501"/>
            <a:ext cx="30670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think-cell Slide" r:id="rId8" imgW="6350000" imgH="6350000" progId="TCLayout.ActiveDocument.1">
                  <p:embed/>
                </p:oleObj>
              </mc:Choice>
              <mc:Fallback>
                <p:oleObj name="think-cell Slide" r:id="rId8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7" y="646724"/>
            <a:ext cx="11889473" cy="5709255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Рекомендации</a:t>
            </a:r>
            <a:endParaRPr lang="ru-RU" sz="2221" dirty="0">
              <a:solidFill>
                <a:schemeClr val="tx1"/>
              </a:solidFill>
            </a:endParaRP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>
          <a:xfrm>
            <a:off x="11572011" y="5816818"/>
            <a:ext cx="454741" cy="179918"/>
          </a:xfrm>
        </p:spPr>
        <p:txBody>
          <a:bodyPr/>
          <a:lstStyle/>
          <a:p>
            <a:fld id="{2BCE7630-5FA4-427A-8031-9809434BE8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9" name="Rectangle 95">
            <a:extLst>
              <a:ext uri="{FF2B5EF4-FFF2-40B4-BE49-F238E27FC236}">
                <a16:creationId xmlns:a16="http://schemas.microsoft.com/office/drawing/2014/main" id="{811AD280-55A9-4EB0-B578-966346B20172}"/>
              </a:ext>
            </a:extLst>
          </p:cNvPr>
          <p:cNvSpPr/>
          <p:nvPr/>
        </p:nvSpPr>
        <p:spPr>
          <a:xfrm>
            <a:off x="157532" y="868958"/>
            <a:ext cx="11782881" cy="589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ru-RU" sz="1600" b="1" dirty="0"/>
              <a:t>Кластер 1</a:t>
            </a:r>
            <a:r>
              <a:rPr lang="ru-RU" sz="1600" dirty="0"/>
              <a:t> – ходят за деньгами, пользуются высокой стоимостью оценки за грамм и в половине случаев не возвращают. Необходимо стимулировать прийти второй раз – возможно при возврате первого займа, второй оценивается так же высоко. Промо на повторный визит.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ru-RU" sz="1600" b="1" dirty="0"/>
              <a:t>Кластер 2</a:t>
            </a:r>
            <a:r>
              <a:rPr lang="ru-RU" sz="1600" dirty="0"/>
              <a:t> – самые возрастные и пользующиеся промо, их нужно выводить на большее количество визитов. Продолжать промо акции, на которые они реагируют. Процент поднимать не стоит, необходимо стимулировать ходить чаще.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ru-RU" sz="1600" b="1" dirty="0"/>
              <a:t>Кластер 3</a:t>
            </a:r>
            <a:r>
              <a:rPr lang="ru-RU" sz="1600" dirty="0"/>
              <a:t> – профессионалы, сами знают когда приходить. Пользуются промо, видимо для снижения процентной ставки, рейтинг не высок. Что бы не потерять, можно чуть снизить процентную ставку.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ru-RU" sz="1600" b="1" dirty="0"/>
              <a:t>Кластер 4 </a:t>
            </a:r>
            <a:r>
              <a:rPr lang="ru-RU" sz="1600" dirty="0"/>
              <a:t>– молодые люди – эволюция первого кластера. Есть реакция на смс. Этот кластер нужно стремиться переводить в 6й кластер, но с большей суммой. Работать над лояльностью.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ru-RU" sz="1600" b="1" dirty="0"/>
              <a:t>Кластер 5 </a:t>
            </a:r>
            <a:r>
              <a:rPr lang="ru-RU" sz="1600" dirty="0"/>
              <a:t>– по факту это скупщики, можно привлекать при необходимости золота для переработки.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ru-RU" sz="1600" b="1" dirty="0"/>
              <a:t>Кластер 6 </a:t>
            </a:r>
            <a:r>
              <a:rPr lang="ru-RU" sz="1600" dirty="0"/>
              <a:t>– большой кластер, необходима стимуляция к увеличению суммы ЗБ. Можно увеличить стоимость за грамм или стимулировать ходить чаще. Плавно перетекают в 7й кластер. Работать над лояльностью.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ru-RU" sz="1600" b="1" dirty="0"/>
              <a:t>Кластер 7 </a:t>
            </a:r>
            <a:r>
              <a:rPr lang="ru-RU" sz="1600" dirty="0"/>
              <a:t>– видно увеличение средней суммы по сравнению с 6м кластером. Возможно сказывается уменьшение процента. Если сравнивать с 8 кластером, то прослеживается прямая зависимость средней суммы залога от процента в день. Реакция на смс слабая, но остается реакция на различные промо.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ru-RU" sz="1600" b="1" dirty="0"/>
              <a:t>Кластер 8 </a:t>
            </a:r>
            <a:r>
              <a:rPr lang="ru-RU" sz="1600" dirty="0"/>
              <a:t>– постоянные клиенты, задача их не отпустить. Реакции на СМС нет. Так же можно уменьшить процент или штраф за просрочку, для стимуляции продолжать обращаться.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ru-RU" sz="1600" b="1" dirty="0"/>
              <a:t>Кластер 9 </a:t>
            </a:r>
            <a:r>
              <a:rPr lang="ru-RU" sz="1600" dirty="0"/>
              <a:t>– необходимо проверить, откуда высокий рейтинг при небольшом количестве визитов. Необходимо либо снижать рейтинг, либо повышать процент (</a:t>
            </a:r>
            <a:r>
              <a:rPr lang="en-US" sz="1600" dirty="0"/>
              <a:t>UPD. </a:t>
            </a:r>
            <a:r>
              <a:rPr lang="ru-RU" sz="1600" dirty="0"/>
              <a:t>6-й рейтинг является негативным, плохие клиенты).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ru-RU" sz="1600" b="1" dirty="0"/>
              <a:t>Эволюция</a:t>
            </a:r>
            <a:r>
              <a:rPr lang="ru-RU" sz="1600" dirty="0"/>
              <a:t> клиентов: 1=</a:t>
            </a:r>
            <a:r>
              <a:rPr lang="en-US" sz="1600" dirty="0"/>
              <a:t>&gt;4=&gt;6=&gt;7=&gt;8</a:t>
            </a:r>
            <a:r>
              <a:rPr lang="ru-RU" sz="1600" dirty="0"/>
              <a:t>. Ядро клиентов – кластеры 6, 7 и 8. Кластеры 2 и 3 – обособленные, провоцировать к увеличению количества или частоты визитов.</a:t>
            </a:r>
          </a:p>
          <a:p>
            <a:pPr marL="342900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3725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think-cell Slide" r:id="rId13" imgW="6350000" imgH="6350000" progId="TCLayout.ActiveDocument.1">
                  <p:embed/>
                </p:oleObj>
              </mc:Choice>
              <mc:Fallback>
                <p:oleObj name="think-cell Slide" r:id="rId13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8" y="646724"/>
            <a:ext cx="8587180" cy="5511573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54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04239" y="982707"/>
            <a:ext cx="8584892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b="1" dirty="0"/>
              <a:t>Основные предпосылки:</a:t>
            </a:r>
            <a:endParaRPr lang="ru-RU" sz="1400" b="1" dirty="0"/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Методы кластеризации</a:t>
            </a:r>
            <a:r>
              <a:rPr lang="en-US" sz="2400" dirty="0"/>
              <a:t>	</a:t>
            </a:r>
            <a:endParaRPr lang="ru-RU" sz="2221" dirty="0">
              <a:solidFill>
                <a:schemeClr val="tx1"/>
              </a:solidFill>
            </a:endParaRP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46413" y="1652734"/>
            <a:ext cx="785387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r>
              <a:rPr lang="ru-RU" b="1" dirty="0"/>
              <a:t>Использовалась суммарная ретроспектива активности клиента за все время</a:t>
            </a:r>
            <a:r>
              <a:rPr lang="ru-RU" dirty="0"/>
              <a:t>, но рассматривались только клиенты, имевшие визит в ломбард с 01 июня 2016 по 01 июня 2018 года (275 783 клиента) </a:t>
            </a:r>
          </a:p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endParaRPr lang="ru-RU" dirty="0"/>
          </a:p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r>
              <a:rPr lang="ru-RU" b="1" dirty="0"/>
              <a:t>Кластеризация проводилась методом </a:t>
            </a:r>
            <a:r>
              <a:rPr lang="en-US" b="1" i="1" dirty="0"/>
              <a:t>k</a:t>
            </a:r>
            <a:r>
              <a:rPr lang="en-US" b="1" dirty="0"/>
              <a:t>-</a:t>
            </a:r>
            <a:r>
              <a:rPr lang="ru-RU" b="1" dirty="0"/>
              <a:t>средних</a:t>
            </a:r>
            <a:r>
              <a:rPr lang="en-US" dirty="0"/>
              <a:t>, </a:t>
            </a:r>
            <a:r>
              <a:rPr lang="ru-RU" dirty="0"/>
              <a:t>который хорошо зарекомендовал себя как точный и быстрый алгоритм</a:t>
            </a:r>
            <a:endParaRPr lang="en-US" dirty="0"/>
          </a:p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endParaRPr lang="ru-RU" dirty="0"/>
          </a:p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r>
              <a:rPr lang="ru-RU" b="1" dirty="0"/>
              <a:t>Для отрисовки кластеров применялся метод главных компонент </a:t>
            </a:r>
            <a:r>
              <a:rPr lang="ru-RU" dirty="0"/>
              <a:t>(</a:t>
            </a:r>
            <a:r>
              <a:rPr lang="en-US" dirty="0"/>
              <a:t>PCA</a:t>
            </a:r>
            <a:r>
              <a:rPr lang="ru-RU" dirty="0"/>
              <a:t>) для преобразования многомерного пространства в двумерное</a:t>
            </a:r>
            <a:endParaRPr lang="en-US" dirty="0"/>
          </a:p>
        </p:txBody>
      </p:sp>
      <p:sp>
        <p:nvSpPr>
          <p:cNvPr id="42" name="Овал 6"/>
          <p:cNvSpPr/>
          <p:nvPr>
            <p:custDataLst>
              <p:tags r:id="rId6"/>
            </p:custDataLst>
          </p:nvPr>
        </p:nvSpPr>
        <p:spPr>
          <a:xfrm>
            <a:off x="246413" y="1652734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Овал 6"/>
          <p:cNvSpPr/>
          <p:nvPr>
            <p:custDataLst>
              <p:tags r:id="rId7"/>
            </p:custDataLst>
          </p:nvPr>
        </p:nvSpPr>
        <p:spPr>
          <a:xfrm>
            <a:off x="246413" y="2868824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Овал 6">
            <a:extLst>
              <a:ext uri="{FF2B5EF4-FFF2-40B4-BE49-F238E27FC236}">
                <a16:creationId xmlns:a16="http://schemas.microsoft.com/office/drawing/2014/main" id="{E74C77DF-6940-470E-9407-080B95BC994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46412" y="3904993"/>
            <a:ext cx="332294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6E8F9C1-38FB-4F70-9B5A-301B2A549F5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8831306" y="624308"/>
            <a:ext cx="3233694" cy="5511573"/>
            <a:chOff x="616514" y="1168650"/>
            <a:chExt cx="3979442" cy="4503445"/>
          </a:xfrm>
        </p:grpSpPr>
        <p:sp>
          <p:nvSpPr>
            <p:cNvPr id="27" name="Rectangle 15">
              <a:extLst>
                <a:ext uri="{FF2B5EF4-FFF2-40B4-BE49-F238E27FC236}">
                  <a16:creationId xmlns:a16="http://schemas.microsoft.com/office/drawing/2014/main" id="{DD86CDA9-1447-4A27-9137-A45DC67E674C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E9325B19-D25E-4929-9539-3520F2A04087}"/>
                </a:ext>
              </a:extLst>
            </p:cNvPr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81E69716-88D7-498D-AE3C-B4560239D90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0" name="AutoShape 17">
                <a:extLst>
                  <a:ext uri="{FF2B5EF4-FFF2-40B4-BE49-F238E27FC236}">
                    <a16:creationId xmlns:a16="http://schemas.microsoft.com/office/drawing/2014/main" id="{0F6D4D17-C126-40CC-BF6B-9D6A526499D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1588" y="853075"/>
                <a:ext cx="263659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pic>
        <p:nvPicPr>
          <p:cNvPr id="5" name="Рисунок 4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085273E2-E694-4F62-A352-0D47A9C9EF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763" y="3837263"/>
            <a:ext cx="3021505" cy="1976927"/>
          </a:xfrm>
          <a:prstGeom prst="rect">
            <a:avLst/>
          </a:prstGeom>
        </p:spPr>
      </p:pic>
      <p:pic>
        <p:nvPicPr>
          <p:cNvPr id="7" name="Рисунок 6" descr="Изображение выглядит как небо, фотография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65BF9016-F273-4E30-8467-73EF4B3D14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161" y="1171547"/>
            <a:ext cx="3128107" cy="205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7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think-cell Slide" r:id="rId11" imgW="6350000" imgH="6350000" progId="TCLayout.ActiveDocument.1">
                  <p:embed/>
                </p:oleObj>
              </mc:Choice>
              <mc:Fallback>
                <p:oleObj name="think-cell Slide" r:id="rId11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7" y="646724"/>
            <a:ext cx="11889473" cy="5511573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54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4239" y="982707"/>
            <a:ext cx="11886304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b="1" dirty="0"/>
              <a:t>Используемые модели</a:t>
            </a:r>
            <a:endParaRPr lang="ru-RU" sz="1400" b="1" dirty="0"/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Методы кластеризации</a:t>
            </a:r>
            <a:r>
              <a:rPr lang="en-US" sz="2400" dirty="0"/>
              <a:t>	</a:t>
            </a:r>
            <a:endParaRPr lang="ru-RU" sz="2221" dirty="0">
              <a:solidFill>
                <a:schemeClr val="tx1"/>
              </a:solidFill>
            </a:endParaRP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46413" y="1980802"/>
            <a:ext cx="113638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r>
              <a:rPr lang="ru-RU" sz="1600" b="1" kern="0" dirty="0"/>
              <a:t>Было проверено несколько гипотез:</a:t>
            </a:r>
          </a:p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endParaRPr lang="ru-RU" sz="1600" b="1" kern="0" dirty="0"/>
          </a:p>
          <a:p>
            <a:pPr marL="1223766" lvl="2" indent="-309857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r>
              <a:rPr lang="ru-RU" dirty="0"/>
              <a:t>Кластеризация всех новых последних залоговых билетов клиентов</a:t>
            </a:r>
            <a:endParaRPr lang="ru-RU" sz="1600" kern="0" dirty="0"/>
          </a:p>
          <a:p>
            <a:pPr marL="1223766" lvl="2" indent="-309857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r>
              <a:rPr lang="ru-RU" dirty="0"/>
              <a:t>Сегментация на 1 билет, от 2х до 57 и больше 57 залоговых билетов (</a:t>
            </a:r>
            <a:r>
              <a:rPr lang="en-US" dirty="0"/>
              <a:t>25%, 70% </a:t>
            </a:r>
            <a:r>
              <a:rPr lang="ru-RU" dirty="0"/>
              <a:t>и 5% соответственно)</a:t>
            </a:r>
          </a:p>
          <a:p>
            <a:pPr marL="1223766" lvl="2" indent="-309857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r>
              <a:rPr lang="ru-RU" dirty="0"/>
              <a:t>Группировка всех перезалогов в первый залоговый билет</a:t>
            </a:r>
          </a:p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endParaRPr lang="ru-RU" b="1" dirty="0"/>
          </a:p>
          <a:p>
            <a:pPr marL="309857" indent="-309857" algn="just" defTabSz="1170774" eaLnBrk="0" hangingPunct="0">
              <a:spcBef>
                <a:spcPts val="600"/>
              </a:spcBef>
              <a:buClr>
                <a:srgbClr val="C00000"/>
              </a:buClr>
              <a:buSzPct val="115000"/>
              <a:buFont typeface="Arial" panose="020B0604020202020204" pitchFamily="34" charset="0"/>
              <a:buChar char="►"/>
              <a:tabLst>
                <a:tab pos="1046460" algn="l"/>
              </a:tabLst>
            </a:pPr>
            <a:r>
              <a:rPr lang="ru-RU" b="1" dirty="0"/>
              <a:t>Каждая из групп разбивалась на различное количество кластеров</a:t>
            </a:r>
            <a:r>
              <a:rPr lang="ru-RU" dirty="0"/>
              <a:t>, для которых вычислялись коэффициенты силуэта и среднеквадратичные отклонения от центров – таким образом выбиралось оптимальной количество кластеров.</a:t>
            </a:r>
            <a:endParaRPr lang="ru-RU" sz="1600" b="1" kern="0" dirty="0"/>
          </a:p>
        </p:txBody>
      </p:sp>
      <p:sp>
        <p:nvSpPr>
          <p:cNvPr id="42" name="Овал 6"/>
          <p:cNvSpPr/>
          <p:nvPr>
            <p:custDataLst>
              <p:tags r:id="rId7"/>
            </p:custDataLst>
          </p:nvPr>
        </p:nvSpPr>
        <p:spPr>
          <a:xfrm>
            <a:off x="246413" y="1980802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Овал 6"/>
          <p:cNvSpPr/>
          <p:nvPr>
            <p:custDataLst>
              <p:tags r:id="rId8"/>
            </p:custDataLst>
          </p:nvPr>
        </p:nvSpPr>
        <p:spPr>
          <a:xfrm>
            <a:off x="246413" y="3985915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1819818-ED66-40D1-B020-D042A2D72844}"/>
              </a:ext>
            </a:extLst>
          </p:cNvPr>
          <p:cNvSpPr/>
          <p:nvPr/>
        </p:nvSpPr>
        <p:spPr>
          <a:xfrm>
            <a:off x="-447675" y="5267808"/>
            <a:ext cx="12328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3909" lvl="2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tabLst>
                <a:tab pos="1046460" algn="l"/>
              </a:tabLst>
            </a:pPr>
            <a:r>
              <a:rPr lang="ru-RU" dirty="0"/>
              <a:t>В результате была определена оптимальная структура данных для анализа – это выборка из всех последних новых залоговых билетов по клиентам, за исключением 1% - у которых их количество превышало 73.</a:t>
            </a:r>
          </a:p>
        </p:txBody>
      </p:sp>
    </p:spTree>
    <p:extLst>
      <p:ext uri="{BB962C8B-B14F-4D97-AF65-F5344CB8AC3E}">
        <p14:creationId xmlns:p14="http://schemas.microsoft.com/office/powerpoint/2010/main" val="318130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think-cell Slide" r:id="rId9" imgW="6350000" imgH="6350000" progId="TCLayout.ActiveDocument.1">
                  <p:embed/>
                </p:oleObj>
              </mc:Choice>
              <mc:Fallback>
                <p:oleObj name="think-cell Slide" r:id="rId9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8" y="646724"/>
            <a:ext cx="11776674" cy="5620726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Кластеризация</a:t>
            </a:r>
            <a:endParaRPr lang="en-US" sz="2400" dirty="0"/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72AB1B21-8A35-4EF1-843A-344C4B92ED0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4239" y="982707"/>
            <a:ext cx="3913384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b="1" dirty="0"/>
              <a:t>Данные</a:t>
            </a:r>
          </a:p>
          <a:p>
            <a:pPr>
              <a:buClr>
                <a:srgbClr val="000000"/>
              </a:buClr>
              <a:defRPr/>
            </a:pPr>
            <a:endParaRPr lang="ru-RU" sz="1400" b="1" dirty="0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DDC52B4D-1B1A-449C-ABAD-951337012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77958"/>
              </p:ext>
            </p:extLst>
          </p:nvPr>
        </p:nvGraphicFramePr>
        <p:xfrm>
          <a:off x="4168775" y="958850"/>
          <a:ext cx="7459663" cy="513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Worksheet" r:id="rId11" imgW="7711582" imgH="5311290" progId="Excel.Sheet.12">
                  <p:embed/>
                </p:oleObj>
              </mc:Choice>
              <mc:Fallback>
                <p:oleObj name="Worksheet" r:id="rId11" imgW="7711582" imgH="53112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68775" y="958850"/>
                        <a:ext cx="7459663" cy="5138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C098921-5D9E-484D-A1F8-3211376F6A9A}"/>
              </a:ext>
            </a:extLst>
          </p:cNvPr>
          <p:cNvSpPr/>
          <p:nvPr/>
        </p:nvSpPr>
        <p:spPr>
          <a:xfrm>
            <a:off x="-699751" y="1719479"/>
            <a:ext cx="4616053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3909" lvl="2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tabLst>
                <a:tab pos="1046460" algn="l"/>
              </a:tabLst>
            </a:pPr>
            <a:r>
              <a:rPr lang="ru-RU" sz="1200" kern="0" dirty="0"/>
              <a:t>Кластеризация производилась по полям:</a:t>
            </a: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AutoNum type="arabicPeriod"/>
              <a:tabLst>
                <a:tab pos="1046460" algn="l"/>
              </a:tabLst>
            </a:pPr>
            <a:r>
              <a:rPr lang="ru-RU" sz="1200" kern="0" dirty="0"/>
              <a:t>Возраст</a:t>
            </a: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AutoNum type="arabicPeriod"/>
              <a:tabLst>
                <a:tab pos="1046460" algn="l"/>
              </a:tabLst>
            </a:pPr>
            <a:r>
              <a:rPr lang="en-US" sz="1200" kern="0" dirty="0"/>
              <a:t>Life</a:t>
            </a:r>
            <a:r>
              <a:rPr lang="ru-RU" sz="1200" kern="0" dirty="0"/>
              <a:t> </a:t>
            </a:r>
            <a:r>
              <a:rPr lang="en-US" sz="1200" kern="0" dirty="0"/>
              <a:t>Time</a:t>
            </a:r>
            <a:endParaRPr lang="ru-RU" sz="1200" kern="0" dirty="0"/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AutoNum type="arabicPeriod"/>
              <a:tabLst>
                <a:tab pos="1046460" algn="l"/>
              </a:tabLst>
            </a:pPr>
            <a:r>
              <a:rPr lang="en-US" sz="1200" kern="0" dirty="0"/>
              <a:t>LTV</a:t>
            </a: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AutoNum type="arabicPeriod"/>
              <a:tabLst>
                <a:tab pos="1046460" algn="l"/>
              </a:tabLst>
            </a:pPr>
            <a:r>
              <a:rPr lang="ru-RU" sz="1200" kern="0" dirty="0"/>
              <a:t>Средняя сумма займа</a:t>
            </a:r>
            <a:endParaRPr lang="en-US" sz="1200" kern="0" dirty="0"/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AutoNum type="arabicPeriod"/>
              <a:tabLst>
                <a:tab pos="1046460" algn="l"/>
              </a:tabLst>
            </a:pPr>
            <a:r>
              <a:rPr lang="ru-RU" sz="1200" kern="0" dirty="0"/>
              <a:t>Количество визитов</a:t>
            </a: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AutoNum type="arabicPeriod"/>
              <a:tabLst>
                <a:tab pos="1046460" algn="l"/>
              </a:tabLst>
            </a:pPr>
            <a:r>
              <a:rPr lang="ru-RU" sz="1200" kern="0" dirty="0"/>
              <a:t>Процент по СМС</a:t>
            </a: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AutoNum type="arabicPeriod"/>
              <a:tabLst>
                <a:tab pos="1046460" algn="l"/>
              </a:tabLst>
            </a:pPr>
            <a:r>
              <a:rPr lang="ru-RU" sz="1200" kern="0" dirty="0"/>
              <a:t>Процент по промо</a:t>
            </a: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Tx/>
              <a:buAutoNum type="arabicPeriod"/>
              <a:tabLst>
                <a:tab pos="1046460" algn="l"/>
              </a:tabLst>
            </a:pPr>
            <a:r>
              <a:rPr lang="ru-RU" sz="1200" dirty="0"/>
              <a:t>Процент новых</a:t>
            </a: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Tx/>
              <a:buAutoNum type="arabicPeriod"/>
              <a:tabLst>
                <a:tab pos="1046460" algn="l"/>
              </a:tabLst>
            </a:pPr>
            <a:r>
              <a:rPr lang="ru-RU" sz="1200" dirty="0"/>
              <a:t>Процент перезалогов</a:t>
            </a: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Tx/>
              <a:buAutoNum type="arabicPeriod"/>
              <a:tabLst>
                <a:tab pos="1046460" algn="l"/>
              </a:tabLst>
            </a:pPr>
            <a:r>
              <a:rPr lang="ru-RU" sz="1200" dirty="0"/>
              <a:t>Процент ОСН</a:t>
            </a: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Tx/>
              <a:buAutoNum type="arabicPeriod"/>
              <a:tabLst>
                <a:tab pos="1046460" algn="l"/>
              </a:tabLst>
            </a:pPr>
            <a:r>
              <a:rPr lang="ru-RU" sz="1200" dirty="0"/>
              <a:t>Процент скупки</a:t>
            </a: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Tx/>
              <a:buAutoNum type="arabicPeriod"/>
              <a:tabLst>
                <a:tab pos="1046460" algn="l"/>
              </a:tabLst>
            </a:pPr>
            <a:r>
              <a:rPr lang="ru-RU" sz="1200" dirty="0"/>
              <a:t>Дней залога</a:t>
            </a: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Tx/>
              <a:buAutoNum type="arabicPeriod"/>
              <a:tabLst>
                <a:tab pos="1046460" algn="l"/>
              </a:tabLst>
            </a:pPr>
            <a:r>
              <a:rPr lang="ru-RU" sz="1200" dirty="0"/>
              <a:t>Дней с прошлого визита</a:t>
            </a: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Tx/>
              <a:buAutoNum type="arabicPeriod"/>
              <a:tabLst>
                <a:tab pos="1046460" algn="l"/>
              </a:tabLst>
            </a:pPr>
            <a:r>
              <a:rPr lang="ru-RU" sz="1200" dirty="0"/>
              <a:t>Вес </a:t>
            </a:r>
            <a:r>
              <a:rPr lang="en-US" sz="1200" dirty="0"/>
              <a:t>Gross</a:t>
            </a:r>
            <a:endParaRPr lang="ru-RU" sz="1200" dirty="0"/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Tx/>
              <a:buAutoNum type="arabicPeriod"/>
              <a:tabLst>
                <a:tab pos="1046460" algn="l"/>
              </a:tabLst>
            </a:pPr>
            <a:r>
              <a:rPr lang="ru-RU" sz="1200" dirty="0"/>
              <a:t>Цена за грамм</a:t>
            </a: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Tx/>
              <a:buAutoNum type="arabicPeriod"/>
              <a:tabLst>
                <a:tab pos="1046460" algn="l"/>
              </a:tabLst>
            </a:pPr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Рейтинг клиента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Tx/>
              <a:buAutoNum type="arabicPeriod"/>
              <a:tabLst>
                <a:tab pos="1046460" algn="l"/>
              </a:tabLst>
            </a:pPr>
            <a:endParaRPr lang="ru-RU" sz="1200" dirty="0"/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Tx/>
              <a:buAutoNum type="arabicPeriod"/>
              <a:tabLst>
                <a:tab pos="1046460" algn="l"/>
              </a:tabLst>
            </a:pPr>
            <a:endParaRPr lang="ru-RU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Tx/>
              <a:buAutoNum type="arabicPeriod"/>
              <a:tabLst>
                <a:tab pos="1046460" algn="l"/>
              </a:tabLst>
            </a:pPr>
            <a:endParaRPr lang="ru-RU" sz="1200" dirty="0"/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Tx/>
              <a:buAutoNum type="arabicPeriod"/>
              <a:tabLst>
                <a:tab pos="1046460" algn="l"/>
              </a:tabLst>
            </a:pP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Tx/>
              <a:buAutoNum type="arabicPeriod"/>
              <a:tabLst>
                <a:tab pos="1046460" algn="l"/>
              </a:tabLst>
            </a:pP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Tx/>
              <a:buAutoNum type="arabicPeriod"/>
              <a:tabLst>
                <a:tab pos="1046460" algn="l"/>
              </a:tabLst>
            </a:pP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FontTx/>
              <a:buAutoNum type="arabicPeriod"/>
              <a:tabLst>
                <a:tab pos="1046460" algn="l"/>
              </a:tabLst>
            </a:pP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AutoNum type="arabicPeriod"/>
              <a:tabLst>
                <a:tab pos="1046460" algn="l"/>
              </a:tabLst>
            </a:pPr>
            <a:endParaRPr lang="en-US" sz="1200" kern="0" dirty="0"/>
          </a:p>
          <a:p>
            <a:pPr marL="1256809" lvl="2" indent="-342900" algn="just" defTabSz="1170774" eaLnBrk="0" hangingPunct="0">
              <a:spcBef>
                <a:spcPts val="600"/>
              </a:spcBef>
              <a:buClr>
                <a:schemeClr val="tx2"/>
              </a:buClr>
              <a:buSzPct val="115000"/>
              <a:buAutoNum type="arabicPeriod"/>
              <a:tabLst>
                <a:tab pos="1046460" algn="l"/>
              </a:tabLst>
            </a:pPr>
            <a:endParaRPr lang="ru-RU" sz="1200" kern="0" dirty="0"/>
          </a:p>
        </p:txBody>
      </p:sp>
    </p:spTree>
    <p:extLst>
      <p:ext uri="{BB962C8B-B14F-4D97-AF65-F5344CB8AC3E}">
        <p14:creationId xmlns:p14="http://schemas.microsoft.com/office/powerpoint/2010/main" val="79816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think-cell Slide" r:id="rId9" imgW="6350000" imgH="6350000" progId="TCLayout.ActiveDocument.1">
                  <p:embed/>
                </p:oleObj>
              </mc:Choice>
              <mc:Fallback>
                <p:oleObj name="think-cell Slide" r:id="rId9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8" y="646724"/>
            <a:ext cx="11776674" cy="5620726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Кластеризация</a:t>
            </a:r>
            <a:endParaRPr lang="en-US" sz="2400" dirty="0"/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72AB1B21-8A35-4EF1-843A-344C4B92ED0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4239" y="982707"/>
            <a:ext cx="11773536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b="1" dirty="0"/>
              <a:t>Визуализация</a:t>
            </a:r>
            <a:endParaRPr lang="ru-RU" sz="1400" b="1" dirty="0"/>
          </a:p>
        </p:txBody>
      </p:sp>
      <p:pic>
        <p:nvPicPr>
          <p:cNvPr id="20" name="Рисунок 19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1DFC1A52-536F-4BBD-88EA-47D48895D9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01" y="1719479"/>
            <a:ext cx="6851712" cy="4482976"/>
          </a:xfrm>
          <a:prstGeom prst="rect">
            <a:avLst/>
          </a:prstGeom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4E484AD-0D91-460F-A88E-49025FE04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07899"/>
              </p:ext>
            </p:extLst>
          </p:nvPr>
        </p:nvGraphicFramePr>
        <p:xfrm>
          <a:off x="455286" y="1858447"/>
          <a:ext cx="4035516" cy="4394932"/>
        </p:xfrm>
        <a:graphic>
          <a:graphicData uri="http://schemas.openxmlformats.org/drawingml/2006/table">
            <a:tbl>
              <a:tblPr/>
              <a:tblGrid>
                <a:gridCol w="1345172">
                  <a:extLst>
                    <a:ext uri="{9D8B030D-6E8A-4147-A177-3AD203B41FA5}">
                      <a16:colId xmlns:a16="http://schemas.microsoft.com/office/drawing/2014/main" val="2425708436"/>
                    </a:ext>
                  </a:extLst>
                </a:gridCol>
                <a:gridCol w="1345172">
                  <a:extLst>
                    <a:ext uri="{9D8B030D-6E8A-4147-A177-3AD203B41FA5}">
                      <a16:colId xmlns:a16="http://schemas.microsoft.com/office/drawing/2014/main" val="4075321994"/>
                    </a:ext>
                  </a:extLst>
                </a:gridCol>
                <a:gridCol w="1345172">
                  <a:extLst>
                    <a:ext uri="{9D8B030D-6E8A-4147-A177-3AD203B41FA5}">
                      <a16:colId xmlns:a16="http://schemas.microsoft.com/office/drawing/2014/main" val="1498855218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r" fontAlgn="ctr"/>
                      <a:endParaRPr lang="en-US" sz="700" b="1">
                        <a:effectLst/>
                      </a:endParaRP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PC-1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PC-2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0160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Age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0.075054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0.168748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79297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LifeTime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0.281675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-0.233881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04973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SumAmountzb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0.209939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0.269559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0236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AVGAmountzb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0.048371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0.468608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20546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ZB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0.325913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0.004105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3386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PercentSMS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0.016833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-0.061949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30194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PercentPromo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-0.026223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0.138188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31349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PercentBudetPerezalog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0.269219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0.151148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1778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PercentGood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0.253700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0.059101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4320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PercentNew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-0.338174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-0.027763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6305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PercentPerez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0.372064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0.055321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04033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PercentOSN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-0.004543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-0.054893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99368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PercentBuyUp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-0.032021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-0.030911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23775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AVGDneyZaloga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0.299169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0.022758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4472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AVGDneySProshZB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0.033221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-0.293959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1282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AVGWeightGross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0.079117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0.456145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71419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AVGCostPerGram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-0.147330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0.189275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22257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AVGPercentPerDay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-0.050576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-0.211829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9592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MoreGood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0.330763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-0.092912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0803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SEX_0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0.052446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-0.091384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71202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SEX_1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-0.052446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0.091384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1738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CreditCondition_0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-0.247163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0.296743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92371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CreditCondition_1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-0.025351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-0.115663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79628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CreditCondition_2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0.067614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-0.218517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75465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CreditCondition_3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0.098101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-0.071845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0232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CreditCondition_4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0.159610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0.021157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055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CreditCondition_5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0.178465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0.028175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11481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CreditCondition_6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-0.015548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-0.029999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2714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CreditCondition_7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0.025011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-0.097268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9666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</a:rPr>
                        <a:t>CreditCondition_8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</a:rPr>
                        <a:t>0.024194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</a:rPr>
                        <a:t>0.022383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160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1718E63-0940-43C4-89F1-9D62763EF00E}"/>
              </a:ext>
            </a:extLst>
          </p:cNvPr>
          <p:cNvSpPr txBox="1"/>
          <p:nvPr/>
        </p:nvSpPr>
        <p:spPr>
          <a:xfrm>
            <a:off x="377763" y="1518507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Вклад компонент в оси </a:t>
            </a:r>
            <a:r>
              <a:rPr lang="en-US" dirty="0"/>
              <a:t>XY</a:t>
            </a:r>
          </a:p>
        </p:txBody>
      </p:sp>
    </p:spTree>
    <p:extLst>
      <p:ext uri="{BB962C8B-B14F-4D97-AF65-F5344CB8AC3E}">
        <p14:creationId xmlns:p14="http://schemas.microsoft.com/office/powerpoint/2010/main" val="251284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think-cell Slide" r:id="rId14" imgW="6350000" imgH="6350000" progId="TCLayout.ActiveDocument.1">
                  <p:embed/>
                </p:oleObj>
              </mc:Choice>
              <mc:Fallback>
                <p:oleObj name="think-cell Slide" r:id="rId14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7" y="646724"/>
            <a:ext cx="11889473" cy="5511573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54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4239" y="982707"/>
            <a:ext cx="11886304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b="1" dirty="0"/>
              <a:t>Описание</a:t>
            </a:r>
            <a:endParaRPr lang="ru-RU" sz="1400" b="1" dirty="0"/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Кластеризация</a:t>
            </a:r>
            <a:endParaRPr lang="ru-RU" sz="2221" dirty="0">
              <a:solidFill>
                <a:schemeClr val="tx1"/>
              </a:solidFill>
            </a:endParaRP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77794" y="1530078"/>
            <a:ext cx="11363846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Кластер 1 – </a:t>
            </a:r>
            <a:r>
              <a:rPr lang="en-US" dirty="0"/>
              <a:t>32%. </a:t>
            </a:r>
          </a:p>
          <a:p>
            <a:pPr lvl="1"/>
            <a:r>
              <a:rPr lang="ru-RU" sz="1400" dirty="0"/>
              <a:t>Кластер клиентов, который воспользовались услугами ломбарда всего 1 раз. Это люди в основном с 1 визитом и всегда это Залог. СМС им не отправляли, в промо не участвуют. Процент возвратов залога меньше половины, 16% вернется на перезалог, еще 3% придут повторно в течении 3х месяцев. Самая высокая цена за грамм, при стандартном проценте в день - 0.35%.</a:t>
            </a: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Кластер 2 – </a:t>
            </a:r>
            <a:r>
              <a:rPr lang="en-US" dirty="0"/>
              <a:t>9.1</a:t>
            </a:r>
            <a:r>
              <a:rPr lang="ru-RU" dirty="0"/>
              <a:t>%</a:t>
            </a:r>
          </a:p>
          <a:p>
            <a:pPr lvl="1"/>
            <a:r>
              <a:rPr lang="ru-RU" sz="1400" dirty="0"/>
              <a:t>Преимущественно женщины (80%) пенсионного и предпенсионного возраста. Имеют по 3 и больше визита, самую большую сумму среднего займа и самую минимальную ставку 0,24%. 83% приходят по промо – самый большой процент. В основном это новый залог (93%) из которых 22% придут на перезалог. На СМС реакция слабая. Периодичность визитов – раз в 2-3 месяца.</a:t>
            </a: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Кластер 3 – 1.3%</a:t>
            </a:r>
          </a:p>
          <a:p>
            <a:pPr lvl="1"/>
            <a:r>
              <a:rPr lang="ru-RU" sz="1400" dirty="0"/>
              <a:t>Небольшой, но очень значимый кластер «профессионалов». Средняя сумма залога в 10 раз больше обычной. В 61% это мужчины около 40 лет. В среднем первый визит был 3 года назад, количество визитов 10. Есть реакция на промо. Берут в основном на месяц и в 75% возвращают.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Кластер 4 – 16.3%</a:t>
            </a:r>
          </a:p>
          <a:p>
            <a:pPr lvl="1"/>
            <a:r>
              <a:rPr lang="ru-RU" sz="1400" dirty="0"/>
              <a:t>Кластер тех, кто из первых 2х перерос и стал ходить в ломбард регулярно. Здесь уже по 4 билета в среднем, но процент возврата еще на уровне 55%. Как следствие рейтинг не вырос сильно - 1 и процент в день довольно высок. Люди редко перезакладываются. Частота визитов примерно раз в пол года. Хорошая реакция на СМС - 5% и небольшая на промо 12%. Высок процент скупки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Кластер 5 – 0.4%</a:t>
            </a:r>
          </a:p>
          <a:p>
            <a:pPr lvl="1"/>
            <a:r>
              <a:rPr lang="ru-RU" sz="1400" dirty="0"/>
              <a:t>Скупщики - небольшой процент людей с высоким рейтингом (6), самым высоким процентом в день (36%) и низкими возвратами. Здесь самый высокий процент скупки (8%). Каждый 5й визит по промо (19%), реагирует на СМС только 2%. Периодичность визитов - 3 раза в год. Процент возврата залога – 9% - минимальный. Сомнительный кластер – непонятно откуда высокий рейтинг при таком возврате. </a:t>
            </a:r>
          </a:p>
          <a:p>
            <a:pPr lvl="1"/>
            <a:endParaRPr lang="ru-RU" dirty="0"/>
          </a:p>
        </p:txBody>
      </p:sp>
      <p:sp>
        <p:nvSpPr>
          <p:cNvPr id="42" name="Овал 6"/>
          <p:cNvSpPr/>
          <p:nvPr>
            <p:custDataLst>
              <p:tags r:id="rId7"/>
            </p:custDataLst>
          </p:nvPr>
        </p:nvSpPr>
        <p:spPr>
          <a:xfrm>
            <a:off x="277794" y="1530078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Овал 6"/>
          <p:cNvSpPr/>
          <p:nvPr>
            <p:custDataLst>
              <p:tags r:id="rId8"/>
            </p:custDataLst>
          </p:nvPr>
        </p:nvSpPr>
        <p:spPr>
          <a:xfrm>
            <a:off x="278700" y="2447048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Овал 6">
            <a:extLst>
              <a:ext uri="{FF2B5EF4-FFF2-40B4-BE49-F238E27FC236}">
                <a16:creationId xmlns:a16="http://schemas.microsoft.com/office/drawing/2014/main" id="{D153D333-0890-4FBE-903D-B9EA17C30C5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88611" y="3364018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Овал 6">
            <a:extLst>
              <a:ext uri="{FF2B5EF4-FFF2-40B4-BE49-F238E27FC236}">
                <a16:creationId xmlns:a16="http://schemas.microsoft.com/office/drawing/2014/main" id="{158F49D9-71AB-4124-BCA1-90E276CE43D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08179" y="4290513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Овал 6">
            <a:extLst>
              <a:ext uri="{FF2B5EF4-FFF2-40B4-BE49-F238E27FC236}">
                <a16:creationId xmlns:a16="http://schemas.microsoft.com/office/drawing/2014/main" id="{9933B789-40D5-4366-9E00-9A06CB50682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03851" y="5197958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9565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think-cell Slide" r:id="rId13" imgW="6350000" imgH="6350000" progId="TCLayout.ActiveDocument.1">
                  <p:embed/>
                </p:oleObj>
              </mc:Choice>
              <mc:Fallback>
                <p:oleObj name="think-cell Slide" r:id="rId13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7" y="646724"/>
            <a:ext cx="11889473" cy="5511573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54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4239" y="982707"/>
            <a:ext cx="11886304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b="1" dirty="0"/>
              <a:t>Описание</a:t>
            </a:r>
            <a:endParaRPr lang="ru-RU" sz="1400" b="1" dirty="0"/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Кластеризация</a:t>
            </a:r>
            <a:endParaRPr lang="ru-RU" sz="2221" dirty="0">
              <a:solidFill>
                <a:schemeClr val="tx1"/>
              </a:solidFill>
            </a:endParaRP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11087" y="1584871"/>
            <a:ext cx="11428132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Кластер 6 – 16.9</a:t>
            </a:r>
            <a:r>
              <a:rPr lang="en-US" dirty="0"/>
              <a:t>%. </a:t>
            </a:r>
          </a:p>
          <a:p>
            <a:pPr lvl="1"/>
            <a:r>
              <a:rPr lang="ru-RU" sz="1400" dirty="0"/>
              <a:t>Клиенты, имеющие уже по 7-8 визитов. Из них 10% это перезалоги. В среднем погашают задолженность за месяц. Частота визитов - раз в 7-8 месяцев, при этом через 3 месяца вернется четверть, многие для перезалога. Есть неплохой отклик на СМС - 4% и небольшой на промо 11%.</a:t>
            </a:r>
          </a:p>
          <a:p>
            <a:pPr lvl="1"/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Кластер 7 – 7</a:t>
            </a:r>
            <a:r>
              <a:rPr lang="en-US" dirty="0"/>
              <a:t>.</a:t>
            </a:r>
            <a:r>
              <a:rPr lang="ru-RU" dirty="0"/>
              <a:t>4%</a:t>
            </a:r>
          </a:p>
          <a:p>
            <a:pPr lvl="1"/>
            <a:r>
              <a:rPr lang="ru-RU" sz="1400" dirty="0"/>
              <a:t>Постоянные клиенты. В среднем первый раз приходили 4 года назад. За это время  у них было более 11 визитов. Процент новых займов с увеличением количества визитов начинает падать, а процент перезалогов расти. Клиенты, которые понимают что будут пользоваться услугами ломбарда регулярно предпочитают возвращать </a:t>
            </a:r>
            <a:r>
              <a:rPr lang="ru-RU" sz="1400" dirty="0" err="1"/>
              <a:t>займ</a:t>
            </a:r>
            <a:r>
              <a:rPr lang="ru-RU" sz="1400" dirty="0"/>
              <a:t>, чтобы уменьшать процентную ставку. Реакция на промо и СМС минимальна.</a:t>
            </a:r>
          </a:p>
          <a:p>
            <a:pPr lvl="1"/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Кластер 8 – 15.4%</a:t>
            </a:r>
          </a:p>
          <a:p>
            <a:pPr lvl="1"/>
            <a:r>
              <a:rPr lang="ru-RU" sz="1400" dirty="0"/>
              <a:t>Почти 15% базы - клиенты которые ходят в ломбард регулярно - раз в 2 месяца. Первый визит был 4.5 года назад и за это время они приходили  более 22 раз. Самый высокий процент возвратов (92%), при том что перезалогов (53%) уже больше чем оформления новых (47%). Приносят уже либо большие, либо несколько вещей – самый большой вес. Реакция на СМС минимальна – 1%, и небольшая на промо – 12%, при этом скупкой или ОСН не интересуются.</a:t>
            </a:r>
          </a:p>
          <a:p>
            <a:pPr lvl="1"/>
            <a:endParaRPr lang="ru-RU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/>
              <a:t>Кластер 9 – 1.2%</a:t>
            </a:r>
          </a:p>
          <a:p>
            <a:pPr lvl="1"/>
            <a:r>
              <a:rPr lang="ru-RU" sz="1400" dirty="0"/>
              <a:t>1% клиентов, это самые старые клиенты, посещающие ломбард крайне редко - раз в полтора - два года. У них невысокая средняя сумма займа, неплохой процент возвратов. И достаточно низкие ставки, за счет высокого рейтинга. На СМС практически не реагируют, реакция на промо - 13%. Вызывает вопросы – возможно клиенты искусственно повысили себе рейтинг.</a:t>
            </a:r>
            <a:endParaRPr lang="ru-RU" dirty="0"/>
          </a:p>
        </p:txBody>
      </p:sp>
      <p:sp>
        <p:nvSpPr>
          <p:cNvPr id="42" name="Овал 6"/>
          <p:cNvSpPr/>
          <p:nvPr>
            <p:custDataLst>
              <p:tags r:id="rId7"/>
            </p:custDataLst>
          </p:nvPr>
        </p:nvSpPr>
        <p:spPr>
          <a:xfrm>
            <a:off x="311088" y="1584871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" name="Овал 6"/>
          <p:cNvSpPr/>
          <p:nvPr>
            <p:custDataLst>
              <p:tags r:id="rId8"/>
            </p:custDataLst>
          </p:nvPr>
        </p:nvSpPr>
        <p:spPr>
          <a:xfrm>
            <a:off x="273766" y="2501840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399" tIns="45700" rIns="91399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6" name="Овал 6">
            <a:extLst>
              <a:ext uri="{FF2B5EF4-FFF2-40B4-BE49-F238E27FC236}">
                <a16:creationId xmlns:a16="http://schemas.microsoft.com/office/drawing/2014/main" id="{D153D333-0890-4FBE-903D-B9EA17C30C5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82101" y="3577553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7" name="Овал 6">
            <a:extLst>
              <a:ext uri="{FF2B5EF4-FFF2-40B4-BE49-F238E27FC236}">
                <a16:creationId xmlns:a16="http://schemas.microsoft.com/office/drawing/2014/main" id="{158F49D9-71AB-4124-BCA1-90E276CE43D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72860" y="4913288"/>
            <a:ext cx="359841" cy="359841"/>
          </a:xfrm>
          <a:prstGeom prst="ellipse">
            <a:avLst/>
          </a:prstGeom>
          <a:solidFill>
            <a:srgbClr val="063A7B"/>
          </a:solidFill>
          <a:ln w="12700">
            <a:solidFill>
              <a:srgbClr val="06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8176" tIns="39088" rIns="78176" bIns="390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2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0469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think-cell Slide" r:id="rId9" imgW="6350000" imgH="6350000" progId="TCLayout.ActiveDocument.1">
                  <p:embed/>
                </p:oleObj>
              </mc:Choice>
              <mc:Fallback>
                <p:oleObj name="think-cell Slide" r:id="rId9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7" y="646724"/>
            <a:ext cx="11889473" cy="5511573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54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4239" y="982707"/>
            <a:ext cx="11886304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n-US" sz="1400" b="1" dirty="0"/>
              <a:t>LTV </a:t>
            </a:r>
            <a:r>
              <a:rPr lang="ru-RU" sz="1400" b="1" dirty="0"/>
              <a:t>кластера от количества покупок и средней суммы чека</a:t>
            </a: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Схематичное представление кластеров</a:t>
            </a:r>
            <a:endParaRPr lang="ru-RU" sz="2221" dirty="0">
              <a:solidFill>
                <a:schemeClr val="tx1"/>
              </a:solidFill>
            </a:endParaRP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6AF5B123-4774-4EEA-8AD6-634A6A6BF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633600"/>
              </p:ext>
            </p:extLst>
          </p:nvPr>
        </p:nvGraphicFramePr>
        <p:xfrm>
          <a:off x="198290" y="1649214"/>
          <a:ext cx="11682622" cy="4347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10627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Объект 5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4268" y="309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think-cell Slide" r:id="rId9" imgW="6350000" imgH="6350000" progId="TCLayout.ActiveDocument.1">
                  <p:embed/>
                </p:oleObj>
              </mc:Choice>
              <mc:Fallback>
                <p:oleObj name="think-cell Slide" r:id="rId9" imgW="6350000" imgH="6350000" progId="TCLayout.ActiveDocument.1">
                  <p:embed/>
                  <p:pic>
                    <p:nvPicPr>
                      <p:cNvPr id="52" name="Объект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" y="3097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 hidden="1"/>
          <p:cNvSpPr/>
          <p:nvPr>
            <p:custDataLst>
              <p:tags r:id="rId3"/>
            </p:custDataLst>
          </p:nvPr>
        </p:nvSpPr>
        <p:spPr bwMode="auto">
          <a:xfrm>
            <a:off x="2681" y="1509"/>
            <a:ext cx="158680" cy="15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>
            <p:custDataLst>
              <p:tags r:id="rId4"/>
            </p:custDataLst>
          </p:nvPr>
        </p:nvGrpSpPr>
        <p:grpSpPr>
          <a:xfrm>
            <a:off x="104237" y="646724"/>
            <a:ext cx="11889473" cy="5663641"/>
            <a:chOff x="616514" y="1168650"/>
            <a:chExt cx="3979442" cy="4503445"/>
          </a:xfrm>
        </p:grpSpPr>
        <p:sp>
          <p:nvSpPr>
            <p:cNvPr id="33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16514" y="1343948"/>
              <a:ext cx="3979442" cy="4328147"/>
            </a:xfrm>
            <a:prstGeom prst="rect">
              <a:avLst/>
            </a:prstGeom>
            <a:noFill/>
            <a:ln w="19050">
              <a:solidFill>
                <a:srgbClr val="D0C8B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472" tIns="63472" rIns="63472" bIns="0"/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>
                  <a:srgbClr val="000000"/>
                </a:buClr>
                <a:defRPr/>
              </a:pPr>
              <a:endParaRPr lang="en-US" sz="1050" kern="0" dirty="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616514" y="1168650"/>
              <a:ext cx="3978382" cy="114834"/>
              <a:chOff x="533289" y="853075"/>
              <a:chExt cx="4651958" cy="134276"/>
            </a:xfrm>
          </p:grpSpPr>
          <p:sp>
            <p:nvSpPr>
              <p:cNvPr id="35" name="Rectangle 16"/>
              <p:cNvSpPr>
                <a:spLocks noChangeArrowheads="1"/>
              </p:cNvSpPr>
              <p:nvPr/>
            </p:nvSpPr>
            <p:spPr bwMode="gray">
              <a:xfrm>
                <a:off x="533289" y="925109"/>
                <a:ext cx="4553597" cy="60908"/>
              </a:xfrm>
              <a:prstGeom prst="rect">
                <a:avLst/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050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5027319" y="853075"/>
                <a:ext cx="157928" cy="134276"/>
              </a:xfrm>
              <a:prstGeom prst="triangle">
                <a:avLst>
                  <a:gd name="adj" fmla="val 0"/>
                </a:avLst>
              </a:prstGeom>
              <a:solidFill>
                <a:srgbClr val="D0C8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50" b="1" kern="0" dirty="0">
                  <a:solidFill>
                    <a:srgbClr val="000000"/>
                  </a:solidFill>
                  <a:latin typeface="Verdana"/>
                </a:endParaRPr>
              </a:p>
            </p:txBody>
          </p:sp>
        </p:grpSp>
      </p:grpSp>
      <p:sp>
        <p:nvSpPr>
          <p:cNvPr id="4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8185858" y="1410589"/>
            <a:ext cx="3695054" cy="477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lIns="107952" tIns="35984" rIns="107952" bIns="35984" anchor="ctr" anchorCtr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099" b="1" dirty="0">
              <a:latin typeface="+mn-lt"/>
            </a:endParaRPr>
          </a:p>
        </p:txBody>
      </p:sp>
      <p:sp>
        <p:nvSpPr>
          <p:cNvPr id="54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4239" y="982707"/>
            <a:ext cx="11886304" cy="517983"/>
          </a:xfrm>
          <a:prstGeom prst="rect">
            <a:avLst/>
          </a:prstGeom>
          <a:solidFill>
            <a:srgbClr val="D0C8BA"/>
          </a:solidFill>
          <a:ln w="19050">
            <a:solidFill>
              <a:srgbClr val="D0C8BA"/>
            </a:solidFill>
            <a:miter lim="800000"/>
            <a:headEnd/>
            <a:tailEnd/>
          </a:ln>
          <a:effectLst/>
          <a:extLst/>
        </p:spPr>
        <p:txBody>
          <a:bodyPr lIns="63472" tIns="63472" rIns="63472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ru-RU" sz="1400" b="1" dirty="0"/>
              <a:t>Распределение клиентов </a:t>
            </a:r>
          </a:p>
        </p:txBody>
      </p:sp>
      <p:sp>
        <p:nvSpPr>
          <p:cNvPr id="63" name="Заголовок 1"/>
          <p:cNvSpPr>
            <a:spLocks noGrp="1"/>
          </p:cNvSpPr>
          <p:nvPr>
            <p:ph type="title"/>
          </p:nvPr>
        </p:nvSpPr>
        <p:spPr>
          <a:xfrm>
            <a:off x="246413" y="314325"/>
            <a:ext cx="11694855" cy="3323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Схематичное представление кластеров</a:t>
            </a:r>
            <a:endParaRPr lang="ru-RU" sz="2221" dirty="0">
              <a:solidFill>
                <a:schemeClr val="tx1"/>
              </a:solidFill>
            </a:endParaRP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E7630-5FA4-427A-8031-9809434BE85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4" name="Диаграмма 23">
            <a:extLst>
              <a:ext uri="{FF2B5EF4-FFF2-40B4-BE49-F238E27FC236}">
                <a16:creationId xmlns:a16="http://schemas.microsoft.com/office/drawing/2014/main" id="{65E2F209-39F2-418E-BCFE-6E0254CD4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09352"/>
              </p:ext>
            </p:extLst>
          </p:nvPr>
        </p:nvGraphicFramePr>
        <p:xfrm>
          <a:off x="198290" y="1649214"/>
          <a:ext cx="11682622" cy="4347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822323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vQ0WtQXis5a2.CF7sC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  <p:tag name="THINKCELLSHAPEDONOTDELETE" val="piXie8r2J0UGrsepk0eTQd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NqwAncFikyf9f4Fb.A4D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3msqJy7pkiuwDRvDKzKXg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1455</Words>
  <Application>Microsoft Office PowerPoint</Application>
  <PresentationFormat>Широкоэкранный</PresentationFormat>
  <Paragraphs>227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Тема Office</vt:lpstr>
      <vt:lpstr>think-cell Slide</vt:lpstr>
      <vt:lpstr>Worksheet</vt:lpstr>
      <vt:lpstr>Кластеризация клиентов ломбарда</vt:lpstr>
      <vt:lpstr>Методы кластеризации </vt:lpstr>
      <vt:lpstr>Методы кластеризации </vt:lpstr>
      <vt:lpstr>Кластеризация</vt:lpstr>
      <vt:lpstr>Кластеризация</vt:lpstr>
      <vt:lpstr>Кластеризация</vt:lpstr>
      <vt:lpstr>Кластеризация</vt:lpstr>
      <vt:lpstr>Схематичное представление кластеров</vt:lpstr>
      <vt:lpstr>Схематичное представление кластеров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кластеров клиентов для розницы</dc:title>
  <dc:creator>ООО "Предиктивные технологии"</dc:creator>
  <cp:lastModifiedBy>ООО "Предиктивные технологии"</cp:lastModifiedBy>
  <cp:revision>88</cp:revision>
  <dcterms:created xsi:type="dcterms:W3CDTF">2018-09-17T08:09:06Z</dcterms:created>
  <dcterms:modified xsi:type="dcterms:W3CDTF">2018-10-01T09:34:35Z</dcterms:modified>
</cp:coreProperties>
</file>