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3" r:id="rId5"/>
  </p:sldMasterIdLst>
  <p:notesMasterIdLst>
    <p:notesMasterId r:id="rId20"/>
  </p:notesMasterIdLst>
  <p:handoutMasterIdLst>
    <p:handoutMasterId r:id="rId21"/>
  </p:handoutMasterIdLst>
  <p:sldIdLst>
    <p:sldId id="304" r:id="rId6"/>
    <p:sldId id="341" r:id="rId7"/>
    <p:sldId id="342" r:id="rId8"/>
    <p:sldId id="344" r:id="rId9"/>
    <p:sldId id="346" r:id="rId10"/>
    <p:sldId id="345" r:id="rId11"/>
    <p:sldId id="352" r:id="rId12"/>
    <p:sldId id="351" r:id="rId13"/>
    <p:sldId id="353" r:id="rId14"/>
    <p:sldId id="347" r:id="rId15"/>
    <p:sldId id="350" r:id="rId16"/>
    <p:sldId id="354" r:id="rId17"/>
    <p:sldId id="355" r:id="rId18"/>
    <p:sldId id="356" r:id="rId19"/>
  </p:sldIdLst>
  <p:sldSz cx="10423525" cy="5865813"/>
  <p:notesSz cx="6791325" cy="9872663"/>
  <p:custDataLst>
    <p:tags r:id="rId22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orient="horz" pos="3389">
          <p15:clr>
            <a:srgbClr val="A4A3A4"/>
          </p15:clr>
        </p15:guide>
        <p15:guide id="3" orient="horz" pos="2866">
          <p15:clr>
            <a:srgbClr val="A4A3A4"/>
          </p15:clr>
        </p15:guide>
        <p15:guide id="4" orient="horz" pos="3212">
          <p15:clr>
            <a:srgbClr val="A4A3A4"/>
          </p15:clr>
        </p15:guide>
        <p15:guide id="5" orient="horz" pos="1644">
          <p15:clr>
            <a:srgbClr val="A4A3A4"/>
          </p15:clr>
        </p15:guide>
        <p15:guide id="6" orient="horz" pos="2255">
          <p15:clr>
            <a:srgbClr val="A4A3A4"/>
          </p15:clr>
        </p15:guide>
        <p15:guide id="7">
          <p15:clr>
            <a:srgbClr val="A4A3A4"/>
          </p15:clr>
        </p15:guide>
        <p15:guide id="8" pos="342">
          <p15:clr>
            <a:srgbClr val="A4A3A4"/>
          </p15:clr>
        </p15:guide>
        <p15:guide id="9" pos="6222">
          <p15:clr>
            <a:srgbClr val="A4A3A4"/>
          </p15:clr>
        </p15:guide>
        <p15:guide id="10" pos="1857">
          <p15:clr>
            <a:srgbClr val="A4A3A4"/>
          </p15:clr>
        </p15:guide>
        <p15:guide id="11" pos="2526">
          <p15:clr>
            <a:srgbClr val="A4A3A4"/>
          </p15:clr>
        </p15:guide>
        <p15:guide id="12" pos="269">
          <p15:clr>
            <a:srgbClr val="A4A3A4"/>
          </p15:clr>
        </p15:guide>
        <p15:guide id="13" pos="2076">
          <p15:clr>
            <a:srgbClr val="A4A3A4"/>
          </p15:clr>
        </p15:guide>
        <p15:guide id="14" pos="3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A7B"/>
    <a:srgbClr val="CCFFCC"/>
    <a:srgbClr val="99FF99"/>
    <a:srgbClr val="F5F5F5"/>
    <a:srgbClr val="F9F9F9"/>
    <a:srgbClr val="F0D791"/>
    <a:srgbClr val="F0BE32"/>
    <a:srgbClr val="F9E69F"/>
    <a:srgbClr val="FFFF99"/>
    <a:srgbClr val="FC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3272" autoAdjust="0"/>
  </p:normalViewPr>
  <p:slideViewPr>
    <p:cSldViewPr snapToGrid="0">
      <p:cViewPr varScale="1">
        <p:scale>
          <a:sx n="96" d="100"/>
          <a:sy n="96" d="100"/>
        </p:scale>
        <p:origin x="173" y="67"/>
      </p:cViewPr>
      <p:guideLst>
        <p:guide orient="horz" pos="672"/>
        <p:guide orient="horz" pos="3389"/>
        <p:guide orient="horz" pos="2866"/>
        <p:guide orient="horz" pos="3212"/>
        <p:guide orient="horz" pos="1644"/>
        <p:guide orient="horz" pos="2255"/>
        <p:guide/>
        <p:guide pos="342"/>
        <p:guide pos="6222"/>
        <p:guide pos="1857"/>
        <p:guide pos="2526"/>
        <p:guide pos="269"/>
        <p:guide pos="2076"/>
        <p:guide pos="3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24" y="3114"/>
      </p:cViewPr>
      <p:guideLst>
        <p:guide orient="horz" pos="311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em\Desktop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Потребление трафика за последние 9 недель жизни перед</a:t>
            </a:r>
            <a:r>
              <a:rPr lang="ru-RU" baseline="0"/>
              <a:t> оттоком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Лист2!$P$1:$X$1</c:f>
              <c:strCache>
                <c:ptCount val="9"/>
                <c:pt idx="0">
                  <c:v>1 неделя назад</c:v>
                </c:pt>
                <c:pt idx="1">
                  <c:v>2 недели назад</c:v>
                </c:pt>
                <c:pt idx="2">
                  <c:v>3 недели назад</c:v>
                </c:pt>
                <c:pt idx="3">
                  <c:v>4 недели назад</c:v>
                </c:pt>
                <c:pt idx="4">
                  <c:v>5 недель назад</c:v>
                </c:pt>
                <c:pt idx="5">
                  <c:v>6 недель назад</c:v>
                </c:pt>
                <c:pt idx="6">
                  <c:v>7 недель назад</c:v>
                </c:pt>
                <c:pt idx="7">
                  <c:v>8 недель назад</c:v>
                </c:pt>
                <c:pt idx="8">
                  <c:v>9 недель назад</c:v>
                </c:pt>
              </c:strCache>
            </c:strRef>
          </c:cat>
          <c:val>
            <c:numRef>
              <c:f>Лист2!$P$3:$X$3</c:f>
              <c:numCache>
                <c:formatCode>0.00</c:formatCode>
                <c:ptCount val="9"/>
                <c:pt idx="0">
                  <c:v>81711.06</c:v>
                </c:pt>
                <c:pt idx="1">
                  <c:v>97712.98</c:v>
                </c:pt>
                <c:pt idx="2">
                  <c:v>86547.16</c:v>
                </c:pt>
                <c:pt idx="3">
                  <c:v>98653.440000000002</c:v>
                </c:pt>
                <c:pt idx="4">
                  <c:v>87750.44</c:v>
                </c:pt>
                <c:pt idx="5">
                  <c:v>80816.639999999999</c:v>
                </c:pt>
                <c:pt idx="6">
                  <c:v>99624.46</c:v>
                </c:pt>
                <c:pt idx="7">
                  <c:v>96672.74</c:v>
                </c:pt>
                <c:pt idx="8">
                  <c:v>88934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0D-428F-9325-31B03BDB3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490416"/>
        <c:axId val="283292608"/>
      </c:lineChart>
      <c:catAx>
        <c:axId val="23649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92608"/>
        <c:crosses val="autoZero"/>
        <c:auto val="1"/>
        <c:lblAlgn val="ctr"/>
        <c:lblOffset val="100"/>
        <c:noMultiLvlLbl val="0"/>
      </c:catAx>
      <c:valAx>
        <c:axId val="28329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>
                <a:effectLst/>
              </a:rPr>
              <a:t>Потребление трафика за последние 9 недель жизни перед оттоком</a:t>
            </a:r>
            <a:endParaRPr lang="ru-RU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Лист2!$P$1:$X$1</c:f>
              <c:strCache>
                <c:ptCount val="9"/>
                <c:pt idx="0">
                  <c:v>1 неделя назад</c:v>
                </c:pt>
                <c:pt idx="1">
                  <c:v>2 недели назад</c:v>
                </c:pt>
                <c:pt idx="2">
                  <c:v>3 недели назад</c:v>
                </c:pt>
                <c:pt idx="3">
                  <c:v>4 недели назад</c:v>
                </c:pt>
                <c:pt idx="4">
                  <c:v>5 недель назад</c:v>
                </c:pt>
                <c:pt idx="5">
                  <c:v>6 недель назад</c:v>
                </c:pt>
                <c:pt idx="6">
                  <c:v>7 недель назад</c:v>
                </c:pt>
                <c:pt idx="7">
                  <c:v>8 недель назад</c:v>
                </c:pt>
                <c:pt idx="8">
                  <c:v>9 недель назад</c:v>
                </c:pt>
              </c:strCache>
            </c:strRef>
          </c:cat>
          <c:val>
            <c:numRef>
              <c:f>Лист2!$P$4:$X$4</c:f>
              <c:numCache>
                <c:formatCode>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23684.55</c:v>
                </c:pt>
                <c:pt idx="3">
                  <c:v>36900.370000000003</c:v>
                </c:pt>
                <c:pt idx="4">
                  <c:v>16130.11</c:v>
                </c:pt>
                <c:pt idx="5">
                  <c:v>0</c:v>
                </c:pt>
                <c:pt idx="6">
                  <c:v>16875.71</c:v>
                </c:pt>
                <c:pt idx="7">
                  <c:v>5195.01</c:v>
                </c:pt>
                <c:pt idx="8">
                  <c:v>10568.34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E5-475B-9F70-04893F18D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3296136"/>
        <c:axId val="283297312"/>
      </c:lineChart>
      <c:catAx>
        <c:axId val="28329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97312"/>
        <c:crosses val="autoZero"/>
        <c:auto val="1"/>
        <c:lblAlgn val="ctr"/>
        <c:lblOffset val="100"/>
        <c:noMultiLvlLbl val="0"/>
      </c:catAx>
      <c:valAx>
        <c:axId val="28329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9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4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t" anchorCtr="0" compatLnSpc="1">
            <a:prstTxWarp prst="textNoShape">
              <a:avLst/>
            </a:prstTxWarp>
          </a:bodyPr>
          <a:lstStyle>
            <a:lvl1pPr defTabSz="929402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 bwMode="auto">
          <a:xfrm>
            <a:off x="3846092" y="4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t" anchorCtr="0" compatLnSpc="1">
            <a:prstTxWarp prst="textNoShape">
              <a:avLst/>
            </a:prstTxWarp>
          </a:bodyPr>
          <a:lstStyle>
            <a:lvl1pPr algn="r" defTabSz="929402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56BFB1-14C0-4051-966D-922BFF33037F}" type="datetimeFigureOut">
              <a:rPr lang="ru-RU"/>
              <a:pPr>
                <a:defRPr/>
              </a:pPr>
              <a:t>14.09.2018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 bwMode="auto">
          <a:xfrm>
            <a:off x="0" y="9378560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b" anchorCtr="0" compatLnSpc="1">
            <a:prstTxWarp prst="textNoShape">
              <a:avLst/>
            </a:prstTxWarp>
          </a:bodyPr>
          <a:lstStyle>
            <a:lvl1pPr defTabSz="929402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 bwMode="auto">
          <a:xfrm>
            <a:off x="3846092" y="9378560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b" anchorCtr="0" compatLnSpc="1">
            <a:prstTxWarp prst="textNoShape">
              <a:avLst/>
            </a:prstTxWarp>
          </a:bodyPr>
          <a:lstStyle>
            <a:lvl1pPr algn="r" defTabSz="929402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BB764D-1C5C-41C1-88FA-3F1AFD3CC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1753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4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t" anchorCtr="0" compatLnSpc="1">
            <a:prstTxWarp prst="textNoShape">
              <a:avLst/>
            </a:prstTxWarp>
          </a:bodyPr>
          <a:lstStyle>
            <a:lvl1pPr defTabSz="929402">
              <a:defRPr sz="13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46092" y="4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t" anchorCtr="0" compatLnSpc="1">
            <a:prstTxWarp prst="textNoShape">
              <a:avLst/>
            </a:prstTxWarp>
          </a:bodyPr>
          <a:lstStyle>
            <a:lvl1pPr algn="r" defTabSz="929402">
              <a:defRPr sz="13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3680CBB-7F68-41E8-9143-F41DD887D719}" type="datetimeFigureOut">
              <a:rPr lang="ru-RU"/>
              <a:pPr>
                <a:defRPr/>
              </a:pPr>
              <a:t>14.09.2018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41363"/>
            <a:ext cx="658177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04" tIns="43952" rIns="87904" bIns="43952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78817" y="4690074"/>
            <a:ext cx="5433694" cy="444064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9378560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b" anchorCtr="0" compatLnSpc="1">
            <a:prstTxWarp prst="textNoShape">
              <a:avLst/>
            </a:prstTxWarp>
          </a:bodyPr>
          <a:lstStyle>
            <a:lvl1pPr defTabSz="929402">
              <a:defRPr sz="13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46092" y="9378560"/>
            <a:ext cx="2943648" cy="49252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23" tIns="46462" rIns="92923" bIns="46462" numCol="1" anchor="b" anchorCtr="0" compatLnSpc="1">
            <a:prstTxWarp prst="textNoShape">
              <a:avLst/>
            </a:prstTxWarp>
          </a:bodyPr>
          <a:lstStyle>
            <a:lvl1pPr algn="r" defTabSz="929402">
              <a:defRPr sz="13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1480417-31B3-47DC-B1EC-CB51190EA1C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088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80417-31B3-47DC-B1EC-CB51190EA1C8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66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80417-31B3-47DC-B1EC-CB51190EA1C8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17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210174"/>
              </p:ext>
            </p:extLst>
          </p:nvPr>
        </p:nvGraphicFramePr>
        <p:xfrm>
          <a:off x="1593" y="160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72" name="think-cell Slide" r:id="rId4" imgW="6350000" imgH="6350000" progId="">
                  <p:embed/>
                </p:oleObj>
              </mc:Choice>
              <mc:Fallback>
                <p:oleObj name="think-cell Slide" r:id="rId4" imgW="6350000" imgH="6350000" progId="">
                  <p:embed/>
                  <p:pic>
                    <p:nvPicPr>
                      <p:cNvPr id="0" name="Picture 19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60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848" y="2133928"/>
            <a:ext cx="7638878" cy="492443"/>
          </a:xfrm>
          <a:noFill/>
        </p:spPr>
        <p:txBody>
          <a:bodyPr rtlCol="0" anchor="t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ru-RU" sz="32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1" hasCustomPrompt="1"/>
          </p:nvPr>
        </p:nvSpPr>
        <p:spPr>
          <a:xfrm>
            <a:off x="740848" y="3475358"/>
            <a:ext cx="7639200" cy="3385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ru-RU" sz="2200" b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ru-RU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ru-RU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ru-RU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ru-RU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29" name="Дата 98"/>
          <p:cNvSpPr>
            <a:spLocks noGrp="1"/>
          </p:cNvSpPr>
          <p:nvPr>
            <p:ph type="dt" sz="half" idx="12"/>
          </p:nvPr>
        </p:nvSpPr>
        <p:spPr>
          <a:xfrm>
            <a:off x="740847" y="4026496"/>
            <a:ext cx="7639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en-GB" sz="1400" b="0" smtClean="0"/>
            </a:lvl1pPr>
          </a:lstStyle>
          <a:p>
            <a:pPr eaLnBrk="0" hangingPunct="0">
              <a:buFont typeface="Arial" pitchFamily="34" charset="0"/>
              <a:buNone/>
            </a:pPr>
            <a:r>
              <a:rPr lang="ru-RU" dirty="0">
                <a:solidFill>
                  <a:prstClr val="black"/>
                </a:solidFill>
              </a:rPr>
              <a:t>11/11/2015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8942566"/>
              </p:ext>
            </p:extLst>
          </p:nvPr>
        </p:nvGraphicFramePr>
        <p:xfrm>
          <a:off x="1593" y="160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47" name="think-cell Slide" r:id="rId4" imgW="6350000" imgH="6350000" progId="">
                  <p:embed/>
                </p:oleObj>
              </mc:Choice>
              <mc:Fallback>
                <p:oleObj name="think-cell Slide" r:id="rId4" imgW="6350000" imgH="6350000" progId="">
                  <p:embed/>
                  <p:pic>
                    <p:nvPicPr>
                      <p:cNvPr id="0" name="Picture 38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60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15"/>
          <p:cNvCxnSpPr>
            <a:cxnSpLocks noChangeShapeType="1"/>
          </p:cNvCxnSpPr>
          <p:nvPr/>
        </p:nvCxnSpPr>
        <p:spPr bwMode="gray">
          <a:xfrm>
            <a:off x="9875839" y="5626114"/>
            <a:ext cx="0" cy="176213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</p:cxnSp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93" y="160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48" name="think-cell Slide" r:id="rId6" imgW="6350000" imgH="6350000" progId="">
                  <p:embed/>
                </p:oleObj>
              </mc:Choice>
              <mc:Fallback>
                <p:oleObj name="think-cell Slide" r:id="rId6" imgW="6350000" imgH="6350000" progId="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60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92824" y="518826"/>
            <a:ext cx="7822446" cy="29238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0" lang="ru-RU" sz="1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939271" y="5656352"/>
            <a:ext cx="434975" cy="15388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6688AF9-AEEE-446C-8896-A74822C76635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15" name="Рисунок 1" descr="bg3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8" y="5423605"/>
            <a:ext cx="2000687" cy="44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TopPlaceholder"/>
          <p:cNvSpPr>
            <a:spLocks noChangeArrowheads="1"/>
          </p:cNvSpPr>
          <p:nvPr userDrawn="1"/>
        </p:nvSpPr>
        <p:spPr bwMode="auto">
          <a:xfrm>
            <a:off x="-1" y="-1"/>
            <a:ext cx="2196000" cy="5865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1411" tIns="45706" rIns="91411" bIns="45706" anchor="ctr"/>
          <a:lstStyle/>
          <a:p>
            <a:endParaRPr lang="lt-L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58" y="1359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30" name="think-cell Slide" r:id="rId4" imgW="6350000" imgH="6350000" progId="TCLayout.ActiveDocument.1">
                  <p:embed/>
                </p:oleObj>
              </mc:Choice>
              <mc:Fallback>
                <p:oleObj name="think-cell Slide" r:id="rId4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" y="1359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926167" y="5553513"/>
            <a:ext cx="388780" cy="1538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CE7630-5FA4-427A-8031-9809434BE8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08470" y="156884"/>
            <a:ext cx="9941334" cy="2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0" lang="ru-RU" sz="1539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2380" y="5438226"/>
            <a:ext cx="101467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380" y="5462648"/>
            <a:ext cx="1242323" cy="4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15"/>
          <p:cNvCxnSpPr>
            <a:cxnSpLocks noChangeShapeType="1"/>
          </p:cNvCxnSpPr>
          <p:nvPr userDrawn="1"/>
        </p:nvCxnSpPr>
        <p:spPr bwMode="gray">
          <a:xfrm>
            <a:off x="9875838" y="5626100"/>
            <a:ext cx="0" cy="176213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</p:cxnSp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9867" y="170012"/>
            <a:ext cx="9715971" cy="30777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986963" y="5632450"/>
            <a:ext cx="434975" cy="153988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6688AF9-AEEE-446C-8896-A74822C7663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121481" y="5438080"/>
            <a:ext cx="1018800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95307" y="5472926"/>
            <a:ext cx="8305919" cy="34356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marL="0" indent="0">
              <a:buNone/>
              <a:defRPr lang="en-US" sz="8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lvl="0"/>
            <a:r>
              <a:rPr lang="en-US" dirty="0"/>
              <a:t>Source: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453442"/>
            <a:ext cx="1384183" cy="4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75600923"/>
              </p:ext>
            </p:extLst>
          </p:nvPr>
        </p:nvGraphicFramePr>
        <p:xfrm>
          <a:off x="1593" y="160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53" name="think-cell Slide" r:id="rId8" imgW="6350000" imgH="6350000" progId="">
                  <p:embed/>
                </p:oleObj>
              </mc:Choice>
              <mc:Fallback>
                <p:oleObj name="think-cell Slide" r:id="rId8" imgW="6350000" imgH="6350000" progId="">
                  <p:embed/>
                  <p:pic>
                    <p:nvPicPr>
                      <p:cNvPr id="0" name="Picture 19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60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8" name="Прямая соединительная линия 9"/>
          <p:cNvCxnSpPr>
            <a:cxnSpLocks noChangeShapeType="1"/>
          </p:cNvCxnSpPr>
          <p:nvPr/>
        </p:nvCxnSpPr>
        <p:spPr bwMode="gray">
          <a:xfrm>
            <a:off x="9875839" y="5626114"/>
            <a:ext cx="0" cy="176213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</p:spPr>
      </p:cxnSp>
      <p:sp>
        <p:nvSpPr>
          <p:cNvPr id="1033" name="Заголовок 1"/>
          <p:cNvSpPr>
            <a:spLocks noGrp="1"/>
          </p:cNvSpPr>
          <p:nvPr>
            <p:ph type="title"/>
          </p:nvPr>
        </p:nvSpPr>
        <p:spPr bwMode="gray">
          <a:xfrm>
            <a:off x="542925" y="477550"/>
            <a:ext cx="963612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9979025" y="5635625"/>
            <a:ext cx="444500" cy="153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808080"/>
                </a:solidFill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A5E97BB2-35C0-4D8E-A216-50A80C20CBF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16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4" r:id="rId1"/>
    <p:sldLayoutId id="2147485155" r:id="rId2"/>
    <p:sldLayoutId id="2147485163" r:id="rId3"/>
    <p:sldLayoutId id="2147485164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19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7.xml"/><Relationship Id="rId16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microsoft.com/office/2007/relationships/hdphoto" Target="../media/hdphoto1.wdp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image" Target="../media/image7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4.emf"/><Relationship Id="rId2" Type="http://schemas.openxmlformats.org/officeDocument/2006/relationships/tags" Target="../tags/tag4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0.v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8.pn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image" Target="../media/image4.emf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1.v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40848" y="3912980"/>
            <a:ext cx="7639200" cy="215444"/>
          </a:xfrm>
        </p:spPr>
        <p:txBody>
          <a:bodyPr/>
          <a:lstStyle/>
          <a:p>
            <a:pPr eaLnBrk="0" hangingPunct="0">
              <a:buFont typeface="Arial" pitchFamily="34" charset="0"/>
              <a:buNone/>
            </a:pPr>
            <a:r>
              <a:rPr lang="ru-RU" dirty="0">
                <a:solidFill>
                  <a:prstClr val="black"/>
                </a:solidFill>
              </a:rPr>
              <a:t>20.04.18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Заголовок 2"/>
          <p:cNvSpPr>
            <a:spLocks noGrp="1"/>
          </p:cNvSpPr>
          <p:nvPr>
            <p:ph type="ctrTitle"/>
          </p:nvPr>
        </p:nvSpPr>
        <p:spPr>
          <a:xfrm>
            <a:off x="740848" y="2616809"/>
            <a:ext cx="8197412" cy="615553"/>
          </a:xfrm>
        </p:spPr>
        <p:txBody>
          <a:bodyPr/>
          <a:lstStyle/>
          <a:p>
            <a:r>
              <a:rPr lang="ru-RU" sz="2000" b="1" dirty="0"/>
              <a:t>Описание проекта и статус по управлению оттоком абонентов на базе системы предиктивного моделирования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736" y="562568"/>
            <a:ext cx="3008904" cy="976465"/>
          </a:xfrm>
          <a:prstGeom prst="rect">
            <a:avLst/>
          </a:prstGeom>
        </p:spPr>
      </p:pic>
      <p:pic>
        <p:nvPicPr>
          <p:cNvPr id="9" name="Picture 6" descr="logo_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8" y="338647"/>
            <a:ext cx="1817875" cy="18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78" name="think-cell Slide" r:id="rId15" imgW="6350000" imgH="6350000" progId="TCLayout.ActiveDocument.1">
                  <p:embed/>
                </p:oleObj>
              </mc:Choice>
              <mc:Fallback>
                <p:oleObj name="think-cell Slide" r:id="rId15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855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26902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Кластерный анализ структуры оттока по базе Север ТТК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26142" y="655063"/>
            <a:ext cx="7323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MD" sz="16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Кластеры склонных к оттоку абонентов компании ТТК по услуге Интернет</a:t>
            </a:r>
            <a:endParaRPr lang="ru-RU" sz="1600" b="1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118562F-B3D8-489A-9D7D-998757E35A8D}"/>
              </a:ext>
            </a:extLst>
          </p:cNvPr>
          <p:cNvCxnSpPr/>
          <p:nvPr/>
        </p:nvCxnSpPr>
        <p:spPr>
          <a:xfrm flipV="1">
            <a:off x="1050811" y="1428760"/>
            <a:ext cx="8145421" cy="2972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13F100B-3C00-43F1-8C2A-F85C20002907}"/>
              </a:ext>
            </a:extLst>
          </p:cNvPr>
          <p:cNvCxnSpPr>
            <a:cxnSpLocks/>
          </p:cNvCxnSpPr>
          <p:nvPr/>
        </p:nvCxnSpPr>
        <p:spPr>
          <a:xfrm>
            <a:off x="1050812" y="1463157"/>
            <a:ext cx="11993" cy="354003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A8A989F-D7B9-4B87-A5BD-623684935868}"/>
              </a:ext>
            </a:extLst>
          </p:cNvPr>
          <p:cNvCxnSpPr/>
          <p:nvPr/>
        </p:nvCxnSpPr>
        <p:spPr>
          <a:xfrm flipV="1">
            <a:off x="1061073" y="2734921"/>
            <a:ext cx="8267931" cy="2192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F1802C2-0C25-48B6-A62A-8B06D1E74DDC}"/>
              </a:ext>
            </a:extLst>
          </p:cNvPr>
          <p:cNvCxnSpPr/>
          <p:nvPr/>
        </p:nvCxnSpPr>
        <p:spPr>
          <a:xfrm flipV="1">
            <a:off x="1061072" y="3896541"/>
            <a:ext cx="8277501" cy="3607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47246F29-6B95-4040-AF96-34BEE7A46283}"/>
              </a:ext>
            </a:extLst>
          </p:cNvPr>
          <p:cNvCxnSpPr>
            <a:cxnSpLocks/>
          </p:cNvCxnSpPr>
          <p:nvPr/>
        </p:nvCxnSpPr>
        <p:spPr>
          <a:xfrm flipV="1">
            <a:off x="1040093" y="4971511"/>
            <a:ext cx="8287763" cy="316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508C241C-9BB4-4313-A5CA-E781C1D1A739}"/>
              </a:ext>
            </a:extLst>
          </p:cNvPr>
          <p:cNvCxnSpPr>
            <a:cxnSpLocks/>
          </p:cNvCxnSpPr>
          <p:nvPr/>
        </p:nvCxnSpPr>
        <p:spPr>
          <a:xfrm>
            <a:off x="6492221" y="1429874"/>
            <a:ext cx="15541" cy="246666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A2BF5B-A510-459D-B1C3-D3CB385A578E}"/>
              </a:ext>
            </a:extLst>
          </p:cNvPr>
          <p:cNvSpPr txBox="1"/>
          <p:nvPr/>
        </p:nvSpPr>
        <p:spPr>
          <a:xfrm>
            <a:off x="7150282" y="11487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Высокий 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ARPU &gt;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750р</a:t>
            </a:r>
            <a:r>
              <a:rPr lang="ru-RU" sz="16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.</a:t>
            </a:r>
            <a:endParaRPr lang="ru-RU" sz="16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18CC3-89F6-4987-881F-C50461F6A38C}"/>
              </a:ext>
            </a:extLst>
          </p:cNvPr>
          <p:cNvSpPr txBox="1"/>
          <p:nvPr/>
        </p:nvSpPr>
        <p:spPr>
          <a:xfrm>
            <a:off x="4135591" y="1136467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350 р.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&lt;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Средний 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ARPU &lt;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750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р</a:t>
            </a:r>
            <a:r>
              <a:rPr lang="ru-RU" sz="16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.</a:t>
            </a:r>
            <a:endParaRPr lang="ru-RU" sz="16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49D26C-9B30-4028-B092-115B02AB9ABE}"/>
              </a:ext>
            </a:extLst>
          </p:cNvPr>
          <p:cNvSpPr txBox="1"/>
          <p:nvPr/>
        </p:nvSpPr>
        <p:spPr>
          <a:xfrm>
            <a:off x="1584515" y="1144702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Низкий 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ARPU &lt;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350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р</a:t>
            </a:r>
            <a:r>
              <a:rPr lang="ru-RU" sz="16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.</a:t>
            </a:r>
            <a:endParaRPr lang="ru-RU" sz="16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A3DD37-9BE9-4B5E-8524-795B0593E625}"/>
              </a:ext>
            </a:extLst>
          </p:cNvPr>
          <p:cNvSpPr txBox="1"/>
          <p:nvPr/>
        </p:nvSpPr>
        <p:spPr>
          <a:xfrm rot="16200000">
            <a:off x="409977" y="3126092"/>
            <a:ext cx="1051143" cy="27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1&lt;LT&lt;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3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лет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3268C4-59BC-47CE-8B7A-5DA927FDB8BC}"/>
              </a:ext>
            </a:extLst>
          </p:cNvPr>
          <p:cNvSpPr txBox="1"/>
          <p:nvPr/>
        </p:nvSpPr>
        <p:spPr>
          <a:xfrm rot="16200000">
            <a:off x="418112" y="4362502"/>
            <a:ext cx="1036646" cy="27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LT &gt; 3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лет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BE1524-EA00-4084-BC5A-9951B79C3B1D}"/>
              </a:ext>
            </a:extLst>
          </p:cNvPr>
          <p:cNvSpPr txBox="1"/>
          <p:nvPr/>
        </p:nvSpPr>
        <p:spPr>
          <a:xfrm rot="16200000">
            <a:off x="396111" y="1830919"/>
            <a:ext cx="1051143" cy="27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LT &lt; 1 </a:t>
            </a:r>
            <a:r>
              <a:rPr lang="ru-RU" sz="1200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года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810704D-025F-42E5-9D74-C82FDD650442}"/>
              </a:ext>
            </a:extLst>
          </p:cNvPr>
          <p:cNvCxnSpPr>
            <a:cxnSpLocks/>
          </p:cNvCxnSpPr>
          <p:nvPr/>
        </p:nvCxnSpPr>
        <p:spPr>
          <a:xfrm>
            <a:off x="9319435" y="1449519"/>
            <a:ext cx="22290" cy="35378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6977EB3-F442-461B-BBCD-B324FD0DB683}"/>
              </a:ext>
            </a:extLst>
          </p:cNvPr>
          <p:cNvSpPr/>
          <p:nvPr/>
        </p:nvSpPr>
        <p:spPr>
          <a:xfrm>
            <a:off x="3816596" y="2781953"/>
            <a:ext cx="2639509" cy="249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001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Эконом сегмент «хотелось бы дешевле»</a:t>
            </a:r>
          </a:p>
        </p:txBody>
      </p:sp>
      <p:sp>
        <p:nvSpPr>
          <p:cNvPr id="56" name="Овал 6">
            <a:extLst>
              <a:ext uri="{FF2B5EF4-FFF2-40B4-BE49-F238E27FC236}">
                <a16:creationId xmlns:a16="http://schemas.microsoft.com/office/drawing/2014/main" id="{8EF771B8-A9FC-4456-BD72-02C47728737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07007" y="2764107"/>
            <a:ext cx="307781" cy="307781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197" dirty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7A8FC7-7F8D-4602-B486-974E34B2B0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931214" y="3103051"/>
            <a:ext cx="2513453" cy="74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Множественные блокировки за срок жизни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Разные скорости подключения 5 – 80 Мбит</a:t>
            </a:r>
            <a:r>
              <a:rPr lang="en-US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/c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Стандартные ТП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Равномерное потребление, без падений трафика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6F9AE48D-41E2-41A4-8CBF-616EB1C4E32C}"/>
              </a:ext>
            </a:extLst>
          </p:cNvPr>
          <p:cNvSpPr/>
          <p:nvPr/>
        </p:nvSpPr>
        <p:spPr>
          <a:xfrm>
            <a:off x="6649039" y="1468799"/>
            <a:ext cx="2639509" cy="249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001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«Продвинутые»</a:t>
            </a:r>
          </a:p>
        </p:txBody>
      </p:sp>
      <p:sp>
        <p:nvSpPr>
          <p:cNvPr id="59" name="Овал 6">
            <a:extLst>
              <a:ext uri="{FF2B5EF4-FFF2-40B4-BE49-F238E27FC236}">
                <a16:creationId xmlns:a16="http://schemas.microsoft.com/office/drawing/2014/main" id="{CB4FA22A-D285-4556-94B0-3B17BA0D548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39450" y="1450953"/>
            <a:ext cx="307781" cy="307781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197" dirty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D73D14-8942-47B0-9F3E-A26D4CEA9FF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74696" y="1771739"/>
            <a:ext cx="2787992" cy="904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Дорогие ТП, стабильно высокое потребление трафика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Отсутствуют блокировки (скорее всего, по причине настроенного </a:t>
            </a:r>
            <a:r>
              <a:rPr lang="ru-RU" sz="855" dirty="0" err="1">
                <a:solidFill>
                  <a:prstClr val="black"/>
                </a:solidFill>
                <a:latin typeface="Calibri Light" panose="020F0302020204030204"/>
                <a:cs typeface="+mn-cs"/>
              </a:rPr>
              <a:t>автоплатежа</a:t>
            </a: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)</a:t>
            </a:r>
            <a:endParaRPr lang="en-US" sz="855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Много абонентов имеют Моно-интернет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Уходят неожиданно (</a:t>
            </a:r>
            <a:r>
              <a:rPr lang="ru-RU" sz="855" i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гипотеза: </a:t>
            </a: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активность конкурентов)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5EEFE4F-8468-4991-BB44-B95857CDD705}"/>
              </a:ext>
            </a:extLst>
          </p:cNvPr>
          <p:cNvSpPr/>
          <p:nvPr/>
        </p:nvSpPr>
        <p:spPr>
          <a:xfrm>
            <a:off x="1210389" y="2781953"/>
            <a:ext cx="2416291" cy="249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001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«Троечники – редкое использование»</a:t>
            </a:r>
          </a:p>
        </p:txBody>
      </p:sp>
      <p:sp>
        <p:nvSpPr>
          <p:cNvPr id="62" name="Овал 6">
            <a:extLst>
              <a:ext uri="{FF2B5EF4-FFF2-40B4-BE49-F238E27FC236}">
                <a16:creationId xmlns:a16="http://schemas.microsoft.com/office/drawing/2014/main" id="{41530DB7-E649-4AF3-AF5B-77DDD6456C4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0800" y="2764107"/>
            <a:ext cx="307781" cy="307781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197" dirty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16%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0D8463-9CF7-4DF6-A13A-12CC37A08EC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80783" y="3118844"/>
            <a:ext cx="2371355" cy="74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Рваное потребление, случаются блокировки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Низкие скорости 5 – 30 Мбит</a:t>
            </a:r>
            <a:r>
              <a:rPr lang="en-US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/c</a:t>
            </a:r>
            <a:endParaRPr lang="ru-RU" sz="855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Перед отключением идет снижение трафика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Много абонентов имеют ТВ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754FFE2-4DE1-410E-AE41-0DEE81A23D83}"/>
              </a:ext>
            </a:extLst>
          </p:cNvPr>
          <p:cNvSpPr/>
          <p:nvPr/>
        </p:nvSpPr>
        <p:spPr>
          <a:xfrm>
            <a:off x="3812623" y="1468799"/>
            <a:ext cx="2639509" cy="249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001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«Недовольные качеством»</a:t>
            </a:r>
          </a:p>
        </p:txBody>
      </p:sp>
      <p:sp>
        <p:nvSpPr>
          <p:cNvPr id="67" name="Овал 6">
            <a:extLst>
              <a:ext uri="{FF2B5EF4-FFF2-40B4-BE49-F238E27FC236}">
                <a16:creationId xmlns:a16="http://schemas.microsoft.com/office/drawing/2014/main" id="{6E721DEB-21B4-40CF-AFC2-607E14F5937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03034" y="1450953"/>
            <a:ext cx="307781" cy="307781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197" dirty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891217-26AB-4340-848F-AA012BD678F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931214" y="1710934"/>
            <a:ext cx="2513453" cy="943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Высокое потребление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Средние скорости подключения 30-50 Мбит</a:t>
            </a:r>
            <a:r>
              <a:rPr lang="en-US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/c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Стандартные ТП, отсутствуют блокировки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Перед отключение идет резкое падение трафика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i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Гипотеза: </a:t>
            </a: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количество ТТ выше среднего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4B15817-0F77-434C-B05C-52F680CF42E6}"/>
              </a:ext>
            </a:extLst>
          </p:cNvPr>
          <p:cNvSpPr/>
          <p:nvPr/>
        </p:nvSpPr>
        <p:spPr>
          <a:xfrm>
            <a:off x="1205896" y="3953501"/>
            <a:ext cx="2416291" cy="249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001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«</a:t>
            </a:r>
            <a:r>
              <a:rPr lang="ru-RU" sz="940" dirty="0" err="1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Архивники</a:t>
            </a: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70" name="Овал 6">
            <a:extLst>
              <a:ext uri="{FF2B5EF4-FFF2-40B4-BE49-F238E27FC236}">
                <a16:creationId xmlns:a16="http://schemas.microsoft.com/office/drawing/2014/main" id="{1175E170-7A8C-4586-A493-EE0F19B120C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96307" y="3935656"/>
            <a:ext cx="307781" cy="307781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197" dirty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013320-BC16-4816-B8E0-729CD167A5E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80782" y="4274600"/>
            <a:ext cx="2513453" cy="550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b="1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Архивные ТП, высокая утилизация канала</a:t>
            </a: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Низкие скорости 5 – 15 Мбит</a:t>
            </a:r>
            <a:r>
              <a:rPr lang="en-US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/c</a:t>
            </a:r>
            <a:endParaRPr lang="ru-RU" sz="855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146532" indent="-146532" defTabSz="781721" fontAlgn="auto">
              <a:lnSpc>
                <a:spcPct val="120000"/>
              </a:lnSpc>
              <a:spcBef>
                <a:spcPts val="0"/>
              </a:spcBef>
              <a:spcAft>
                <a:spcPts val="256"/>
              </a:spcAft>
              <a:buClr>
                <a:srgbClr val="063A7B"/>
              </a:buClr>
              <a:buFont typeface="Arial" panose="020B0604020202020204" pitchFamily="34" charset="0"/>
              <a:buChar char="►"/>
            </a:pPr>
            <a:r>
              <a:rPr lang="ru-RU" sz="855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Перед отключением - повышение трафика</a:t>
            </a: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18EDFFA7-731F-4886-AF56-8B5AE799C85A}"/>
              </a:ext>
            </a:extLst>
          </p:cNvPr>
          <p:cNvCxnSpPr>
            <a:cxnSpLocks/>
          </p:cNvCxnSpPr>
          <p:nvPr/>
        </p:nvCxnSpPr>
        <p:spPr>
          <a:xfrm>
            <a:off x="3647826" y="1419524"/>
            <a:ext cx="22579" cy="358366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C7D42502-AD15-4878-96B7-4348BFEFC386}"/>
              </a:ext>
            </a:extLst>
          </p:cNvPr>
          <p:cNvSpPr/>
          <p:nvPr/>
        </p:nvSpPr>
        <p:spPr>
          <a:xfrm>
            <a:off x="5312614" y="4090101"/>
            <a:ext cx="2798441" cy="67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LT (Life Time</a:t>
            </a: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) – время жизни абонента</a:t>
            </a:r>
          </a:p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ТП – Тарифный План</a:t>
            </a:r>
          </a:p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ТТ – сервисные заявки по техническим проблемам</a:t>
            </a:r>
          </a:p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en-US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ARPU</a:t>
            </a:r>
            <a:r>
              <a:rPr lang="ru-RU" sz="940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– средний ежемесячный чек абонента</a:t>
            </a:r>
          </a:p>
        </p:txBody>
      </p:sp>
      <p:grpSp>
        <p:nvGrpSpPr>
          <p:cNvPr id="74" name="Group 23"/>
          <p:cNvGrpSpPr/>
          <p:nvPr/>
        </p:nvGrpSpPr>
        <p:grpSpPr>
          <a:xfrm>
            <a:off x="89588" y="617033"/>
            <a:ext cx="10225359" cy="121636"/>
            <a:chOff x="533289" y="853075"/>
            <a:chExt cx="4651958" cy="134276"/>
          </a:xfrm>
        </p:grpSpPr>
        <p:sp>
          <p:nvSpPr>
            <p:cNvPr id="75" name="Rectangle 16"/>
            <p:cNvSpPr>
              <a:spLocks noChangeArrowheads="1"/>
            </p:cNvSpPr>
            <p:nvPr/>
          </p:nvSpPr>
          <p:spPr bwMode="gray">
            <a:xfrm>
              <a:off x="533289" y="925109"/>
              <a:ext cx="4553597" cy="60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kern="0" dirty="0">
                <a:solidFill>
                  <a:srgbClr val="000000"/>
                </a:solidFill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gray">
            <a:xfrm>
              <a:off x="5027319" y="853075"/>
              <a:ext cx="157928" cy="134276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2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65483" y="132772"/>
            <a:ext cx="994435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r>
              <a:rPr lang="ru-RU" sz="1900" b="1" kern="0" dirty="0">
                <a:ea typeface="Verdana" pitchFamily="34" charset="0"/>
              </a:rPr>
              <a:t>Примеры </a:t>
            </a:r>
            <a:r>
              <a:rPr lang="en-US" sz="1900" b="1" kern="0" dirty="0">
                <a:ea typeface="Verdana" pitchFamily="34" charset="0"/>
              </a:rPr>
              <a:t>Customer Journey </a:t>
            </a:r>
            <a:r>
              <a:rPr lang="ru-RU" sz="1900" b="1" kern="0" dirty="0">
                <a:ea typeface="Verdana" pitchFamily="34" charset="0"/>
              </a:rPr>
              <a:t>по базе Север ТТК</a:t>
            </a:r>
            <a:r>
              <a:rPr lang="ru-RU" sz="2736" dirty="0">
                <a:solidFill>
                  <a:prstClr val="black"/>
                </a:solidFill>
                <a:latin typeface="Myriad Set Pro" panose="020B0403030403020204" pitchFamily="34" charset="0"/>
                <a:cs typeface="+mn-cs"/>
              </a:rPr>
              <a:t>	</a:t>
            </a:r>
            <a:r>
              <a:rPr lang="en-US" sz="2736" dirty="0">
                <a:solidFill>
                  <a:prstClr val="black"/>
                </a:solidFill>
                <a:latin typeface="Myriad Set Pro" panose="020B0403030403020204" pitchFamily="34" charset="0"/>
                <a:cs typeface="+mn-cs"/>
              </a:rPr>
              <a:t> </a:t>
            </a:r>
            <a:endParaRPr lang="ru-RU" sz="2736" dirty="0">
              <a:solidFill>
                <a:prstClr val="black"/>
              </a:solidFill>
              <a:latin typeface="Myriad Set Pro" panose="020B0403030403020204" pitchFamily="34" charset="0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81721" fontAlgn="auto">
              <a:spcBef>
                <a:spcPts val="0"/>
              </a:spcBef>
              <a:spcAft>
                <a:spcPts val="0"/>
              </a:spcAft>
            </a:pPr>
            <a:fld id="{F89CFF79-7188-4DF2-B95A-EF9D33E07CDB}" type="slidenum">
              <a:rPr lang="ru-RU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781721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EEF9337-4200-4590-B3B8-901A06F5614A}"/>
              </a:ext>
            </a:extLst>
          </p:cNvPr>
          <p:cNvSpPr/>
          <p:nvPr/>
        </p:nvSpPr>
        <p:spPr>
          <a:xfrm>
            <a:off x="281276" y="657898"/>
            <a:ext cx="9802694" cy="2302490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ID </a:t>
            </a:r>
            <a:r>
              <a:rPr lang="ru-RU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Клиента</a:t>
            </a:r>
            <a:r>
              <a:rPr lang="ru-RU" sz="1368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115393. </a:t>
            </a:r>
            <a:r>
              <a:rPr lang="ru-RU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Сегмент</a:t>
            </a:r>
            <a:r>
              <a:rPr lang="ru-RU" sz="1368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– экономный «Хотелось бы дешевле».</a:t>
            </a:r>
          </a:p>
          <a:p>
            <a:pPr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026" u="sng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Дата подключения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01.05.2016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Тарифный план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«Качай» (единственный в истории)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Цена тарифного плана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550 рублей/мес.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Скорость тарифного плана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80 Мбит/сек.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Количество блокировок продолжительностью менее 10 дней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8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Дата оттока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08.08.2017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Тип оттока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</a:t>
            </a:r>
            <a:r>
              <a:rPr lang="en-US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PBS &gt; 60 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дней</a:t>
            </a:r>
          </a:p>
        </p:txBody>
      </p:sp>
      <p:graphicFrame>
        <p:nvGraphicFramePr>
          <p:cNvPr id="51" name="Диаграмма 50">
            <a:extLst>
              <a:ext uri="{FF2B5EF4-FFF2-40B4-BE49-F238E27FC236}">
                <a16:creationId xmlns:a16="http://schemas.microsoft.com/office/drawing/2014/main" id="{CE872E4F-DE3F-4A9F-9219-DF26DE410555}"/>
              </a:ext>
            </a:extLst>
          </p:cNvPr>
          <p:cNvGraphicFramePr>
            <a:graphicFrameLocks/>
          </p:cNvGraphicFramePr>
          <p:nvPr/>
        </p:nvGraphicFramePr>
        <p:xfrm>
          <a:off x="5480246" y="658275"/>
          <a:ext cx="4454034" cy="230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Диаграмма 51">
            <a:extLst>
              <a:ext uri="{FF2B5EF4-FFF2-40B4-BE49-F238E27FC236}">
                <a16:creationId xmlns:a16="http://schemas.microsoft.com/office/drawing/2014/main" id="{DAA082C2-C2D5-4215-80FB-A08C8948A9F1}"/>
              </a:ext>
            </a:extLst>
          </p:cNvPr>
          <p:cNvGraphicFramePr>
            <a:graphicFrameLocks/>
          </p:cNvGraphicFramePr>
          <p:nvPr/>
        </p:nvGraphicFramePr>
        <p:xfrm>
          <a:off x="5480246" y="3002519"/>
          <a:ext cx="4454034" cy="227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A79CDD7-E935-43BC-A15F-E9B350F4D172}"/>
              </a:ext>
            </a:extLst>
          </p:cNvPr>
          <p:cNvSpPr/>
          <p:nvPr/>
        </p:nvSpPr>
        <p:spPr>
          <a:xfrm>
            <a:off x="281275" y="2978830"/>
            <a:ext cx="9802695" cy="2302490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ID </a:t>
            </a:r>
            <a:r>
              <a:rPr lang="ru-RU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Клиента</a:t>
            </a:r>
            <a:r>
              <a:rPr lang="ru-RU" sz="1368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1516999. </a:t>
            </a:r>
            <a:r>
              <a:rPr lang="ru-RU" sz="1368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Сегмент</a:t>
            </a:r>
            <a:r>
              <a:rPr lang="ru-RU" sz="1368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– «Троечники. Редкое использование».</a:t>
            </a:r>
          </a:p>
          <a:p>
            <a:pPr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026" u="sng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Дата подключения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24.05.2016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Тарифный план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«Особый-2»</a:t>
            </a:r>
            <a:r>
              <a:rPr lang="ru-RU" sz="1026" dirty="0">
                <a:solidFill>
                  <a:prstClr val="black"/>
                </a:solidFill>
                <a:latin typeface="Calibri" panose="020F0502020204030204"/>
                <a:cs typeface="+mn-cs"/>
              </a:rPr>
              <a:t> (единственный в истории)</a:t>
            </a:r>
            <a:endParaRPr lang="ru-RU" sz="1026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Цена тарифного плана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250 рублей/мес.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Скорость тарифного плана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10 Мбит/сек.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Количество блокировок продолжительностью менее 10 дней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2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Дата оттока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05.08.2017</a:t>
            </a:r>
          </a:p>
          <a:p>
            <a:pPr marL="308074" indent="-308074" defTabSz="78172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ru-RU" sz="1026" u="sng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Тип оттока</a:t>
            </a:r>
            <a:r>
              <a:rPr lang="ru-RU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: PBS &gt; 60 дней </a:t>
            </a:r>
            <a:r>
              <a:rPr lang="en-US" sz="1026" dirty="0">
                <a:solidFill>
                  <a:prstClr val="black"/>
                </a:solidFill>
                <a:latin typeface="Calibri Light" panose="020F0302020204030204"/>
                <a:cs typeface="+mn-cs"/>
              </a:rPr>
              <a:t> </a:t>
            </a:r>
            <a:endParaRPr lang="ru-RU" sz="1026" dirty="0">
              <a:solidFill>
                <a:prstClr val="black"/>
              </a:solidFill>
              <a:latin typeface="Calibri Light" panose="020F0302020204030204"/>
              <a:cs typeface="+mn-cs"/>
            </a:endParaRPr>
          </a:p>
        </p:txBody>
      </p:sp>
      <p:grpSp>
        <p:nvGrpSpPr>
          <p:cNvPr id="9" name="Group 23"/>
          <p:cNvGrpSpPr/>
          <p:nvPr/>
        </p:nvGrpSpPr>
        <p:grpSpPr>
          <a:xfrm>
            <a:off x="281275" y="475302"/>
            <a:ext cx="9832620" cy="189258"/>
            <a:chOff x="533289" y="853075"/>
            <a:chExt cx="4651958" cy="13427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gray">
            <a:xfrm>
              <a:off x="533289" y="925109"/>
              <a:ext cx="4553597" cy="60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kern="0" dirty="0">
                <a:solidFill>
                  <a:srgbClr val="000000"/>
                </a:solidFill>
              </a:endParaRPr>
            </a:p>
          </p:txBody>
        </p:sp>
        <p:sp>
          <p:nvSpPr>
            <p:cNvPr id="11" name="AutoShape 17"/>
            <p:cNvSpPr>
              <a:spLocks noChangeArrowheads="1"/>
            </p:cNvSpPr>
            <p:nvPr/>
          </p:nvSpPr>
          <p:spPr bwMode="gray">
            <a:xfrm>
              <a:off x="5027319" y="853075"/>
              <a:ext cx="157928" cy="134276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99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90A38AD6-F29E-4480-AE9F-5481BB33B2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7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90A38AD6-F29E-4480-AE9F-5481BB33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A77F94-ED8D-4D3E-BA7B-941B1B83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2" y="142877"/>
            <a:ext cx="7074717" cy="307777"/>
          </a:xfrm>
        </p:spPr>
        <p:txBody>
          <a:bodyPr/>
          <a:lstStyle/>
          <a:p>
            <a:r>
              <a:rPr lang="ru-MD" sz="2000" dirty="0">
                <a:latin typeface="Myriad Set Pro" panose="020B0403030403020204" pitchFamily="34" charset="0"/>
              </a:rPr>
              <a:t>Воронки трёх волн кампейнинга (23.05.2018 – 23.06.2018)</a:t>
            </a:r>
            <a:endParaRPr lang="ru-RU" sz="2000" dirty="0">
              <a:latin typeface="Myriad Set Pro" panose="020B04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BEF739-6108-426B-85CF-849DC18192F0}"/>
              </a:ext>
            </a:extLst>
          </p:cNvPr>
          <p:cNvSpPr txBox="1"/>
          <p:nvPr/>
        </p:nvSpPr>
        <p:spPr>
          <a:xfrm>
            <a:off x="153771" y="964866"/>
            <a:ext cx="13912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Объем каждой выборки:</a:t>
            </a:r>
          </a:p>
          <a:p>
            <a:pPr algn="ctr"/>
            <a:r>
              <a:rPr lang="ru-RU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500 абонентов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45039A-B16B-403F-990F-FA2A2EC47C43}"/>
              </a:ext>
            </a:extLst>
          </p:cNvPr>
          <p:cNvCxnSpPr>
            <a:cxnSpLocks/>
          </p:cNvCxnSpPr>
          <p:nvPr/>
        </p:nvCxnSpPr>
        <p:spPr>
          <a:xfrm>
            <a:off x="214023" y="2569787"/>
            <a:ext cx="10030486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9455AA6-B2A8-4853-9294-3B7729B1A1B3}"/>
              </a:ext>
            </a:extLst>
          </p:cNvPr>
          <p:cNvCxnSpPr>
            <a:cxnSpLocks/>
          </p:cNvCxnSpPr>
          <p:nvPr/>
        </p:nvCxnSpPr>
        <p:spPr>
          <a:xfrm>
            <a:off x="214023" y="3444772"/>
            <a:ext cx="10030486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3ECA410-EBC9-42C1-BE40-DF00FCB3FB71}"/>
              </a:ext>
            </a:extLst>
          </p:cNvPr>
          <p:cNvCxnSpPr>
            <a:cxnSpLocks/>
          </p:cNvCxnSpPr>
          <p:nvPr/>
        </p:nvCxnSpPr>
        <p:spPr>
          <a:xfrm>
            <a:off x="214023" y="4319757"/>
            <a:ext cx="10030486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2CFE0544-6266-40BD-9F19-E724E1110BFC}"/>
              </a:ext>
            </a:extLst>
          </p:cNvPr>
          <p:cNvSpPr/>
          <p:nvPr/>
        </p:nvSpPr>
        <p:spPr>
          <a:xfrm rot="10800000">
            <a:off x="2665632" y="1738380"/>
            <a:ext cx="5344511" cy="792000"/>
          </a:xfrm>
          <a:prstGeom prst="trapezoid">
            <a:avLst>
              <a:gd name="adj" fmla="val 66161"/>
            </a:avLst>
          </a:prstGeom>
          <a:solidFill>
            <a:srgbClr val="F7F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FF87845-8F49-4E4B-B9B5-C9E6492046C5}"/>
              </a:ext>
            </a:extLst>
          </p:cNvPr>
          <p:cNvCxnSpPr>
            <a:cxnSpLocks/>
          </p:cNvCxnSpPr>
          <p:nvPr/>
        </p:nvCxnSpPr>
        <p:spPr>
          <a:xfrm>
            <a:off x="214023" y="1694802"/>
            <a:ext cx="10030486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834B9AB-592A-40F2-8639-41EC31BB8A9F}"/>
              </a:ext>
            </a:extLst>
          </p:cNvPr>
          <p:cNvCxnSpPr>
            <a:cxnSpLocks/>
          </p:cNvCxnSpPr>
          <p:nvPr/>
        </p:nvCxnSpPr>
        <p:spPr>
          <a:xfrm>
            <a:off x="196929" y="5194742"/>
            <a:ext cx="10047580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Трапеция 44">
            <a:extLst>
              <a:ext uri="{FF2B5EF4-FFF2-40B4-BE49-F238E27FC236}">
                <a16:creationId xmlns:a16="http://schemas.microsoft.com/office/drawing/2014/main" id="{2EABFEEF-36D5-4E41-9CA0-5CEFDB8F2663}"/>
              </a:ext>
            </a:extLst>
          </p:cNvPr>
          <p:cNvSpPr/>
          <p:nvPr/>
        </p:nvSpPr>
        <p:spPr>
          <a:xfrm rot="10800000">
            <a:off x="3221366" y="2615215"/>
            <a:ext cx="4233042" cy="792000"/>
          </a:xfrm>
          <a:prstGeom prst="trapezoid">
            <a:avLst>
              <a:gd name="adj" fmla="val 66161"/>
            </a:avLst>
          </a:prstGeom>
          <a:solidFill>
            <a:srgbClr val="F7F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Трапеция 45">
            <a:extLst>
              <a:ext uri="{FF2B5EF4-FFF2-40B4-BE49-F238E27FC236}">
                <a16:creationId xmlns:a16="http://schemas.microsoft.com/office/drawing/2014/main" id="{EDE2E452-E16B-471C-954F-0D131F455579}"/>
              </a:ext>
            </a:extLst>
          </p:cNvPr>
          <p:cNvSpPr/>
          <p:nvPr/>
        </p:nvSpPr>
        <p:spPr>
          <a:xfrm rot="10800000">
            <a:off x="3769219" y="3490200"/>
            <a:ext cx="3137337" cy="792000"/>
          </a:xfrm>
          <a:prstGeom prst="trapezoid">
            <a:avLst>
              <a:gd name="adj" fmla="val 66161"/>
            </a:avLst>
          </a:prstGeom>
          <a:solidFill>
            <a:srgbClr val="F7F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рапеция 46">
            <a:extLst>
              <a:ext uri="{FF2B5EF4-FFF2-40B4-BE49-F238E27FC236}">
                <a16:creationId xmlns:a16="http://schemas.microsoft.com/office/drawing/2014/main" id="{8489C782-66E3-416F-A37A-39369C86A298}"/>
              </a:ext>
            </a:extLst>
          </p:cNvPr>
          <p:cNvSpPr/>
          <p:nvPr/>
        </p:nvSpPr>
        <p:spPr>
          <a:xfrm rot="10800000">
            <a:off x="4321012" y="4365171"/>
            <a:ext cx="2033751" cy="792000"/>
          </a:xfrm>
          <a:prstGeom prst="trapezoid">
            <a:avLst>
              <a:gd name="adj" fmla="val 66161"/>
            </a:avLst>
          </a:prstGeom>
          <a:solidFill>
            <a:srgbClr val="F7F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FE41F13-55A4-460C-A61B-FFE4E69DB4FE}"/>
              </a:ext>
            </a:extLst>
          </p:cNvPr>
          <p:cNvCxnSpPr>
            <a:cxnSpLocks/>
          </p:cNvCxnSpPr>
          <p:nvPr/>
        </p:nvCxnSpPr>
        <p:spPr>
          <a:xfrm flipV="1">
            <a:off x="1615950" y="551793"/>
            <a:ext cx="0" cy="4642949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3AC232D-DF66-4339-8961-9347CF27B9F8}"/>
              </a:ext>
            </a:extLst>
          </p:cNvPr>
          <p:cNvCxnSpPr>
            <a:cxnSpLocks/>
          </p:cNvCxnSpPr>
          <p:nvPr/>
        </p:nvCxnSpPr>
        <p:spPr>
          <a:xfrm flipV="1">
            <a:off x="2995418" y="906522"/>
            <a:ext cx="0" cy="428822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9BEF9C1-996B-4DD2-8A45-D64B845772F0}"/>
              </a:ext>
            </a:extLst>
          </p:cNvPr>
          <p:cNvCxnSpPr>
            <a:cxnSpLocks/>
          </p:cNvCxnSpPr>
          <p:nvPr/>
        </p:nvCxnSpPr>
        <p:spPr>
          <a:xfrm flipV="1">
            <a:off x="4508905" y="551793"/>
            <a:ext cx="0" cy="4642949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9BCC89-1A0C-44A6-99D5-9C291414FC9E}"/>
              </a:ext>
            </a:extLst>
          </p:cNvPr>
          <p:cNvSpPr txBox="1"/>
          <p:nvPr/>
        </p:nvSpPr>
        <p:spPr>
          <a:xfrm>
            <a:off x="209351" y="1993795"/>
            <a:ext cx="1357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Обработано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D67207-CB0B-4020-A5FB-95C0FD3CF7BF}"/>
              </a:ext>
            </a:extLst>
          </p:cNvPr>
          <p:cNvSpPr txBox="1"/>
          <p:nvPr/>
        </p:nvSpPr>
        <p:spPr>
          <a:xfrm>
            <a:off x="209352" y="2559470"/>
            <a:ext cx="138389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Целевой дозвон </a:t>
            </a:r>
          </a:p>
          <a:p>
            <a:pPr algn="ctr"/>
            <a:r>
              <a:rPr lang="ru-RU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согласны продолжить разговор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3B67E-98F3-4D65-8AC9-B3C11C888D4D}"/>
              </a:ext>
            </a:extLst>
          </p:cNvPr>
          <p:cNvSpPr txBox="1"/>
          <p:nvPr/>
        </p:nvSpPr>
        <p:spPr>
          <a:xfrm>
            <a:off x="211610" y="3605807"/>
            <a:ext cx="13321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Склонны к оттоку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1FAE85-3C01-4FB3-8836-E4EF1AE43BD6}"/>
              </a:ext>
            </a:extLst>
          </p:cNvPr>
          <p:cNvSpPr txBox="1"/>
          <p:nvPr/>
        </p:nvSpPr>
        <p:spPr>
          <a:xfrm>
            <a:off x="208952" y="4622684"/>
            <a:ext cx="13348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Удержаны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39689F-5D95-4091-9864-EBF957255F0F}"/>
              </a:ext>
            </a:extLst>
          </p:cNvPr>
          <p:cNvSpPr txBox="1"/>
          <p:nvPr/>
        </p:nvSpPr>
        <p:spPr>
          <a:xfrm>
            <a:off x="1701188" y="1041810"/>
            <a:ext cx="12152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Абсолютное значение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6C34A6-BBAB-4A9D-8275-809F26A4A803}"/>
              </a:ext>
            </a:extLst>
          </p:cNvPr>
          <p:cNvSpPr txBox="1"/>
          <p:nvPr/>
        </p:nvSpPr>
        <p:spPr>
          <a:xfrm>
            <a:off x="2977988" y="918699"/>
            <a:ext cx="15361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Доля от предыдущей «ступени»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4711F4-4094-4BFF-9449-EBFE74C11A97}"/>
              </a:ext>
            </a:extLst>
          </p:cNvPr>
          <p:cNvSpPr txBox="1"/>
          <p:nvPr/>
        </p:nvSpPr>
        <p:spPr>
          <a:xfrm>
            <a:off x="1699167" y="2009184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E59AF4-5C52-4ADE-9BA4-C3FCCD1D9E52}"/>
              </a:ext>
            </a:extLst>
          </p:cNvPr>
          <p:cNvSpPr txBox="1"/>
          <p:nvPr/>
        </p:nvSpPr>
        <p:spPr>
          <a:xfrm>
            <a:off x="1699167" y="2884169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E6013D-0DA2-4C82-A30B-2DDBDB1F78AC}"/>
              </a:ext>
            </a:extLst>
          </p:cNvPr>
          <p:cNvSpPr txBox="1"/>
          <p:nvPr/>
        </p:nvSpPr>
        <p:spPr>
          <a:xfrm>
            <a:off x="1699167" y="3759154"/>
            <a:ext cx="1162566" cy="250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668AAC-1EF9-4085-8770-621C41CF637F}"/>
              </a:ext>
            </a:extLst>
          </p:cNvPr>
          <p:cNvSpPr txBox="1"/>
          <p:nvPr/>
        </p:nvSpPr>
        <p:spPr>
          <a:xfrm>
            <a:off x="1699167" y="4634139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49BA33-DC8B-49F0-B431-9801581B1429}"/>
              </a:ext>
            </a:extLst>
          </p:cNvPr>
          <p:cNvSpPr txBox="1"/>
          <p:nvPr/>
        </p:nvSpPr>
        <p:spPr>
          <a:xfrm>
            <a:off x="2755055" y="2009183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83,2%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A8D0B1-D696-41AE-9813-821DD527A214}"/>
              </a:ext>
            </a:extLst>
          </p:cNvPr>
          <p:cNvSpPr txBox="1"/>
          <p:nvPr/>
        </p:nvSpPr>
        <p:spPr>
          <a:xfrm>
            <a:off x="2755055" y="2886098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19%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9D8066-B9BE-4515-93A0-390DAFFEFA1C}"/>
              </a:ext>
            </a:extLst>
          </p:cNvPr>
          <p:cNvSpPr txBox="1"/>
          <p:nvPr/>
        </p:nvSpPr>
        <p:spPr>
          <a:xfrm>
            <a:off x="2755055" y="3763013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21,5%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DE1BF9-6B0E-4D96-9AC3-823380CF6EF9}"/>
              </a:ext>
            </a:extLst>
          </p:cNvPr>
          <p:cNvSpPr txBox="1"/>
          <p:nvPr/>
        </p:nvSpPr>
        <p:spPr>
          <a:xfrm>
            <a:off x="2755055" y="4639928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64,7%</a:t>
            </a: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8C0ACC-F809-4C0D-AB1F-5D5644CD53B6}"/>
              </a:ext>
            </a:extLst>
          </p:cNvPr>
          <p:cNvCxnSpPr>
            <a:cxnSpLocks/>
          </p:cNvCxnSpPr>
          <p:nvPr/>
        </p:nvCxnSpPr>
        <p:spPr>
          <a:xfrm flipV="1">
            <a:off x="5969423" y="900871"/>
            <a:ext cx="0" cy="4293871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C399C59-4A38-4626-8694-995D03AF9F9A}"/>
              </a:ext>
            </a:extLst>
          </p:cNvPr>
          <p:cNvCxnSpPr>
            <a:cxnSpLocks/>
          </p:cNvCxnSpPr>
          <p:nvPr/>
        </p:nvCxnSpPr>
        <p:spPr>
          <a:xfrm flipV="1">
            <a:off x="7482911" y="551793"/>
            <a:ext cx="0" cy="464295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F12EB88-7F3E-494F-B44C-955627143E2E}"/>
              </a:ext>
            </a:extLst>
          </p:cNvPr>
          <p:cNvSpPr txBox="1"/>
          <p:nvPr/>
        </p:nvSpPr>
        <p:spPr>
          <a:xfrm>
            <a:off x="4623057" y="1041810"/>
            <a:ext cx="12152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Абсолютное значение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CFF5CB-9BE6-48BC-AA22-87CD25542E5A}"/>
              </a:ext>
            </a:extLst>
          </p:cNvPr>
          <p:cNvSpPr txBox="1"/>
          <p:nvPr/>
        </p:nvSpPr>
        <p:spPr>
          <a:xfrm>
            <a:off x="4649518" y="2003533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416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F92A18-FC0D-498E-AA36-D37C7B529E6B}"/>
              </a:ext>
            </a:extLst>
          </p:cNvPr>
          <p:cNvSpPr txBox="1"/>
          <p:nvPr/>
        </p:nvSpPr>
        <p:spPr>
          <a:xfrm>
            <a:off x="4649518" y="2878518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3E210-8EC6-4765-BC82-5D5F81C01DED}"/>
              </a:ext>
            </a:extLst>
          </p:cNvPr>
          <p:cNvSpPr txBox="1"/>
          <p:nvPr/>
        </p:nvSpPr>
        <p:spPr>
          <a:xfrm>
            <a:off x="4649518" y="3753503"/>
            <a:ext cx="1162566" cy="250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E49C7F-8DEB-411F-9348-08A928A0DF05}"/>
              </a:ext>
            </a:extLst>
          </p:cNvPr>
          <p:cNvSpPr txBox="1"/>
          <p:nvPr/>
        </p:nvSpPr>
        <p:spPr>
          <a:xfrm>
            <a:off x="4649518" y="4628488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B3A061-5C4D-460F-8AA6-96A4975B07EA}"/>
              </a:ext>
            </a:extLst>
          </p:cNvPr>
          <p:cNvSpPr txBox="1"/>
          <p:nvPr/>
        </p:nvSpPr>
        <p:spPr>
          <a:xfrm>
            <a:off x="5713289" y="2003532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83,2%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FA43798-209F-44F1-BF31-0BDF3AE81EDA}"/>
              </a:ext>
            </a:extLst>
          </p:cNvPr>
          <p:cNvSpPr txBox="1"/>
          <p:nvPr/>
        </p:nvSpPr>
        <p:spPr>
          <a:xfrm>
            <a:off x="5713289" y="2880447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19%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30FAD04-7D25-45C4-933D-17BEFC421367}"/>
              </a:ext>
            </a:extLst>
          </p:cNvPr>
          <p:cNvSpPr txBox="1"/>
          <p:nvPr/>
        </p:nvSpPr>
        <p:spPr>
          <a:xfrm>
            <a:off x="5713289" y="3757362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21,5%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9EEA0E-353F-4577-BA95-F96055FFFF15}"/>
              </a:ext>
            </a:extLst>
          </p:cNvPr>
          <p:cNvSpPr txBox="1"/>
          <p:nvPr/>
        </p:nvSpPr>
        <p:spPr>
          <a:xfrm>
            <a:off x="5713289" y="4634277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64,7%</a:t>
            </a:r>
          </a:p>
        </p:txBody>
      </p: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1EA8376C-B3BE-4324-8FAE-4680A0A7459F}"/>
              </a:ext>
            </a:extLst>
          </p:cNvPr>
          <p:cNvCxnSpPr>
            <a:cxnSpLocks/>
          </p:cNvCxnSpPr>
          <p:nvPr/>
        </p:nvCxnSpPr>
        <p:spPr>
          <a:xfrm flipV="1">
            <a:off x="8975380" y="904291"/>
            <a:ext cx="0" cy="4290451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D8AB0C0F-63D2-4EE2-9D86-59F78464DA4D}"/>
              </a:ext>
            </a:extLst>
          </p:cNvPr>
          <p:cNvCxnSpPr>
            <a:cxnSpLocks/>
          </p:cNvCxnSpPr>
          <p:nvPr/>
        </p:nvCxnSpPr>
        <p:spPr>
          <a:xfrm flipV="1">
            <a:off x="10244509" y="551793"/>
            <a:ext cx="0" cy="464295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3B47850-CD5B-4566-AD0F-6F160DCC02F5}"/>
              </a:ext>
            </a:extLst>
          </p:cNvPr>
          <p:cNvSpPr txBox="1"/>
          <p:nvPr/>
        </p:nvSpPr>
        <p:spPr>
          <a:xfrm>
            <a:off x="7621181" y="1041810"/>
            <a:ext cx="12152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Абсолютное значение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3BEF6B-6421-42D1-B231-218A45D1DDB2}"/>
              </a:ext>
            </a:extLst>
          </p:cNvPr>
          <p:cNvSpPr txBox="1"/>
          <p:nvPr/>
        </p:nvSpPr>
        <p:spPr>
          <a:xfrm>
            <a:off x="7647498" y="2006953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416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F15313-CB59-40EF-873F-A760879720E3}"/>
              </a:ext>
            </a:extLst>
          </p:cNvPr>
          <p:cNvSpPr txBox="1"/>
          <p:nvPr/>
        </p:nvSpPr>
        <p:spPr>
          <a:xfrm>
            <a:off x="7647498" y="2881938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6CD8D5-6781-4D38-9FA7-CD31E7E538A3}"/>
              </a:ext>
            </a:extLst>
          </p:cNvPr>
          <p:cNvSpPr txBox="1"/>
          <p:nvPr/>
        </p:nvSpPr>
        <p:spPr>
          <a:xfrm>
            <a:off x="7647498" y="3756923"/>
            <a:ext cx="1162566" cy="250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7A9860-B391-4757-903A-D4CB7A51C808}"/>
              </a:ext>
            </a:extLst>
          </p:cNvPr>
          <p:cNvSpPr txBox="1"/>
          <p:nvPr/>
        </p:nvSpPr>
        <p:spPr>
          <a:xfrm>
            <a:off x="7647498" y="4631908"/>
            <a:ext cx="1162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415F96E-19CF-4481-A09C-E2529D813DCA}"/>
              </a:ext>
            </a:extLst>
          </p:cNvPr>
          <p:cNvSpPr txBox="1"/>
          <p:nvPr/>
        </p:nvSpPr>
        <p:spPr>
          <a:xfrm>
            <a:off x="8593118" y="2006952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83,2%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BD0365-A48B-407B-9931-19AFC739B6EA}"/>
              </a:ext>
            </a:extLst>
          </p:cNvPr>
          <p:cNvSpPr txBox="1"/>
          <p:nvPr/>
        </p:nvSpPr>
        <p:spPr>
          <a:xfrm>
            <a:off x="8593118" y="2883867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19%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E7B29B-8A45-4786-AE9D-A4FE62552FEB}"/>
              </a:ext>
            </a:extLst>
          </p:cNvPr>
          <p:cNvSpPr txBox="1"/>
          <p:nvPr/>
        </p:nvSpPr>
        <p:spPr>
          <a:xfrm>
            <a:off x="8593118" y="3760782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21,5%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696023-F496-4DCE-9543-E7759687B8F0}"/>
              </a:ext>
            </a:extLst>
          </p:cNvPr>
          <p:cNvSpPr txBox="1"/>
          <p:nvPr/>
        </p:nvSpPr>
        <p:spPr>
          <a:xfrm>
            <a:off x="8593118" y="4637697"/>
            <a:ext cx="20283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64,7%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9525C62-E3BD-4A12-824B-5CD55573F55C}"/>
              </a:ext>
            </a:extLst>
          </p:cNvPr>
          <p:cNvSpPr txBox="1"/>
          <p:nvPr/>
        </p:nvSpPr>
        <p:spPr>
          <a:xfrm>
            <a:off x="5959393" y="918699"/>
            <a:ext cx="15361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Доля от предыдущей «ступени»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7BDA-338E-4196-A3CC-2AB94DFCBE55}"/>
              </a:ext>
            </a:extLst>
          </p:cNvPr>
          <p:cNvSpPr txBox="1"/>
          <p:nvPr/>
        </p:nvSpPr>
        <p:spPr>
          <a:xfrm>
            <a:off x="8839222" y="918699"/>
            <a:ext cx="15361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Доля от предыдущей «ступени»</a:t>
            </a:r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485385AB-116C-45A6-A2FF-38D1944EA9CB}"/>
              </a:ext>
            </a:extLst>
          </p:cNvPr>
          <p:cNvCxnSpPr>
            <a:cxnSpLocks/>
          </p:cNvCxnSpPr>
          <p:nvPr/>
        </p:nvCxnSpPr>
        <p:spPr>
          <a:xfrm>
            <a:off x="1615950" y="905569"/>
            <a:ext cx="8627231" cy="0"/>
          </a:xfrm>
          <a:prstGeom prst="line">
            <a:avLst/>
          </a:prstGeom>
          <a:ln w="9525">
            <a:solidFill>
              <a:srgbClr val="35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0033F07-9551-418F-B545-7C348CF151C9}"/>
              </a:ext>
            </a:extLst>
          </p:cNvPr>
          <p:cNvSpPr/>
          <p:nvPr/>
        </p:nvSpPr>
        <p:spPr>
          <a:xfrm>
            <a:off x="1909909" y="547438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MD" dirty="0">
                <a:latin typeface="Myriad Set Pro" panose="020B0403030403020204" pitchFamily="34" charset="0"/>
              </a:rPr>
              <a:t>23.05.2018 – 30.05.2018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EBE158-EC13-419D-A920-3D1A2C46494A}"/>
              </a:ext>
            </a:extLst>
          </p:cNvPr>
          <p:cNvSpPr/>
          <p:nvPr/>
        </p:nvSpPr>
        <p:spPr>
          <a:xfrm>
            <a:off x="4865797" y="518410"/>
            <a:ext cx="229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MD" dirty="0">
                <a:latin typeface="Myriad Set Pro" panose="020B0403030403020204" pitchFamily="34" charset="0"/>
              </a:rPr>
              <a:t>08.06.2018 – 12.06.2018</a:t>
            </a:r>
            <a:endParaRPr lang="ru-RU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EE14F052-05D1-43F3-A0A1-3E25C9B50926}"/>
              </a:ext>
            </a:extLst>
          </p:cNvPr>
          <p:cNvSpPr/>
          <p:nvPr/>
        </p:nvSpPr>
        <p:spPr>
          <a:xfrm>
            <a:off x="8408558" y="5141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MD" dirty="0">
                <a:latin typeface="Myriad Set Pro" panose="020B0403030403020204" pitchFamily="34" charset="0"/>
              </a:rPr>
              <a:t>23.06.2018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90A38AD6-F29E-4480-AE9F-5481BB33B2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90A38AD6-F29E-4480-AE9F-5481BB33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A77F94-ED8D-4D3E-BA7B-941B1B83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2" y="142877"/>
            <a:ext cx="7074717" cy="307777"/>
          </a:xfrm>
        </p:spPr>
        <p:txBody>
          <a:bodyPr/>
          <a:lstStyle/>
          <a:p>
            <a:r>
              <a:rPr lang="ru-MD" sz="2000" dirty="0">
                <a:latin typeface="Myriad Set Pro" panose="020B0403030403020204" pitchFamily="34" charset="0"/>
              </a:rPr>
              <a:t>Общая воронка трёх волн кампейнинга (23.05.2018 - 23.06.2018)</a:t>
            </a:r>
            <a:endParaRPr lang="ru-RU" sz="2000" dirty="0">
              <a:latin typeface="Myriad Set Pro" panose="020B0403030403020204" pitchFamily="34" charset="0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F8DFE5CE-22F4-4FED-A378-9DEF66E810A8}"/>
              </a:ext>
            </a:extLst>
          </p:cNvPr>
          <p:cNvSpPr/>
          <p:nvPr/>
        </p:nvSpPr>
        <p:spPr>
          <a:xfrm>
            <a:off x="9273092" y="4000483"/>
            <a:ext cx="223994" cy="662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7555BFE-B129-4C97-B607-A71388832E36}"/>
              </a:ext>
            </a:extLst>
          </p:cNvPr>
          <p:cNvSpPr/>
          <p:nvPr/>
        </p:nvSpPr>
        <p:spPr>
          <a:xfrm>
            <a:off x="9273092" y="2242637"/>
            <a:ext cx="223994" cy="662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E19E353-8E1A-4A76-B26C-36699C590C18}"/>
              </a:ext>
            </a:extLst>
          </p:cNvPr>
          <p:cNvSpPr/>
          <p:nvPr/>
        </p:nvSpPr>
        <p:spPr>
          <a:xfrm>
            <a:off x="9273092" y="3125499"/>
            <a:ext cx="223994" cy="662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39F8BB1-B493-436F-BB61-99E24CE63919}"/>
              </a:ext>
            </a:extLst>
          </p:cNvPr>
          <p:cNvSpPr/>
          <p:nvPr/>
        </p:nvSpPr>
        <p:spPr>
          <a:xfrm>
            <a:off x="9288555" y="2254472"/>
            <a:ext cx="193067" cy="19306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36B0C415-BA40-4B19-8C30-5342E0CF3F61}"/>
              </a:ext>
            </a:extLst>
          </p:cNvPr>
          <p:cNvSpPr/>
          <p:nvPr/>
        </p:nvSpPr>
        <p:spPr>
          <a:xfrm>
            <a:off x="9288555" y="2481181"/>
            <a:ext cx="193067" cy="1930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20EBE91-AD9C-4B0B-8AE7-46DC327CD8EB}"/>
              </a:ext>
            </a:extLst>
          </p:cNvPr>
          <p:cNvSpPr/>
          <p:nvPr/>
        </p:nvSpPr>
        <p:spPr>
          <a:xfrm>
            <a:off x="9288555" y="2701768"/>
            <a:ext cx="193067" cy="1930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CF93C768-5339-4DF9-A218-4803BE7BE31E}"/>
              </a:ext>
            </a:extLst>
          </p:cNvPr>
          <p:cNvSpPr/>
          <p:nvPr/>
        </p:nvSpPr>
        <p:spPr>
          <a:xfrm>
            <a:off x="9287891" y="3129456"/>
            <a:ext cx="193067" cy="19306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46666A5-6553-446E-A441-ED7053B6291F}"/>
              </a:ext>
            </a:extLst>
          </p:cNvPr>
          <p:cNvSpPr/>
          <p:nvPr/>
        </p:nvSpPr>
        <p:spPr>
          <a:xfrm>
            <a:off x="9287891" y="3356165"/>
            <a:ext cx="193067" cy="1930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22C0A2E-04F4-41D9-9589-047A02208B37}"/>
              </a:ext>
            </a:extLst>
          </p:cNvPr>
          <p:cNvSpPr/>
          <p:nvPr/>
        </p:nvSpPr>
        <p:spPr>
          <a:xfrm>
            <a:off x="9287891" y="3576752"/>
            <a:ext cx="193067" cy="1930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BDE6463-3B80-4A2E-A788-E11B1E214911}"/>
              </a:ext>
            </a:extLst>
          </p:cNvPr>
          <p:cNvSpPr/>
          <p:nvPr/>
        </p:nvSpPr>
        <p:spPr>
          <a:xfrm>
            <a:off x="9287891" y="4002505"/>
            <a:ext cx="193067" cy="1930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D3D6D0E-16B8-47DC-9C96-245708866AED}"/>
              </a:ext>
            </a:extLst>
          </p:cNvPr>
          <p:cNvSpPr/>
          <p:nvPr/>
        </p:nvSpPr>
        <p:spPr>
          <a:xfrm>
            <a:off x="9287891" y="4229214"/>
            <a:ext cx="193067" cy="1930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E4659996-1862-48E6-9E90-9CD1905E5355}"/>
              </a:ext>
            </a:extLst>
          </p:cNvPr>
          <p:cNvSpPr/>
          <p:nvPr/>
        </p:nvSpPr>
        <p:spPr>
          <a:xfrm>
            <a:off x="9287891" y="4449801"/>
            <a:ext cx="193067" cy="193067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BEF739-6108-426B-85CF-849DC18192F0}"/>
              </a:ext>
            </a:extLst>
          </p:cNvPr>
          <p:cNvSpPr txBox="1"/>
          <p:nvPr/>
        </p:nvSpPr>
        <p:spPr>
          <a:xfrm>
            <a:off x="469268" y="750415"/>
            <a:ext cx="13708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Объем выборки:</a:t>
            </a:r>
          </a:p>
          <a:p>
            <a:pPr algn="ctr"/>
            <a:r>
              <a:rPr lang="ru-RU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1500 абонентов</a:t>
            </a:r>
          </a:p>
        </p:txBody>
      </p: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0DF53036-993A-4B26-B420-27B899C3D8A0}"/>
              </a:ext>
            </a:extLst>
          </p:cNvPr>
          <p:cNvGrpSpPr/>
          <p:nvPr/>
        </p:nvGrpSpPr>
        <p:grpSpPr>
          <a:xfrm>
            <a:off x="196929" y="705389"/>
            <a:ext cx="10012572" cy="4055788"/>
            <a:chOff x="196929" y="705389"/>
            <a:chExt cx="10012572" cy="4055788"/>
          </a:xfrm>
        </p:grpSpPr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4145039A-B16B-403F-990F-FA2A2EC47C43}"/>
                </a:ext>
              </a:extLst>
            </p:cNvPr>
            <p:cNvCxnSpPr>
              <a:cxnSpLocks/>
            </p:cNvCxnSpPr>
            <p:nvPr/>
          </p:nvCxnSpPr>
          <p:spPr>
            <a:xfrm>
              <a:off x="214023" y="2136222"/>
              <a:ext cx="9995478" cy="0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9455AA6-B2A8-4853-9294-3B7729B1A1B3}"/>
                </a:ext>
              </a:extLst>
            </p:cNvPr>
            <p:cNvCxnSpPr>
              <a:cxnSpLocks/>
            </p:cNvCxnSpPr>
            <p:nvPr/>
          </p:nvCxnSpPr>
          <p:spPr>
            <a:xfrm>
              <a:off x="214023" y="3011207"/>
              <a:ext cx="9995478" cy="0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33ECA410-EBC9-42C1-BE40-DF00FCB3FB7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23" y="3886192"/>
              <a:ext cx="9995478" cy="0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Трапеция 16">
              <a:extLst>
                <a:ext uri="{FF2B5EF4-FFF2-40B4-BE49-F238E27FC236}">
                  <a16:creationId xmlns:a16="http://schemas.microsoft.com/office/drawing/2014/main" id="{2CFE0544-6266-40BD-9F19-E724E1110BFC}"/>
                </a:ext>
              </a:extLst>
            </p:cNvPr>
            <p:cNvSpPr/>
            <p:nvPr/>
          </p:nvSpPr>
          <p:spPr>
            <a:xfrm rot="10800000">
              <a:off x="2665632" y="1304815"/>
              <a:ext cx="5344511" cy="792000"/>
            </a:xfrm>
            <a:prstGeom prst="trapezoid">
              <a:avLst>
                <a:gd name="adj" fmla="val 66161"/>
              </a:avLst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3FF87845-8F49-4E4B-B9B5-C9E649204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4023" y="1261237"/>
              <a:ext cx="9995478" cy="0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834B9AB-592A-40F2-8639-41EC31BB8A9F}"/>
                </a:ext>
              </a:extLst>
            </p:cNvPr>
            <p:cNvCxnSpPr>
              <a:cxnSpLocks/>
            </p:cNvCxnSpPr>
            <p:nvPr/>
          </p:nvCxnSpPr>
          <p:spPr>
            <a:xfrm>
              <a:off x="196929" y="4761177"/>
              <a:ext cx="9995478" cy="0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Трапеция 44">
              <a:extLst>
                <a:ext uri="{FF2B5EF4-FFF2-40B4-BE49-F238E27FC236}">
                  <a16:creationId xmlns:a16="http://schemas.microsoft.com/office/drawing/2014/main" id="{2EABFEEF-36D5-4E41-9CA0-5CEFDB8F2663}"/>
                </a:ext>
              </a:extLst>
            </p:cNvPr>
            <p:cNvSpPr/>
            <p:nvPr/>
          </p:nvSpPr>
          <p:spPr>
            <a:xfrm rot="10800000">
              <a:off x="3221366" y="2181650"/>
              <a:ext cx="4233042" cy="792000"/>
            </a:xfrm>
            <a:prstGeom prst="trapezoid">
              <a:avLst>
                <a:gd name="adj" fmla="val 66161"/>
              </a:avLst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Трапеция 45">
              <a:extLst>
                <a:ext uri="{FF2B5EF4-FFF2-40B4-BE49-F238E27FC236}">
                  <a16:creationId xmlns:a16="http://schemas.microsoft.com/office/drawing/2014/main" id="{EDE2E452-E16B-471C-954F-0D131F455579}"/>
                </a:ext>
              </a:extLst>
            </p:cNvPr>
            <p:cNvSpPr/>
            <p:nvPr/>
          </p:nvSpPr>
          <p:spPr>
            <a:xfrm rot="10800000">
              <a:off x="3769219" y="3056635"/>
              <a:ext cx="3137337" cy="792000"/>
            </a:xfrm>
            <a:prstGeom prst="trapezoid">
              <a:avLst>
                <a:gd name="adj" fmla="val 66161"/>
              </a:avLst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Трапеция 46">
              <a:extLst>
                <a:ext uri="{FF2B5EF4-FFF2-40B4-BE49-F238E27FC236}">
                  <a16:creationId xmlns:a16="http://schemas.microsoft.com/office/drawing/2014/main" id="{8489C782-66E3-416F-A37A-39369C86A298}"/>
                </a:ext>
              </a:extLst>
            </p:cNvPr>
            <p:cNvSpPr/>
            <p:nvPr/>
          </p:nvSpPr>
          <p:spPr>
            <a:xfrm rot="10800000">
              <a:off x="4321012" y="3931606"/>
              <a:ext cx="2033751" cy="792000"/>
            </a:xfrm>
            <a:prstGeom prst="trapezoid">
              <a:avLst>
                <a:gd name="adj" fmla="val 66161"/>
              </a:avLst>
            </a:prstGeom>
            <a:solidFill>
              <a:srgbClr val="F7F7F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1FE41F13-55A4-460C-A61B-FFE4E69DB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4696" y="725213"/>
              <a:ext cx="0" cy="4035964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43AC232D-DF66-4339-8961-9347CF27B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89" y="725213"/>
              <a:ext cx="0" cy="4035964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D9BEF9C1-996B-4DD2-8A45-D64B8457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82" y="725213"/>
              <a:ext cx="0" cy="4035964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58885A2-1118-41CD-85BB-0D3B452CB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0676" y="725213"/>
              <a:ext cx="0" cy="4035964"/>
            </a:xfrm>
            <a:prstGeom prst="line">
              <a:avLst/>
            </a:prstGeom>
            <a:ln w="9525">
              <a:solidFill>
                <a:srgbClr val="35A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9BCC89-1A0C-44A6-99D5-9C291414FC9E}"/>
                </a:ext>
              </a:extLst>
            </p:cNvPr>
            <p:cNvSpPr txBox="1"/>
            <p:nvPr/>
          </p:nvSpPr>
          <p:spPr>
            <a:xfrm>
              <a:off x="209351" y="1560230"/>
              <a:ext cx="189067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Обработано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D67207-CB0B-4020-A5FB-95C0FD3CF7BF}"/>
                </a:ext>
              </a:extLst>
            </p:cNvPr>
            <p:cNvSpPr txBox="1"/>
            <p:nvPr/>
          </p:nvSpPr>
          <p:spPr>
            <a:xfrm>
              <a:off x="209351" y="2354512"/>
              <a:ext cx="1890673" cy="4462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Целевой дозвон </a:t>
              </a: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согласны продолжить разговор</a:t>
              </a:r>
              <a:endParaRPr lang="ru-RU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03B67E-98F3-4D65-8AC9-B3C11C888D4D}"/>
                </a:ext>
              </a:extLst>
            </p:cNvPr>
            <p:cNvSpPr txBox="1"/>
            <p:nvPr/>
          </p:nvSpPr>
          <p:spPr>
            <a:xfrm>
              <a:off x="211610" y="3314135"/>
              <a:ext cx="188615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Склонны к оттоку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1FAE85-3C01-4FB3-8836-E4EF1AE43BD6}"/>
                </a:ext>
              </a:extLst>
            </p:cNvPr>
            <p:cNvSpPr txBox="1"/>
            <p:nvPr/>
          </p:nvSpPr>
          <p:spPr>
            <a:xfrm>
              <a:off x="208952" y="4189119"/>
              <a:ext cx="1891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Удержаны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39689F-5D95-4091-9864-EBF957255F0F}"/>
                </a:ext>
              </a:extLst>
            </p:cNvPr>
            <p:cNvSpPr txBox="1"/>
            <p:nvPr/>
          </p:nvSpPr>
          <p:spPr>
            <a:xfrm>
              <a:off x="2166502" y="828500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Абсолютное значение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6C34A6-BBAB-4A9D-8275-809F26A4A803}"/>
                </a:ext>
              </a:extLst>
            </p:cNvPr>
            <p:cNvSpPr txBox="1"/>
            <p:nvPr/>
          </p:nvSpPr>
          <p:spPr>
            <a:xfrm>
              <a:off x="4318495" y="705389"/>
              <a:ext cx="202838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Доля от предыдущей «ступени»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BB7AB-9068-4CCD-A745-717A83A483BF}"/>
                </a:ext>
              </a:extLst>
            </p:cNvPr>
            <p:cNvSpPr txBox="1"/>
            <p:nvPr/>
          </p:nvSpPr>
          <p:spPr>
            <a:xfrm>
              <a:off x="6470489" y="705389"/>
              <a:ext cx="202838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Минимальный целевой показатель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14DA3D-BBCD-4D7A-A922-AA7180EB3016}"/>
                </a:ext>
              </a:extLst>
            </p:cNvPr>
            <p:cNvSpPr txBox="1"/>
            <p:nvPr/>
          </p:nvSpPr>
          <p:spPr>
            <a:xfrm>
              <a:off x="8560673" y="723367"/>
              <a:ext cx="164882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Уровень показателя 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4711F4-4094-4BFF-9449-EBFE74C11A97}"/>
                </a:ext>
              </a:extLst>
            </p:cNvPr>
            <p:cNvSpPr txBox="1"/>
            <p:nvPr/>
          </p:nvSpPr>
          <p:spPr>
            <a:xfrm>
              <a:off x="2164264" y="1575619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1385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E59AF4-5C52-4ADE-9BA4-C3FCCD1D9E52}"/>
                </a:ext>
              </a:extLst>
            </p:cNvPr>
            <p:cNvSpPr txBox="1"/>
            <p:nvPr/>
          </p:nvSpPr>
          <p:spPr>
            <a:xfrm>
              <a:off x="2164264" y="2450604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390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EE6013D-0DA2-4C82-A30B-2DDBDB1F78AC}"/>
                </a:ext>
              </a:extLst>
            </p:cNvPr>
            <p:cNvSpPr txBox="1"/>
            <p:nvPr/>
          </p:nvSpPr>
          <p:spPr>
            <a:xfrm>
              <a:off x="2164264" y="3325589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84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668AAC-1EF9-4085-8770-621C41CF637F}"/>
                </a:ext>
              </a:extLst>
            </p:cNvPr>
            <p:cNvSpPr txBox="1"/>
            <p:nvPr/>
          </p:nvSpPr>
          <p:spPr>
            <a:xfrm>
              <a:off x="2164264" y="4200574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56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49BA33-DC8B-49F0-B431-9801581B1429}"/>
                </a:ext>
              </a:extLst>
            </p:cNvPr>
            <p:cNvSpPr txBox="1"/>
            <p:nvPr/>
          </p:nvSpPr>
          <p:spPr>
            <a:xfrm>
              <a:off x="4315863" y="1575618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92,3%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A8D0B1-D696-41AE-9813-821DD527A214}"/>
                </a:ext>
              </a:extLst>
            </p:cNvPr>
            <p:cNvSpPr txBox="1"/>
            <p:nvPr/>
          </p:nvSpPr>
          <p:spPr>
            <a:xfrm>
              <a:off x="4315863" y="2452533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28,2%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79D8066-B9BE-4515-93A0-390DAFFEFA1C}"/>
                </a:ext>
              </a:extLst>
            </p:cNvPr>
            <p:cNvSpPr txBox="1"/>
            <p:nvPr/>
          </p:nvSpPr>
          <p:spPr>
            <a:xfrm>
              <a:off x="4315863" y="3329448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21,5%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DE1BF9-6B0E-4D96-9AC3-823380CF6EF9}"/>
                </a:ext>
              </a:extLst>
            </p:cNvPr>
            <p:cNvSpPr txBox="1"/>
            <p:nvPr/>
          </p:nvSpPr>
          <p:spPr>
            <a:xfrm>
              <a:off x="4315863" y="4206363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66,7%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CF47F-B24C-441F-A276-7B6311D6BB1A}"/>
                </a:ext>
              </a:extLst>
            </p:cNvPr>
            <p:cNvSpPr txBox="1"/>
            <p:nvPr/>
          </p:nvSpPr>
          <p:spPr>
            <a:xfrm>
              <a:off x="6478375" y="2466067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45%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095C6A-D319-42C1-89F9-96ED056BF042}"/>
                </a:ext>
              </a:extLst>
            </p:cNvPr>
            <p:cNvSpPr txBox="1"/>
            <p:nvPr/>
          </p:nvSpPr>
          <p:spPr>
            <a:xfrm>
              <a:off x="6478375" y="3342982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30%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4AD00E2-075F-4330-B5F0-D8A05E72AA11}"/>
                </a:ext>
              </a:extLst>
            </p:cNvPr>
            <p:cNvSpPr txBox="1"/>
            <p:nvPr/>
          </p:nvSpPr>
          <p:spPr>
            <a:xfrm>
              <a:off x="6478375" y="4219897"/>
              <a:ext cx="2028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50%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AE63FA9-12AE-4A69-9446-7E0356391BAF}"/>
              </a:ext>
            </a:extLst>
          </p:cNvPr>
          <p:cNvSpPr txBox="1"/>
          <p:nvPr/>
        </p:nvSpPr>
        <p:spPr>
          <a:xfrm>
            <a:off x="208951" y="4789544"/>
            <a:ext cx="99834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* – уровень соответствия фактического показателя целевому:</a:t>
            </a:r>
          </a:p>
        </p:txBody>
      </p: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22910E0F-3200-4E2D-8705-4BBE4DBDCFA9}"/>
              </a:ext>
            </a:extLst>
          </p:cNvPr>
          <p:cNvGrpSpPr/>
          <p:nvPr/>
        </p:nvGrpSpPr>
        <p:grpSpPr>
          <a:xfrm>
            <a:off x="221885" y="5038756"/>
            <a:ext cx="3274836" cy="355456"/>
            <a:chOff x="221885" y="5054522"/>
            <a:chExt cx="3274836" cy="355456"/>
          </a:xfrm>
        </p:grpSpPr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D211FE07-8AF6-48A7-8726-CF3C11F1642C}"/>
                </a:ext>
              </a:extLst>
            </p:cNvPr>
            <p:cNvGrpSpPr/>
            <p:nvPr/>
          </p:nvGrpSpPr>
          <p:grpSpPr>
            <a:xfrm>
              <a:off x="221885" y="5054522"/>
              <a:ext cx="120244" cy="355456"/>
              <a:chOff x="3014150" y="5054744"/>
              <a:chExt cx="147825" cy="436988"/>
            </a:xfrm>
          </p:grpSpPr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94797AC1-BA98-481C-8B0C-8E3651093AF8}"/>
                  </a:ext>
                </a:extLst>
              </p:cNvPr>
              <p:cNvSpPr/>
              <p:nvPr/>
            </p:nvSpPr>
            <p:spPr>
              <a:xfrm>
                <a:off x="3014150" y="5054744"/>
                <a:ext cx="147825" cy="4369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9450067E-D54A-414E-BEEE-02A18CE8F970}"/>
                  </a:ext>
                </a:extLst>
              </p:cNvPr>
              <p:cNvSpPr/>
              <p:nvPr/>
            </p:nvSpPr>
            <p:spPr>
              <a:xfrm>
                <a:off x="3024812" y="5061371"/>
                <a:ext cx="127415" cy="1274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69896A18-96F5-46BD-8960-5D5ED0742D52}"/>
                  </a:ext>
                </a:extLst>
              </p:cNvPr>
              <p:cNvSpPr/>
              <p:nvPr/>
            </p:nvSpPr>
            <p:spPr>
              <a:xfrm>
                <a:off x="3024812" y="5206165"/>
                <a:ext cx="127415" cy="1274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988FF81E-BFAF-4FA6-95F7-DAE99CF4E0CE}"/>
                  </a:ext>
                </a:extLst>
              </p:cNvPr>
              <p:cNvSpPr/>
              <p:nvPr/>
            </p:nvSpPr>
            <p:spPr>
              <a:xfrm>
                <a:off x="3024812" y="5352457"/>
                <a:ext cx="127415" cy="1274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F911194-AC70-4C9A-B767-7AAD04D9B371}"/>
                </a:ext>
              </a:extLst>
            </p:cNvPr>
            <p:cNvSpPr txBox="1"/>
            <p:nvPr/>
          </p:nvSpPr>
          <p:spPr>
            <a:xfrm>
              <a:off x="457937" y="5078362"/>
              <a:ext cx="30387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– фактический показатель не соответствует целевому и не является приемлемым</a:t>
              </a:r>
            </a:p>
          </p:txBody>
        </p:sp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7B1F048B-F4F6-454D-9698-E5AEDCA05345}"/>
              </a:ext>
            </a:extLst>
          </p:cNvPr>
          <p:cNvGrpSpPr/>
          <p:nvPr/>
        </p:nvGrpSpPr>
        <p:grpSpPr>
          <a:xfrm>
            <a:off x="3628387" y="5038756"/>
            <a:ext cx="3261500" cy="355456"/>
            <a:chOff x="3628387" y="5054522"/>
            <a:chExt cx="3261500" cy="355456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AD8C3F1B-C682-47B8-8D12-EC92DB3F84C0}"/>
                </a:ext>
              </a:extLst>
            </p:cNvPr>
            <p:cNvGrpSpPr/>
            <p:nvPr/>
          </p:nvGrpSpPr>
          <p:grpSpPr>
            <a:xfrm>
              <a:off x="3628387" y="5054522"/>
              <a:ext cx="120244" cy="355456"/>
              <a:chOff x="3014150" y="5054744"/>
              <a:chExt cx="147825" cy="436988"/>
            </a:xfrm>
          </p:grpSpPr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1CAAB7DE-B463-4BD5-8BE3-1FF1CE7076CD}"/>
                  </a:ext>
                </a:extLst>
              </p:cNvPr>
              <p:cNvSpPr/>
              <p:nvPr/>
            </p:nvSpPr>
            <p:spPr>
              <a:xfrm>
                <a:off x="3014150" y="5054744"/>
                <a:ext cx="147825" cy="4369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99EEE6C9-94CA-448A-9189-4BB59EBABCE9}"/>
                  </a:ext>
                </a:extLst>
              </p:cNvPr>
              <p:cNvSpPr/>
              <p:nvPr/>
            </p:nvSpPr>
            <p:spPr>
              <a:xfrm>
                <a:off x="3024812" y="5061371"/>
                <a:ext cx="127415" cy="127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0737F98F-3BF8-4FC1-A561-366B48056537}"/>
                  </a:ext>
                </a:extLst>
              </p:cNvPr>
              <p:cNvSpPr/>
              <p:nvPr/>
            </p:nvSpPr>
            <p:spPr>
              <a:xfrm>
                <a:off x="3024812" y="5206165"/>
                <a:ext cx="127415" cy="12741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Овал 112">
                <a:extLst>
                  <a:ext uri="{FF2B5EF4-FFF2-40B4-BE49-F238E27FC236}">
                    <a16:creationId xmlns:a16="http://schemas.microsoft.com/office/drawing/2014/main" id="{32259766-42A9-454D-B0A0-4D51216295C5}"/>
                  </a:ext>
                </a:extLst>
              </p:cNvPr>
              <p:cNvSpPr/>
              <p:nvPr/>
            </p:nvSpPr>
            <p:spPr>
              <a:xfrm>
                <a:off x="3024812" y="5352457"/>
                <a:ext cx="127415" cy="1274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14ACFB6-2B0B-4E7F-B660-A7AB302C5AED}"/>
                </a:ext>
              </a:extLst>
            </p:cNvPr>
            <p:cNvSpPr txBox="1"/>
            <p:nvPr/>
          </p:nvSpPr>
          <p:spPr>
            <a:xfrm>
              <a:off x="3851103" y="5078362"/>
              <a:ext cx="30387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– фактический показатель не соответствует целевому, но приемлем для </a:t>
              </a:r>
              <a:r>
                <a:rPr lang="ru-RU" sz="10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первых этапов</a:t>
              </a:r>
              <a:r>
                <a:rPr lang="ru-RU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кампейнинга</a:t>
              </a:r>
            </a:p>
          </p:txBody>
        </p:sp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4D5B7D5-D38F-4AF4-A85A-F0F2CE78B47B}"/>
              </a:ext>
            </a:extLst>
          </p:cNvPr>
          <p:cNvGrpSpPr/>
          <p:nvPr/>
        </p:nvGrpSpPr>
        <p:grpSpPr>
          <a:xfrm>
            <a:off x="7034889" y="5038756"/>
            <a:ext cx="3248164" cy="355456"/>
            <a:chOff x="7034889" y="5054522"/>
            <a:chExt cx="3248164" cy="355456"/>
          </a:xfrm>
        </p:grpSpPr>
        <p:grpSp>
          <p:nvGrpSpPr>
            <p:cNvPr id="114" name="Группа 113">
              <a:extLst>
                <a:ext uri="{FF2B5EF4-FFF2-40B4-BE49-F238E27FC236}">
                  <a16:creationId xmlns:a16="http://schemas.microsoft.com/office/drawing/2014/main" id="{EB317889-919E-4BE7-935C-95D2D3D8D43D}"/>
                </a:ext>
              </a:extLst>
            </p:cNvPr>
            <p:cNvGrpSpPr/>
            <p:nvPr/>
          </p:nvGrpSpPr>
          <p:grpSpPr>
            <a:xfrm>
              <a:off x="7034889" y="5054522"/>
              <a:ext cx="120244" cy="355456"/>
              <a:chOff x="3014150" y="5054744"/>
              <a:chExt cx="147825" cy="436988"/>
            </a:xfrm>
          </p:grpSpPr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CE496557-C9FE-4F68-B542-BC4F79831CE4}"/>
                  </a:ext>
                </a:extLst>
              </p:cNvPr>
              <p:cNvSpPr/>
              <p:nvPr/>
            </p:nvSpPr>
            <p:spPr>
              <a:xfrm>
                <a:off x="3014150" y="5054744"/>
                <a:ext cx="147825" cy="4369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A0CD4D5E-5406-4D71-BBAC-A72EE9F465AD}"/>
                  </a:ext>
                </a:extLst>
              </p:cNvPr>
              <p:cNvSpPr/>
              <p:nvPr/>
            </p:nvSpPr>
            <p:spPr>
              <a:xfrm>
                <a:off x="3024812" y="5061371"/>
                <a:ext cx="127415" cy="127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D31AD8B8-1EC1-4014-93EB-E0AD677F33B5}"/>
                  </a:ext>
                </a:extLst>
              </p:cNvPr>
              <p:cNvSpPr/>
              <p:nvPr/>
            </p:nvSpPr>
            <p:spPr>
              <a:xfrm>
                <a:off x="3024812" y="5206165"/>
                <a:ext cx="127415" cy="1274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911AADA7-F3FB-470A-9AD6-F0A809C63048}"/>
                  </a:ext>
                </a:extLst>
              </p:cNvPr>
              <p:cNvSpPr/>
              <p:nvPr/>
            </p:nvSpPr>
            <p:spPr>
              <a:xfrm>
                <a:off x="3024812" y="5352457"/>
                <a:ext cx="127415" cy="127415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DE326BA-2776-4B74-B590-0C628BF5882B}"/>
                </a:ext>
              </a:extLst>
            </p:cNvPr>
            <p:cNvSpPr txBox="1"/>
            <p:nvPr/>
          </p:nvSpPr>
          <p:spPr>
            <a:xfrm>
              <a:off x="7244269" y="5155306"/>
              <a:ext cx="30387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– фактический показатель соответствует целевому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73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90A38AD6-F29E-4480-AE9F-5481BB33B2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90A38AD6-F29E-4480-AE9F-5481BB33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A77F94-ED8D-4D3E-BA7B-941B1B83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9811"/>
            <a:ext cx="9956800" cy="307777"/>
          </a:xfrm>
        </p:spPr>
        <p:txBody>
          <a:bodyPr/>
          <a:lstStyle/>
          <a:p>
            <a:r>
              <a:rPr lang="ru-MD" sz="2000" dirty="0">
                <a:latin typeface="Myriad Set Pro" panose="020B0403030403020204" pitchFamily="34" charset="0"/>
              </a:rPr>
              <a:t>Причины склонности к оттоку и инструменты удержания (кампейнинг 23.05.2018 – 23.06.2018)</a:t>
            </a:r>
            <a:endParaRPr lang="ru-RU" sz="2000" dirty="0">
              <a:latin typeface="Myriad Set Pro" panose="020B0403030403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5BAA495-1B79-4DC4-8F0A-701C158D2E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400" y="619305"/>
          <a:ext cx="4292600" cy="46762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137">
                  <a:extLst>
                    <a:ext uri="{9D8B030D-6E8A-4147-A177-3AD203B41FA5}">
                      <a16:colId xmlns:a16="http://schemas.microsoft.com/office/drawing/2014/main" val="983695134"/>
                    </a:ext>
                  </a:extLst>
                </a:gridCol>
                <a:gridCol w="1423422">
                  <a:extLst>
                    <a:ext uri="{9D8B030D-6E8A-4147-A177-3AD203B41FA5}">
                      <a16:colId xmlns:a16="http://schemas.microsoft.com/office/drawing/2014/main" val="3047131798"/>
                    </a:ext>
                  </a:extLst>
                </a:gridCol>
                <a:gridCol w="1443041">
                  <a:extLst>
                    <a:ext uri="{9D8B030D-6E8A-4147-A177-3AD203B41FA5}">
                      <a16:colId xmlns:a16="http://schemas.microsoft.com/office/drawing/2014/main" val="4143461468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Причина оттока верхнего уровня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Причина оттока нижнего уровня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Количество Абонентов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17124"/>
                  </a:ext>
                </a:extLst>
              </a:tr>
              <a:tr h="390218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Маркетинговая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Цена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21921"/>
                  </a:ext>
                </a:extLst>
              </a:tr>
              <a:tr h="545235">
                <a:tc vMerge="1">
                  <a:txBody>
                    <a:bodyPr/>
                    <a:lstStyle/>
                    <a:p>
                      <a:endParaRPr lang="ru-RU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Качество сервиса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70937"/>
                  </a:ext>
                </a:extLst>
              </a:tr>
              <a:tr h="390218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Техническая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Качество услуг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06248"/>
                  </a:ext>
                </a:extLst>
              </a:tr>
              <a:tr h="545235">
                <a:tc vMerge="1">
                  <a:txBody>
                    <a:bodyPr/>
                    <a:lstStyle/>
                    <a:p>
                      <a:endParaRPr lang="ru-RU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Качество сервиса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38818"/>
                  </a:ext>
                </a:extLst>
              </a:tr>
              <a:tr h="769743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Редкое использование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Не пользуется услугой Интернет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823987"/>
                  </a:ext>
                </a:extLst>
              </a:tr>
              <a:tr h="1127233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Переезд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Географическое перемещение Клиента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69735"/>
                  </a:ext>
                </a:extLst>
              </a:tr>
              <a:tr h="390218">
                <a:tc gridSpan="2"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Итого склонных к оттоку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84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99268"/>
                  </a:ext>
                </a:extLst>
              </a:tr>
            </a:tbl>
          </a:graphicData>
        </a:graphic>
      </p:graphicFrame>
      <p:graphicFrame>
        <p:nvGraphicFramePr>
          <p:cNvPr id="75" name="Таблица 74">
            <a:extLst>
              <a:ext uri="{FF2B5EF4-FFF2-40B4-BE49-F238E27FC236}">
                <a16:creationId xmlns:a16="http://schemas.microsoft.com/office/drawing/2014/main" id="{1C91B3D2-5439-46D2-A578-F3DE54CF58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9181" y="618173"/>
          <a:ext cx="5204460" cy="4660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1620">
                  <a:extLst>
                    <a:ext uri="{9D8B030D-6E8A-4147-A177-3AD203B41FA5}">
                      <a16:colId xmlns:a16="http://schemas.microsoft.com/office/drawing/2014/main" val="983695134"/>
                    </a:ext>
                  </a:extLst>
                </a:gridCol>
                <a:gridCol w="1655378">
                  <a:extLst>
                    <a:ext uri="{9D8B030D-6E8A-4147-A177-3AD203B41FA5}">
                      <a16:colId xmlns:a16="http://schemas.microsoft.com/office/drawing/2014/main" val="3047131798"/>
                    </a:ext>
                  </a:extLst>
                </a:gridCol>
                <a:gridCol w="2017462">
                  <a:extLst>
                    <a:ext uri="{9D8B030D-6E8A-4147-A177-3AD203B41FA5}">
                      <a16:colId xmlns:a16="http://schemas.microsoft.com/office/drawing/2014/main" val="4143461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Причина оттока верхнего уровня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Инструмент удержания *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Количество удержанных Абонентов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17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Маркетинговая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Предложение по приоритету 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444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Сохранен без использования предложения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2192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Техническая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Предложение по приоритету 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06248"/>
                  </a:ext>
                </a:extLst>
              </a:tr>
              <a:tr h="186917">
                <a:tc vMerge="1">
                  <a:txBody>
                    <a:bodyPr/>
                    <a:lstStyle/>
                    <a:p>
                      <a:endParaRPr lang="ru-RU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Предложение по приоритету 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38818"/>
                  </a:ext>
                </a:extLst>
              </a:tr>
              <a:tr h="1869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Предложение по приоритету 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628925"/>
                  </a:ext>
                </a:extLst>
              </a:tr>
              <a:tr h="217397">
                <a:tc v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Сохранен без использования предложения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05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Редкое использование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Сохранен без использования предложения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823987"/>
                  </a:ext>
                </a:extLst>
              </a:tr>
              <a:tr h="120877">
                <a:tc v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5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Предложение по приоритету 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697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Итого удержанных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A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56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99268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FB8F55B7-57E3-4998-97A6-7CE8789FC948}"/>
              </a:ext>
            </a:extLst>
          </p:cNvPr>
          <p:cNvSpPr txBox="1"/>
          <p:nvPr/>
        </p:nvSpPr>
        <p:spPr>
          <a:xfrm>
            <a:off x="1739463" y="5471158"/>
            <a:ext cx="79484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* – Инструменты удержания указаны в соответствии с отчетом. В дальнейшем необходимо указывать инструмент удержания более детально.</a:t>
            </a:r>
          </a:p>
        </p:txBody>
      </p:sp>
    </p:spTree>
    <p:extLst>
      <p:ext uri="{BB962C8B-B14F-4D97-AF65-F5344CB8AC3E}">
        <p14:creationId xmlns:p14="http://schemas.microsoft.com/office/powerpoint/2010/main" val="36135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55" name="think-cell Slide" r:id="rId17" imgW="6350000" imgH="6350000" progId="TCLayout.ActiveDocument.1">
                  <p:embed/>
                </p:oleObj>
              </mc:Choice>
              <mc:Fallback>
                <p:oleObj name="think-cell Slide" r:id="rId17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855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86863" y="674476"/>
            <a:ext cx="6707005" cy="4592864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289" tIns="54289" rIns="54289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898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grpSp>
        <p:nvGrpSpPr>
          <p:cNvPr id="37" name="Группа 36"/>
          <p:cNvGrpSpPr/>
          <p:nvPr>
            <p:custDataLst>
              <p:tags r:id="rId5"/>
            </p:custDataLst>
          </p:nvPr>
        </p:nvGrpSpPr>
        <p:grpSpPr>
          <a:xfrm>
            <a:off x="6969408" y="737304"/>
            <a:ext cx="3231490" cy="4530038"/>
            <a:chOff x="5793623" y="1229660"/>
            <a:chExt cx="4179092" cy="4470514"/>
          </a:xfrm>
        </p:grpSpPr>
        <p:sp>
          <p:nvSpPr>
            <p:cNvPr id="38" name="Rectangle 34"/>
            <p:cNvSpPr>
              <a:spLocks noChangeArrowheads="1"/>
            </p:cNvSpPr>
            <p:nvPr/>
          </p:nvSpPr>
          <p:spPr bwMode="gray">
            <a:xfrm>
              <a:off x="5793623" y="1229660"/>
              <a:ext cx="4179092" cy="53272"/>
            </a:xfrm>
            <a:prstGeom prst="rect">
              <a:avLst/>
            </a:prstGeom>
            <a:solidFill>
              <a:srgbClr val="665546"/>
            </a:solidFill>
            <a:ln w="19050">
              <a:solidFill>
                <a:srgbClr val="6655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5793623" y="1344174"/>
              <a:ext cx="4179092" cy="4356000"/>
            </a:xfrm>
            <a:prstGeom prst="rect">
              <a:avLst/>
            </a:prstGeom>
            <a:noFill/>
            <a:ln w="19050">
              <a:solidFill>
                <a:srgbClr val="66554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289" tIns="54289" rIns="54289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898" kern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sp>
        <p:nvSpPr>
          <p:cNvPr id="47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999267" y="1206510"/>
            <a:ext cx="3160469" cy="4082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92334" tIns="30778" rIns="92334" bIns="30778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940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6864" y="840532"/>
            <a:ext cx="6705249" cy="44304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sz="1026" b="1" dirty="0"/>
              <a:t>Ограничения применяемых операторами предиктивных моделей</a:t>
            </a:r>
          </a:p>
        </p:txBody>
      </p:sp>
      <p:sp>
        <p:nvSpPr>
          <p:cNvPr id="55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969408" y="840532"/>
            <a:ext cx="3231490" cy="443043"/>
          </a:xfrm>
          <a:prstGeom prst="rect">
            <a:avLst/>
          </a:prstGeom>
          <a:solidFill>
            <a:srgbClr val="665546"/>
          </a:solidFill>
          <a:ln w="19050">
            <a:solidFill>
              <a:srgbClr val="665546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ru-RU" sz="1026" b="1" kern="0" dirty="0">
                <a:solidFill>
                  <a:schemeClr val="bg1"/>
                </a:solidFill>
                <a:latin typeface="Arial" panose="020B0604020202020204" pitchFamily="34" charset="0"/>
              </a:rPr>
              <a:t>Предлагаемый подход</a:t>
            </a:r>
            <a:endParaRPr lang="en-US" sz="1026" b="1" kern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60770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Рыночные практики борьбы с оттоком имеют ряд ограничений…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08469" y="1363089"/>
            <a:ext cx="6441837" cy="379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039" indent="-265039" algn="just"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b="1" kern="0" dirty="0"/>
              <a:t>Единицы операторов используют практику предиктивного моделирования: </a:t>
            </a:r>
            <a:r>
              <a:rPr lang="ru-RU" sz="1026" kern="0" dirty="0"/>
              <a:t>обычно </a:t>
            </a:r>
            <a:r>
              <a:rPr lang="ru-RU" sz="1026" kern="0" dirty="0" err="1"/>
              <a:t>борятся</a:t>
            </a:r>
            <a:r>
              <a:rPr lang="ru-RU" sz="1026" kern="0" dirty="0"/>
              <a:t> либо реактивно или упрощенно по возникновению событий. Эффективность оценивают либо по отчетам операторов или по группе клиентов с которыми не было контакта</a:t>
            </a:r>
          </a:p>
          <a:p>
            <a:pPr marL="265039" indent="-265039" algn="just"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b="1" kern="0" dirty="0"/>
              <a:t>Бизнес процесс борьбы с оттоком крайне «фрагментирован» и в результате слабо эффективен:</a:t>
            </a:r>
          </a:p>
          <a:p>
            <a:pPr lvl="1" algn="just"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tabLst>
                <a:tab pos="895099" algn="l"/>
              </a:tabLst>
            </a:pPr>
            <a:r>
              <a:rPr lang="ru-RU" sz="1026" kern="0" dirty="0"/>
              <a:t>Участвуют минимум три направления: </a:t>
            </a:r>
          </a:p>
          <a:p>
            <a:pPr marL="1046759" lvl="2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Информационные технологии и дата инженеры</a:t>
            </a:r>
          </a:p>
          <a:p>
            <a:pPr marL="1046759" lvl="2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Маркетологи – продуктовики, разрабатывающие инструменты удержания</a:t>
            </a:r>
          </a:p>
          <a:p>
            <a:pPr marL="1046759" lvl="2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Служба клиентского опыта и группа удержания (кризис менеджеры) в КЦ </a:t>
            </a:r>
          </a:p>
          <a:p>
            <a:pPr marL="331251" indent="-265039" algn="just"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b="1" kern="0" dirty="0"/>
              <a:t>При взаимодействии разных служб теряется координация и понимание процесса: </a:t>
            </a:r>
          </a:p>
          <a:p>
            <a:pPr marL="722111" lvl="1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моделисты не понимают бизнес логики происходящих событий и гипотезы их появления, </a:t>
            </a:r>
          </a:p>
          <a:p>
            <a:pPr marL="722111" lvl="1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разработчики инструментов не погружаются в причины возникновения оттока, слабо следят за реальной практикой  удержания клиентов, не делают должного пост-анализа</a:t>
            </a:r>
          </a:p>
          <a:p>
            <a:pPr marL="722111" lvl="1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специалисты по удержанию не имеют специализации, плохо обучены и знают весь спектр инструментов, не понимают как работает процесс, и логику скрипта. </a:t>
            </a:r>
          </a:p>
          <a:p>
            <a:pPr marL="265039" indent="-265039" algn="just"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b="1" kern="0" dirty="0"/>
              <a:t>Невозможно создать единую совершенную модель для всех услуг, регионов и сетей</a:t>
            </a:r>
          </a:p>
          <a:p>
            <a:pPr marL="655899" lvl="1" indent="-265039" algn="just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026" kern="0" dirty="0"/>
              <a:t>Предиктивная модель делается для каждой задачи: ее точность зависит от специфики и качества сети, тарифных планов, системы </a:t>
            </a:r>
            <a:r>
              <a:rPr lang="ru-RU" sz="1026" kern="0" dirty="0" err="1"/>
              <a:t>биллинга</a:t>
            </a:r>
            <a:r>
              <a:rPr lang="ru-RU" sz="1026" kern="0" dirty="0"/>
              <a:t> и оплаты, способов продаж и промо- кампаний, покрытия и </a:t>
            </a:r>
            <a:r>
              <a:rPr lang="ru-RU" sz="1026" kern="0" dirty="0" err="1"/>
              <a:t>др</a:t>
            </a:r>
            <a:endParaRPr lang="ru-RU" sz="1026" kern="0" dirty="0"/>
          </a:p>
        </p:txBody>
      </p:sp>
      <p:sp>
        <p:nvSpPr>
          <p:cNvPr id="98" name="Прямоугольник 118"/>
          <p:cNvSpPr/>
          <p:nvPr>
            <p:custDataLst>
              <p:tags r:id="rId9"/>
            </p:custDataLst>
          </p:nvPr>
        </p:nvSpPr>
        <p:spPr>
          <a:xfrm>
            <a:off x="7040269" y="1764061"/>
            <a:ext cx="3078465" cy="3000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432" eaLnBrk="0" hangingPunct="0">
              <a:spcBef>
                <a:spcPts val="513"/>
              </a:spcBef>
              <a:buClr>
                <a:srgbClr val="C00000"/>
              </a:buClr>
              <a:buSzPct val="115000"/>
              <a:tabLst>
                <a:tab pos="895099" algn="l"/>
              </a:tabLst>
            </a:pPr>
            <a:r>
              <a:rPr lang="ru-RU" sz="1197" kern="0" dirty="0"/>
              <a:t>Мы понимаем все эти сложности и подходим к работе комплексно, погружаясь во все детали, включая формирование: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Регламенты работы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Классификация причин оттока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Матрица инструментов удержания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Скрипты работы операторов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Форматы отчетности для КЦ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Пост анализ звонков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Обучение операторов</a:t>
            </a:r>
          </a:p>
          <a:p>
            <a:pPr marL="454647" lvl="1" indent="-382717" defTabSz="1001432" eaLnBrk="0" hangingPunct="0">
              <a:spcBef>
                <a:spcPts val="513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895099" algn="l"/>
              </a:tabLst>
            </a:pPr>
            <a:r>
              <a:rPr lang="ru-RU" sz="1197" kern="0" dirty="0"/>
              <a:t>Оценка общего результата</a:t>
            </a:r>
          </a:p>
        </p:txBody>
      </p:sp>
      <p:sp>
        <p:nvSpPr>
          <p:cNvPr id="42" name="Овал 6"/>
          <p:cNvSpPr/>
          <p:nvPr>
            <p:custDataLst>
              <p:tags r:id="rId10"/>
            </p:custDataLst>
          </p:nvPr>
        </p:nvSpPr>
        <p:spPr>
          <a:xfrm>
            <a:off x="167307" y="1363089"/>
            <a:ext cx="307781" cy="30778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11"/>
            </p:custDataLst>
          </p:nvPr>
        </p:nvSpPr>
        <p:spPr>
          <a:xfrm>
            <a:off x="167307" y="1897546"/>
            <a:ext cx="307781" cy="30778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Овал 6"/>
          <p:cNvSpPr/>
          <p:nvPr>
            <p:custDataLst>
              <p:tags r:id="rId12"/>
            </p:custDataLst>
          </p:nvPr>
        </p:nvSpPr>
        <p:spPr>
          <a:xfrm>
            <a:off x="179153" y="3105117"/>
            <a:ext cx="307781" cy="30778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Овал 6"/>
          <p:cNvSpPr/>
          <p:nvPr>
            <p:custDataLst>
              <p:tags r:id="rId13"/>
            </p:custDataLst>
          </p:nvPr>
        </p:nvSpPr>
        <p:spPr>
          <a:xfrm>
            <a:off x="163524" y="4307472"/>
            <a:ext cx="307781" cy="30778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837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80" name="think-cell Slide" r:id="rId29" imgW="6350000" imgH="6350000" progId="TCLayout.ActiveDocument.1">
                  <p:embed/>
                </p:oleObj>
              </mc:Choice>
              <mc:Fallback>
                <p:oleObj name="think-cell Slide" r:id="rId29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197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7730376" y="1206510"/>
            <a:ext cx="3160469" cy="4082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92334" tIns="30778" rIns="92334" bIns="30778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940" b="1" dirty="0">
              <a:latin typeface="Arial" panose="020B0604020202020204" pitchFamily="34" charset="0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6864" y="840532"/>
            <a:ext cx="10225357" cy="44304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1026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78596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..предлагаемый Сервис предиктивной работы с оттоком их эффективно адресует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922" y="840532"/>
            <a:ext cx="10161298" cy="4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9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Предлагаемый подход к удержанию абонентов предполагает еженедельные мероприятия по прогнозированию оттока и удержанию абонентов на базе предиктивной модели</a:t>
            </a:r>
          </a:p>
        </p:txBody>
      </p:sp>
      <p:sp>
        <p:nvSpPr>
          <p:cNvPr id="25" name="Полилиния 36"/>
          <p:cNvSpPr/>
          <p:nvPr>
            <p:custDataLst>
              <p:tags r:id="rId6"/>
            </p:custDataLst>
          </p:nvPr>
        </p:nvSpPr>
        <p:spPr>
          <a:xfrm>
            <a:off x="3032048" y="1352478"/>
            <a:ext cx="7147972" cy="3922099"/>
          </a:xfrm>
          <a:custGeom>
            <a:avLst/>
            <a:gdLst>
              <a:gd name="connsiteX0" fmla="*/ 47501 w 8229600"/>
              <a:gd name="connsiteY0" fmla="*/ 0 h 4773880"/>
              <a:gd name="connsiteX1" fmla="*/ 3123210 w 8229600"/>
              <a:gd name="connsiteY1" fmla="*/ 0 h 4773880"/>
              <a:gd name="connsiteX2" fmla="*/ 3123210 w 8229600"/>
              <a:gd name="connsiteY2" fmla="*/ 2386940 h 4773880"/>
              <a:gd name="connsiteX3" fmla="*/ 3348841 w 8229600"/>
              <a:gd name="connsiteY3" fmla="*/ 2612571 h 4773880"/>
              <a:gd name="connsiteX4" fmla="*/ 7980218 w 8229600"/>
              <a:gd name="connsiteY4" fmla="*/ 2612571 h 4773880"/>
              <a:gd name="connsiteX5" fmla="*/ 8229600 w 8229600"/>
              <a:gd name="connsiteY5" fmla="*/ 2861953 h 4773880"/>
              <a:gd name="connsiteX6" fmla="*/ 8229600 w 8229600"/>
              <a:gd name="connsiteY6" fmla="*/ 4773880 h 4773880"/>
              <a:gd name="connsiteX7" fmla="*/ 0 w 8229600"/>
              <a:gd name="connsiteY7" fmla="*/ 4773880 h 4773880"/>
              <a:gd name="connsiteX8" fmla="*/ 47501 w 8229600"/>
              <a:gd name="connsiteY8" fmla="*/ 0 h 477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29600" h="4773880">
                <a:moveTo>
                  <a:pt x="47501" y="0"/>
                </a:moveTo>
                <a:lnTo>
                  <a:pt x="3123210" y="0"/>
                </a:lnTo>
                <a:lnTo>
                  <a:pt x="3123210" y="2386940"/>
                </a:lnTo>
                <a:lnTo>
                  <a:pt x="3348841" y="2612571"/>
                </a:lnTo>
                <a:lnTo>
                  <a:pt x="7980218" y="2612571"/>
                </a:lnTo>
                <a:lnTo>
                  <a:pt x="8229600" y="2861953"/>
                </a:lnTo>
                <a:lnTo>
                  <a:pt x="8229600" y="4773880"/>
                </a:lnTo>
                <a:lnTo>
                  <a:pt x="0" y="4773880"/>
                </a:lnTo>
                <a:lnTo>
                  <a:pt x="4750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па 25"/>
          <p:cNvGrpSpPr/>
          <p:nvPr>
            <p:custDataLst>
              <p:tags r:id="rId7"/>
            </p:custDataLst>
          </p:nvPr>
        </p:nvGrpSpPr>
        <p:grpSpPr>
          <a:xfrm>
            <a:off x="1568766" y="1382823"/>
            <a:ext cx="1483453" cy="2532651"/>
            <a:chOff x="398635" y="831788"/>
            <a:chExt cx="1981416" cy="3038900"/>
          </a:xfrm>
        </p:grpSpPr>
        <p:sp>
          <p:nvSpPr>
            <p:cNvPr id="27" name="Пятиугольник 5"/>
            <p:cNvSpPr/>
            <p:nvPr>
              <p:custDataLst>
                <p:tags r:id="rId27"/>
              </p:custDataLst>
            </p:nvPr>
          </p:nvSpPr>
          <p:spPr>
            <a:xfrm>
              <a:off x="400051" y="831788"/>
              <a:ext cx="1980000" cy="936000"/>
            </a:xfrm>
            <a:prstGeom prst="homePlate">
              <a:avLst>
                <a:gd name="adj" fmla="val 19990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3891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Выбор абонентов, склонных к оттоку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635" y="1818316"/>
              <a:ext cx="1728000" cy="2052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44288" indent="-244288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/>
                <a:t>Еженедельный сбор данных по абонентам, склонным к оттоку в соответствии с выбранными предикторами</a:t>
              </a:r>
            </a:p>
            <a:p>
              <a:pPr marL="244288" indent="-244288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/>
                <a:t>Сегментация абонентов по причинам склонности к оттоку и выбранным мерам по удержанию</a:t>
              </a:r>
            </a:p>
          </p:txBody>
        </p:sp>
      </p:grpSp>
      <p:grpSp>
        <p:nvGrpSpPr>
          <p:cNvPr id="29" name="Группа 28"/>
          <p:cNvGrpSpPr/>
          <p:nvPr>
            <p:custDataLst>
              <p:tags r:id="rId8"/>
            </p:custDataLst>
          </p:nvPr>
        </p:nvGrpSpPr>
        <p:grpSpPr>
          <a:xfrm>
            <a:off x="3139487" y="1397220"/>
            <a:ext cx="2499887" cy="1952545"/>
            <a:chOff x="2348593" y="903940"/>
            <a:chExt cx="2426129" cy="2331989"/>
          </a:xfrm>
        </p:grpSpPr>
        <p:sp>
          <p:nvSpPr>
            <p:cNvPr id="30" name="Нашивка 19"/>
            <p:cNvSpPr/>
            <p:nvPr>
              <p:custDataLst>
                <p:tags r:id="rId26"/>
              </p:custDataLst>
            </p:nvPr>
          </p:nvSpPr>
          <p:spPr bwMode="gray">
            <a:xfrm>
              <a:off x="2348593" y="903940"/>
              <a:ext cx="2426129" cy="936001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Коммуникация абонентам, склонным к оттоку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70862" y="1821636"/>
              <a:ext cx="2248608" cy="1414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Font typeface="Arial" panose="020B0604020202020204" pitchFamily="34" charset="0"/>
                <a:buChar char="•"/>
              </a:pPr>
              <a:endParaRPr lang="ru-RU" sz="855" dirty="0">
                <a:solidFill>
                  <a:prstClr val="black"/>
                </a:solidFill>
              </a:endParaRP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Звонки операторов </a:t>
              </a:r>
              <a:r>
                <a:rPr lang="en-US" sz="855" dirty="0">
                  <a:solidFill>
                    <a:prstClr val="black"/>
                  </a:solidFill>
                </a:rPr>
                <a:t>call-</a:t>
              </a:r>
              <a:r>
                <a:rPr lang="ru-RU" sz="855" dirty="0">
                  <a:solidFill>
                    <a:prstClr val="black"/>
                  </a:solidFill>
                </a:rPr>
                <a:t>центра абонентам из выборки для выявления склонности к оттоку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Если абонент признается склонным к оттоку, оператор предпринимает меры по его удержанию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Параллельно задействуются цифровые каналы по коммуникации и удержанию</a:t>
              </a:r>
            </a:p>
          </p:txBody>
        </p:sp>
      </p:grpSp>
      <p:grpSp>
        <p:nvGrpSpPr>
          <p:cNvPr id="40" name="Группа 39"/>
          <p:cNvGrpSpPr/>
          <p:nvPr>
            <p:custDataLst>
              <p:tags r:id="rId9"/>
            </p:custDataLst>
          </p:nvPr>
        </p:nvGrpSpPr>
        <p:grpSpPr>
          <a:xfrm>
            <a:off x="5765902" y="1388524"/>
            <a:ext cx="1646267" cy="2132227"/>
            <a:chOff x="4185994" y="831788"/>
            <a:chExt cx="1980000" cy="2558434"/>
          </a:xfrm>
        </p:grpSpPr>
        <p:sp>
          <p:nvSpPr>
            <p:cNvPr id="41" name="Нашивка 19"/>
            <p:cNvSpPr/>
            <p:nvPr>
              <p:custDataLst>
                <p:tags r:id="rId25"/>
              </p:custDataLst>
            </p:nvPr>
          </p:nvSpPr>
          <p:spPr bwMode="gray">
            <a:xfrm>
              <a:off x="4185994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Еженедельная отчетность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6461" y="1811475"/>
              <a:ext cx="1759999" cy="15787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Еженедельно </a:t>
              </a:r>
              <a:r>
                <a:rPr lang="ru-RU" sz="855" dirty="0" err="1">
                  <a:solidFill>
                    <a:prstClr val="black"/>
                  </a:solidFill>
                </a:rPr>
                <a:t>формиру-ется</a:t>
              </a:r>
              <a:r>
                <a:rPr lang="ru-RU" sz="855" dirty="0">
                  <a:solidFill>
                    <a:prstClr val="black"/>
                  </a:solidFill>
                </a:rPr>
                <a:t> отчетность с указа-</a:t>
              </a:r>
              <a:r>
                <a:rPr lang="ru-RU" sz="855" dirty="0" err="1">
                  <a:solidFill>
                    <a:prstClr val="black"/>
                  </a:solidFill>
                </a:rPr>
                <a:t>нием</a:t>
              </a:r>
              <a:r>
                <a:rPr lang="ru-RU" sz="855" dirty="0">
                  <a:solidFill>
                    <a:prstClr val="black"/>
                  </a:solidFill>
                </a:rPr>
                <a:t> результатов </a:t>
              </a:r>
              <a:r>
                <a:rPr lang="ru-RU" sz="855" dirty="0" err="1">
                  <a:solidFill>
                    <a:prstClr val="black"/>
                  </a:solidFill>
                </a:rPr>
                <a:t>обзвона</a:t>
              </a:r>
              <a:r>
                <a:rPr lang="ru-RU" sz="855" dirty="0">
                  <a:solidFill>
                    <a:prstClr val="black"/>
                  </a:solidFill>
                </a:rPr>
                <a:t> абонентов: статуса по склонности к оттоку, согласия не уходить в отток, </a:t>
              </a:r>
              <a:r>
                <a:rPr lang="ru-RU" sz="855" dirty="0" err="1">
                  <a:solidFill>
                    <a:prstClr val="black"/>
                  </a:solidFill>
                </a:rPr>
                <a:t>длитель-ности</a:t>
              </a:r>
              <a:r>
                <a:rPr lang="ru-RU" sz="855" dirty="0">
                  <a:solidFill>
                    <a:prstClr val="black"/>
                  </a:solidFill>
                </a:rPr>
                <a:t> контакта, </a:t>
              </a:r>
              <a:r>
                <a:rPr lang="ru-RU" sz="855" dirty="0" err="1">
                  <a:solidFill>
                    <a:prstClr val="black"/>
                  </a:solidFill>
                </a:rPr>
                <a:t>стоимос-ти</a:t>
              </a:r>
              <a:r>
                <a:rPr lang="ru-RU" sz="855" dirty="0">
                  <a:solidFill>
                    <a:prstClr val="black"/>
                  </a:solidFill>
                </a:rPr>
                <a:t> удержания, причины оттока*, даты оттока*</a:t>
              </a:r>
            </a:p>
          </p:txBody>
        </p:sp>
      </p:grpSp>
      <p:grpSp>
        <p:nvGrpSpPr>
          <p:cNvPr id="43" name="Группа 42"/>
          <p:cNvGrpSpPr/>
          <p:nvPr>
            <p:custDataLst>
              <p:tags r:id="rId10"/>
            </p:custDataLst>
          </p:nvPr>
        </p:nvGrpSpPr>
        <p:grpSpPr>
          <a:xfrm>
            <a:off x="7307959" y="1381894"/>
            <a:ext cx="1524322" cy="2132227"/>
            <a:chOff x="6074171" y="831788"/>
            <a:chExt cx="1980000" cy="2558434"/>
          </a:xfrm>
        </p:grpSpPr>
        <p:sp>
          <p:nvSpPr>
            <p:cNvPr id="44" name="Нашивка 19"/>
            <p:cNvSpPr/>
            <p:nvPr>
              <p:custDataLst>
                <p:tags r:id="rId24"/>
              </p:custDataLst>
            </p:nvPr>
          </p:nvSpPr>
          <p:spPr bwMode="gray">
            <a:xfrm>
              <a:off x="6074171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4669" tIns="30778" rIns="92334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Анализ эффективности удержания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65994" y="1811475"/>
              <a:ext cx="1643774" cy="15787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Анализ точности предиктивной модели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Анализ </a:t>
              </a:r>
              <a:r>
                <a:rPr lang="ru-RU" sz="855" dirty="0" err="1">
                  <a:solidFill>
                    <a:prstClr val="black"/>
                  </a:solidFill>
                </a:rPr>
                <a:t>эффектив-ности</a:t>
              </a:r>
              <a:r>
                <a:rPr lang="ru-RU" sz="855" dirty="0">
                  <a:solidFill>
                    <a:prstClr val="black"/>
                  </a:solidFill>
                </a:rPr>
                <a:t> удержания оператором </a:t>
              </a:r>
              <a:r>
                <a:rPr lang="en-US" sz="855" dirty="0">
                  <a:solidFill>
                    <a:prstClr val="black"/>
                  </a:solidFill>
                </a:rPr>
                <a:t>call-</a:t>
              </a:r>
              <a:r>
                <a:rPr lang="ru-RU" sz="855" dirty="0">
                  <a:solidFill>
                    <a:prstClr val="black"/>
                  </a:solidFill>
                </a:rPr>
                <a:t>центра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Анализ корректности определения опера-тором </a:t>
              </a:r>
              <a:r>
                <a:rPr lang="en-US" sz="855" dirty="0">
                  <a:solidFill>
                    <a:prstClr val="black"/>
                  </a:solidFill>
                </a:rPr>
                <a:t>call-</a:t>
              </a:r>
              <a:r>
                <a:rPr lang="ru-RU" sz="855" dirty="0">
                  <a:solidFill>
                    <a:prstClr val="black"/>
                  </a:solidFill>
                </a:rPr>
                <a:t>центра склонности к оттоку</a:t>
              </a:r>
            </a:p>
          </p:txBody>
        </p:sp>
      </p:grpSp>
      <p:grpSp>
        <p:nvGrpSpPr>
          <p:cNvPr id="46" name="Группа 45"/>
          <p:cNvGrpSpPr/>
          <p:nvPr>
            <p:custDataLst>
              <p:tags r:id="rId11"/>
            </p:custDataLst>
          </p:nvPr>
        </p:nvGrpSpPr>
        <p:grpSpPr>
          <a:xfrm>
            <a:off x="8708494" y="1381895"/>
            <a:ext cx="1554808" cy="1869078"/>
            <a:chOff x="7958931" y="831788"/>
            <a:chExt cx="1980000" cy="2242686"/>
          </a:xfrm>
        </p:grpSpPr>
        <p:sp>
          <p:nvSpPr>
            <p:cNvPr id="48" name="Нашивка 19"/>
            <p:cNvSpPr/>
            <p:nvPr>
              <p:custDataLst>
                <p:tags r:id="rId23"/>
              </p:custDataLst>
            </p:nvPr>
          </p:nvSpPr>
          <p:spPr bwMode="gray">
            <a:xfrm>
              <a:off x="7958931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Обновление предиктивной модели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54170" y="1811476"/>
              <a:ext cx="1630588" cy="1262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>
                  <a:solidFill>
                    <a:prstClr val="black"/>
                  </a:solidFill>
                </a:rPr>
                <a:t>Улучшение модели для повышения точности предсказания, в т.ч. включением в состав анализа дополнительных данных по абонентам</a:t>
              </a: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4716613" y="3610922"/>
            <a:ext cx="4115668" cy="1560145"/>
            <a:chOff x="4794586" y="3327095"/>
            <a:chExt cx="4889932" cy="1941302"/>
          </a:xfrm>
        </p:grpSpPr>
        <p:sp>
          <p:nvSpPr>
            <p:cNvPr id="53" name="Прямоугольник 52"/>
            <p:cNvSpPr/>
            <p:nvPr>
              <p:custDataLst>
                <p:tags r:id="rId16"/>
              </p:custDataLst>
            </p:nvPr>
          </p:nvSpPr>
          <p:spPr>
            <a:xfrm>
              <a:off x="4794586" y="3930739"/>
              <a:ext cx="108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lvl="0"/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Оператором </a:t>
              </a:r>
              <a:r>
                <a:rPr lang="en-US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call-</a:t>
              </a: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центра подтверждена склонность к оттоку?</a:t>
              </a:r>
              <a:endParaRPr lang="en-US" altLang="ko-KR" sz="684" b="1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>
              <p:custDataLst>
                <p:tags r:id="rId17"/>
              </p:custDataLst>
            </p:nvPr>
          </p:nvSpPr>
          <p:spPr>
            <a:xfrm>
              <a:off x="6190717" y="3430419"/>
              <a:ext cx="108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Да </a:t>
              </a: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Получилось ли удержать?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6" name="Прямоугольник 65"/>
            <p:cNvSpPr/>
            <p:nvPr>
              <p:custDataLst>
                <p:tags r:id="rId18"/>
              </p:custDataLst>
            </p:nvPr>
          </p:nvSpPr>
          <p:spPr>
            <a:xfrm>
              <a:off x="6190717" y="4453256"/>
              <a:ext cx="108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Нет</a:t>
              </a:r>
              <a:r>
                <a:rPr lang="en-US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 </a:t>
              </a: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ru-RU" altLang="ko-KR" sz="684" b="1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Активен ли абонент через Х месяцев?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7" name="Прямоугольник 66"/>
            <p:cNvSpPr/>
            <p:nvPr>
              <p:custDataLst>
                <p:tags r:id="rId19"/>
              </p:custDataLst>
            </p:nvPr>
          </p:nvSpPr>
          <p:spPr>
            <a:xfrm>
              <a:off x="7488518" y="3327095"/>
              <a:ext cx="21960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Да (Абонент остался активным)</a:t>
              </a:r>
            </a:p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Абонент удержан – мониторинг  и учет для вознаграждения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8" name="Прямоугольник 67"/>
            <p:cNvSpPr/>
            <p:nvPr>
              <p:custDataLst>
                <p:tags r:id="rId20"/>
              </p:custDataLst>
            </p:nvPr>
          </p:nvSpPr>
          <p:spPr>
            <a:xfrm>
              <a:off x="7488518" y="3806867"/>
              <a:ext cx="21960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Нет (Абонент ушел в отток)</a:t>
              </a:r>
            </a:p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Абонент не удержан – анализируются причины оттока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9" name="Прямоугольник 68"/>
            <p:cNvSpPr/>
            <p:nvPr>
              <p:custDataLst>
                <p:tags r:id="rId21"/>
              </p:custDataLst>
            </p:nvPr>
          </p:nvSpPr>
          <p:spPr>
            <a:xfrm>
              <a:off x="7488518" y="4343239"/>
              <a:ext cx="21960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Да (Абонент остался активным)</a:t>
              </a:r>
            </a:p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Количество ААБ сравнивается с </a:t>
              </a:r>
              <a:r>
                <a:rPr lang="ru-RU" altLang="ko-KR" sz="684" kern="0" dirty="0" err="1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целе-выми</a:t>
              </a: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 параметрами точности модели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0" name="Прямоугольник 69"/>
            <p:cNvSpPr/>
            <p:nvPr>
              <p:custDataLst>
                <p:tags r:id="rId22"/>
              </p:custDataLst>
            </p:nvPr>
          </p:nvSpPr>
          <p:spPr>
            <a:xfrm>
              <a:off x="7488518" y="4836397"/>
              <a:ext cx="21960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0778" bIns="30778" rtlCol="0" anchor="ctr"/>
            <a:lstStyle/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b="1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Нет (Абонент ушел в отток)</a:t>
              </a:r>
            </a:p>
            <a:p>
              <a:pPr defTabSz="765435"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ru-RU" altLang="ko-KR" sz="684" kern="0" dirty="0">
                  <a:solidFill>
                    <a:srgbClr val="000000"/>
                  </a:solidFill>
                  <a:latin typeface="Arial" panose="020B0604020202020204" pitchFamily="34" charset="0"/>
                  <a:ea typeface="Gulim" pitchFamily="34" charset="-127"/>
                  <a:cs typeface="Arial" panose="020B0604020202020204" pitchFamily="34" charset="0"/>
                </a:rPr>
                <a:t>Возможная ошибка оператора</a:t>
              </a:r>
              <a:endParaRPr lang="en-US" altLang="ko-KR" sz="684" kern="0" dirty="0">
                <a:solidFill>
                  <a:srgbClr val="0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71" name="Соединительная линия уступом 38"/>
            <p:cNvCxnSpPr>
              <a:stCxn id="53" idx="3"/>
              <a:endCxn id="64" idx="1"/>
            </p:cNvCxnSpPr>
            <p:nvPr/>
          </p:nvCxnSpPr>
          <p:spPr>
            <a:xfrm flipV="1">
              <a:off x="5874586" y="3790419"/>
              <a:ext cx="316131" cy="50032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110"/>
            <p:cNvCxnSpPr>
              <a:stCxn id="53" idx="3"/>
              <a:endCxn id="66" idx="1"/>
            </p:cNvCxnSpPr>
            <p:nvPr/>
          </p:nvCxnSpPr>
          <p:spPr>
            <a:xfrm>
              <a:off x="5874586" y="4290739"/>
              <a:ext cx="316131" cy="5225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111"/>
            <p:cNvCxnSpPr>
              <a:stCxn id="64" idx="3"/>
              <a:endCxn id="67" idx="1"/>
            </p:cNvCxnSpPr>
            <p:nvPr/>
          </p:nvCxnSpPr>
          <p:spPr>
            <a:xfrm flipV="1">
              <a:off x="7270717" y="3543095"/>
              <a:ext cx="217801" cy="2473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ная линия уступом 112"/>
            <p:cNvCxnSpPr>
              <a:stCxn id="64" idx="3"/>
              <a:endCxn id="68" idx="1"/>
            </p:cNvCxnSpPr>
            <p:nvPr/>
          </p:nvCxnSpPr>
          <p:spPr>
            <a:xfrm>
              <a:off x="7270717" y="3790419"/>
              <a:ext cx="217801" cy="232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Соединительная линия уступом 114"/>
            <p:cNvCxnSpPr>
              <a:stCxn id="66" idx="3"/>
              <a:endCxn id="69" idx="1"/>
            </p:cNvCxnSpPr>
            <p:nvPr/>
          </p:nvCxnSpPr>
          <p:spPr>
            <a:xfrm flipV="1">
              <a:off x="7270717" y="4559239"/>
              <a:ext cx="217801" cy="2540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ная линия уступом 117"/>
            <p:cNvCxnSpPr>
              <a:stCxn id="66" idx="3"/>
              <a:endCxn id="70" idx="1"/>
            </p:cNvCxnSpPr>
            <p:nvPr/>
          </p:nvCxnSpPr>
          <p:spPr>
            <a:xfrm>
              <a:off x="7270717" y="4813256"/>
              <a:ext cx="217801" cy="2391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859972" y="3897680"/>
            <a:ext cx="1219458" cy="473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026" b="1" dirty="0"/>
              <a:t>Алгоритм обзвона </a:t>
            </a:r>
            <a:r>
              <a:rPr lang="ru-RU" sz="1026" b="1" dirty="0">
                <a:sym typeface="Arial"/>
              </a:rPr>
              <a:t>абонентов из выборки</a:t>
            </a:r>
            <a:r>
              <a:rPr lang="en-US" sz="1026" b="1" dirty="0">
                <a:sym typeface="Arial"/>
              </a:rPr>
              <a:t>:</a:t>
            </a:r>
            <a:endParaRPr lang="ru-RU" sz="1026" b="1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3296374" y="3426772"/>
            <a:ext cx="2222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136" descr="http://www.conceptdraw.com/solution-park/resource/images/solutions/marketing-infographics/Bussines-Marketing-Infographics-Design-Elements-Marketing-Pictograms.png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593" t="-8875" b="-10000"/>
          <a:stretch/>
        </p:blipFill>
        <p:spPr bwMode="auto">
          <a:xfrm>
            <a:off x="3162432" y="3850444"/>
            <a:ext cx="609728" cy="609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grpSp>
        <p:nvGrpSpPr>
          <p:cNvPr id="80" name="Группа 79"/>
          <p:cNvGrpSpPr/>
          <p:nvPr>
            <p:custDataLst>
              <p:tags r:id="rId12"/>
            </p:custDataLst>
          </p:nvPr>
        </p:nvGrpSpPr>
        <p:grpSpPr>
          <a:xfrm>
            <a:off x="86373" y="1382823"/>
            <a:ext cx="1482393" cy="3053248"/>
            <a:chOff x="400051" y="831788"/>
            <a:chExt cx="1980000" cy="3663559"/>
          </a:xfrm>
        </p:grpSpPr>
        <p:sp>
          <p:nvSpPr>
            <p:cNvPr id="81" name="Пятиугольник 5"/>
            <p:cNvSpPr/>
            <p:nvPr>
              <p:custDataLst>
                <p:tags r:id="rId15"/>
              </p:custDataLst>
            </p:nvPr>
          </p:nvSpPr>
          <p:spPr>
            <a:xfrm>
              <a:off x="400051" y="831788"/>
              <a:ext cx="1980000" cy="936000"/>
            </a:xfrm>
            <a:prstGeom prst="homePlate">
              <a:avLst>
                <a:gd name="adj" fmla="val 19990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3891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Составление предиктивной модели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3801" y="1811475"/>
              <a:ext cx="1929435" cy="26838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/>
                <a:t>Анализ ретроспективной базы данных абонентов, ушедших в отток, с целью выявления признаков/предикторов, наиболее явно характеризующих тенденцию ухода в отток</a:t>
              </a:r>
              <a:endParaRPr lang="ru-RU" sz="855" dirty="0">
                <a:solidFill>
                  <a:prstClr val="black"/>
                </a:solidFill>
              </a:endParaRPr>
            </a:p>
            <a:p>
              <a:pPr marL="147727" indent="-153882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855" dirty="0"/>
                <a:t>Составление модели, объединяющей абонентов в стандартные категории в зависимости от причин склонности к оттоку и назначение мер по удержанию для каждой из типовых категорий</a:t>
              </a:r>
            </a:p>
          </p:txBody>
        </p:sp>
      </p:grpSp>
      <p:grpSp>
        <p:nvGrpSpPr>
          <p:cNvPr id="32" name="Группа 31"/>
          <p:cNvGrpSpPr/>
          <p:nvPr>
            <p:custDataLst>
              <p:tags r:id="rId13"/>
            </p:custDataLst>
          </p:nvPr>
        </p:nvGrpSpPr>
        <p:grpSpPr>
          <a:xfrm>
            <a:off x="86863" y="674475"/>
            <a:ext cx="10228083" cy="4770210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289" tIns="54289" rIns="54289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898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b="1" kern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" name="Прямоугольник 3"/>
          <p:cNvSpPr/>
          <p:nvPr/>
        </p:nvSpPr>
        <p:spPr>
          <a:xfrm>
            <a:off x="3084789" y="4795027"/>
            <a:ext cx="2146781" cy="3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84" i="1" dirty="0"/>
              <a:t>* Если применимо</a:t>
            </a:r>
          </a:p>
          <a:p>
            <a:r>
              <a:rPr lang="ru-RU" sz="684" i="1" dirty="0"/>
              <a:t>ААБ – Активная Абонентская База</a:t>
            </a:r>
          </a:p>
        </p:txBody>
      </p:sp>
    </p:spTree>
    <p:extLst>
      <p:ext uri="{BB962C8B-B14F-4D97-AF65-F5344CB8AC3E}">
        <p14:creationId xmlns:p14="http://schemas.microsoft.com/office/powerpoint/2010/main" val="261273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29" name="think-cell Slide" r:id="rId6" imgW="6350000" imgH="6350000" progId="TCLayout.ActiveDocument.1">
                  <p:embed/>
                </p:oleObj>
              </mc:Choice>
              <mc:Fallback>
                <p:oleObj name="think-cell Slide" r:id="rId6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855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60770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900" dirty="0">
                <a:solidFill>
                  <a:schemeClr val="tx1"/>
                </a:solidFill>
              </a:rPr>
              <a:t>Примеры событий оттока для прогнозирования в рамках модели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5" name="Прямоугольник 35"/>
          <p:cNvSpPr/>
          <p:nvPr/>
        </p:nvSpPr>
        <p:spPr>
          <a:xfrm>
            <a:off x="249990" y="2484294"/>
            <a:ext cx="9961370" cy="29411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Кого </a:t>
            </a:r>
          </a:p>
          <a:p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прогнозируем</a:t>
            </a: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3"/>
          <p:cNvSpPr/>
          <p:nvPr/>
        </p:nvSpPr>
        <p:spPr>
          <a:xfrm>
            <a:off x="3864975" y="680053"/>
            <a:ext cx="2314719" cy="42293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1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Отток</a:t>
            </a:r>
          </a:p>
        </p:txBody>
      </p:sp>
      <p:sp>
        <p:nvSpPr>
          <p:cNvPr id="54" name="Прямоугольник 5"/>
          <p:cNvSpPr/>
          <p:nvPr/>
        </p:nvSpPr>
        <p:spPr>
          <a:xfrm>
            <a:off x="6661219" y="1285504"/>
            <a:ext cx="2314719" cy="645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Обращение, инициатива клиента на отказ пользования услугой Интернет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Прямоугольник 16"/>
          <p:cNvSpPr/>
          <p:nvPr/>
        </p:nvSpPr>
        <p:spPr>
          <a:xfrm>
            <a:off x="6361069" y="693471"/>
            <a:ext cx="935795" cy="171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26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Активный</a:t>
            </a:r>
            <a:endParaRPr lang="en-US" sz="1026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Прямоугольник 17"/>
          <p:cNvSpPr/>
          <p:nvPr/>
        </p:nvSpPr>
        <p:spPr>
          <a:xfrm>
            <a:off x="2922463" y="703531"/>
            <a:ext cx="942512" cy="164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26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Пассивный</a:t>
            </a:r>
            <a:endParaRPr lang="en-US" sz="1026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Прямоугольник 22"/>
          <p:cNvSpPr/>
          <p:nvPr/>
        </p:nvSpPr>
        <p:spPr>
          <a:xfrm>
            <a:off x="1711419" y="2605378"/>
            <a:ext cx="2314719" cy="570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Блокировка более</a:t>
            </a:r>
            <a:r>
              <a:rPr lang="en-US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месяца (отключение услуги)</a:t>
            </a:r>
            <a:endParaRPr lang="ru-RU" sz="20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Прямоугольник 23"/>
          <p:cNvSpPr/>
          <p:nvPr/>
        </p:nvSpPr>
        <p:spPr>
          <a:xfrm>
            <a:off x="6556248" y="2622949"/>
            <a:ext cx="2540663" cy="595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Отключение (Причина оттока </a:t>
            </a:r>
            <a:r>
              <a:rPr lang="en-US" sz="119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19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Отключение по инициативе абонента)</a:t>
            </a:r>
          </a:p>
        </p:txBody>
      </p:sp>
      <p:sp>
        <p:nvSpPr>
          <p:cNvPr id="90" name="Прямоугольник 27"/>
          <p:cNvSpPr/>
          <p:nvPr/>
        </p:nvSpPr>
        <p:spPr>
          <a:xfrm>
            <a:off x="1711419" y="1304497"/>
            <a:ext cx="2314719" cy="642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Блокировка вследствие неоплаты услуг</a:t>
            </a:r>
            <a:endParaRPr lang="ru-RU" sz="20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Прямоугольник 37"/>
          <p:cNvSpPr/>
          <p:nvPr/>
        </p:nvSpPr>
        <p:spPr>
          <a:xfrm>
            <a:off x="249990" y="3249687"/>
            <a:ext cx="9961370" cy="2175776"/>
          </a:xfrm>
          <a:prstGeom prst="rect">
            <a:avLst/>
          </a:prstGeom>
          <a:solidFill>
            <a:srgbClr val="F2F2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</a:p>
          <a:p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прогнозируем</a:t>
            </a: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Прямоугольник 38"/>
          <p:cNvSpPr/>
          <p:nvPr/>
        </p:nvSpPr>
        <p:spPr>
          <a:xfrm>
            <a:off x="1705623" y="3351119"/>
            <a:ext cx="2314719" cy="570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Нахождение в блокировке более</a:t>
            </a:r>
            <a:r>
              <a:rPr lang="en-US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месяца</a:t>
            </a:r>
            <a:endParaRPr lang="ru-RU" sz="20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Прямоугольник 42"/>
          <p:cNvSpPr/>
          <p:nvPr/>
        </p:nvSpPr>
        <p:spPr>
          <a:xfrm>
            <a:off x="6578139" y="3371871"/>
            <a:ext cx="2540663" cy="595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Отключение услуги ШПД</a:t>
            </a:r>
          </a:p>
        </p:txBody>
      </p:sp>
      <p:cxnSp>
        <p:nvCxnSpPr>
          <p:cNvPr id="95" name="Прямая со стрелкой 50"/>
          <p:cNvCxnSpPr>
            <a:stCxn id="90" idx="2"/>
            <a:endCxn id="85" idx="0"/>
          </p:cNvCxnSpPr>
          <p:nvPr/>
        </p:nvCxnSpPr>
        <p:spPr>
          <a:xfrm>
            <a:off x="2868779" y="1946702"/>
            <a:ext cx="0" cy="658677"/>
          </a:xfrm>
          <a:prstGeom prst="straightConnector1">
            <a:avLst/>
          </a:prstGeom>
          <a:ln>
            <a:solidFill>
              <a:srgbClr val="063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53"/>
          <p:cNvSpPr/>
          <p:nvPr/>
        </p:nvSpPr>
        <p:spPr>
          <a:xfrm>
            <a:off x="249989" y="3995362"/>
            <a:ext cx="9961370" cy="13151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97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Прямоугольник 54"/>
          <p:cNvSpPr/>
          <p:nvPr/>
        </p:nvSpPr>
        <p:spPr>
          <a:xfrm>
            <a:off x="1705621" y="4096794"/>
            <a:ext cx="2314719" cy="1084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Отслеживаем нахождение в долгосрочной блокировке (более 1 месяца) в следующие 2 месяца в таблице «Блокировки»</a:t>
            </a:r>
            <a:endParaRPr lang="ru-RU" sz="20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Прямоугольник 56"/>
          <p:cNvSpPr/>
          <p:nvPr/>
        </p:nvSpPr>
        <p:spPr>
          <a:xfrm>
            <a:off x="6566917" y="4095106"/>
            <a:ext cx="2540663" cy="1096939"/>
          </a:xfrm>
          <a:prstGeom prst="rect">
            <a:avLst/>
          </a:prstGeom>
          <a:solidFill>
            <a:srgbClr val="66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9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Отслеживаем попадание в таблицу «Отток»</a:t>
            </a:r>
          </a:p>
        </p:txBody>
      </p:sp>
      <p:sp>
        <p:nvSpPr>
          <p:cNvPr id="101" name="Прямоугольник 30"/>
          <p:cNvSpPr/>
          <p:nvPr/>
        </p:nvSpPr>
        <p:spPr>
          <a:xfrm>
            <a:off x="7818578" y="1938860"/>
            <a:ext cx="1546446" cy="49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клиентом расторгается договор</a:t>
            </a:r>
            <a:endParaRPr lang="en-US" sz="8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49989" y="3249687"/>
            <a:ext cx="9961370" cy="0"/>
          </a:xfrm>
          <a:prstGeom prst="line">
            <a:avLst/>
          </a:prstGeom>
          <a:ln>
            <a:solidFill>
              <a:srgbClr val="665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49989" y="3988057"/>
            <a:ext cx="9961370" cy="0"/>
          </a:xfrm>
          <a:prstGeom prst="line">
            <a:avLst/>
          </a:prstGeom>
          <a:ln>
            <a:solidFill>
              <a:srgbClr val="665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2411" y="2595703"/>
            <a:ext cx="1548956" cy="579765"/>
          </a:xfrm>
          <a:prstGeom prst="rect">
            <a:avLst/>
          </a:prstGeom>
          <a:solidFill>
            <a:srgbClr val="063A7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Кого 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прогнозируем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2411" y="3328990"/>
            <a:ext cx="1548956" cy="579765"/>
          </a:xfrm>
          <a:prstGeom prst="rect">
            <a:avLst/>
          </a:prstGeom>
          <a:solidFill>
            <a:srgbClr val="063A7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прогнозируем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410" y="4068943"/>
            <a:ext cx="1548956" cy="1111882"/>
          </a:xfrm>
          <a:prstGeom prst="rect">
            <a:avLst/>
          </a:prstGeom>
          <a:solidFill>
            <a:srgbClr val="063A7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технически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выявляем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событие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обучающей</a:t>
            </a:r>
          </a:p>
          <a:p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выборки</a:t>
            </a:r>
          </a:p>
        </p:txBody>
      </p:sp>
      <p:cxnSp>
        <p:nvCxnSpPr>
          <p:cNvPr id="6" name="Соединитель: уступ 5"/>
          <p:cNvCxnSpPr>
            <a:endCxn id="54" idx="0"/>
          </p:cNvCxnSpPr>
          <p:nvPr/>
        </p:nvCxnSpPr>
        <p:spPr>
          <a:xfrm>
            <a:off x="6179694" y="871468"/>
            <a:ext cx="1638885" cy="414036"/>
          </a:xfrm>
          <a:prstGeom prst="bentConnector2">
            <a:avLst/>
          </a:prstGeom>
          <a:ln>
            <a:solidFill>
              <a:srgbClr val="063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/>
          <p:cNvCxnSpPr>
            <a:stCxn id="47" idx="1"/>
            <a:endCxn id="90" idx="0"/>
          </p:cNvCxnSpPr>
          <p:nvPr/>
        </p:nvCxnSpPr>
        <p:spPr>
          <a:xfrm rot="10800000" flipV="1">
            <a:off x="2868779" y="891521"/>
            <a:ext cx="996196" cy="412976"/>
          </a:xfrm>
          <a:prstGeom prst="bentConnector2">
            <a:avLst/>
          </a:prstGeom>
          <a:ln>
            <a:solidFill>
              <a:srgbClr val="063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50"/>
          <p:cNvCxnSpPr/>
          <p:nvPr/>
        </p:nvCxnSpPr>
        <p:spPr>
          <a:xfrm>
            <a:off x="7917044" y="1938860"/>
            <a:ext cx="0" cy="658677"/>
          </a:xfrm>
          <a:prstGeom prst="straightConnector1">
            <a:avLst/>
          </a:prstGeom>
          <a:ln>
            <a:solidFill>
              <a:srgbClr val="063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0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6" name="think-cell Slide" r:id="rId4" imgW="6350000" imgH="6350000" progId="TCLayout.ActiveDocument.1">
                  <p:embed/>
                </p:oleObj>
              </mc:Choice>
              <mc:Fallback>
                <p:oleObj name="think-cell Slide" r:id="rId4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750058" y="1027436"/>
            <a:ext cx="8399746" cy="2252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8470" y="293593"/>
            <a:ext cx="9941334" cy="584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x-none" sz="1900" dirty="0">
                <a:solidFill>
                  <a:schemeClr val="tx1"/>
                </a:solidFill>
              </a:rPr>
              <a:t>В модели участвуют порядка 20 предикторов, каждый из которых добавляет точность интегрального прогноза вероятности оттока абонента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1" name="Rectangle 112"/>
          <p:cNvSpPr/>
          <p:nvPr/>
        </p:nvSpPr>
        <p:spPr>
          <a:xfrm>
            <a:off x="1750058" y="1187862"/>
            <a:ext cx="8073498" cy="156607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Принадлежность к определённому типу тарифного плана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Ретроспектива изменений ТП</a:t>
            </a:r>
            <a:r>
              <a:rPr lang="ru-RU" sz="1197" dirty="0"/>
              <a:t> у абонента</a:t>
            </a:r>
            <a:endParaRPr lang="x-none" sz="1197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Срок жизни абонента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Изменения Интернет трафика за период наблюдений.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Сезонность – </a:t>
            </a:r>
            <a:r>
              <a:rPr lang="ru-RU" sz="1197" dirty="0"/>
              <a:t>поведение абонентов</a:t>
            </a:r>
            <a:r>
              <a:rPr lang="x-none" sz="1197" dirty="0"/>
              <a:t> в сезон</a:t>
            </a:r>
            <a:r>
              <a:rPr lang="ru-RU" sz="1197" dirty="0"/>
              <a:t> прошлых лет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Пакетирование услуг - наличие других услуг</a:t>
            </a:r>
            <a:endParaRPr lang="ru-RU" sz="1197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Технология доступа</a:t>
            </a:r>
            <a:endParaRPr lang="x-none" sz="1197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Обращения клиентов</a:t>
            </a:r>
            <a:r>
              <a:rPr lang="ru-RU" sz="1197" dirty="0"/>
              <a:t> в КЦ и ЛК</a:t>
            </a:r>
            <a:endParaRPr lang="x-none" sz="1197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Показатели оттока по географии предоставления услуги</a:t>
            </a:r>
            <a:endParaRPr lang="en-US" sz="1197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Канал продаж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Срок нахождения в блокировке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Ошибки на ТВ приставках</a:t>
            </a:r>
            <a:endParaRPr lang="x-none" sz="1197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86845" y="1019265"/>
            <a:ext cx="1563212" cy="2260947"/>
          </a:xfrm>
          <a:prstGeom prst="rect">
            <a:avLst/>
          </a:prstGeom>
          <a:solidFill>
            <a:srgbClr val="66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0789"/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Важнейшие предикторы</a:t>
            </a:r>
          </a:p>
          <a:p>
            <a:pPr marL="310789"/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ШПД услугам</a:t>
            </a:r>
          </a:p>
        </p:txBody>
      </p:sp>
      <p:sp>
        <p:nvSpPr>
          <p:cNvPr id="9" name="Oval 95"/>
          <p:cNvSpPr/>
          <p:nvPr/>
        </p:nvSpPr>
        <p:spPr>
          <a:xfrm>
            <a:off x="139973" y="964245"/>
            <a:ext cx="330078" cy="330078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664088" y="3362045"/>
            <a:ext cx="8399746" cy="1027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86845" y="3352682"/>
            <a:ext cx="1563212" cy="1031655"/>
          </a:xfrm>
          <a:prstGeom prst="rect">
            <a:avLst/>
          </a:prstGeom>
          <a:solidFill>
            <a:srgbClr val="66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0789"/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Меньшее влияние имеют след предикторы:</a:t>
            </a:r>
          </a:p>
        </p:txBody>
      </p:sp>
      <p:sp>
        <p:nvSpPr>
          <p:cNvPr id="28" name="Oval 95"/>
          <p:cNvSpPr/>
          <p:nvPr/>
        </p:nvSpPr>
        <p:spPr>
          <a:xfrm>
            <a:off x="96541" y="3330695"/>
            <a:ext cx="330078" cy="330078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12"/>
          <p:cNvSpPr/>
          <p:nvPr/>
        </p:nvSpPr>
        <p:spPr>
          <a:xfrm>
            <a:off x="1750058" y="3474838"/>
            <a:ext cx="8000993" cy="773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7433" lvl="1" indent="-146573">
              <a:spcBef>
                <a:spcPts val="513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Срок активности абонента за исключением блокировок</a:t>
            </a:r>
            <a:endParaRPr lang="x-none" sz="1197" dirty="0"/>
          </a:p>
          <a:p>
            <a:pPr marL="537433" lvl="1" indent="-146573">
              <a:spcBef>
                <a:spcPts val="513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x-none" sz="1197" dirty="0"/>
              <a:t>Величина трафика за период</a:t>
            </a:r>
            <a:endParaRPr lang="ru-RU" sz="1197" dirty="0"/>
          </a:p>
          <a:p>
            <a:pPr marL="537433" lvl="1" indent="-146573">
              <a:spcBef>
                <a:spcPts val="513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Специфика региона влияет на остальные предикторы модели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750058" y="4488146"/>
            <a:ext cx="8399746" cy="59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86845" y="4479975"/>
            <a:ext cx="1563212" cy="604600"/>
          </a:xfrm>
          <a:prstGeom prst="rect">
            <a:avLst/>
          </a:prstGeom>
          <a:solidFill>
            <a:srgbClr val="66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0789"/>
            <a:r>
              <a:rPr lang="ru-RU" sz="119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Прочее</a:t>
            </a:r>
          </a:p>
        </p:txBody>
      </p:sp>
      <p:sp>
        <p:nvSpPr>
          <p:cNvPr id="31" name="Oval 95"/>
          <p:cNvSpPr/>
          <p:nvPr/>
        </p:nvSpPr>
        <p:spPr>
          <a:xfrm>
            <a:off x="96541" y="4457987"/>
            <a:ext cx="330078" cy="330078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 112"/>
          <p:cNvSpPr/>
          <p:nvPr/>
        </p:nvSpPr>
        <p:spPr>
          <a:xfrm>
            <a:off x="1750057" y="4457895"/>
            <a:ext cx="844858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7433" lvl="1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Дополнительную точность в модель добавляют данные </a:t>
            </a:r>
            <a:r>
              <a:rPr lang="en-US" sz="1197" dirty="0"/>
              <a:t>DPI</a:t>
            </a:r>
            <a:endParaRPr lang="ru-RU" sz="1197" dirty="0"/>
          </a:p>
          <a:p>
            <a:pPr marL="537433" lvl="1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Данные конкурентов: техническое покрытие, наличие </a:t>
            </a:r>
            <a:r>
              <a:rPr lang="ru-RU" sz="1197" dirty="0" err="1"/>
              <a:t>акционных</a:t>
            </a:r>
            <a:r>
              <a:rPr lang="ru-RU" sz="1197" dirty="0"/>
              <a:t> предложений, активность каналов продаж</a:t>
            </a:r>
          </a:p>
          <a:p>
            <a:pPr marL="537433" lvl="1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97" dirty="0"/>
              <a:t>Внешние данные: обогащение из соц. сетей, других доступных источников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5505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56" name="think-cell Slide" r:id="rId13" imgW="6350000" imgH="6350000" progId="TCLayout.ActiveDocument.1">
                  <p:embed/>
                </p:oleObj>
              </mc:Choice>
              <mc:Fallback>
                <p:oleObj name="think-cell Slide" r:id="rId13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855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4300" y="1334363"/>
            <a:ext cx="1620648" cy="167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0789"/>
            <a:r>
              <a:rPr lang="ru-RU" sz="119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Необходимые данные для успешного проекта:</a:t>
            </a:r>
            <a:endParaRPr lang="ru-RU" sz="119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86863" y="674476"/>
            <a:ext cx="6707005" cy="4592864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289" tIns="54289" rIns="54289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898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063A7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063A7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98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grpSp>
        <p:nvGrpSpPr>
          <p:cNvPr id="37" name="Группа 36"/>
          <p:cNvGrpSpPr/>
          <p:nvPr>
            <p:custDataLst>
              <p:tags r:id="rId5"/>
            </p:custDataLst>
          </p:nvPr>
        </p:nvGrpSpPr>
        <p:grpSpPr>
          <a:xfrm>
            <a:off x="6969408" y="737304"/>
            <a:ext cx="3231490" cy="4530038"/>
            <a:chOff x="5793623" y="1229660"/>
            <a:chExt cx="4179092" cy="4470514"/>
          </a:xfrm>
        </p:grpSpPr>
        <p:sp>
          <p:nvSpPr>
            <p:cNvPr id="38" name="Rectangle 34"/>
            <p:cNvSpPr>
              <a:spLocks noChangeArrowheads="1"/>
            </p:cNvSpPr>
            <p:nvPr/>
          </p:nvSpPr>
          <p:spPr bwMode="gray">
            <a:xfrm>
              <a:off x="5793623" y="1229660"/>
              <a:ext cx="4179092" cy="53272"/>
            </a:xfrm>
            <a:prstGeom prst="rect">
              <a:avLst/>
            </a:prstGeom>
            <a:solidFill>
              <a:srgbClr val="063A7B"/>
            </a:solidFill>
            <a:ln w="19050">
              <a:solidFill>
                <a:srgbClr val="063A7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793623" y="1344174"/>
              <a:ext cx="4179092" cy="4356000"/>
            </a:xfrm>
            <a:prstGeom prst="rect">
              <a:avLst/>
            </a:prstGeom>
            <a:noFill/>
            <a:ln w="19050">
              <a:solidFill>
                <a:srgbClr val="66554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289" tIns="54289" rIns="54289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898" kern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sp>
        <p:nvSpPr>
          <p:cNvPr id="47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999267" y="1206510"/>
            <a:ext cx="3160469" cy="4082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92334" tIns="30778" rIns="92334" bIns="30778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940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9200" y="840532"/>
            <a:ext cx="6682881" cy="443043"/>
          </a:xfrm>
          <a:prstGeom prst="rect">
            <a:avLst/>
          </a:prstGeom>
          <a:solidFill>
            <a:srgbClr val="063A7B"/>
          </a:solidFill>
          <a:ln w="19050">
            <a:solidFill>
              <a:srgbClr val="063A7B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sz="1026" b="1" dirty="0">
                <a:solidFill>
                  <a:schemeClr val="bg1"/>
                </a:solidFill>
              </a:rPr>
              <a:t>Данные для модели</a:t>
            </a:r>
            <a:r>
              <a:rPr lang="en-US" sz="1026" b="1" dirty="0">
                <a:solidFill>
                  <a:schemeClr val="bg1"/>
                </a:solidFill>
              </a:rPr>
              <a:t>:</a:t>
            </a:r>
            <a:endParaRPr lang="ru-RU" sz="1026" b="1" dirty="0">
              <a:solidFill>
                <a:schemeClr val="bg1"/>
              </a:solidFill>
            </a:endParaRPr>
          </a:p>
        </p:txBody>
      </p:sp>
      <p:sp>
        <p:nvSpPr>
          <p:cNvPr id="55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969408" y="840532"/>
            <a:ext cx="3231490" cy="443043"/>
          </a:xfrm>
          <a:prstGeom prst="rect">
            <a:avLst/>
          </a:prstGeom>
          <a:solidFill>
            <a:srgbClr val="063A7B"/>
          </a:solidFill>
          <a:ln w="19050">
            <a:solidFill>
              <a:srgbClr val="063A7B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/>
          <a:p>
            <a:pPr defTabSz="895350">
              <a:buClr>
                <a:srgbClr val="000000"/>
              </a:buClr>
            </a:pPr>
            <a:r>
              <a:rPr lang="ru-RU" sz="1026" b="1" dirty="0">
                <a:solidFill>
                  <a:schemeClr val="bg1"/>
                </a:solidFill>
                <a:latin typeface="Arial" charset="0"/>
              </a:rPr>
              <a:t>Общие ошибки в данных:</a:t>
            </a: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60770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Необходимые входные данные для модели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888233" y="3158918"/>
            <a:ext cx="2271893" cy="198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b="1" dirty="0"/>
              <a:t>CRM-</a:t>
            </a:r>
            <a:r>
              <a:rPr lang="ru-RU" sz="1026" b="1" dirty="0"/>
              <a:t>системе: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Активные абоненты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блокировок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Отток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тарифных планов</a:t>
            </a:r>
          </a:p>
          <a:p>
            <a:pPr>
              <a:buClr>
                <a:schemeClr val="tx2"/>
              </a:buClr>
            </a:pPr>
            <a:r>
              <a:rPr lang="en-US" sz="1026" b="1" dirty="0"/>
              <a:t>Billing</a:t>
            </a:r>
            <a:r>
              <a:rPr lang="ru-RU" sz="1026" b="1" dirty="0"/>
              <a:t>: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Список тарифных планов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начислений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индексаций ТП</a:t>
            </a:r>
          </a:p>
        </p:txBody>
      </p:sp>
      <p:sp>
        <p:nvSpPr>
          <p:cNvPr id="98" name="Прямоугольник 118"/>
          <p:cNvSpPr/>
          <p:nvPr>
            <p:custDataLst>
              <p:tags r:id="rId9"/>
            </p:custDataLst>
          </p:nvPr>
        </p:nvSpPr>
        <p:spPr>
          <a:xfrm>
            <a:off x="7045920" y="1671965"/>
            <a:ext cx="3078465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288" indent="-225288" algn="just">
              <a:spcBef>
                <a:spcPts val="1026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Нет сквозного </a:t>
            </a:r>
            <a:r>
              <a:rPr lang="en-US" sz="1026" dirty="0"/>
              <a:t>ID</a:t>
            </a:r>
            <a:r>
              <a:rPr lang="ru-RU" sz="1026" dirty="0"/>
              <a:t> в разных частях данных, чтобы их можно было обогатить</a:t>
            </a:r>
          </a:p>
          <a:p>
            <a:pPr marL="225288" indent="-225288" algn="just">
              <a:spcBef>
                <a:spcPts val="1026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Выгрузка предоставлена не за весь отчетный период и/или в некорректной структуре (период наблюдений - 36 месяцев, понедельная агрегация).</a:t>
            </a:r>
          </a:p>
          <a:p>
            <a:pPr marL="225288" indent="-225288" algn="just">
              <a:spcBef>
                <a:spcPts val="1026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Предоставлена неполная выгрузка (в данных присутствует не вся имеющаяся в базе информация).</a:t>
            </a:r>
          </a:p>
          <a:p>
            <a:pPr marL="225288" indent="-225288" algn="just">
              <a:spcBef>
                <a:spcPts val="1026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en-US" sz="1026" dirty="0"/>
              <a:t>I</a:t>
            </a:r>
            <a:r>
              <a:rPr lang="ru-RU" sz="1026" dirty="0"/>
              <a:t>D клиента и другие большие числа представлены в некорректном формате (в том случае, когда в csv файле запись представлена в виде 4,213Е+09, при преобразовании записи в числовой формат урезается конец числа).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60126" y="3123097"/>
            <a:ext cx="2605881" cy="8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26" b="1" dirty="0"/>
              <a:t>Корпоративном хранилище данных: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Инциденты (</a:t>
            </a:r>
            <a:r>
              <a:rPr lang="en-US" sz="1026" dirty="0"/>
              <a:t>Trouble tickets)</a:t>
            </a:r>
            <a:endParaRPr lang="ru-RU" sz="1026" dirty="0"/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Трафик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Звонки в </a:t>
            </a:r>
            <a:r>
              <a:rPr lang="ru-RU" sz="1026" dirty="0" err="1"/>
              <a:t>колл</a:t>
            </a:r>
            <a:r>
              <a:rPr lang="ru-RU" sz="1026" dirty="0"/>
              <a:t>-центр</a:t>
            </a:r>
          </a:p>
          <a:p>
            <a:pPr marL="684005" lvl="1" indent="-293145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Звонки конкурентам</a:t>
            </a:r>
          </a:p>
        </p:txBody>
      </p:sp>
      <p:pic>
        <p:nvPicPr>
          <p:cNvPr id="40981" name="Picture 21" descr="Картинки по запросу иконка пазл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0" y="1336768"/>
            <a:ext cx="379524" cy="379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8" name="Rectangle 95"/>
          <p:cNvSpPr/>
          <p:nvPr/>
        </p:nvSpPr>
        <p:spPr>
          <a:xfrm>
            <a:off x="1764949" y="1330577"/>
            <a:ext cx="4954121" cy="169852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Активные абоненты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блокировок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Отток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тарифных планов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Показатели интернет-трафика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Технология подключения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Адрес подлючения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ru-RU" sz="1026" dirty="0">
              <a:solidFill>
                <a:srgbClr val="FF0000"/>
              </a:solidFill>
            </a:endParaRP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ru-RU" sz="1026" dirty="0">
              <a:solidFill>
                <a:srgbClr val="FF0000"/>
              </a:solidFill>
            </a:endParaRPr>
          </a:p>
          <a:p>
            <a:pPr marL="244288" indent="-244288">
              <a:buClr>
                <a:schemeClr val="tx2"/>
              </a:buClr>
            </a:pPr>
            <a:endParaRPr lang="ru-RU" sz="1026" dirty="0">
              <a:solidFill>
                <a:srgbClr val="FF0000"/>
              </a:solidFill>
            </a:endParaRP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Список тарифных планов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История стоимости тарифных планов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Инциденты (</a:t>
            </a:r>
            <a:r>
              <a:rPr lang="en-US" sz="1026" dirty="0"/>
              <a:t>Trouble tickets)</a:t>
            </a:r>
            <a:endParaRPr lang="ru-RU" sz="1026" dirty="0"/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Данные по каналу продаж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Звонки в колл-центр</a:t>
            </a:r>
          </a:p>
          <a:p>
            <a:pPr marL="244288" indent="-244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026" dirty="0"/>
              <a:t>Звонки конкурентам</a:t>
            </a:r>
          </a:p>
          <a:p>
            <a:pPr marL="244288" indent="-244288">
              <a:buClr>
                <a:srgbClr val="C00000"/>
              </a:buClr>
            </a:pPr>
            <a:endParaRPr lang="ru-RU" sz="1026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54798" y="3141007"/>
            <a:ext cx="1610150" cy="185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0789"/>
            <a:r>
              <a:rPr lang="ru-RU" sz="119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 данных на практике:</a:t>
            </a:r>
          </a:p>
        </p:txBody>
      </p:sp>
      <p:pic>
        <p:nvPicPr>
          <p:cNvPr id="40986" name="Picture 26" descr="Картинки по запросу иконка база данных без фона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4" y="3253131"/>
            <a:ext cx="401902" cy="4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0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357" y="2648"/>
          <a:ext cx="1357" cy="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2" name="think-cell Slide" r:id="rId20" imgW="6350000" imgH="6350000" progId="TCLayout.ActiveDocument.1">
                  <p:embed/>
                </p:oleObj>
              </mc:Choice>
              <mc:Fallback>
                <p:oleObj name="think-cell Slide" r:id="rId20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" y="2648"/>
                        <a:ext cx="1357" cy="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-1" y="1290"/>
            <a:ext cx="135723" cy="135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197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7730376" y="1206510"/>
            <a:ext cx="3160469" cy="4082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92334" tIns="30778" rIns="92334" bIns="30778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940" b="1" dirty="0">
              <a:latin typeface="Arial" panose="020B0604020202020204" pitchFamily="34" charset="0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6864" y="840532"/>
            <a:ext cx="10225357" cy="44304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1026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08469" y="278596"/>
            <a:ext cx="10002891" cy="29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Работа бизнес процесса управления оттока на предиктивной модели</a:t>
            </a: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922" y="840532"/>
            <a:ext cx="1016129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97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еженедельной работы по прогнозированию оттока и удержанию абонентов на базе предиктивной модели</a:t>
            </a:r>
          </a:p>
        </p:txBody>
      </p:sp>
      <p:grpSp>
        <p:nvGrpSpPr>
          <p:cNvPr id="26" name="Группа 25"/>
          <p:cNvGrpSpPr/>
          <p:nvPr>
            <p:custDataLst>
              <p:tags r:id="rId6"/>
            </p:custDataLst>
          </p:nvPr>
        </p:nvGrpSpPr>
        <p:grpSpPr>
          <a:xfrm>
            <a:off x="1568766" y="1382823"/>
            <a:ext cx="1483453" cy="2684233"/>
            <a:chOff x="398635" y="831788"/>
            <a:chExt cx="1981416" cy="3220778"/>
          </a:xfrm>
        </p:grpSpPr>
        <p:sp>
          <p:nvSpPr>
            <p:cNvPr id="27" name="Пятиугольник 5"/>
            <p:cNvSpPr/>
            <p:nvPr>
              <p:custDataLst>
                <p:tags r:id="rId18"/>
              </p:custDataLst>
            </p:nvPr>
          </p:nvSpPr>
          <p:spPr>
            <a:xfrm>
              <a:off x="400051" y="831788"/>
              <a:ext cx="1980000" cy="936000"/>
            </a:xfrm>
            <a:prstGeom prst="homePlate">
              <a:avLst>
                <a:gd name="adj" fmla="val 19990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3891" tIns="30778" rIns="153891" rtlCol="0" anchor="ctr" anchorCtr="0"/>
            <a:lstStyle/>
            <a:p>
              <a:r>
                <a:rPr lang="ru-RU" sz="940" b="1" dirty="0" err="1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Финализация</a:t>
              </a:r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выборки для работы в КЦ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635" y="1818317"/>
              <a:ext cx="1728000" cy="2234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44288" indent="-244288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/>
                <a:t>На стороне Север ТТК будут добавляться персональные и контактные данные. Вводиться ограничения по контактной политике</a:t>
              </a:r>
            </a:p>
          </p:txBody>
        </p:sp>
      </p:grpSp>
      <p:grpSp>
        <p:nvGrpSpPr>
          <p:cNvPr id="29" name="Группа 28"/>
          <p:cNvGrpSpPr/>
          <p:nvPr>
            <p:custDataLst>
              <p:tags r:id="rId7"/>
            </p:custDataLst>
          </p:nvPr>
        </p:nvGrpSpPr>
        <p:grpSpPr>
          <a:xfrm>
            <a:off x="3139487" y="1397220"/>
            <a:ext cx="2499887" cy="3646086"/>
            <a:chOff x="2348593" y="903940"/>
            <a:chExt cx="2426129" cy="4354637"/>
          </a:xfrm>
        </p:grpSpPr>
        <p:sp>
          <p:nvSpPr>
            <p:cNvPr id="30" name="Нашивка 19"/>
            <p:cNvSpPr/>
            <p:nvPr>
              <p:custDataLst>
                <p:tags r:id="rId17"/>
              </p:custDataLst>
            </p:nvPr>
          </p:nvSpPr>
          <p:spPr bwMode="gray">
            <a:xfrm>
              <a:off x="2348593" y="903940"/>
              <a:ext cx="2426129" cy="936001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Коммуникация абонентам, склонным к оттоку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70862" y="1821635"/>
              <a:ext cx="2248608" cy="3436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Font typeface="Arial" panose="020B0604020202020204" pitchFamily="34" charset="0"/>
                <a:buChar char="•"/>
              </a:pPr>
              <a:endParaRPr lang="ru-RU" sz="1100" dirty="0">
                <a:solidFill>
                  <a:prstClr val="black"/>
                </a:solidFill>
              </a:endParaRP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Не позднее среды полученные выборки необходимо пустить в </a:t>
              </a:r>
              <a:r>
                <a:rPr lang="ru-RU" sz="1100" dirty="0" err="1">
                  <a:solidFill>
                    <a:prstClr val="black"/>
                  </a:solidFill>
                </a:rPr>
                <a:t>обзвон</a:t>
              </a:r>
              <a:r>
                <a:rPr lang="ru-RU" sz="1100" dirty="0">
                  <a:solidFill>
                    <a:prstClr val="black"/>
                  </a:solidFill>
                </a:rPr>
                <a:t>. Рекомендуем сделать 2-3 волны </a:t>
              </a:r>
              <a:r>
                <a:rPr lang="ru-RU" sz="1100" dirty="0" err="1">
                  <a:solidFill>
                    <a:prstClr val="black"/>
                  </a:solidFill>
                </a:rPr>
                <a:t>обзвона</a:t>
              </a:r>
              <a:r>
                <a:rPr lang="ru-RU" sz="1100" dirty="0">
                  <a:solidFill>
                    <a:prstClr val="black"/>
                  </a:solidFill>
                </a:rPr>
                <a:t> абонентов, чтобы % результативных диалогов составил более 50%. 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Операторы в рамках диалога определяются склонность абонента к оттоку, используя разработанный скрипт и пытаются удержать абонента, используя матрицу </a:t>
              </a:r>
              <a:r>
                <a:rPr lang="ru-RU" sz="1100" dirty="0" err="1">
                  <a:solidFill>
                    <a:prstClr val="black"/>
                  </a:solidFill>
                </a:rPr>
                <a:t>матрицу</a:t>
              </a:r>
              <a:r>
                <a:rPr lang="ru-RU" sz="1100" dirty="0">
                  <a:solidFill>
                    <a:prstClr val="black"/>
                  </a:solidFill>
                </a:rPr>
                <a:t> сохранения. 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 По результатам каждого диалога заполняются отчет по абоненту</a:t>
              </a:r>
            </a:p>
          </p:txBody>
        </p:sp>
      </p:grpSp>
      <p:grpSp>
        <p:nvGrpSpPr>
          <p:cNvPr id="40" name="Группа 39"/>
          <p:cNvGrpSpPr/>
          <p:nvPr>
            <p:custDataLst>
              <p:tags r:id="rId8"/>
            </p:custDataLst>
          </p:nvPr>
        </p:nvGrpSpPr>
        <p:grpSpPr>
          <a:xfrm>
            <a:off x="5765902" y="1388524"/>
            <a:ext cx="1646267" cy="3401805"/>
            <a:chOff x="4185994" y="831788"/>
            <a:chExt cx="1980000" cy="4081784"/>
          </a:xfrm>
        </p:grpSpPr>
        <p:sp>
          <p:nvSpPr>
            <p:cNvPr id="41" name="Нашивка 19"/>
            <p:cNvSpPr/>
            <p:nvPr>
              <p:custDataLst>
                <p:tags r:id="rId16"/>
              </p:custDataLst>
            </p:nvPr>
          </p:nvSpPr>
          <p:spPr bwMode="gray">
            <a:xfrm>
              <a:off x="4185994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Еженедельная отчетность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6461" y="1811475"/>
              <a:ext cx="1889217" cy="3102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050" dirty="0">
                  <a:solidFill>
                    <a:prstClr val="black"/>
                  </a:solidFill>
                </a:rPr>
                <a:t>Еженедельно в четверг Север ТТК формирует  сводный отчет по результатам </a:t>
              </a:r>
              <a:r>
                <a:rPr lang="ru-RU" sz="1050" dirty="0" err="1">
                  <a:solidFill>
                    <a:prstClr val="black"/>
                  </a:solidFill>
                </a:rPr>
                <a:t>обзвона</a:t>
              </a:r>
              <a:r>
                <a:rPr lang="ru-RU" sz="1050" dirty="0">
                  <a:solidFill>
                    <a:prstClr val="black"/>
                  </a:solidFill>
                </a:rPr>
                <a:t> абонентов: для каждого </a:t>
              </a:r>
              <a:r>
                <a:rPr lang="en-US" sz="1050" dirty="0">
                  <a:solidFill>
                    <a:prstClr val="black"/>
                  </a:solidFill>
                </a:rPr>
                <a:t>ID</a:t>
              </a:r>
              <a:r>
                <a:rPr lang="ru-RU" sz="1050" dirty="0">
                  <a:solidFill>
                    <a:prstClr val="black"/>
                  </a:solidFill>
                </a:rPr>
                <a:t> указывается статус по склонности к оттоку, примененный инструмент удержания и результат удержания.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050" dirty="0">
                  <a:solidFill>
                    <a:prstClr val="black"/>
                  </a:solidFill>
                </a:rPr>
                <a:t>Отправляют результаты в Предиктивные технологии</a:t>
              </a:r>
            </a:p>
          </p:txBody>
        </p:sp>
      </p:grpSp>
      <p:grpSp>
        <p:nvGrpSpPr>
          <p:cNvPr id="43" name="Группа 42"/>
          <p:cNvGrpSpPr/>
          <p:nvPr>
            <p:custDataLst>
              <p:tags r:id="rId9"/>
            </p:custDataLst>
          </p:nvPr>
        </p:nvGrpSpPr>
        <p:grpSpPr>
          <a:xfrm>
            <a:off x="7307959" y="1381894"/>
            <a:ext cx="1524322" cy="948056"/>
            <a:chOff x="6074171" y="831788"/>
            <a:chExt cx="1980000" cy="1137561"/>
          </a:xfrm>
        </p:grpSpPr>
        <p:sp>
          <p:nvSpPr>
            <p:cNvPr id="44" name="Нашивка 19"/>
            <p:cNvSpPr/>
            <p:nvPr>
              <p:custDataLst>
                <p:tags r:id="rId15"/>
              </p:custDataLst>
            </p:nvPr>
          </p:nvSpPr>
          <p:spPr bwMode="gray">
            <a:xfrm>
              <a:off x="6074171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4669" tIns="30778" rIns="92334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Анализ эффективности удержания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65994" y="1811475"/>
              <a:ext cx="1643774" cy="157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endParaRPr lang="ru-RU" sz="85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Группа 45"/>
          <p:cNvGrpSpPr/>
          <p:nvPr>
            <p:custDataLst>
              <p:tags r:id="rId10"/>
            </p:custDataLst>
          </p:nvPr>
        </p:nvGrpSpPr>
        <p:grpSpPr>
          <a:xfrm>
            <a:off x="8708494" y="1381895"/>
            <a:ext cx="1554808" cy="3863470"/>
            <a:chOff x="7958931" y="831788"/>
            <a:chExt cx="1980000" cy="4635731"/>
          </a:xfrm>
        </p:grpSpPr>
        <p:sp>
          <p:nvSpPr>
            <p:cNvPr id="48" name="Нашивка 19"/>
            <p:cNvSpPr/>
            <p:nvPr>
              <p:custDataLst>
                <p:tags r:id="rId14"/>
              </p:custDataLst>
            </p:nvPr>
          </p:nvSpPr>
          <p:spPr bwMode="gray">
            <a:xfrm>
              <a:off x="7958931" y="831788"/>
              <a:ext cx="1980000" cy="936000"/>
            </a:xfrm>
            <a:prstGeom prst="chevron">
              <a:avLst>
                <a:gd name="adj" fmla="val 18268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5447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Обновление предиктивной модели и запуск нового цикла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54170" y="1811475"/>
              <a:ext cx="1630588" cy="36560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Предиктивные технологии при необходимости вносят изменения в модель для повышения точности предсказания. 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Происходит </a:t>
              </a:r>
              <a:r>
                <a:rPr lang="ru-RU" sz="1100" dirty="0" err="1">
                  <a:solidFill>
                    <a:prstClr val="black"/>
                  </a:solidFill>
                </a:rPr>
                <a:t>дообучение</a:t>
              </a:r>
              <a:r>
                <a:rPr lang="ru-RU" sz="1100" dirty="0">
                  <a:solidFill>
                    <a:prstClr val="black"/>
                  </a:solidFill>
                </a:rPr>
                <a:t> модели на базе результатов </a:t>
              </a:r>
              <a:r>
                <a:rPr lang="ru-RU" sz="1100" dirty="0" err="1">
                  <a:solidFill>
                    <a:prstClr val="black"/>
                  </a:solidFill>
                </a:rPr>
                <a:t>прозвона</a:t>
              </a:r>
              <a:r>
                <a:rPr lang="ru-RU" sz="1100" dirty="0">
                  <a:solidFill>
                    <a:prstClr val="black"/>
                  </a:solidFill>
                </a:rPr>
                <a:t> выборок. </a:t>
              </a:r>
            </a:p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>
                  <a:solidFill>
                    <a:prstClr val="black"/>
                  </a:solidFill>
                </a:rPr>
                <a:t>Недельный цикл запускается снова</a:t>
              </a:r>
            </a:p>
          </p:txBody>
        </p:sp>
      </p:grpSp>
      <p:grpSp>
        <p:nvGrpSpPr>
          <p:cNvPr id="80" name="Группа 79"/>
          <p:cNvGrpSpPr/>
          <p:nvPr>
            <p:custDataLst>
              <p:tags r:id="rId11"/>
            </p:custDataLst>
          </p:nvPr>
        </p:nvGrpSpPr>
        <p:grpSpPr>
          <a:xfrm>
            <a:off x="86373" y="1382823"/>
            <a:ext cx="1482393" cy="2170699"/>
            <a:chOff x="400051" y="831788"/>
            <a:chExt cx="1980000" cy="2604596"/>
          </a:xfrm>
        </p:grpSpPr>
        <p:sp>
          <p:nvSpPr>
            <p:cNvPr id="81" name="Пятиугольник 5"/>
            <p:cNvSpPr/>
            <p:nvPr>
              <p:custDataLst>
                <p:tags r:id="rId13"/>
              </p:custDataLst>
            </p:nvPr>
          </p:nvSpPr>
          <p:spPr>
            <a:xfrm>
              <a:off x="400051" y="831788"/>
              <a:ext cx="1980000" cy="936000"/>
            </a:xfrm>
            <a:prstGeom prst="homePlate">
              <a:avLst>
                <a:gd name="adj" fmla="val 19990"/>
              </a:avLst>
            </a:prstGeom>
            <a:solidFill>
              <a:srgbClr val="063A7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3891" tIns="30778" rIns="153891" rtlCol="0" anchor="ctr" anchorCtr="0"/>
            <a:lstStyle/>
            <a:p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Еженедельный </a:t>
              </a:r>
              <a:r>
                <a:rPr lang="ru-RU" sz="940" b="1" dirty="0" err="1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скоринг</a:t>
              </a:r>
              <a:r>
                <a:rPr lang="ru-RU" sz="94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 абонентов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3801" y="1811475"/>
              <a:ext cx="1929435" cy="1624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6573" indent="-146573">
                <a:buClr>
                  <a:schemeClr val="tx2"/>
                </a:buClr>
                <a:buFont typeface="Arial" panose="020B0604020202020204" pitchFamily="34" charset="0"/>
                <a:buChar char="►"/>
              </a:pPr>
              <a:r>
                <a:rPr lang="ru-RU" sz="1100" dirty="0"/>
                <a:t>В понедельник на базе модели будет предоставляться выборка из ТОП-500 абонентов со </a:t>
              </a:r>
              <a:r>
                <a:rPr lang="ru-RU" sz="1100" dirty="0" err="1"/>
                <a:t>скоринг</a:t>
              </a:r>
              <a:r>
                <a:rPr lang="ru-RU" sz="1100" dirty="0"/>
                <a:t> баллами, наиболее склонных к оттоку</a:t>
              </a:r>
            </a:p>
          </p:txBody>
        </p:sp>
      </p:grpSp>
      <p:sp>
        <p:nvSpPr>
          <p:cNvPr id="33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6863" y="860157"/>
            <a:ext cx="10228083" cy="4584528"/>
          </a:xfrm>
          <a:prstGeom prst="rect">
            <a:avLst/>
          </a:prstGeom>
          <a:noFill/>
          <a:ln w="19050">
            <a:solidFill>
              <a:srgbClr val="D0C8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289" tIns="54289" rIns="54289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898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86863" y="674475"/>
            <a:ext cx="10225359" cy="121636"/>
            <a:chOff x="533289" y="853075"/>
            <a:chExt cx="4651958" cy="134276"/>
          </a:xfrm>
        </p:grpSpPr>
        <p:sp>
          <p:nvSpPr>
            <p:cNvPr id="35" name="Rectangle 16"/>
            <p:cNvSpPr>
              <a:spLocks noChangeArrowheads="1"/>
            </p:cNvSpPr>
            <p:nvPr/>
          </p:nvSpPr>
          <p:spPr bwMode="gray">
            <a:xfrm>
              <a:off x="533289" y="925109"/>
              <a:ext cx="4553597" cy="60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kern="0" dirty="0">
                <a:solidFill>
                  <a:srgbClr val="000000"/>
                </a:solidFill>
              </a:endParaRP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gray">
            <a:xfrm>
              <a:off x="5027319" y="853075"/>
              <a:ext cx="157928" cy="134276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307959" y="2198376"/>
            <a:ext cx="1463348" cy="216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73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00" dirty="0">
                <a:solidFill>
                  <a:prstClr val="black"/>
                </a:solidFill>
              </a:rPr>
              <a:t>Предиктивные технологии проводят анализ отчета по </a:t>
            </a:r>
            <a:r>
              <a:rPr lang="ru-RU" sz="1100" dirty="0" err="1">
                <a:solidFill>
                  <a:prstClr val="black"/>
                </a:solidFill>
              </a:rPr>
              <a:t>обзвону</a:t>
            </a:r>
            <a:r>
              <a:rPr lang="ru-RU" sz="1100" dirty="0">
                <a:solidFill>
                  <a:prstClr val="black"/>
                </a:solidFill>
              </a:rPr>
              <a:t> выборки. </a:t>
            </a:r>
          </a:p>
          <a:p>
            <a:pPr marL="146573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1100" dirty="0">
                <a:solidFill>
                  <a:prstClr val="black"/>
                </a:solidFill>
              </a:rPr>
              <a:t>Оценивают точность определения склонности абонентов и эффективности удержания.</a:t>
            </a:r>
          </a:p>
          <a:p>
            <a:pPr>
              <a:buClr>
                <a:schemeClr val="tx2"/>
              </a:buClr>
            </a:pPr>
            <a:endParaRPr lang="ru-RU" sz="855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469" y="5213853"/>
            <a:ext cx="855045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573" indent="-14657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ru-RU" sz="900" dirty="0">
                <a:solidFill>
                  <a:prstClr val="black"/>
                </a:solidFill>
              </a:rPr>
              <a:t> Все предложенные форматы скрипта, отчетов и матриц удержания были переданы для изучения и использования</a:t>
            </a:r>
          </a:p>
          <a:p>
            <a:pPr>
              <a:buClr>
                <a:schemeClr val="tx2"/>
              </a:buClr>
            </a:pPr>
            <a:endParaRPr lang="ru-RU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3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Примеры классификатора причин, инструменты удержания и отчета</a:t>
            </a:r>
            <a:endParaRPr 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4872"/>
              </p:ext>
            </p:extLst>
          </p:nvPr>
        </p:nvGraphicFramePr>
        <p:xfrm>
          <a:off x="6524255" y="830603"/>
          <a:ext cx="3596302" cy="2475217"/>
        </p:xfrm>
        <a:graphic>
          <a:graphicData uri="http://schemas.openxmlformats.org/drawingml/2006/table">
            <a:tbl>
              <a:tblPr/>
              <a:tblGrid>
                <a:gridCol w="3596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8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Проведена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консультация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/Доброе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слово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Заведен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техническая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явка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Предоставлен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бонус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Озвучены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конкурентные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преимущества</a:t>
                      </a: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Повышен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приоритет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ранее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созданного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редложен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новый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тарифный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план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Предложена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скидка на подключение при переезде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добровольная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блокировка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скидка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Уменьшение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цены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услуги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Произведен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перерасчет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месяной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платы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Предложено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участие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акции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4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Предложено з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акрытое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тарифное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15245"/>
              </p:ext>
            </p:extLst>
          </p:nvPr>
        </p:nvGraphicFramePr>
        <p:xfrm>
          <a:off x="278971" y="4273399"/>
          <a:ext cx="9886427" cy="1210390"/>
        </p:xfrm>
        <a:graphic>
          <a:graphicData uri="http://schemas.openxmlformats.org/drawingml/2006/table">
            <a:tbl>
              <a:tblPr/>
              <a:tblGrid>
                <a:gridCol w="65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07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8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8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8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2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Индентификационный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Услуга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Причины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склонности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оттоку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Скоринг_балл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Дата прогноза</a:t>
                      </a: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Дата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Звонка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Дозвонились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абонента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Определение на склонность к оттоку</a:t>
                      </a: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Выявленная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причина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оттока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Детализация причины</a:t>
                      </a: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Использован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первичный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Использован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вторичный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Предложение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принято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Абонент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удержан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Абонент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сохранен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через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60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дней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ID</a:t>
                      </a:r>
                      <a:r>
                        <a:rPr lang="en-US" sz="9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XXXX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ШПД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Техническая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20.04.18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24.04.18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Маркетинговая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</a:t>
                      </a:r>
                      <a:r>
                        <a:rPr lang="ru-RU" sz="9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устраивает стоимость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Предложен новые ТП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Предоставлен</a:t>
                      </a:r>
                      <a:r>
                        <a:rPr lang="ru-RU" sz="900" b="0" i="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бонус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en-US" sz="900" b="0" i="0" u="none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0" marR="5140" marT="51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1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8970" y="487991"/>
            <a:ext cx="6044415" cy="2921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107976" tIns="35992" rIns="107976" bIns="35992" anchor="ctr" anchorCtr="0"/>
          <a:lstStyle/>
          <a:p>
            <a:pPr defTabSz="895099">
              <a:buClr>
                <a:schemeClr val="tx2"/>
              </a:buClr>
            </a:pPr>
            <a:r>
              <a:rPr lang="ru-RU" sz="1111" b="1" dirty="0">
                <a:solidFill>
                  <a:schemeClr val="bg1"/>
                </a:solidFill>
                <a:latin typeface="Arial" charset="0"/>
              </a:rPr>
              <a:t>Пример классификатора причин</a:t>
            </a:r>
            <a:endParaRPr lang="en-US" sz="1111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10286" y="487991"/>
            <a:ext cx="3655111" cy="2921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107976" tIns="35992" rIns="107976" bIns="35992" anchor="ctr" anchorCtr="0"/>
          <a:lstStyle/>
          <a:p>
            <a:pPr defTabSz="895099">
              <a:buClr>
                <a:schemeClr val="tx2"/>
              </a:buClr>
            </a:pPr>
            <a:r>
              <a:rPr lang="ru-RU" sz="1111" b="1" dirty="0">
                <a:solidFill>
                  <a:schemeClr val="bg1"/>
                </a:solidFill>
                <a:latin typeface="Arial" charset="0"/>
              </a:rPr>
              <a:t>Пример инструментов удержания</a:t>
            </a:r>
            <a:endParaRPr lang="en-US" sz="1111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78970" y="3921341"/>
            <a:ext cx="9886427" cy="29212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107976" tIns="35992" rIns="107976" bIns="35992" anchor="ctr" anchorCtr="0"/>
          <a:lstStyle/>
          <a:p>
            <a:pPr defTabSz="895099">
              <a:buClr>
                <a:schemeClr val="tx2"/>
              </a:buClr>
            </a:pPr>
            <a:r>
              <a:rPr lang="ru-RU" sz="1111" b="1" dirty="0">
                <a:solidFill>
                  <a:schemeClr val="bg1"/>
                </a:solidFill>
                <a:latin typeface="Arial" charset="0"/>
              </a:rPr>
              <a:t>Пример заполненного отчета по результатам разговора с абонентом </a:t>
            </a:r>
            <a:endParaRPr lang="en-US" sz="1111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826169"/>
              </p:ext>
            </p:extLst>
          </p:nvPr>
        </p:nvGraphicFramePr>
        <p:xfrm>
          <a:off x="278970" y="840048"/>
          <a:ext cx="6044415" cy="246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Достаточно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мобильного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Интернета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Маркетинговая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устраивает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соотношение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стоимость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скорость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Маркетинговая</a:t>
                      </a:r>
                      <a:r>
                        <a:rPr lang="ru-RU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Конкурент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предложил ниже стоимость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Маркетинговая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согласен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начислениями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Маркетинговая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Длительное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пользователя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Редкое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использование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51959"/>
                  </a:ext>
                </a:extLst>
              </a:tr>
              <a:tr h="3882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Командировка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дача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отпуск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Редкое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использование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01944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Переезд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Переезд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22491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Проблемы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предоставленным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оборудованием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/ПО</a:t>
                      </a: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06895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Скорость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ниже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заявленной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ТП</a:t>
                      </a: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6911"/>
                  </a:ext>
                </a:extLst>
              </a:tr>
              <a:tr h="224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Частые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сбои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соединениях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частые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отключения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58500"/>
                  </a:ext>
                </a:extLst>
              </a:tr>
              <a:tr h="17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Неисправность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оборудования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пользователя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58" marR="10858" marT="1085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7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8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61" name="think-cell Slide" r:id="rId5" imgW="6350000" imgH="6350000" progId="TCLayout.ActiveDocument.1">
                  <p:embed/>
                </p:oleObj>
              </mc:Choice>
              <mc:Fallback>
                <p:oleObj name="think-cell Slide" r:id="rId5" imgW="6350000" imgH="63500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ru-RU" sz="1000" b="1" dirty="0">
              <a:latin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35" y="233948"/>
            <a:ext cx="9715971" cy="246221"/>
          </a:xfrm>
        </p:spPr>
        <p:txBody>
          <a:bodyPr/>
          <a:lstStyle/>
          <a:p>
            <a:pPr lvl="0"/>
            <a:r>
              <a:rPr lang="ru-RU" sz="1600" dirty="0">
                <a:solidFill>
                  <a:srgbClr val="000000"/>
                </a:solidFill>
              </a:rPr>
              <a:t>Текущий статус проекта по управлению оттоком</a:t>
            </a:r>
            <a:endParaRPr lang="ru-R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2E2C-C846-4308-8444-AEAE548CFB6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>
          <a:xfrm>
            <a:off x="1495307" y="5461842"/>
            <a:ext cx="8305919" cy="34356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8" name="Объект 2"/>
          <p:cNvSpPr txBox="1">
            <a:spLocks/>
          </p:cNvSpPr>
          <p:nvPr/>
        </p:nvSpPr>
        <p:spPr bwMode="auto">
          <a:xfrm>
            <a:off x="281885" y="747291"/>
            <a:ext cx="9427903" cy="2438874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Создана предиктивная модель управления оттоком на базе региона Север-ТТК</a:t>
            </a:r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Переданы все рекомендованные методические материалы (скрипты, форматы) и проведено обсуждение их применения </a:t>
            </a:r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Подготовлена 1ая выборка абонентов из модели для передачи в </a:t>
            </a:r>
            <a:r>
              <a:rPr lang="ru-RU" sz="1200" dirty="0" err="1"/>
              <a:t>кампейнинг</a:t>
            </a:r>
            <a:r>
              <a:rPr lang="ru-RU" sz="1200" dirty="0"/>
              <a:t>.</a:t>
            </a:r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Планируется провести </a:t>
            </a:r>
            <a:r>
              <a:rPr lang="ru-RU" sz="1200" dirty="0" err="1"/>
              <a:t>обзвон</a:t>
            </a:r>
            <a:r>
              <a:rPr lang="ru-RU" sz="1200" dirty="0"/>
              <a:t> 3х выборок для тестирования и калибровки модели </a:t>
            </a:r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В рамках тестовых </a:t>
            </a:r>
            <a:r>
              <a:rPr lang="ru-RU" sz="1200" dirty="0" err="1"/>
              <a:t>обзвонов</a:t>
            </a:r>
            <a:r>
              <a:rPr lang="ru-RU" sz="1200" dirty="0"/>
              <a:t> абонентов будет опробован весь бизнес- процесс управления оттоком включая удержание и отчетность</a:t>
            </a:r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1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200" dirty="0"/>
              <a:t> При достижении плановых КПЭ планируется перейти в коммерческую эксплуатацию в Север ТТК и начать распространение опыта на другие региональные компании</a:t>
            </a:r>
          </a:p>
        </p:txBody>
      </p:sp>
      <p:sp>
        <p:nvSpPr>
          <p:cNvPr id="8" name="Стрелка: вправо 7"/>
          <p:cNvSpPr/>
          <p:nvPr/>
        </p:nvSpPr>
        <p:spPr>
          <a:xfrm>
            <a:off x="304800" y="3067396"/>
            <a:ext cx="8879840" cy="2032000"/>
          </a:xfrm>
          <a:prstGeom prst="rightArrow">
            <a:avLst>
              <a:gd name="adj1" fmla="val 68400"/>
              <a:gd name="adj2" fmla="val 2280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бъект 2"/>
          <p:cNvSpPr txBox="1">
            <a:spLocks/>
          </p:cNvSpPr>
          <p:nvPr/>
        </p:nvSpPr>
        <p:spPr bwMode="auto">
          <a:xfrm>
            <a:off x="4750418" y="3783384"/>
            <a:ext cx="2095653" cy="632893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Разработка модели</a:t>
            </a:r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ru-RU" sz="1200" dirty="0"/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Старт </a:t>
            </a:r>
            <a:r>
              <a:rPr lang="ru-RU" sz="1200" dirty="0" err="1"/>
              <a:t>кампейнинга</a:t>
            </a:r>
            <a:endParaRPr lang="ru-RU" sz="1200" dirty="0"/>
          </a:p>
        </p:txBody>
      </p:sp>
      <p:sp>
        <p:nvSpPr>
          <p:cNvPr id="73" name="Объект 2"/>
          <p:cNvSpPr txBox="1">
            <a:spLocks/>
          </p:cNvSpPr>
          <p:nvPr/>
        </p:nvSpPr>
        <p:spPr bwMode="auto">
          <a:xfrm>
            <a:off x="6522720" y="3569321"/>
            <a:ext cx="2317039" cy="833625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Подтверждение успешности пилота по оттоку</a:t>
            </a:r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ru-RU" sz="1200" dirty="0"/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Переход в коммерческую эксплуатацию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9867" y="3343944"/>
            <a:ext cx="216053" cy="15193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>
            <a:cxnSpLocks/>
          </p:cNvCxnSpPr>
          <p:nvPr/>
        </p:nvCxnSpPr>
        <p:spPr>
          <a:xfrm>
            <a:off x="3713019" y="3382356"/>
            <a:ext cx="0" cy="18084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cxnSpLocks/>
          </p:cNvCxnSpPr>
          <p:nvPr/>
        </p:nvCxnSpPr>
        <p:spPr>
          <a:xfrm>
            <a:off x="6522720" y="3382356"/>
            <a:ext cx="0" cy="18084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бъект 2"/>
          <p:cNvSpPr txBox="1">
            <a:spLocks/>
          </p:cNvSpPr>
          <p:nvPr/>
        </p:nvSpPr>
        <p:spPr bwMode="auto">
          <a:xfrm>
            <a:off x="1030113" y="3761377"/>
            <a:ext cx="2362585" cy="952349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Формирование устава проекта</a:t>
            </a:r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ru-RU" sz="1200" dirty="0"/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Согласование требований</a:t>
            </a:r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ru-RU" sz="1200" dirty="0"/>
          </a:p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Предоставление данных</a:t>
            </a:r>
          </a:p>
        </p:txBody>
      </p:sp>
      <p:sp>
        <p:nvSpPr>
          <p:cNvPr id="81" name="Объект 2"/>
          <p:cNvSpPr txBox="1">
            <a:spLocks/>
          </p:cNvSpPr>
          <p:nvPr/>
        </p:nvSpPr>
        <p:spPr bwMode="auto">
          <a:xfrm>
            <a:off x="1387329" y="4860634"/>
            <a:ext cx="1898019" cy="330202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Февраль-март 2018</a:t>
            </a:r>
          </a:p>
        </p:txBody>
      </p:sp>
      <p:sp>
        <p:nvSpPr>
          <p:cNvPr id="82" name="Объект 2"/>
          <p:cNvSpPr txBox="1">
            <a:spLocks/>
          </p:cNvSpPr>
          <p:nvPr/>
        </p:nvSpPr>
        <p:spPr bwMode="auto">
          <a:xfrm>
            <a:off x="4140691" y="4860634"/>
            <a:ext cx="1827847" cy="330202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Март-апрель 2018</a:t>
            </a:r>
          </a:p>
        </p:txBody>
      </p:sp>
      <p:sp>
        <p:nvSpPr>
          <p:cNvPr id="83" name="Объект 2"/>
          <p:cNvSpPr txBox="1">
            <a:spLocks/>
          </p:cNvSpPr>
          <p:nvPr/>
        </p:nvSpPr>
        <p:spPr bwMode="auto">
          <a:xfrm>
            <a:off x="6975330" y="4880954"/>
            <a:ext cx="1686532" cy="330202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Май-июнь 2018</a:t>
            </a:r>
          </a:p>
        </p:txBody>
      </p:sp>
      <p:sp>
        <p:nvSpPr>
          <p:cNvPr id="25" name="Объект 2"/>
          <p:cNvSpPr txBox="1">
            <a:spLocks/>
          </p:cNvSpPr>
          <p:nvPr/>
        </p:nvSpPr>
        <p:spPr bwMode="auto">
          <a:xfrm>
            <a:off x="200893" y="3420379"/>
            <a:ext cx="990696" cy="284934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Выполнено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224143" y="3723131"/>
            <a:ext cx="758813" cy="699034"/>
            <a:chOff x="7818596" y="887423"/>
            <a:chExt cx="1596044" cy="1596044"/>
          </a:xfrm>
        </p:grpSpPr>
        <p:sp>
          <p:nvSpPr>
            <p:cNvPr id="27" name="Овал 26"/>
            <p:cNvSpPr/>
            <p:nvPr/>
          </p:nvSpPr>
          <p:spPr>
            <a:xfrm>
              <a:off x="7818596" y="887423"/>
              <a:ext cx="1596044" cy="15960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Равнобедренный треугольник 28"/>
            <p:cNvSpPr/>
            <p:nvPr/>
          </p:nvSpPr>
          <p:spPr>
            <a:xfrm rot="2295181">
              <a:off x="8661440" y="1056853"/>
              <a:ext cx="357272" cy="9930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авнобедренный треугольник 29"/>
            <p:cNvSpPr/>
            <p:nvPr/>
          </p:nvSpPr>
          <p:spPr>
            <a:xfrm rot="18012932">
              <a:off x="8123019" y="1551831"/>
              <a:ext cx="453089" cy="704718"/>
            </a:xfrm>
            <a:prstGeom prst="triangle">
              <a:avLst>
                <a:gd name="adj" fmla="val 89234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3905489" y="3744833"/>
            <a:ext cx="758813" cy="699034"/>
            <a:chOff x="7818596" y="887423"/>
            <a:chExt cx="1596044" cy="1596044"/>
          </a:xfrm>
        </p:grpSpPr>
        <p:sp>
          <p:nvSpPr>
            <p:cNvPr id="32" name="Овал 31"/>
            <p:cNvSpPr/>
            <p:nvPr/>
          </p:nvSpPr>
          <p:spPr>
            <a:xfrm>
              <a:off x="7818596" y="887423"/>
              <a:ext cx="1596044" cy="15960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Равнобедренный треугольник 32"/>
            <p:cNvSpPr/>
            <p:nvPr/>
          </p:nvSpPr>
          <p:spPr>
            <a:xfrm rot="2295181">
              <a:off x="8661440" y="1056853"/>
              <a:ext cx="357272" cy="9930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авнобедренный треугольник 33"/>
            <p:cNvSpPr/>
            <p:nvPr/>
          </p:nvSpPr>
          <p:spPr>
            <a:xfrm rot="18012932">
              <a:off x="8123019" y="1551831"/>
              <a:ext cx="453089" cy="704718"/>
            </a:xfrm>
            <a:prstGeom prst="triangle">
              <a:avLst>
                <a:gd name="adj" fmla="val 89234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 bwMode="auto">
          <a:xfrm>
            <a:off x="3857953" y="3426854"/>
            <a:ext cx="990696" cy="284934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Bef>
                <a:spcPts val="0"/>
              </a:spcBef>
              <a:spcAft>
                <a:spcPts val="200"/>
              </a:spcAft>
              <a:buClr>
                <a:srgbClr val="EE7400"/>
              </a:buClr>
              <a:defRPr sz="1200" b="1" kern="0">
                <a:solidFill>
                  <a:sysClr val="windowText" lastClr="000000"/>
                </a:solidFill>
                <a:ea typeface="ヒラギノ角ゴ Pro W3" pitchFamily="124" charset="-128"/>
              </a:defRPr>
            </a:lvl1pPr>
            <a:lvl2pPr marL="168892" indent="-167035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120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 marL="345206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Char char="–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504817" indent="-157756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89000"/>
              <a:buChar char="•"/>
              <a:defRPr lang="en-US" sz="2104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8113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lang="en-US" sz="2104" dirty="0">
                <a:solidFill>
                  <a:schemeClr val="tx1"/>
                </a:solidFill>
                <a:latin typeface="+mn-lt"/>
                <a:cs typeface="+mn-cs"/>
              </a:defRPr>
            </a:lvl5pPr>
            <a:lvl6pPr marL="1215645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6pPr>
            <a:lvl7pPr marL="1750158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7pPr>
            <a:lvl8pPr marL="2284670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8pPr>
            <a:lvl9pPr marL="2819183" indent="-174459" algn="l" defTabSz="1046754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7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857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ru-RU" sz="1200" dirty="0"/>
              <a:t>Выполнено</a:t>
            </a:r>
          </a:p>
        </p:txBody>
      </p:sp>
      <p:grpSp>
        <p:nvGrpSpPr>
          <p:cNvPr id="36" name="Group 23"/>
          <p:cNvGrpSpPr/>
          <p:nvPr/>
        </p:nvGrpSpPr>
        <p:grpSpPr>
          <a:xfrm>
            <a:off x="109303" y="579442"/>
            <a:ext cx="10225359" cy="121636"/>
            <a:chOff x="533289" y="853075"/>
            <a:chExt cx="4651958" cy="134276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gray">
            <a:xfrm>
              <a:off x="533289" y="925109"/>
              <a:ext cx="4553597" cy="60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kern="0" dirty="0">
                <a:solidFill>
                  <a:srgbClr val="000000"/>
                </a:solidFill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gray">
            <a:xfrm>
              <a:off x="5027319" y="853075"/>
              <a:ext cx="157928" cy="134276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98" b="1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085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5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d.%m.%Y&lt;/m_strFormatTime&gt;&lt;/m_precDefaultDate&gt;&lt;m_precDefaultYear/&gt;&lt;m_precDefaultQuarter/&gt;&lt;m_precDefaultMonth/&gt;&lt;m_precDefaultWeek/&gt;&lt;m_precDefaultDay/&gt;&lt;m_mruColor&gt;&lt;m_vecMRU length=&quot;12&quot;&gt;&lt;elem m_fUsage=&quot;6.77640872026155260000E+000&quot;&gt;&lt;m_ppcolschidx val=&quot;0&quot;/&gt;&lt;m_rgb r=&quot;f0&quot; g=&quot;be&quot; b=&quot;32&quot;/&gt;&lt;m_nBrightness val=&quot;0&quot;/&gt;&lt;/elem&gt;&lt;elem m_fUsage=&quot;1.72273474471190100000E+000&quot;&gt;&lt;m_ppcolschidx val=&quot;0&quot;/&gt;&lt;m_rgb r=&quot;f0&quot; g=&quot;d7&quot; b=&quot;91&quot;/&gt;&lt;m_nBrightness val=&quot;0&quot;/&gt;&lt;/elem&gt;&lt;elem m_fUsage=&quot;6.84653792832900290000E-001&quot;&gt;&lt;m_ppcolschidx val=&quot;0&quot;/&gt;&lt;m_rgb r=&quot;33&quot; g=&quot;66&quot; b=&quot;cc&quot;/&gt;&lt;m_nBrightness val=&quot;0&quot;/&gt;&lt;/elem&gt;&lt;elem m_fUsage=&quot;6.31157247396440190000E-001&quot;&gt;&lt;m_ppcolschidx val=&quot;0&quot;/&gt;&lt;m_rgb r=&quot;0&quot; g=&quot;b0&quot; b=&quot;50&quot;/&gt;&lt;m_nBrightness val=&quot;0&quot;/&gt;&lt;/elem&gt;&lt;elem m_fUsage=&quot;6.09255553074861330000E-002&quot;&gt;&lt;m_ppcolschidx val=&quot;0&quot;/&gt;&lt;m_rgb r=&quot;fe&quot; g=&quot;e&quot; b=&quot;1&quot;/&gt;&lt;m_nBrightness val=&quot;0&quot;/&gt;&lt;/elem&gt;&lt;elem m_fUsage=&quot;3.83222235323373640000E-002&quot;&gt;&lt;m_ppcolschidx val=&quot;0&quot;/&gt;&lt;m_rgb r=&quot;f1&quot; g=&quot;f7&quot; b=&quot;24&quot;/&gt;&lt;m_nBrightness val=&quot;0&quot;/&gt;&lt;/elem&gt;&lt;elem m_fUsage=&quot;3.09031543826326430000E-002&quot;&gt;&lt;m_ppcolschidx val=&quot;0&quot;/&gt;&lt;m_rgb r=&quot;33&quot; g=&quot;33&quot; b=&quot;99&quot;/&gt;&lt;m_nBrightness val=&quot;0&quot;/&gt;&lt;/elem&gt;&lt;elem m_fUsage=&quot;1.95032272323935470000E-002&quot;&gt;&lt;m_ppcolschidx val=&quot;0&quot;/&gt;&lt;m_rgb r=&quot;29&quot; g=&quot;74&quot; b=&quot;24&quot;/&gt;&lt;m_nBrightness val=&quot;0&quot;/&gt;&lt;/elem&gt;&lt;elem m_fUsage=&quot;1.88174159098698120000E-002&quot;&gt;&lt;m_ppcolschidx val=&quot;0&quot;/&gt;&lt;m_rgb r=&quot;f4&quot; g=&quot;cf&quot; b=&quot;6c&quot;/&gt;&lt;m_nBrightness val=&quot;0&quot;/&gt;&lt;/elem&gt;&lt;elem m_fUsage=&quot;1.15784198430133060000E-002&quot;&gt;&lt;m_ppcolschidx val=&quot;0&quot;/&gt;&lt;m_rgb r=&quot;bf&quot; g=&quot;77&quot; b=&quot;62&quot;/&gt;&lt;m_nBrightness val=&quot;0&quot;/&gt;&lt;/elem&gt;&lt;elem m_fUsage=&quot;2.69417507785904740000E-003&quot;&gt;&lt;m_ppcolschidx val=&quot;0&quot;/&gt;&lt;m_rgb r=&quot;1c&quot; g=&quot;f2&quot; b=&quot;d2&quot;/&gt;&lt;m_nBrightness val=&quot;0&quot;/&gt;&lt;/elem&gt;&lt;elem m_fUsage=&quot;2.27778230814551160000E-003&quot;&gt;&lt;m_ppcolschidx val=&quot;0&quot;/&gt;&lt;m_rgb r=&quot;a3&quot; g=&quot;69&quot; b=&quot;9a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WVHjInT0eZpuG4ZGg11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v8wMot.0KeGeGOu21M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YHrprZm0CRrZH5st55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Bi6yESUE6S04qGViGw2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cilpi0SUijD0_Z79u8g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mwz0p_oki5Nx_zedX2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XghebpA0SRbCiORA5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fcRhVDRk2i4_JdofNU0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Bi6yESUE6S04qGViGw2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Sgrj7p6nk6fgY5.RX45C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n9ef4wdUGhznfVAtRMW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dmM.KlmU.IdeYoIiNq4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57Tx1NrkiFwc7j_..H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6N1Olnr06U2EpUScwSC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EF20jSv0iXPb5mYLVN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zjaIYnBEGYxLVWNchOE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jZDvMtYUKdQUI7vzug8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zc0wh240aoYrUMlVsY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Wq83hwtECu_KlyOKfln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HgbmXqkE6Y6a5ceTTH2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kd2AS360agU2_2EwpR1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Sgrj7p6nk6fgY5.RX45C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WVHjInT0eZpuG4ZGg11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v8wMot.0KeGeGOu21MM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Bi6yESUE6S04qGViGw2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cilpi0SUijD0_Z79u8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mwz0p_oki5Nx_zedX2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XghebpA0SRbCiORA5KR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fcRhVDRk2i4_JdofNU0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Bi6yESUE6S04qGViGw2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Sgrj7p6nk6fgY5.RX45C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zc0wh240aoYrUMlVsYY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Wq83hwtECu_KlyOKfln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UHgbmXqkE6Y6a5ceTTH2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kd2AS360agU2_2EwpR1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Sgrj7p6nk6fgY5.RX45C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Im8pdo_UG8Evtk_EZeH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FvxOnrKU.LaXGxfvSGq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FvxOnrKU.LaXGxfvSGq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FvxOnrKU.LaXGxfvSGq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FvxOnrKU.LaXGxfvSGq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WFvxOnrKU.LaXGxfvSGq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ic Document" ma:contentTypeID="0x010100D90557FF080F4CB4B7E7ECF37C5C350500E8986C671C36114BA3722767D8EDB312" ma:contentTypeVersion="2" ma:contentTypeDescription="Word-based template used to create documents outside of the UBS style" ma:contentTypeScope="" ma:versionID="2f1489d3f557628619768a64b2c089f6">
  <xsd:schema xmlns:xsd="http://www.w3.org/2001/XMLSchema" xmlns:xs="http://www.w3.org/2001/XMLSchema" xmlns:p="http://schemas.microsoft.com/office/2006/metadata/properties" xmlns:ns3="5FF6154D-1FFA-4D89-9B88-2FF34597D6C3" targetNamespace="http://schemas.microsoft.com/office/2006/metadata/properties" ma:root="true" ma:fieldsID="d64ee5d85f469d30e8630c6b27b044e9" ns3:_="">
    <xsd:import namespace="5FF6154D-1FFA-4D89-9B88-2FF34597D6C3"/>
    <xsd:element name="properties">
      <xsd:complexType>
        <xsd:sequence>
          <xsd:element name="documentManagement">
            <xsd:complexType>
              <xsd:all>
                <xsd:element ref="ns3:PresentationIDs" minOccurs="0"/>
                <xsd:element ref="ns3:Products" minOccurs="0"/>
                <xsd:element ref="ns3:Sectors" minOccurs="0"/>
                <xsd:element ref="ns3:Region" minOccurs="0"/>
                <xsd:element ref="ns3:Country" minOccurs="0"/>
                <xsd:element ref="ns3:CompanyName" minOccurs="0"/>
                <xsd:element ref="ns3:ProjectName" minOccurs="0"/>
                <xsd:element ref="ns3:Abbreviation" minOccurs="0"/>
                <xsd:element ref="ns3:ProjectOpportunityId" minOccurs="0"/>
                <xsd:element ref="ns3:Company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6154D-1FFA-4D89-9B88-2FF34597D6C3" elementFormDefault="qualified">
    <xsd:import namespace="http://schemas.microsoft.com/office/2006/documentManagement/types"/>
    <xsd:import namespace="http://schemas.microsoft.com/office/infopath/2007/PartnerControls"/>
    <xsd:element name="PresentationIDs" ma:index="9" nillable="true" ma:displayName="Presentation IDs" ma:description="List of Presentation IDs, seperated by a ;" ma:internalName="PresentationIDs">
      <xsd:simpleType>
        <xsd:restriction base="dms:Text">
          <xsd:maxLength value="255"/>
        </xsd:restriction>
      </xsd:simpleType>
    </xsd:element>
    <xsd:element name="Products" ma:index="10" nillable="true" ma:displayName="Products" ma:description="Opp Products, seperated by a ;" ma:internalName="Products">
      <xsd:simpleType>
        <xsd:restriction base="dms:Text">
          <xsd:maxLength value="255"/>
        </xsd:restriction>
      </xsd:simpleType>
    </xsd:element>
    <xsd:element name="Sectors" ma:index="11" nillable="true" ma:displayName="Sectors" ma:description="Opp Sectors, seperated by a ;" ma:internalName="Sectors">
      <xsd:simpleType>
        <xsd:restriction base="dms:Text">
          <xsd:maxLength value="255"/>
        </xsd:restriction>
      </xsd:simpleType>
    </xsd:element>
    <xsd:element name="Region" ma:index="12" nillable="true" ma:displayName="Region" ma:description="List of Regions, seperated by a ;" ma:internalName="Region">
      <xsd:simpleType>
        <xsd:restriction base="dms:Text">
          <xsd:maxLength value="255"/>
        </xsd:restriction>
      </xsd:simpleType>
    </xsd:element>
    <xsd:element name="Country" ma:index="13" nillable="true" ma:displayName="Country" ma:description="List of Countries, seperated by a ;" ma:internalName="Country">
      <xsd:simpleType>
        <xsd:restriction base="dms:Text">
          <xsd:maxLength value="255"/>
        </xsd:restriction>
      </xsd:simpleType>
    </xsd:element>
    <xsd:element name="CompanyName" ma:index="14" nillable="true" ma:displayName="Company Name" ma:description="Opp Company Name" ma:internalName="CompanyName">
      <xsd:simpleType>
        <xsd:restriction base="dms:Text">
          <xsd:maxLength value="255"/>
        </xsd:restriction>
      </xsd:simpleType>
    </xsd:element>
    <xsd:element name="ProjectName" ma:index="15" nillable="true" ma:displayName="Project Name" ma:description="Opp Project Name" ma:internalName="ProjectName">
      <xsd:simpleType>
        <xsd:restriction base="dms:Text">
          <xsd:maxLength value="255"/>
        </xsd:restriction>
      </xsd:simpleType>
    </xsd:element>
    <xsd:element name="Abbreviation" ma:index="16" nillable="true" ma:displayName="Abbreviation" ma:description="Opp Abbreviation" ma:internalName="Abbreviation">
      <xsd:simpleType>
        <xsd:restriction base="dms:Text">
          <xsd:maxLength value="255"/>
        </xsd:restriction>
      </xsd:simpleType>
    </xsd:element>
    <xsd:element name="ProjectOpportunityId" ma:index="17" nillable="true" ma:displayName="Project Opportunity Id" ma:description="Opp Project Id" ma:internalName="ProjectOpportunityId">
      <xsd:simpleType>
        <xsd:restriction base="dms:Text">
          <xsd:maxLength value="255"/>
        </xsd:restriction>
      </xsd:simpleType>
    </xsd:element>
    <xsd:element name="CompanyId" ma:index="18" nillable="true" ma:displayName="Company Id" ma:description="Opp Company Id" ma:internalName="Company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Region xmlns="5FF6154D-1FFA-4D89-9B88-2FF34597D6C3" xsi:nil="true"/>
    <CompanyName xmlns="5FF6154D-1FFA-4D89-9B88-2FF34597D6C3" xsi:nil="true"/>
    <ProjectOpportunityId xmlns="5FF6154D-1FFA-4D89-9B88-2FF34597D6C3" xsi:nil="true"/>
    <Abbreviation xmlns="5FF6154D-1FFA-4D89-9B88-2FF34597D6C3" xsi:nil="true"/>
    <PresentationIDs xmlns="5FF6154D-1FFA-4D89-9B88-2FF34597D6C3" xsi:nil="true"/>
    <CompanyId xmlns="5FF6154D-1FFA-4D89-9B88-2FF34597D6C3" xsi:nil="true"/>
    <Products xmlns="5FF6154D-1FFA-4D89-9B88-2FF34597D6C3" xsi:nil="true"/>
    <ProjectName xmlns="5FF6154D-1FFA-4D89-9B88-2FF34597D6C3" xsi:nil="true"/>
    <Country xmlns="5FF6154D-1FFA-4D89-9B88-2FF34597D6C3" xsi:nil="true"/>
    <Sectors xmlns="5FF6154D-1FFA-4D89-9B88-2FF34597D6C3" xsi:nil="true"/>
  </documentManagement>
</p:properties>
</file>

<file path=customXml/itemProps1.xml><?xml version="1.0" encoding="utf-8"?>
<ds:datastoreItem xmlns:ds="http://schemas.openxmlformats.org/officeDocument/2006/customXml" ds:itemID="{1BE67698-CE82-4FDF-8935-B8A138201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F6154D-1FFA-4D89-9B88-2FF34597D6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A0CDB3-3230-486B-9CDA-F496AE666F3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3E6F171-B540-4DF7-8DDB-12B259988DD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A4E58E8-1AF0-410E-BDF7-67DFEBD780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FF6154D-1FFA-4D89-9B88-2FF34597D6C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109718</TotalTime>
  <Words>2269</Words>
  <Application>Microsoft Office PowerPoint</Application>
  <PresentationFormat>Произвольный</PresentationFormat>
  <Paragraphs>482</Paragraphs>
  <Slides>14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Gulim</vt:lpstr>
      <vt:lpstr>Arial</vt:lpstr>
      <vt:lpstr>Calibri</vt:lpstr>
      <vt:lpstr>Calibri Light</vt:lpstr>
      <vt:lpstr>Myriad Set Pro</vt:lpstr>
      <vt:lpstr>Verdana</vt:lpstr>
      <vt:lpstr>Wingdings</vt:lpstr>
      <vt:lpstr>1_Тема Office</vt:lpstr>
      <vt:lpstr>think-cell Slide</vt:lpstr>
      <vt:lpstr>Описание проекта и статус по управлению оттоком абонентов на базе системы предиктивного моделирования </vt:lpstr>
      <vt:lpstr>Рыночные практики борьбы с оттоком имеют ряд ограничений…</vt:lpstr>
      <vt:lpstr>..предлагаемый Сервис предиктивной работы с оттоком их эффективно адресует</vt:lpstr>
      <vt:lpstr>Примеры событий оттока для прогнозирования в рамках модели</vt:lpstr>
      <vt:lpstr>В модели участвуют порядка 20 предикторов, каждый из которых добавляет точность интегрального прогноза вероятности оттока абонента</vt:lpstr>
      <vt:lpstr>Необходимые входные данные для модели</vt:lpstr>
      <vt:lpstr>Работа бизнес процесса управления оттока на предиктивной модели</vt:lpstr>
      <vt:lpstr>Примеры классификатора причин, инструменты удержания и отчета</vt:lpstr>
      <vt:lpstr>Текущий статус проекта по управлению оттоком</vt:lpstr>
      <vt:lpstr>Кластерный анализ структуры оттока по базе Север ТТК</vt:lpstr>
      <vt:lpstr>Презентация PowerPoint</vt:lpstr>
      <vt:lpstr>Воронки трёх волн кампейнинга (23.05.2018 – 23.06.2018)</vt:lpstr>
      <vt:lpstr>Общая воронка трёх волн кампейнинга (23.05.2018 - 23.06.2018)</vt:lpstr>
      <vt:lpstr>Причины склонности к оттоку и инструменты удержания (кампейнинг 23.05.2018 – 23.06.2018)</vt:lpstr>
    </vt:vector>
  </TitlesOfParts>
  <Company>VIMPELCOM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Услуга по управлению оттоком абонентов на базе системы предиктивного моделирования</dc:title>
  <dc:creator>Sergey Isaev</dc:creator>
  <cp:lastModifiedBy>ООО "Предиктивные технологии"</cp:lastModifiedBy>
  <cp:revision>4075</cp:revision>
  <cp:lastPrinted>2016-07-01T15:10:56Z</cp:lastPrinted>
  <dcterms:created xsi:type="dcterms:W3CDTF">2016-08-18T06:26:30Z</dcterms:created>
  <dcterms:modified xsi:type="dcterms:W3CDTF">2018-09-17T09:51:54Z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2013-03-05T00:40:56Z</vt:lpwstr>
  </property>
  <property fmtid="{D5CDD505-2E9C-101B-9397-08002B2CF9AE}" pid="3" name="ContentType">
    <vt:lpwstr>Generic Document</vt:lpwstr>
  </property>
  <property fmtid="{D5CDD505-2E9C-101B-9397-08002B2CF9AE}" pid="4" name="display_urn:schemas-microsoft-com:office:office#Editor">
    <vt:lpwstr>Low, Yim-IBD+</vt:lpwstr>
  </property>
  <property fmtid="{D5CDD505-2E9C-101B-9397-08002B2CF9AE}" pid="5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6" name="_dlc_policyId">
    <vt:lpwstr>/deals/30/3325081/Documents</vt:lpwstr>
  </property>
  <property fmtid="{D5CDD505-2E9C-101B-9397-08002B2CF9AE}" pid="7" name="PresUniqueID">
    <vt:lpwstr>L7DDOF82</vt:lpwstr>
  </property>
  <property fmtid="{D5CDD505-2E9C-101B-9397-08002B2CF9AE}" pid="8" name="Office2010EditCount">
    <vt:lpwstr>1</vt:lpwstr>
  </property>
  <property fmtid="{D5CDD505-2E9C-101B-9397-08002B2CF9AE}" pid="9" name="Office2003EditCount">
    <vt:lpwstr>0</vt:lpwstr>
  </property>
  <property fmtid="{D5CDD505-2E9C-101B-9397-08002B2CF9AE}" pid="10" name="LastEditedOfficeVersion">
    <vt:lpwstr>Office2010</vt:lpwstr>
  </property>
  <property fmtid="{D5CDD505-2E9C-101B-9397-08002B2CF9AE}" pid="11" name="Office2010WasSaved">
    <vt:lpwstr>1</vt:lpwstr>
  </property>
</Properties>
</file>