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43" r:id="rId5"/>
    <p:sldId id="345" r:id="rId6"/>
    <p:sldId id="344" r:id="rId7"/>
    <p:sldId id="346" r:id="rId8"/>
    <p:sldId id="347" r:id="rId9"/>
    <p:sldId id="348" r:id="rId10"/>
    <p:sldId id="349" r:id="rId11"/>
    <p:sldId id="350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jupyter_notebook_home\other_users\P.%20Rusakov\Gold585\Retail\Client-last-Purch%20Retail-from%20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priseMF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LTV </a:t>
            </a:r>
            <a:r>
              <a:rPr lang="ru-RU" dirty="0"/>
              <a:t>на долю кластера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[2]Лист1!$A$1</c:f>
              <c:strCache>
                <c:ptCount val="1"/>
                <c:pt idx="0">
                  <c:v>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1.1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09-42E7-93EF-19797CB5E93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1.2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09-42E7-93EF-19797CB5E93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1.3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09-42E7-93EF-19797CB5E93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1.4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09-42E7-93EF-19797CB5E93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2.1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09-42E7-93EF-19797CB5E93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2.2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09-42E7-93EF-19797CB5E93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2.3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09-42E7-93EF-19797CB5E93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2.4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09-42E7-93EF-19797CB5E93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2.5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09-42E7-93EF-19797CB5E93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3.1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09-42E7-93EF-19797CB5E93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3.2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709-42E7-93EF-19797CB5E93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3.3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09-42E7-93EF-19797CB5E9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[2]Лист1!$C$2:$C$13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2.9</c:v>
                </c:pt>
                <c:pt idx="5">
                  <c:v>2.5</c:v>
                </c:pt>
                <c:pt idx="6">
                  <c:v>2.8</c:v>
                </c:pt>
                <c:pt idx="7">
                  <c:v>3.2</c:v>
                </c:pt>
                <c:pt idx="8">
                  <c:v>5.3</c:v>
                </c:pt>
                <c:pt idx="9">
                  <c:v>14.6</c:v>
                </c:pt>
                <c:pt idx="10">
                  <c:v>16.2</c:v>
                </c:pt>
                <c:pt idx="11">
                  <c:v>15.6</c:v>
                </c:pt>
              </c:numCache>
            </c:numRef>
          </c:xVal>
          <c:yVal>
            <c:numRef>
              <c:f>[2]Лист1!$B$2:$B$13</c:f>
              <c:numCache>
                <c:formatCode>General</c:formatCode>
                <c:ptCount val="12"/>
                <c:pt idx="0">
                  <c:v>5300</c:v>
                </c:pt>
                <c:pt idx="1">
                  <c:v>9400</c:v>
                </c:pt>
                <c:pt idx="2">
                  <c:v>1430</c:v>
                </c:pt>
                <c:pt idx="3">
                  <c:v>3230</c:v>
                </c:pt>
                <c:pt idx="4">
                  <c:v>4700</c:v>
                </c:pt>
                <c:pt idx="5">
                  <c:v>6300</c:v>
                </c:pt>
                <c:pt idx="6">
                  <c:v>2350</c:v>
                </c:pt>
                <c:pt idx="7">
                  <c:v>5030</c:v>
                </c:pt>
                <c:pt idx="8">
                  <c:v>11850</c:v>
                </c:pt>
                <c:pt idx="9">
                  <c:v>3146</c:v>
                </c:pt>
                <c:pt idx="10">
                  <c:v>8530</c:v>
                </c:pt>
                <c:pt idx="11">
                  <c:v>8030</c:v>
                </c:pt>
              </c:numCache>
            </c:numRef>
          </c:yVal>
          <c:bubbleSize>
            <c:numRef>
              <c:f>[2]Лист1!$F$2:$F$13</c:f>
              <c:numCache>
                <c:formatCode>0</c:formatCode>
                <c:ptCount val="12"/>
                <c:pt idx="0">
                  <c:v>63536.663403085433</c:v>
                </c:pt>
                <c:pt idx="1">
                  <c:v>225627.13070207828</c:v>
                </c:pt>
                <c:pt idx="2">
                  <c:v>27255.909922737101</c:v>
                </c:pt>
                <c:pt idx="3">
                  <c:v>22637.346053892012</c:v>
                </c:pt>
                <c:pt idx="4">
                  <c:v>20124</c:v>
                </c:pt>
                <c:pt idx="5">
                  <c:v>228574.15778441398</c:v>
                </c:pt>
                <c:pt idx="6">
                  <c:v>64218.686548440804</c:v>
                </c:pt>
                <c:pt idx="7">
                  <c:v>97042.261461796312</c:v>
                </c:pt>
                <c:pt idx="8">
                  <c:v>209656.7177782472</c:v>
                </c:pt>
                <c:pt idx="9">
                  <c:v>13905.433567522889</c:v>
                </c:pt>
                <c:pt idx="10">
                  <c:v>90891.316754916596</c:v>
                </c:pt>
                <c:pt idx="11">
                  <c:v>14409.8548348691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C-F709-42E7-93EF-19797CB5E9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84853359"/>
        <c:axId val="500699119"/>
      </c:bubbleChart>
      <c:valAx>
        <c:axId val="784853359"/>
        <c:scaling>
          <c:orientation val="minMax"/>
          <c:max val="17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покупок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699119"/>
        <c:crosses val="autoZero"/>
        <c:crossBetween val="midCat"/>
      </c:valAx>
      <c:valAx>
        <c:axId val="500699119"/>
        <c:scaling>
          <c:orientation val="minMax"/>
          <c:max val="14000"/>
          <c:min val="0"/>
        </c:scaling>
        <c:delete val="0"/>
        <c:axPos val="l"/>
        <c:majorGridlines>
          <c:spPr>
            <a:ln w="9525" cap="sq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средняя сумма чека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853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Кластеры по объему</a:t>
            </a:r>
            <a:r>
              <a:rPr lang="ru-RU" baseline="0" dirty="0"/>
              <a:t> клиентов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718EE4A-4E3E-46C0-8444-3118EB7E7F51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{6718EE4A-4E3E-46C0-8444-3118EB7E7F51}</c15:txfldGUID>
                      <c15:f>Лист1!$A$2</c15:f>
                      <c15:dlblFieldTableCache>
                        <c:ptCount val="1"/>
                        <c:pt idx="0">
                          <c:v>1.1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1552-49AC-A32E-4EE0194342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8FDA737-44AD-45B8-9491-43A825273EC6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{E8FDA737-44AD-45B8-9491-43A825273EC6}</c15:txfldGUID>
                      <c15:f>Лист1!$A$3</c15:f>
                      <c15:dlblFieldTableCache>
                        <c:ptCount val="1"/>
                        <c:pt idx="0">
                          <c:v>1.2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1552-49AC-A32E-4EE0194342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4CBDD5-9A09-4C01-B2EB-11DE6D881463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{584CBDD5-9A09-4C01-B2EB-11DE6D881463}</c15:txfldGUID>
                      <c15:f>Лист1!$A$4</c15:f>
                      <c15:dlblFieldTableCache>
                        <c:ptCount val="1"/>
                        <c:pt idx="0">
                          <c:v>1.3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1552-49AC-A32E-4EE0194342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D6DEA43-1A90-419E-8389-8A93B9DD5ED9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{4D6DEA43-1A90-419E-8389-8A93B9DD5ED9}</c15:txfldGUID>
                      <c15:f>Лист1!$A$5</c15:f>
                      <c15:dlblFieldTableCache>
                        <c:ptCount val="1"/>
                        <c:pt idx="0">
                          <c:v>1.4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1552-49AC-A32E-4EE0194342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2BB95D3-E820-471B-BFB9-33926C823C17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{12BB95D3-E820-471B-BFB9-33926C823C17}</c15:txfldGUID>
                      <c15:f>Лист1!$A$6</c15:f>
                      <c15:dlblFieldTableCache>
                        <c:ptCount val="1"/>
                        <c:pt idx="0">
                          <c:v>2.1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1552-49AC-A32E-4EE01943422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169E96D-06CB-478C-91AC-7E49A47C66E4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{5169E96D-06CB-478C-91AC-7E49A47C66E4}</c15:txfldGUID>
                      <c15:f>Лист1!$A$7</c15:f>
                      <c15:dlblFieldTableCache>
                        <c:ptCount val="1"/>
                        <c:pt idx="0">
                          <c:v>2.2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1552-49AC-A32E-4EE01943422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8D4A1BC-1743-4A18-B2CD-45B9042AC61F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{28D4A1BC-1743-4A18-B2CD-45B9042AC61F}</c15:txfldGUID>
                      <c15:f>Лист1!$A$8</c15:f>
                      <c15:dlblFieldTableCache>
                        <c:ptCount val="1"/>
                        <c:pt idx="0">
                          <c:v>2.3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1552-49AC-A32E-4EE01943422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093AF06-3C18-4C51-A769-6D2BAE8E06D8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{8093AF06-3C18-4C51-A769-6D2BAE8E06D8}</c15:txfldGUID>
                      <c15:f>Лист1!$A$9</c15:f>
                      <c15:dlblFieldTableCache>
                        <c:ptCount val="1"/>
                        <c:pt idx="0">
                          <c:v>2.4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1552-49AC-A32E-4EE01943422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010B35-8168-4C90-87B3-04D7302F3524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{02010B35-8168-4C90-87B3-04D7302F3524}</c15:txfldGUID>
                      <c15:f>Лист1!$A$10</c15:f>
                      <c15:dlblFieldTableCache>
                        <c:ptCount val="1"/>
                        <c:pt idx="0">
                          <c:v>2.5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1552-49AC-A32E-4EE01943422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2898154-2C14-43D5-B8CD-DE8617FFD328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{F2898154-2C14-43D5-B8CD-DE8617FFD328}</c15:txfldGUID>
                      <c15:f>Лист1!$A$11</c15:f>
                      <c15:dlblFieldTableCache>
                        <c:ptCount val="1"/>
                        <c:pt idx="0">
                          <c:v>3.1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1552-49AC-A32E-4EE01943422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7B6F020-AE0D-4BB5-A932-982C59D79B8A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{17B6F020-AE0D-4BB5-A932-982C59D79B8A}</c15:txfldGUID>
                      <c15:f>Лист1!$A$12</c15:f>
                      <c15:dlblFieldTableCache>
                        <c:ptCount val="1"/>
                        <c:pt idx="0">
                          <c:v>3.2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1552-49AC-A32E-4EE01943422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691C916-2D7F-49CD-AFD4-462B1A459D1F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{2691C916-2D7F-49CD-AFD4-462B1A459D1F}</c15:txfldGUID>
                      <c15:f>Лист1!$A$13</c15:f>
                      <c15:dlblFieldTableCache>
                        <c:ptCount val="1"/>
                        <c:pt idx="0">
                          <c:v>3.3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1552-49AC-A32E-4EE0194342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Лист1!$C$2:$C$13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2.9</c:v>
                </c:pt>
                <c:pt idx="5">
                  <c:v>2.5</c:v>
                </c:pt>
                <c:pt idx="6">
                  <c:v>2.8</c:v>
                </c:pt>
                <c:pt idx="7">
                  <c:v>3.2</c:v>
                </c:pt>
                <c:pt idx="8">
                  <c:v>5.3</c:v>
                </c:pt>
                <c:pt idx="9">
                  <c:v>14.6</c:v>
                </c:pt>
                <c:pt idx="10">
                  <c:v>16.2</c:v>
                </c:pt>
                <c:pt idx="11">
                  <c:v>15.6</c:v>
                </c:pt>
              </c:numCache>
            </c:num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5300</c:v>
                </c:pt>
                <c:pt idx="1">
                  <c:v>9400</c:v>
                </c:pt>
                <c:pt idx="2">
                  <c:v>1430</c:v>
                </c:pt>
                <c:pt idx="3">
                  <c:v>3230</c:v>
                </c:pt>
                <c:pt idx="4">
                  <c:v>4700</c:v>
                </c:pt>
                <c:pt idx="5">
                  <c:v>6300</c:v>
                </c:pt>
                <c:pt idx="6">
                  <c:v>2350</c:v>
                </c:pt>
                <c:pt idx="7">
                  <c:v>5030</c:v>
                </c:pt>
                <c:pt idx="8">
                  <c:v>11850</c:v>
                </c:pt>
                <c:pt idx="9">
                  <c:v>3146</c:v>
                </c:pt>
                <c:pt idx="10">
                  <c:v>8530</c:v>
                </c:pt>
                <c:pt idx="11">
                  <c:v>8030</c:v>
                </c:pt>
              </c:numCache>
            </c:numRef>
          </c:yVal>
          <c:bubbleSize>
            <c:numRef>
              <c:f>Лист1!$D$2:$D$13</c:f>
              <c:numCache>
                <c:formatCode>General</c:formatCode>
                <c:ptCount val="12"/>
                <c:pt idx="0">
                  <c:v>12</c:v>
                </c:pt>
                <c:pt idx="1">
                  <c:v>24</c:v>
                </c:pt>
                <c:pt idx="2">
                  <c:v>19</c:v>
                </c:pt>
                <c:pt idx="3">
                  <c:v>7</c:v>
                </c:pt>
                <c:pt idx="4">
                  <c:v>1.5</c:v>
                </c:pt>
                <c:pt idx="5">
                  <c:v>15</c:v>
                </c:pt>
                <c:pt idx="6">
                  <c:v>10</c:v>
                </c:pt>
                <c:pt idx="7">
                  <c:v>6.5</c:v>
                </c:pt>
                <c:pt idx="8">
                  <c:v>4</c:v>
                </c:pt>
                <c:pt idx="9">
                  <c:v>0.3</c:v>
                </c:pt>
                <c:pt idx="10">
                  <c:v>0.6</c:v>
                </c:pt>
                <c:pt idx="11">
                  <c:v>0.1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C-1552-49AC-A32E-4EE0194342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84853359"/>
        <c:axId val="500699119"/>
      </c:bubbleChart>
      <c:valAx>
        <c:axId val="784853359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покупок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699119"/>
        <c:crosses val="autoZero"/>
        <c:crossBetween val="midCat"/>
      </c:valAx>
      <c:valAx>
        <c:axId val="500699119"/>
        <c:scaling>
          <c:orientation val="minMax"/>
          <c:max val="13000"/>
          <c:min val="0"/>
        </c:scaling>
        <c:delete val="0"/>
        <c:axPos val="l"/>
        <c:majorGridlines>
          <c:spPr>
            <a:ln w="9525" cap="sq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средняя сумма чека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853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0.27597</cdr:x>
      <cdr:y>0.17558</cdr:y>
    </cdr:from>
    <cdr:to>
      <cdr:x>0.85202</cdr:x>
      <cdr:y>0.28415</cdr:y>
    </cdr:to>
    <cdr:cxnSp macro="">
      <cdr:nvCxnSpPr>
        <cdr:cNvPr id="3" name="Прямая со стрелкой 2">
          <a:extLst xmlns:a="http://schemas.openxmlformats.org/drawingml/2006/main">
            <a:ext uri="{FF2B5EF4-FFF2-40B4-BE49-F238E27FC236}">
              <a16:creationId xmlns:a16="http://schemas.microsoft.com/office/drawing/2014/main" id="{963C50B8-7640-4062-A17A-21169467B915}"/>
            </a:ext>
          </a:extLst>
        </cdr:cNvPr>
        <cdr:cNvCxnSpPr/>
      </cdr:nvCxnSpPr>
      <cdr:spPr>
        <a:xfrm xmlns:a="http://schemas.openxmlformats.org/drawingml/2006/main" flipV="1">
          <a:off x="2970126" y="893791"/>
          <a:ext cx="6199833" cy="55265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0.27173</cdr:x>
      <cdr:y>0.71645</cdr:y>
    </cdr:from>
    <cdr:to>
      <cdr:x>0.45709</cdr:x>
      <cdr:y>0.75011</cdr:y>
    </cdr:to>
    <cdr:cxnSp macro="">
      <cdr:nvCxnSpPr>
        <cdr:cNvPr id="4" name="Прямая со стрелкой 3">
          <a:extLst xmlns:a="http://schemas.openxmlformats.org/drawingml/2006/main">
            <a:ext uri="{FF2B5EF4-FFF2-40B4-BE49-F238E27FC236}">
              <a16:creationId xmlns:a16="http://schemas.microsoft.com/office/drawing/2014/main" id="{51885FF0-FF9D-4247-9464-B805AC7A47C6}"/>
            </a:ext>
          </a:extLst>
        </cdr:cNvPr>
        <cdr:cNvCxnSpPr/>
      </cdr:nvCxnSpPr>
      <cdr:spPr>
        <a:xfrm xmlns:a="http://schemas.openxmlformats.org/drawingml/2006/main" flipV="1">
          <a:off x="2924514" y="3647039"/>
          <a:ext cx="1994992" cy="1713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0.26244</cdr:x>
      <cdr:y>0.48706</cdr:y>
    </cdr:from>
    <cdr:to>
      <cdr:x>0.40201</cdr:x>
      <cdr:y>0.51294</cdr:y>
    </cdr:to>
    <cdr:cxnSp macro="">
      <cdr:nvCxnSpPr>
        <cdr:cNvPr id="7" name="Прямая со стрелкой 6">
          <a:extLst xmlns:a="http://schemas.openxmlformats.org/drawingml/2006/main">
            <a:ext uri="{FF2B5EF4-FFF2-40B4-BE49-F238E27FC236}">
              <a16:creationId xmlns:a16="http://schemas.microsoft.com/office/drawing/2014/main" id="{1916137A-9791-4B29-A492-23E7549421AB}"/>
            </a:ext>
          </a:extLst>
        </cdr:cNvPr>
        <cdr:cNvCxnSpPr/>
      </cdr:nvCxnSpPr>
      <cdr:spPr>
        <a:xfrm xmlns:a="http://schemas.openxmlformats.org/drawingml/2006/main" flipV="1">
          <a:off x="2824588" y="2479350"/>
          <a:ext cx="1502065" cy="13174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0.25129</cdr:x>
      <cdr:y>0.54314</cdr:y>
    </cdr:from>
    <cdr:to>
      <cdr:x>0.53365</cdr:x>
      <cdr:y>0.64333</cdr:y>
    </cdr:to>
    <cdr:cxnSp macro="">
      <cdr:nvCxnSpPr>
        <cdr:cNvPr id="9" name="Прямая со стрелкой 8">
          <a:extLst xmlns:a="http://schemas.openxmlformats.org/drawingml/2006/main">
            <a:ext uri="{FF2B5EF4-FFF2-40B4-BE49-F238E27FC236}">
              <a16:creationId xmlns:a16="http://schemas.microsoft.com/office/drawing/2014/main" id="{925DEDDA-5C31-472B-A501-2672D5E58667}"/>
            </a:ext>
          </a:extLst>
        </cdr:cNvPr>
        <cdr:cNvCxnSpPr/>
      </cdr:nvCxnSpPr>
      <cdr:spPr>
        <a:xfrm xmlns:a="http://schemas.openxmlformats.org/drawingml/2006/main" flipV="1">
          <a:off x="2704566" y="2764834"/>
          <a:ext cx="3038905" cy="5100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857C2-62B3-4BC6-8E7A-EFD4545A1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CFA5C-158D-42AF-B28A-BADE61E58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EAD86-1C80-4B49-8EEF-2694E0BA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A7D7F-5392-44C1-93F1-08F7A71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7F940-60AE-4B72-8EBD-6F9FE9C0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FACBA-765D-4233-9E72-1C40EC9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A9FA34-9A73-4723-AE9D-3416F62F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D217C1-9ED1-47FB-8905-DD970A9E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99895-3A9E-4D4F-A77F-4FDF2A9F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11BFF-44FF-4C84-B7B2-CF107B42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487316-23F3-4448-A80B-BC0614AA8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0A3C6B-CF66-4112-B972-63BF7764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90616-52D7-4FD9-AC94-9D61FF08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69AA8-78B7-4E71-8ED4-8773A55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48A11-0221-4C9A-B1EE-D68043A5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4" imgW="6350000" imgH="6350000" progId="TCLayout.ActiveDocument.1">
                  <p:embed/>
                </p:oleObj>
              </mc:Choice>
              <mc:Fallback>
                <p:oleObj name="think-cell Slide" r:id="rId4" imgW="6350000" imgH="6350000" progId="TCLayout.ActiveDocument.1">
                  <p:embed/>
                  <p:pic>
                    <p:nvPicPr>
                      <p:cNvPr id="2" name="Объект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10259" y="6492875"/>
            <a:ext cx="454741" cy="17991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CE7630-5FA4-427A-8031-9809434BE8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3839" y="183421"/>
            <a:ext cx="1162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0" lang="ru-RU" sz="1799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96357" y="6358088"/>
            <a:ext cx="1186827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357" y="6386641"/>
            <a:ext cx="1453098" cy="4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90675-C7C4-4BA2-B8C1-DB8A974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7C9B-A2BE-44E2-94C8-EC56C34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E93AD-D5AA-4FD2-AD93-932B4CA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3C8BA-B3D4-4875-AC72-713853BE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135D3-D78E-4541-8600-5AE8C255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FDAA-D681-4843-980D-2EFA60D0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3D7B5-AAEF-47A6-8559-5B938251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0E82-0FE9-4463-8118-EE0F05E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C301F-9D49-4DB3-9DE0-F14AC5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FEB1-ED2B-4C5E-8618-E2A45FF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2B55-6E0D-4BAC-A1A4-C659CC4B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B3E66-9727-44B4-8657-3C1D633EB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95CFC1-A856-4F53-A185-0B67D7C0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C840C-2198-4912-BB29-0545E4B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66BEC-43B3-459B-9266-5F94B442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8DE311-81CE-47AE-93B7-F79F5DB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11BFC-DD72-4C8A-97AA-793A76F6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E4130E-CB14-49E4-916D-F333E1DC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C7A46-DC13-4777-AF1F-24112AA6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0FDA53-E829-4459-81BD-3FB5BE594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09E95D-EC14-49EC-9E61-5553A15A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8A201-69D9-4D50-A63F-49C9C47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8726BC-00D5-4075-91EC-3C07ECF2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D8EF4E-8686-456D-A9E0-5D74E1F1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90AC-8737-4856-A07D-A7027C5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4B5AE-A18D-4414-923B-BF61A98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825B45-C750-482A-96F3-47E19906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E1E31-ACCB-4264-9AEA-9A9C0B16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9943DA-50F5-423F-898B-7BA8561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C07068-7B4A-465B-BE6B-A70FB05B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1C0E3-99EC-42E5-82A5-3186BCB0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5A4C8-0EFC-4670-BDB6-E1DA8FCC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FC29F-FC06-4C2F-9334-94F22CA2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41B3EA-33E3-4D2D-8617-643F657A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DAAC5E-2431-4947-A979-C5C56BF1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9FD15A-B017-414C-8B4B-BA94A70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0E18C9-C83B-491A-BD88-18BEB8E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AE886-EDC1-498F-AD4A-4F80FE4A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C06FDA-C2B9-4CF2-ACBA-90CC5E18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4CE6FD-8ADB-41C0-8A02-D579AFF0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CE7578-EA17-4E64-A3F9-060753C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5E3DD4-FCC9-4C7A-99B9-0B872BB4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E3F3D-913C-48DA-94B6-470FAA50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07EC2-7EB1-4C37-AABE-20734BC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C78BF-0954-41F2-A38E-34F0FFEB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BF22C-4C4F-402E-B4EC-6D906CDB8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DDBA-A2C7-4D60-9C50-6E4A11C8BB4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6C532-8E8B-41D7-A605-7A75D2A8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4560D-60E8-4F1C-B020-C2256F165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9.xml"/><Relationship Id="rId11" Type="http://schemas.openxmlformats.org/officeDocument/2006/relationships/chart" Target="../charts/chart1.xml"/><Relationship Id="rId5" Type="http://schemas.openxmlformats.org/officeDocument/2006/relationships/tags" Target="../tags/tag78.xml"/><Relationship Id="rId10" Type="http://schemas.openxmlformats.org/officeDocument/2006/relationships/image" Target="../media/image1.emf"/><Relationship Id="rId4" Type="http://schemas.openxmlformats.org/officeDocument/2006/relationships/tags" Target="../tags/tag77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85.xml"/><Relationship Id="rId11" Type="http://schemas.openxmlformats.org/officeDocument/2006/relationships/chart" Target="../charts/chart2.xml"/><Relationship Id="rId5" Type="http://schemas.openxmlformats.org/officeDocument/2006/relationships/tags" Target="../tags/tag84.xml"/><Relationship Id="rId10" Type="http://schemas.openxmlformats.org/officeDocument/2006/relationships/image" Target="../media/image1.emf"/><Relationship Id="rId4" Type="http://schemas.openxmlformats.org/officeDocument/2006/relationships/tags" Target="../tags/tag83.xml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oleObject" Target="../embeddings/oleObject2.bin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e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tags" Target="../tags/tag17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tags" Target="../tags/tag2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5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1.emf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6" Type="http://schemas.openxmlformats.org/officeDocument/2006/relationships/tags" Target="../tags/tag4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42.xml"/><Relationship Id="rId15" Type="http://schemas.openxmlformats.org/officeDocument/2006/relationships/image" Target="../media/image8.emf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vmlDrawing" Target="../drawings/vmlDrawing7.v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1.emf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10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.emf"/><Relationship Id="rId2" Type="http://schemas.openxmlformats.org/officeDocument/2006/relationships/tags" Target="../tags/tag58.xml"/><Relationship Id="rId1" Type="http://schemas.openxmlformats.org/officeDocument/2006/relationships/vmlDrawing" Target="../drawings/vmlDrawing8.vml"/><Relationship Id="rId6" Type="http://schemas.openxmlformats.org/officeDocument/2006/relationships/tags" Target="../tags/tag6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61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1.emf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oleObject" Target="../embeddings/oleObject2.bin"/><Relationship Id="rId2" Type="http://schemas.openxmlformats.org/officeDocument/2006/relationships/tags" Target="../tags/tag66.xml"/><Relationship Id="rId1" Type="http://schemas.openxmlformats.org/officeDocument/2006/relationships/vmlDrawing" Target="../drawings/vmlDrawing9.v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E646A04-1491-4474-BD3F-7EE97DAF8B46}"/>
              </a:ext>
            </a:extLst>
          </p:cNvPr>
          <p:cNvSpPr txBox="1">
            <a:spLocks/>
          </p:cNvSpPr>
          <p:nvPr/>
        </p:nvSpPr>
        <p:spPr>
          <a:xfrm>
            <a:off x="3784875" y="5056308"/>
            <a:ext cx="763920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17</a:t>
            </a:r>
            <a:r>
              <a:rPr lang="ru-RU" dirty="0">
                <a:solidFill>
                  <a:prstClr val="black"/>
                </a:solidFill>
              </a:rPr>
              <a:t>.0</a:t>
            </a:r>
            <a:r>
              <a:rPr lang="en-US" dirty="0">
                <a:solidFill>
                  <a:prstClr val="black"/>
                </a:solidFill>
              </a:rPr>
              <a:t>9</a:t>
            </a:r>
            <a:r>
              <a:rPr lang="ru-RU" dirty="0">
                <a:solidFill>
                  <a:prstClr val="black"/>
                </a:solidFill>
              </a:rPr>
              <a:t>.18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5FC0497E-AE64-402B-8233-79EC0F1B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294" y="2878454"/>
            <a:ext cx="8197412" cy="615553"/>
          </a:xfrm>
        </p:spPr>
        <p:txBody>
          <a:bodyPr>
            <a:noAutofit/>
          </a:bodyPr>
          <a:lstStyle/>
          <a:p>
            <a:r>
              <a:rPr lang="ru-RU" sz="4000" b="1" dirty="0"/>
              <a:t>Кластеризация клиентов розницы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D40C3-2FC9-4904-94A8-0CCB1C1B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71" y="609782"/>
            <a:ext cx="3008904" cy="9764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A3B4C-2EB3-432D-AD70-38A32076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5" y="723935"/>
            <a:ext cx="30670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1400" b="1" dirty="0"/>
              <a:t>LTV </a:t>
            </a:r>
            <a:r>
              <a:rPr lang="ru-RU" sz="1400" b="1" dirty="0"/>
              <a:t>кластера от количества покупок и средней суммы чека</a:t>
            </a: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Схематичное представление кластеров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29F9646D-6F73-462E-A6CD-0024236BF4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273759"/>
              </p:ext>
            </p:extLst>
          </p:nvPr>
        </p:nvGraphicFramePr>
        <p:xfrm>
          <a:off x="1384759" y="1721437"/>
          <a:ext cx="9325263" cy="427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1062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sz="1400" b="1" dirty="0"/>
              <a:t>Возможные пути развития кластеров</a:t>
            </a: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Схематичное представление кластеров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56104E7-F67F-4537-A1F7-BEACAE5D9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629969"/>
              </p:ext>
            </p:extLst>
          </p:nvPr>
        </p:nvGraphicFramePr>
        <p:xfrm>
          <a:off x="1006827" y="1547342"/>
          <a:ext cx="9829801" cy="456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82232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think-cell Slide" r:id="rId13" imgW="6350000" imgH="6350000" progId="TCLayout.ActiveDocument.1">
                  <p:embed/>
                </p:oleObj>
              </mc:Choice>
              <mc:Fallback>
                <p:oleObj name="think-cell Slide" r:id="rId13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Рекомендации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>
          <a:xfrm>
            <a:off x="11572011" y="5816818"/>
            <a:ext cx="454741" cy="179918"/>
          </a:xfrm>
        </p:spPr>
        <p:txBody>
          <a:bodyPr/>
          <a:lstStyle/>
          <a:p>
            <a:fld id="{2BCE7630-5FA4-427A-8031-9809434BE8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9335" y="1088734"/>
            <a:ext cx="1149332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500" b="1" dirty="0"/>
              <a:t>Исходя из похожести кластеров</a:t>
            </a:r>
            <a:r>
              <a:rPr lang="ru-RU" sz="1500" dirty="0"/>
              <a:t> можно сразу выделить отдельно кластеры 1.2 и 2.5. оба этих кластера характеризует большой средний чек и предпочтение золотых изделий. Как видно, люди в этих кластерах плохо реагируют на промо и смс, таким можно присылать сообщения не о скидках, а о поступлении новых коллекций. Так как клиенты, видимо, консервативные, то имеет смысл проводить периодический обзвон. Если в первом чеке покупатели в 50% предпочитают кольца, то затем скорее купят что то еще.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ru-RU" sz="15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500" b="1" dirty="0"/>
              <a:t>Кластеры 1.3 и 2.3</a:t>
            </a:r>
            <a:r>
              <a:rPr lang="ru-RU" sz="1500" dirty="0"/>
              <a:t> – это любители серебра. Средняя стоимость чека увеличивается почти в 2 раза при переходе ко второй покупке, хотя и остается существенно ниже средней по сети. Если в первый раз в трети случаев покупают цепи, то в следующей покупке уже берут подвес, кольцо или серьги. Эти клиенты хорошо реагируют на кросс-промо и на партнерское промо для первой покупки. Также хорошо было бы уменьшить период между покупками, для этого можно, например, предлагать скиду на следующий визит в течении 3 месяцев после покупки.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ru-RU" sz="15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500" b="1" dirty="0"/>
              <a:t>Кластер 1.4 </a:t>
            </a:r>
            <a:r>
              <a:rPr lang="ru-RU" sz="1500" dirty="0"/>
              <a:t>(покупающие подвес в подарок) и 1.1 (золотые серьги и детские украшения) можно стимулировать переходить в кластеры 2.2 и 2.4. Кластер 2.4 очень хорошо реагирует на СМС и размер скидки указанный в сообщении. Покупки этих кластеров похожи на подарочные – рекомендуются СМС через год и на праздники.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ru-RU" sz="15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500" b="1" dirty="0"/>
              <a:t>Кластер 2.1 </a:t>
            </a:r>
            <a:r>
              <a:rPr lang="ru-RU" sz="1500" dirty="0"/>
              <a:t>– приходящий только по промо. Для данных клиентов могут сработать индивидуальные скидки или же подарки, при покупке от определенной суммы.</a:t>
            </a:r>
          </a:p>
          <a:p>
            <a:pPr algn="just">
              <a:lnSpc>
                <a:spcPct val="100000"/>
              </a:lnSpc>
            </a:pPr>
            <a:r>
              <a:rPr lang="ru-RU" sz="1500" dirty="0"/>
              <a:t>	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500" b="1" dirty="0"/>
              <a:t>Для кластера 2.2 </a:t>
            </a:r>
            <a:r>
              <a:rPr lang="ru-RU" sz="1500" dirty="0"/>
              <a:t>нужно количество покупок и частоту покупок. Так как у них самый большой перерыв между покупками – пол года – абсолютное отсутствие реакции на СМС, необходимо проверить участие данных клиентов в рассылках или же сменить содержание СМС. Возможно использование накопительной системы скидок или скидки на вторую покупку.</a:t>
            </a:r>
            <a:endParaRPr lang="en-US" sz="1500" dirty="0"/>
          </a:p>
        </p:txBody>
      </p:sp>
      <p:sp>
        <p:nvSpPr>
          <p:cNvPr id="42" name="Овал 6"/>
          <p:cNvSpPr/>
          <p:nvPr>
            <p:custDataLst>
              <p:tags r:id="rId6"/>
            </p:custDataLst>
          </p:nvPr>
        </p:nvSpPr>
        <p:spPr>
          <a:xfrm>
            <a:off x="272840" y="1040493"/>
            <a:ext cx="359842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7"/>
            </p:custDataLst>
          </p:nvPr>
        </p:nvSpPr>
        <p:spPr>
          <a:xfrm>
            <a:off x="272839" y="2171487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2840" y="3579353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Овал 6">
            <a:extLst>
              <a:ext uri="{FF2B5EF4-FFF2-40B4-BE49-F238E27FC236}">
                <a16:creationId xmlns:a16="http://schemas.microsoft.com/office/drawing/2014/main" id="{1B5290A4-FDCF-4E15-BE92-0C919CB5F7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2840" y="4469663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Овал 6">
            <a:extLst>
              <a:ext uri="{FF2B5EF4-FFF2-40B4-BE49-F238E27FC236}">
                <a16:creationId xmlns:a16="http://schemas.microsoft.com/office/drawing/2014/main" id="{7C9C3869-885C-42D1-8531-FB625928A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2839" y="514978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72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14" imgW="6350000" imgH="6350000" progId="TCLayout.ActiveDocument.1">
                  <p:embed/>
                </p:oleObj>
              </mc:Choice>
              <mc:Fallback>
                <p:oleObj name="think-cell Slide" r:id="rId14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8587180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8584892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Основные предпосылки: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Методы кластеризации</a:t>
            </a:r>
            <a:r>
              <a:rPr lang="en-US" sz="2400" dirty="0"/>
              <a:t>	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6413" y="1652734"/>
            <a:ext cx="78538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Использовалась суммарная ретроспектива активности клиента за все время</a:t>
            </a:r>
            <a:r>
              <a:rPr lang="ru-RU" dirty="0"/>
              <a:t>, но рассматривались только клиенты, имевшие покупку в последние </a:t>
            </a:r>
            <a:r>
              <a:rPr lang="ru-RU"/>
              <a:t>несколько лет </a:t>
            </a:r>
            <a:r>
              <a:rPr lang="ru-RU" dirty="0"/>
              <a:t>(2 521 </a:t>
            </a:r>
            <a:r>
              <a:rPr lang="ru-RU"/>
              <a:t>448 клиентов) </a:t>
            </a:r>
            <a:endParaRPr lang="ru-RU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Кластеризация проводилась методом </a:t>
            </a:r>
            <a:r>
              <a:rPr lang="en-US" b="1" i="1" dirty="0"/>
              <a:t>k</a:t>
            </a:r>
            <a:r>
              <a:rPr lang="en-US" b="1" dirty="0"/>
              <a:t>-</a:t>
            </a:r>
            <a:r>
              <a:rPr lang="ru-RU" b="1" dirty="0"/>
              <a:t>средних</a:t>
            </a:r>
            <a:r>
              <a:rPr lang="en-US" dirty="0"/>
              <a:t>, </a:t>
            </a:r>
            <a:r>
              <a:rPr lang="ru-RU" dirty="0"/>
              <a:t>который хорошо зарекомендовал себя как точный и быстрый алгоритм</a:t>
            </a:r>
            <a:endParaRPr lang="en-US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Для отрисовки кластеров применялся метод главных компонент </a:t>
            </a:r>
            <a:r>
              <a:rPr lang="ru-RU" dirty="0"/>
              <a:t>(</a:t>
            </a:r>
            <a:r>
              <a:rPr lang="en-US" dirty="0"/>
              <a:t>PCA</a:t>
            </a:r>
            <a:r>
              <a:rPr lang="ru-RU" dirty="0"/>
              <a:t>) для преобразования многомерного пространства в двумерное</a:t>
            </a:r>
            <a:endParaRPr lang="en-US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246413" y="165273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246413" y="286882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Овал 6">
            <a:extLst>
              <a:ext uri="{FF2B5EF4-FFF2-40B4-BE49-F238E27FC236}">
                <a16:creationId xmlns:a16="http://schemas.microsoft.com/office/drawing/2014/main" id="{E74C77DF-6940-470E-9407-080B95BC994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6412" y="3904993"/>
            <a:ext cx="332294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99D6461-4F31-405A-B1CB-6E32C71622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95" y="1634149"/>
            <a:ext cx="2993684" cy="19450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32321E3-A580-4269-A3C7-A75C807CA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19" y="4135744"/>
            <a:ext cx="2993684" cy="1969982"/>
          </a:xfrm>
          <a:prstGeom prst="rect">
            <a:avLst/>
          </a:prstGeom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6E8F9C1-38FB-4F70-9B5A-301B2A549F5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831306" y="624308"/>
            <a:ext cx="3233694" cy="5511573"/>
            <a:chOff x="616514" y="1168650"/>
            <a:chExt cx="3979442" cy="4503445"/>
          </a:xfrm>
        </p:grpSpPr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DD86CDA9-1447-4A27-9137-A45DC67E674C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E9325B19-D25E-4929-9539-3520F2A04087}"/>
                </a:ext>
              </a:extLst>
            </p:cNvPr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81E69716-88D7-498D-AE3C-B4560239D9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0F6D4D17-C126-40CC-BF6B-9D6A52649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1588" y="853075"/>
                <a:ext cx="263659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37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Slide" r:id="rId11" imgW="6350000" imgH="6350000" progId="TCLayout.ActiveDocument.1">
                  <p:embed/>
                </p:oleObj>
              </mc:Choice>
              <mc:Fallback>
                <p:oleObj name="think-cell Slide" r:id="rId11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Используемые модели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Методы кластеризации</a:t>
            </a:r>
            <a:r>
              <a:rPr lang="en-US" sz="2400" dirty="0"/>
              <a:t>	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6413" y="1980802"/>
            <a:ext cx="113638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Каждая из групп разбивалась на различное количество кластеров</a:t>
            </a:r>
            <a:r>
              <a:rPr lang="ru-RU" dirty="0"/>
              <a:t>, для которых вычислялись коэффициенты силуэта и среднеквадратичные отклонения от центров – таким образом выбиралось оптимальной количество кластеров.</a:t>
            </a:r>
            <a:endParaRPr lang="ru-RU" sz="1600" kern="0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sz="1600" kern="0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Клиенты изначально делились на 3 группы, которые анализировались отдельно </a:t>
            </a:r>
            <a:r>
              <a:rPr lang="ru-RU" sz="1600" b="1" kern="0" dirty="0"/>
              <a:t>:</a:t>
            </a:r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sz="1600" b="1" kern="0" dirty="0"/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Клиенты, у которых всего 1 покупка (62% от всех рассматриваемых клиентов)</a:t>
            </a:r>
            <a:endParaRPr lang="ru-RU" sz="1600" kern="0" dirty="0"/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Клиенты, с числом покупок от 2 до 10 (37%)</a:t>
            </a:r>
            <a:endParaRPr lang="ru-RU" sz="1600" kern="0" dirty="0"/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Клиенты, у которых больше 10 покупок (1%)</a:t>
            </a:r>
            <a:r>
              <a:rPr lang="ru-RU" sz="1600" kern="0" dirty="0"/>
              <a:t> </a:t>
            </a:r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246413" y="1980802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246413" y="3184427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13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think-cell Slide" r:id="rId11" imgW="6350000" imgH="6350000" progId="TCLayout.ActiveDocument.1">
                  <p:embed/>
                </p:oleObj>
              </mc:Choice>
              <mc:Fallback>
                <p:oleObj name="think-cell Slide" r:id="rId11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5899398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- 1 покупка, </a:t>
            </a:r>
            <a:r>
              <a:rPr lang="en-US" sz="2400" dirty="0"/>
              <a:t>6</a:t>
            </a:r>
            <a:r>
              <a:rPr lang="ru-RU" sz="2400" dirty="0"/>
              <a:t>2</a:t>
            </a:r>
            <a:r>
              <a:rPr lang="en-US" sz="2400" dirty="0"/>
              <a:t>% </a:t>
            </a:r>
            <a:r>
              <a:rPr lang="ru-RU" sz="2400" dirty="0"/>
              <a:t>от базы</a:t>
            </a:r>
            <a:endParaRPr lang="en-US" sz="2400" dirty="0"/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6E8F9C1-38FB-4F70-9B5A-301B2A549F5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585527" y="646724"/>
            <a:ext cx="5479473" cy="5489158"/>
            <a:chOff x="616514" y="1168650"/>
            <a:chExt cx="3979442" cy="4503445"/>
          </a:xfrm>
        </p:grpSpPr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DD86CDA9-1447-4A27-9137-A45DC67E674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E9325B19-D25E-4929-9539-3520F2A04087}"/>
                </a:ext>
              </a:extLst>
            </p:cNvPr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81E69716-88D7-498D-AE3C-B4560239D9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0F6D4D17-C126-40CC-BF6B-9D6A52649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38A42509-588D-467C-BC47-678E2BAB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87756"/>
              </p:ext>
            </p:extLst>
          </p:nvPr>
        </p:nvGraphicFramePr>
        <p:xfrm>
          <a:off x="7208251" y="991558"/>
          <a:ext cx="4234023" cy="503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Worksheet" r:id="rId13" imgW="4465249" imgH="5311290" progId="Excel.Sheet.12">
                  <p:embed/>
                </p:oleObj>
              </mc:Choice>
              <mc:Fallback>
                <p:oleObj name="Worksheet" r:id="rId13" imgW="4465249" imgH="5311290" progId="Excel.Sheet.1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84D42E-9131-4BAD-AFD2-E73B39810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8251" y="991558"/>
                        <a:ext cx="4234023" cy="5036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6B22577-C5B7-434B-A535-DCC9F0501F8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909" r="24676" b="1604"/>
          <a:stretch/>
        </p:blipFill>
        <p:spPr>
          <a:xfrm>
            <a:off x="246413" y="1607350"/>
            <a:ext cx="5130036" cy="4420652"/>
          </a:xfrm>
          <a:prstGeom prst="rect">
            <a:avLst/>
          </a:prstGeom>
        </p:spPr>
      </p:pic>
      <p:sp>
        <p:nvSpPr>
          <p:cNvPr id="38" name="Rectangle 15">
            <a:extLst>
              <a:ext uri="{FF2B5EF4-FFF2-40B4-BE49-F238E27FC236}">
                <a16:creationId xmlns:a16="http://schemas.microsoft.com/office/drawing/2014/main" id="{72AB1B21-8A35-4EF1-843A-344C4B92ED0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4239" y="982707"/>
            <a:ext cx="5897826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Визуализация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5128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13" imgW="6350000" imgH="6350000" progId="TCLayout.ActiveDocument.1">
                  <p:embed/>
                </p:oleObj>
              </mc:Choice>
              <mc:Fallback>
                <p:oleObj name="think-cell Slide" r:id="rId13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Описание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- 1 покупка</a:t>
            </a:r>
            <a:r>
              <a:rPr lang="ru-RU" sz="2000" dirty="0"/>
              <a:t>, </a:t>
            </a:r>
            <a:r>
              <a:rPr lang="en-US" sz="2000" dirty="0"/>
              <a:t>6</a:t>
            </a:r>
            <a:r>
              <a:rPr lang="ru-RU" sz="2000" dirty="0"/>
              <a:t>2</a:t>
            </a:r>
            <a:r>
              <a:rPr lang="en-US" sz="2000" dirty="0"/>
              <a:t>% </a:t>
            </a:r>
            <a:r>
              <a:rPr lang="ru-RU" sz="2000" dirty="0"/>
              <a:t>от базы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11088" y="1584871"/>
            <a:ext cx="1136384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1.1 – </a:t>
            </a:r>
            <a:r>
              <a:rPr lang="en-US" dirty="0"/>
              <a:t>19%. </a:t>
            </a:r>
          </a:p>
          <a:p>
            <a:pPr lvl="1"/>
            <a:r>
              <a:rPr lang="ru-RU" sz="1400" dirty="0"/>
              <a:t>Основные характерные особенности кластера заключаются в том, что в основном это женщины (80%), которые покупают золотые (81%) серьги (85%). Так же для этого кластера характерен самый высокий процент покупки детских изделий - 15%. Сумма чека средняя, для клиентов покупающих с известным </a:t>
            </a:r>
            <a:r>
              <a:rPr lang="ru-RU" sz="1400" dirty="0" err="1"/>
              <a:t>CardID</a:t>
            </a:r>
            <a:r>
              <a:rPr lang="ru-RU" sz="1400" dirty="0"/>
              <a:t>. При этом в основном покупаемые позиции находятся в сегменте дешевых (41%)</a:t>
            </a:r>
            <a:r>
              <a:rPr lang="en-US" sz="1400" dirty="0"/>
              <a:t>.</a:t>
            </a:r>
            <a:r>
              <a:rPr lang="ru-RU" sz="1400" dirty="0"/>
              <a:t> По промоакциям приходит всего 6-8% клиентов.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1.2 – 39%</a:t>
            </a:r>
          </a:p>
          <a:p>
            <a:pPr lvl="1"/>
            <a:r>
              <a:rPr lang="ru-RU" sz="1400" dirty="0"/>
              <a:t>Для этого кластера характерен самый большой процент мужчин (39%),  а также самая большая сумма чека из сегмента. В основном покупателей данного кластера интересуют кольца (51%), чуть реже цепи (16%) и браслеты (11%). Метал в 86% - золото. Часто берут изделия из дорогого сегмента. Для кластера характерна минимальная реакция на промо.  Данные клиенты являются самыми выгодными из привлеченных.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1.3 – 30%</a:t>
            </a:r>
          </a:p>
          <a:p>
            <a:pPr lvl="1"/>
            <a:r>
              <a:rPr lang="ru-RU" sz="1400" dirty="0"/>
              <a:t>В отличии от первых двух, в этом кластере находятся любители серебра (84%). Из-за этого идет минимальная средняя сумма чека. Люди лучше других реагируют на кросс промо и партнерские акции (13%-15%). Из изделий предпочитают цепочки, но хорошо берут и другие виды украшений. В данном кластере находятся клиенты с максимальной </a:t>
            </a:r>
            <a:r>
              <a:rPr lang="ru-RU" sz="1400" dirty="0" err="1"/>
              <a:t>ценочувствительностью</a:t>
            </a:r>
            <a:r>
              <a:rPr lang="ru-RU" sz="1400" dirty="0"/>
              <a:t>- у них максимален отклик на различные промо, при минимальном среднем чеке.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1.4 – 11%</a:t>
            </a:r>
          </a:p>
          <a:p>
            <a:pPr lvl="1"/>
            <a:r>
              <a:rPr lang="ru-RU" sz="1400" dirty="0"/>
              <a:t>В этом небольшом кластере находятся люди с не очень большим средним чеком, при этом чаще покупающих золото (70%) чем серебро (21%) и предпочитающих подвесы. Видимо это люди, покупающие украшение в подарок – сложное, но недорогое. По остальным параметрам сегмент не выделяется, за исключение того, что треть покупаемых изделий находятся в сегменте дорогих (33%) - больше чем в других кластерах. Реакция на промо слабая.</a:t>
            </a:r>
            <a:endParaRPr lang="ru-RU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311088" y="1584871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311087" y="2712739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11087" y="3840607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Овал 6">
            <a:extLst>
              <a:ext uri="{FF2B5EF4-FFF2-40B4-BE49-F238E27FC236}">
                <a16:creationId xmlns:a16="http://schemas.microsoft.com/office/drawing/2014/main" id="{158F49D9-71AB-4124-BCA1-90E276CE43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11087" y="4913289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565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think-cell Slide" r:id="rId11" imgW="6350000" imgH="6350000" progId="TCLayout.ActiveDocument.1">
                  <p:embed/>
                </p:oleObj>
              </mc:Choice>
              <mc:Fallback>
                <p:oleObj name="think-cell Slide" r:id="rId11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5899398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- 2-10 покупок, 37</a:t>
            </a:r>
            <a:r>
              <a:rPr lang="en-US" sz="2400" dirty="0"/>
              <a:t> % </a:t>
            </a:r>
            <a:r>
              <a:rPr lang="ru-RU" sz="2400" dirty="0"/>
              <a:t>от базы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6E8F9C1-38FB-4F70-9B5A-301B2A549F5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585527" y="646724"/>
            <a:ext cx="5479473" cy="5489158"/>
            <a:chOff x="616514" y="1168650"/>
            <a:chExt cx="3979442" cy="4503445"/>
          </a:xfrm>
        </p:grpSpPr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DD86CDA9-1447-4A27-9137-A45DC67E674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E9325B19-D25E-4929-9539-3520F2A04087}"/>
                </a:ext>
              </a:extLst>
            </p:cNvPr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81E69716-88D7-498D-AE3C-B4560239D9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0F6D4D17-C126-40CC-BF6B-9D6A52649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DAC23F5-1A37-41D3-B443-B33812305D3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6" b="583"/>
          <a:stretch/>
        </p:blipFill>
        <p:spPr>
          <a:xfrm>
            <a:off x="430842" y="1594994"/>
            <a:ext cx="5119914" cy="4280299"/>
          </a:xfrm>
          <a:prstGeom prst="rect">
            <a:avLst/>
          </a:prstGeom>
        </p:spPr>
      </p:pic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0E4B249D-AD72-4DAB-B668-275002146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83246"/>
              </p:ext>
            </p:extLst>
          </p:nvPr>
        </p:nvGraphicFramePr>
        <p:xfrm>
          <a:off x="7339789" y="964079"/>
          <a:ext cx="3853661" cy="509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Worksheet" r:id="rId14" imgW="4861631" imgH="6423778" progId="Excel.Sheet.12">
                  <p:embed/>
                </p:oleObj>
              </mc:Choice>
              <mc:Fallback>
                <p:oleObj name="Worksheet" r:id="rId14" imgW="4861631" imgH="6423778" progId="Excel.Sheet.1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84D42E-9131-4BAD-AFD2-E73B39810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9789" y="964079"/>
                        <a:ext cx="3853661" cy="509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>
            <a:extLst>
              <a:ext uri="{FF2B5EF4-FFF2-40B4-BE49-F238E27FC236}">
                <a16:creationId xmlns:a16="http://schemas.microsoft.com/office/drawing/2014/main" id="{153ACA57-0775-42F4-AC7D-96509C37DA2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4239" y="982707"/>
            <a:ext cx="5897826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Визуализация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61501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think-cell Slide" r:id="rId14" imgW="6350000" imgH="6350000" progId="TCLayout.ActiveDocument.1">
                  <p:embed/>
                </p:oleObj>
              </mc:Choice>
              <mc:Fallback>
                <p:oleObj name="think-cell Slide" r:id="rId14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Описание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- 2-10 покупок</a:t>
            </a:r>
            <a:r>
              <a:rPr lang="ru-RU" sz="2000" dirty="0"/>
              <a:t>, 37</a:t>
            </a:r>
            <a:r>
              <a:rPr lang="en-US" sz="2000" dirty="0"/>
              <a:t> % </a:t>
            </a:r>
            <a:r>
              <a:rPr lang="ru-RU" sz="2000" dirty="0"/>
              <a:t>от базы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87583" y="1563060"/>
            <a:ext cx="1149332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/>
              <a:t>Кластер 2.1– 4</a:t>
            </a:r>
            <a:r>
              <a:rPr lang="en-US" sz="1600" dirty="0"/>
              <a:t>%. </a:t>
            </a:r>
            <a:endParaRPr lang="ru-RU" sz="1600" dirty="0"/>
          </a:p>
          <a:p>
            <a:pPr lvl="1"/>
            <a:r>
              <a:rPr lang="ru-RU" sz="1400" dirty="0"/>
              <a:t>Охотники на промо - самый небольшой кластер (4%), для него характерно активное участие в партнерских промо, только это мотивирует людей прийти. В основном это женщины, покупают различные виды украшений, большинство из недорогого и среднего сегмента (41%). С одинаковой вероятностью берут как золото, так и серебро. При этом среднее время между визитами минимально - 1.5- 2 месяца.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/>
              <a:t>Кластер 2.2 – 40%</a:t>
            </a:r>
          </a:p>
          <a:p>
            <a:pPr lvl="1"/>
            <a:r>
              <a:rPr lang="ru-RU" sz="1400" dirty="0"/>
              <a:t>Самый большой (40%). Это лояльные клиенты, которые при необходимости купить украшение идут в проверенный магазин. В этом кластере больше всего мужчин, периодичность покупок примерно 2 раза в год, половина покупок приходится на кольца(31%) и серьги (23%) из золота (78%). Средняя сумма чека выше средней по базе. На кластер не действуют СМС или различные промо.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/>
              <a:t>Кластер 2.3 – 27%</a:t>
            </a:r>
          </a:p>
          <a:p>
            <a:pPr lvl="1"/>
            <a:r>
              <a:rPr lang="ru-RU" sz="1400" dirty="0"/>
              <a:t>Возрастной кластер любителей серебра, с характерной небольшой суммой чека, высоким спросом на серебряные изделия (67%) и низким на золотые (19%). Кластер так же плохо реагирует на различные рассылки, но лучше всех на кросс-промо. В основном интересуются ассортиментом из класса недорогих и средних товаров.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/>
              <a:t>Кластер 2.4 – 18%</a:t>
            </a:r>
          </a:p>
          <a:p>
            <a:pPr lvl="1"/>
            <a:r>
              <a:rPr lang="ru-RU" sz="1400" dirty="0"/>
              <a:t>Охотники за скидками  - кластер, хорошо реагирующий на СМС, причем чем больше скидка - тем лучше. Процент скидки в этом кластере максимальный. Но выделенных предпочтений нет, одинаково берут различные изделия как из золота так и из серебра. Так же характерен максимальный процент прихода в День рождения.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ru-RU" sz="1600" dirty="0"/>
              <a:t>Кластер 2.5 – 11%</a:t>
            </a:r>
          </a:p>
          <a:p>
            <a:pPr marL="457200" lvl="2"/>
            <a:r>
              <a:rPr lang="ru-RU" sz="1400" dirty="0"/>
              <a:t>Кластер покупателей, с максимальным средним чеком - в 2 раза больше обычного. При этом процент скидки минимален, как и реакция на СМС или промо. Здесь высокий процент мужчин. Берут различные изделия, но в основном из сегмента Дорогие (40%) и Средние (33%). Преимущественно золото (76%). Данному кластеру неинтересны скидки, но могут быть интересны новые коллекции.</a:t>
            </a:r>
            <a:endParaRPr lang="en-US" sz="1600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311088" y="1584871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311087" y="2435766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11087" y="3306325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Овал 6">
            <a:extLst>
              <a:ext uri="{FF2B5EF4-FFF2-40B4-BE49-F238E27FC236}">
                <a16:creationId xmlns:a16="http://schemas.microsoft.com/office/drawing/2014/main" id="{158F49D9-71AB-4124-BCA1-90E276CE43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11087" y="417688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Овал 6">
            <a:extLst>
              <a:ext uri="{FF2B5EF4-FFF2-40B4-BE49-F238E27FC236}">
                <a16:creationId xmlns:a16="http://schemas.microsoft.com/office/drawing/2014/main" id="{9A43B804-8458-4E09-A7F4-F5BCCC9934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1086" y="509320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07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think-cell Slide" r:id="rId11" imgW="6350000" imgH="6350000" progId="TCLayout.ActiveDocument.1">
                  <p:embed/>
                </p:oleObj>
              </mc:Choice>
              <mc:Fallback>
                <p:oleObj name="think-cell Slide" r:id="rId11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5899398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больше 10 покупок, 1</a:t>
            </a:r>
            <a:r>
              <a:rPr lang="en-US" sz="2400" dirty="0"/>
              <a:t> % </a:t>
            </a:r>
            <a:r>
              <a:rPr lang="ru-RU" sz="2400" dirty="0"/>
              <a:t>от базы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6E8F9C1-38FB-4F70-9B5A-301B2A549F5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585527" y="646724"/>
            <a:ext cx="5479473" cy="5489158"/>
            <a:chOff x="616514" y="1168650"/>
            <a:chExt cx="3979442" cy="4503445"/>
          </a:xfrm>
        </p:grpSpPr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DD86CDA9-1447-4A27-9137-A45DC67E674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E9325B19-D25E-4929-9539-3520F2A04087}"/>
                </a:ext>
              </a:extLst>
            </p:cNvPr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81E69716-88D7-498D-AE3C-B4560239D9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0F6D4D17-C126-40CC-BF6B-9D6A52649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153ACA57-0775-42F4-AC7D-96509C37DA2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4239" y="982707"/>
            <a:ext cx="5897826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Визуализация</a:t>
            </a:r>
            <a:endParaRPr lang="ru-RU" sz="1400" b="1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4353314-DFFF-4E22-96D7-1798752552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2" y="1887839"/>
            <a:ext cx="5657090" cy="4167641"/>
          </a:xfrm>
          <a:prstGeom prst="rect">
            <a:avLst/>
          </a:prstGeom>
        </p:spPr>
      </p:pic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555CFB90-83C3-4AA0-B9D2-1552252EA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87508"/>
              </p:ext>
            </p:extLst>
          </p:nvPr>
        </p:nvGraphicFramePr>
        <p:xfrm>
          <a:off x="7594387" y="911540"/>
          <a:ext cx="3344465" cy="519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Worksheet" r:id="rId14" imgW="4015705" imgH="6240851" progId="Excel.Sheet.12">
                  <p:embed/>
                </p:oleObj>
              </mc:Choice>
              <mc:Fallback>
                <p:oleObj name="Worksheet" r:id="rId14" imgW="4015705" imgH="6240851" progId="Excel.Shee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8B8D5C34-38F3-4E68-91CC-AC49ADACD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94387" y="911540"/>
                        <a:ext cx="3344465" cy="519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37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think-cell Slide" r:id="rId12" imgW="6350000" imgH="6350000" progId="TCLayout.ActiveDocument.1">
                  <p:embed/>
                </p:oleObj>
              </mc:Choice>
              <mc:Fallback>
                <p:oleObj name="think-cell Slide" r:id="rId12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Описание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 - больше 10 покупок</a:t>
            </a:r>
            <a:r>
              <a:rPr lang="ru-RU" sz="2000" dirty="0"/>
              <a:t>, 1</a:t>
            </a:r>
            <a:r>
              <a:rPr lang="en-US" sz="2000" dirty="0"/>
              <a:t> % </a:t>
            </a:r>
            <a:r>
              <a:rPr lang="ru-RU" sz="2000" dirty="0"/>
              <a:t>от базы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87583" y="1764791"/>
            <a:ext cx="1149332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Кластер 3.1 – 31</a:t>
            </a:r>
            <a:r>
              <a:rPr lang="en-US" dirty="0"/>
              <a:t>%. </a:t>
            </a:r>
            <a:endParaRPr lang="ru-RU" dirty="0"/>
          </a:p>
          <a:p>
            <a:pPr lvl="1"/>
            <a:r>
              <a:rPr lang="ru-RU" sz="1400" dirty="0"/>
              <a:t>Любители серебра - небольшой кластер людей, периодически (раз в полтора месяца) покупают недорогие серебряные изделия. При этом LTV уже значительный, хотя и минимальный для данной выборки. При этом самый максимальный процент покупки Премиум украшений и среднего диапазона. Немного реагируют на кросс-промо, СМС и процент указанный в СМС.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Кластер 3.2 – 59%</a:t>
            </a:r>
          </a:p>
          <a:p>
            <a:pPr lvl="1"/>
            <a:r>
              <a:rPr lang="ru-RU" sz="1400" dirty="0"/>
              <a:t>Почти пол процента от всей базы клиентов. Характерен минимальный средний возраст, высокий процент мужчин. В среднем приходят раз в 2,5 месяца и являются самыми старыми клиентами ( в среднем больше 4х лет). Это клиенты с самым большим LTV. Характерен высокий средний чек, интерес к дорогим (34%) и средним (36%) золотым (75%) изделиям. При этом совсем не покупают дешевые. Предпочтений по типу ношения изделия особых нет. Почти не реагируют на СМС или кросс-промо.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Кластер 3.3 – 10%</a:t>
            </a:r>
          </a:p>
          <a:p>
            <a:pPr lvl="1"/>
            <a:r>
              <a:rPr lang="ru-RU" sz="1400" dirty="0"/>
              <a:t>0.1% от всех клиентов. Ходят в магазин раз в месяц, полтора. Хотя они всего 2 года с компанией, но в среднем у них уже по 16 чеков и большой LTV. Здесь самая большая реакция на различные акции и смс и самый большой процент скидки на продукцию. Покупают различные виды украшений, без предпочтений, кроме дешевых. Возможно в данным кластере есть карты продавцов, которые сглаживают его особенности.</a:t>
            </a:r>
            <a:endParaRPr lang="en-US" sz="1600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313209" y="1761320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311086" y="267764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11086" y="3799439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3065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1454</Words>
  <Application>Microsoft Office PowerPoint</Application>
  <PresentationFormat>Широкоэкранный</PresentationFormat>
  <Paragraphs>131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Тема Office</vt:lpstr>
      <vt:lpstr>think-cell Slide</vt:lpstr>
      <vt:lpstr>Worksheet</vt:lpstr>
      <vt:lpstr>Кластеризация клиентов розницы</vt:lpstr>
      <vt:lpstr>Методы кластеризации </vt:lpstr>
      <vt:lpstr>Методы кластеризации </vt:lpstr>
      <vt:lpstr>Кластеризация - 1 покупка, 62% от базы</vt:lpstr>
      <vt:lpstr>Кластеризация - 1 покупка, 62% от базы</vt:lpstr>
      <vt:lpstr>Кластеризация - 2-10 покупок, 37 % от базы</vt:lpstr>
      <vt:lpstr>Кластеризация - 2-10 покупок, 37 % от базы</vt:lpstr>
      <vt:lpstr>Кластеризация - больше 10 покупок, 1 % от базы</vt:lpstr>
      <vt:lpstr>Кластеризация - больше 10 покупок, 1 % от базы</vt:lpstr>
      <vt:lpstr>Схематичное представление кластеров</vt:lpstr>
      <vt:lpstr>Схематичное представление кластеров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кластеров клиентов для розницы</dc:title>
  <dc:creator>ООО "Предиктивные технологии"</dc:creator>
  <cp:lastModifiedBy>ООО "Предиктивные технологии"</cp:lastModifiedBy>
  <cp:revision>51</cp:revision>
  <dcterms:created xsi:type="dcterms:W3CDTF">2018-09-17T08:09:06Z</dcterms:created>
  <dcterms:modified xsi:type="dcterms:W3CDTF">2018-09-25T10:05:55Z</dcterms:modified>
</cp:coreProperties>
</file>