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1224"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FACB-6467-D98B-5DC6-1483E66D8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F8856-3655-602A-786C-B4651F670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E1B50B-2B5D-213B-F536-5F224A661BA2}"/>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3B156B7E-E14E-9F0B-F8DA-704223558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D6AC4-7027-FE77-3D98-F7E2927966D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180475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9B38-CE57-E831-4E1D-EDC4640F2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C9229-80E0-515C-ED3F-D81D33247A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AF4FE-B295-5DC2-0983-2A5F3D01DBC4}"/>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C298FAA0-3C7D-AF6C-3715-EDD7CE73F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6AABA-1ED4-EAFE-A993-4166BE15C6C9}"/>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253743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6707-42A2-E459-7470-888B805D97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20C6BA-8BE5-8B81-96AC-B0A6996D2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842F6-BAB6-734F-6541-F8BC24D87280}"/>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2BED5B1A-BC76-7739-C891-EB04F0006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A08AA-52A8-3D01-D8AA-E434920993B8}"/>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92914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16E2-36B3-DE06-A38F-6582355E6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7DBB59-FD2B-73DB-74EC-0A66645FC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A20F1-A4AB-8CE9-1E89-352E03BFD1BC}"/>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F70625AD-116E-FC32-D4F8-28EC37259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007CB-9749-C7B6-D919-7685A6E3FB6B}"/>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5463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39C-A0A9-9ECD-E016-9645AFA73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638E6-BC7C-12A7-C7FA-50E568371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66607-819D-23EB-DFE5-A63CDAE962E7}"/>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3038B095-37AE-19CF-2480-C5D3E244E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39B3F-21C9-EB64-D35B-DCE8BD20B02A}"/>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15951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C6BC-CD24-C548-70CF-0A8998BFF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A49BD-F113-832B-83C5-82CA06649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3B791-8BDD-F98F-E925-59AF5AA9F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BB707-1EAA-4DE3-0B32-BC4A22797D02}"/>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6" name="Footer Placeholder 5">
            <a:extLst>
              <a:ext uri="{FF2B5EF4-FFF2-40B4-BE49-F238E27FC236}">
                <a16:creationId xmlns:a16="http://schemas.microsoft.com/office/drawing/2014/main" id="{BC6906DF-6670-4767-6309-D0E61C0A2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F0521-C3EA-9804-EFF7-C42F26B41C98}"/>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60068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BD0-9C91-EA1A-B7D3-1BB1F932E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3D31C-E6BE-D703-31F4-8D3262156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9490F-44A8-A21C-94D4-B92C98F8F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CE38D-B2CF-8441-46C0-33F84317F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D7663-CDCD-2AC5-6661-77C1A2516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ED843-EA30-C1D6-4B7D-26BB7EE81FDB}"/>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8" name="Footer Placeholder 7">
            <a:extLst>
              <a:ext uri="{FF2B5EF4-FFF2-40B4-BE49-F238E27FC236}">
                <a16:creationId xmlns:a16="http://schemas.microsoft.com/office/drawing/2014/main" id="{71C603D1-5C23-BE69-A22B-581AF1D3D0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7338C-AE9E-D505-F352-8584461A6592}"/>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98100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2DAA-FF9D-EA4B-7362-26AED78E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9003A-9458-8AAC-7C97-93B944AF3D79}"/>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4" name="Footer Placeholder 3">
            <a:extLst>
              <a:ext uri="{FF2B5EF4-FFF2-40B4-BE49-F238E27FC236}">
                <a16:creationId xmlns:a16="http://schemas.microsoft.com/office/drawing/2014/main" id="{485FE9A2-E657-C023-B58F-720DD4ED4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92AC04-6825-DB29-4AA6-298E7E8BA91C}"/>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08300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86D67-F7E2-E371-03E0-4CE9114A2827}"/>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3" name="Footer Placeholder 2">
            <a:extLst>
              <a:ext uri="{FF2B5EF4-FFF2-40B4-BE49-F238E27FC236}">
                <a16:creationId xmlns:a16="http://schemas.microsoft.com/office/drawing/2014/main" id="{B7D79F75-96C4-ED5B-0712-0CB47C26A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04601D-237B-A9FE-0E0E-6E26DC84919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45678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D1D-4BCF-A91B-E27F-6933FBB19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620560-25A1-4B06-0BA0-DB5EC9859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0A545-F370-0174-A77F-4BF91AC92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BA98D-2168-975F-3E96-C99424F4DF04}"/>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6" name="Footer Placeholder 5">
            <a:extLst>
              <a:ext uri="{FF2B5EF4-FFF2-40B4-BE49-F238E27FC236}">
                <a16:creationId xmlns:a16="http://schemas.microsoft.com/office/drawing/2014/main" id="{F37377E8-58C2-CD2C-4A03-C42A3961A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DC09B-1C4A-FEBE-6825-3952EF10CEE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2181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9921-FEC8-FF97-AC9E-1BBE700FA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497AA-0EA2-F149-465A-BDD38749F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A4D18-2E43-F5DA-EBEB-F306A98DE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9F21C-A4C8-40B8-313D-490E9EBD7B93}"/>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6" name="Footer Placeholder 5">
            <a:extLst>
              <a:ext uri="{FF2B5EF4-FFF2-40B4-BE49-F238E27FC236}">
                <a16:creationId xmlns:a16="http://schemas.microsoft.com/office/drawing/2014/main" id="{C49BD140-A166-C1D2-3193-FEF501B2C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C2DF8-209E-2AEA-798B-69C7954BF4E2}"/>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102702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63337-8BE6-F6C3-DFAA-E6A13AEBA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744A0-CC29-B1B6-8932-4FEEDF2B6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36E10-CF74-233A-35FE-3931A78C9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EE6392EE-C776-E344-00A0-EE2C03CD3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F9297-124E-7F3E-01D2-47E3D97E1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21299-BE86-46DC-8BBF-1EF30825DDF3}" type="slidenum">
              <a:rPr lang="en-US" smtClean="0"/>
              <a:t>‹#›</a:t>
            </a:fld>
            <a:endParaRPr lang="en-US"/>
          </a:p>
        </p:txBody>
      </p:sp>
    </p:spTree>
    <p:extLst>
      <p:ext uri="{BB962C8B-B14F-4D97-AF65-F5344CB8AC3E}">
        <p14:creationId xmlns:p14="http://schemas.microsoft.com/office/powerpoint/2010/main" val="9424211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2.svg"/><Relationship Id="rId7" Type="http://schemas.openxmlformats.org/officeDocument/2006/relationships/image" Target="../media/image38.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10.svg"/><Relationship Id="rId5" Type="http://schemas.openxmlformats.org/officeDocument/2006/relationships/image" Target="../media/image36.svg"/><Relationship Id="rId10" Type="http://schemas.openxmlformats.org/officeDocument/2006/relationships/image" Target="../media/image9.png"/><Relationship Id="rId4" Type="http://schemas.openxmlformats.org/officeDocument/2006/relationships/image" Target="../media/image35.png"/><Relationship Id="rId9" Type="http://schemas.openxmlformats.org/officeDocument/2006/relationships/image" Target="../media/image40.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sv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6.svg"/><Relationship Id="rId7" Type="http://schemas.openxmlformats.org/officeDocument/2006/relationships/image" Target="../media/image60.sv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6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F8BE-714C-CCF4-0021-B678CCBB260F}"/>
              </a:ext>
            </a:extLst>
          </p:cNvPr>
          <p:cNvSpPr>
            <a:spLocks noGrp="1"/>
          </p:cNvSpPr>
          <p:nvPr>
            <p:ph type="ctrTitle"/>
          </p:nvPr>
        </p:nvSpPr>
        <p:spPr/>
        <p:txBody>
          <a:bodyPr/>
          <a:lstStyle/>
          <a:p>
            <a:r>
              <a:rPr lang="en-US" dirty="0"/>
              <a:t>Evaluating Data Concerning Airline Passenger Satisfaction</a:t>
            </a:r>
          </a:p>
        </p:txBody>
      </p:sp>
      <p:sp>
        <p:nvSpPr>
          <p:cNvPr id="3" name="Subtitle 2">
            <a:extLst>
              <a:ext uri="{FF2B5EF4-FFF2-40B4-BE49-F238E27FC236}">
                <a16:creationId xmlns:a16="http://schemas.microsoft.com/office/drawing/2014/main" id="{CBA8ACB7-F34F-C4F0-8113-8A74AE0DC419}"/>
              </a:ext>
            </a:extLst>
          </p:cNvPr>
          <p:cNvSpPr>
            <a:spLocks noGrp="1"/>
          </p:cNvSpPr>
          <p:nvPr>
            <p:ph type="subTitle" idx="1"/>
          </p:nvPr>
        </p:nvSpPr>
        <p:spPr/>
        <p:txBody>
          <a:bodyPr/>
          <a:lstStyle/>
          <a:p>
            <a:r>
              <a:rPr lang="en-US" dirty="0" err="1">
                <a:solidFill>
                  <a:schemeClr val="accent1"/>
                </a:solidFill>
              </a:rPr>
              <a:t>Parv</a:t>
            </a:r>
            <a:r>
              <a:rPr lang="en-US" dirty="0">
                <a:solidFill>
                  <a:schemeClr val="accent1"/>
                </a:solidFill>
              </a:rPr>
              <a:t> Bhargava, Jehan Bugli, Venkata </a:t>
            </a:r>
            <a:r>
              <a:rPr lang="en-US" dirty="0" err="1">
                <a:solidFill>
                  <a:schemeClr val="accent1"/>
                </a:solidFill>
              </a:rPr>
              <a:t>Madisetty</a:t>
            </a:r>
            <a:r>
              <a:rPr lang="en-US" dirty="0">
                <a:solidFill>
                  <a:schemeClr val="accent1"/>
                </a:solidFill>
              </a:rPr>
              <a:t>, and </a:t>
            </a:r>
            <a:r>
              <a:rPr lang="en-US" dirty="0" err="1">
                <a:solidFill>
                  <a:schemeClr val="accent1"/>
                </a:solidFill>
              </a:rPr>
              <a:t>Namratha</a:t>
            </a:r>
            <a:r>
              <a:rPr lang="en-US" dirty="0">
                <a:solidFill>
                  <a:schemeClr val="accent1"/>
                </a:solidFill>
              </a:rPr>
              <a:t> Prakash</a:t>
            </a:r>
          </a:p>
        </p:txBody>
      </p:sp>
    </p:spTree>
    <p:extLst>
      <p:ext uri="{BB962C8B-B14F-4D97-AF65-F5344CB8AC3E}">
        <p14:creationId xmlns:p14="http://schemas.microsoft.com/office/powerpoint/2010/main" val="221335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Age:</a:t>
            </a:r>
            <a:r>
              <a:rPr lang="en-US" b="0" i="0" dirty="0">
                <a:solidFill>
                  <a:srgbClr val="333333"/>
                </a:solidFill>
                <a:effectLst/>
              </a:rPr>
              <a:t> Middle-aged passengers tend to be more satisfied than younger and older age groups.</a:t>
            </a:r>
          </a:p>
          <a:p>
            <a:pPr marL="285750" indent="-285750" algn="l">
              <a:spcAft>
                <a:spcPts val="600"/>
              </a:spcAft>
              <a:buFont typeface="Arial" panose="020B0604020202020204" pitchFamily="34" charset="0"/>
              <a:buChar char="•"/>
            </a:pPr>
            <a:r>
              <a:rPr lang="en-US" b="0" i="1" dirty="0">
                <a:solidFill>
                  <a:srgbClr val="333333"/>
                </a:solidFill>
                <a:effectLst/>
              </a:rPr>
              <a:t>Flight Distance:</a:t>
            </a:r>
            <a:r>
              <a:rPr lang="en-US" b="0" i="0" dirty="0">
                <a:solidFill>
                  <a:srgbClr val="333333"/>
                </a:solidFill>
                <a:effectLst/>
              </a:rPr>
              <a:t> Passengers traveling shorter distances seem to be more neutral or dissatisfied compared to those traveling longer distances.</a:t>
            </a:r>
          </a:p>
          <a:p>
            <a:pPr marL="285750" indent="-285750" algn="l">
              <a:spcAft>
                <a:spcPts val="600"/>
              </a:spcAft>
              <a:buFont typeface="Arial" panose="020B0604020202020204" pitchFamily="34" charset="0"/>
              <a:buChar char="•"/>
            </a:pPr>
            <a:r>
              <a:rPr lang="en-US" b="0" i="1" dirty="0">
                <a:solidFill>
                  <a:srgbClr val="333333"/>
                </a:solidFill>
                <a:effectLst/>
              </a:rPr>
              <a:t>Arrival/Departure </a:t>
            </a:r>
            <a:r>
              <a:rPr lang="en-US" b="0" dirty="0">
                <a:solidFill>
                  <a:srgbClr val="333333"/>
                </a:solidFill>
                <a:effectLst/>
              </a:rPr>
              <a:t>Delays: </a:t>
            </a:r>
            <a:r>
              <a:rPr lang="en-US" b="0" i="0" dirty="0">
                <a:solidFill>
                  <a:srgbClr val="333333"/>
                </a:solidFill>
                <a:effectLst/>
              </a:rPr>
              <a:t>It is difficult to discern any meaningful differences between passengers that were satisfied or neutral/dissatisfied based on arrival or departure delay durations using this method. </a:t>
            </a:r>
            <a:endParaRPr lang="en-US" dirty="0"/>
          </a:p>
        </p:txBody>
      </p:sp>
      <p:pic>
        <p:nvPicPr>
          <p:cNvPr id="6146" name="Picture 2">
            <a:extLst>
              <a:ext uri="{FF2B5EF4-FFF2-40B4-BE49-F238E27FC236}">
                <a16:creationId xmlns:a16="http://schemas.microsoft.com/office/drawing/2014/main" id="{475A720F-C6B0-DD01-7931-B163DCCE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32" y="65836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E30C70C-8D0E-5736-615E-DEC616A71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116" y="664423"/>
            <a:ext cx="3878884" cy="277063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3CFFBBE-62A4-311C-C002-643A2F721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4231" y="3578658"/>
            <a:ext cx="3878884" cy="277063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62E7B91-A222-0F7C-7315-CC977E6223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116" y="3584712"/>
            <a:ext cx="3878884" cy="277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9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2862322"/>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This scatter plot clearly indicates that arrival and departure delays follow a roughly similar linear trajectory, potentially indicating high correlation between these fields; differences between satisfied and neutral/dissatisfied groups are still not visually distinct.</a:t>
            </a:r>
            <a:endParaRPr lang="en-US" dirty="0"/>
          </a:p>
        </p:txBody>
      </p:sp>
      <p:pic>
        <p:nvPicPr>
          <p:cNvPr id="7170" name="Picture 2">
            <a:extLst>
              <a:ext uri="{FF2B5EF4-FFF2-40B4-BE49-F238E27FC236}">
                <a16:creationId xmlns:a16="http://schemas.microsoft.com/office/drawing/2014/main" id="{607C9DDD-FDAF-50BF-1BB3-1DB06D430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695" y="731982"/>
            <a:ext cx="7551650" cy="5394036"/>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2127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4EC-FAA4-0833-DC30-3EAB0F941D84}"/>
              </a:ext>
            </a:extLst>
          </p:cNvPr>
          <p:cNvSpPr>
            <a:spLocks noGrp="1"/>
          </p:cNvSpPr>
          <p:nvPr>
            <p:ph type="title"/>
          </p:nvPr>
        </p:nvSpPr>
        <p:spPr/>
        <p:txBody>
          <a:bodyPr/>
          <a:lstStyle/>
          <a:p>
            <a:r>
              <a:rPr lang="en-US" dirty="0"/>
              <a:t>Multicollinearity testing</a:t>
            </a:r>
          </a:p>
        </p:txBody>
      </p:sp>
      <p:sp>
        <p:nvSpPr>
          <p:cNvPr id="4" name="TextBox 3">
            <a:extLst>
              <a:ext uri="{FF2B5EF4-FFF2-40B4-BE49-F238E27FC236}">
                <a16:creationId xmlns:a16="http://schemas.microsoft.com/office/drawing/2014/main" id="{DEA8F5FC-6668-07BA-67D5-225C8B259886}"/>
              </a:ext>
            </a:extLst>
          </p:cNvPr>
          <p:cNvSpPr txBox="1"/>
          <p:nvPr/>
        </p:nvSpPr>
        <p:spPr>
          <a:xfrm>
            <a:off x="838200" y="1874728"/>
            <a:ext cx="6096000" cy="92333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0" i="0" dirty="0">
                <a:solidFill>
                  <a:srgbClr val="333333"/>
                </a:solidFill>
                <a:effectLst/>
                <a:latin typeface="Helvetica Neue"/>
              </a:rPr>
              <a:t>One of the essential steps in data analysis is </a:t>
            </a:r>
            <a:r>
              <a:rPr lang="en-US" b="1" i="0" dirty="0">
                <a:solidFill>
                  <a:srgbClr val="333333"/>
                </a:solidFill>
                <a:effectLst/>
                <a:latin typeface="Helvetica Neue"/>
              </a:rPr>
              <a:t>assessing multicollinearity</a:t>
            </a:r>
            <a:r>
              <a:rPr lang="en-US" b="0" i="0" dirty="0">
                <a:solidFill>
                  <a:srgbClr val="333333"/>
                </a:solidFill>
                <a:effectLst/>
                <a:latin typeface="Helvetica Neue"/>
              </a:rPr>
              <a:t> among independent variables. </a:t>
            </a:r>
          </a:p>
        </p:txBody>
      </p:sp>
      <p:sp>
        <p:nvSpPr>
          <p:cNvPr id="6" name="TextBox 5">
            <a:extLst>
              <a:ext uri="{FF2B5EF4-FFF2-40B4-BE49-F238E27FC236}">
                <a16:creationId xmlns:a16="http://schemas.microsoft.com/office/drawing/2014/main" id="{FD9078F0-601D-7803-E652-058E38D17394}"/>
              </a:ext>
            </a:extLst>
          </p:cNvPr>
          <p:cNvSpPr txBox="1"/>
          <p:nvPr/>
        </p:nvSpPr>
        <p:spPr>
          <a:xfrm>
            <a:off x="1320800" y="4440942"/>
            <a:ext cx="6096000" cy="1354217"/>
          </a:xfrm>
          <a:prstGeom prst="rect">
            <a:avLst/>
          </a:prstGeom>
          <a:noFill/>
        </p:spPr>
        <p:txBody>
          <a:bodyPr wrap="square">
            <a:spAutoFit/>
          </a:bodyPr>
          <a:lstStyle/>
          <a:p>
            <a:pPr algn="l">
              <a:spcAft>
                <a:spcPts val="600"/>
              </a:spcAft>
            </a:pPr>
            <a:r>
              <a:rPr lang="en-US" b="0" i="0" dirty="0">
                <a:solidFill>
                  <a:srgbClr val="333333"/>
                </a:solidFill>
                <a:effectLst/>
                <a:latin typeface="Helvetica Neue"/>
              </a:rPr>
              <a:t>To begin examining fields with respect to multicollinearity, we used </a:t>
            </a:r>
            <a:r>
              <a:rPr lang="en-US" b="1" i="0" dirty="0">
                <a:solidFill>
                  <a:srgbClr val="333333"/>
                </a:solidFill>
                <a:effectLst/>
                <a:latin typeface="Helvetica Neue"/>
              </a:rPr>
              <a:t>two correlation matrices</a:t>
            </a:r>
            <a:r>
              <a:rPr lang="en-US" b="0" i="0" dirty="0">
                <a:solidFill>
                  <a:srgbClr val="333333"/>
                </a:solidFill>
                <a:effectLst/>
                <a:latin typeface="Helvetica Neue"/>
              </a:rPr>
              <a:t>:</a:t>
            </a:r>
          </a:p>
          <a:p>
            <a:pPr algn="l">
              <a:spcAft>
                <a:spcPts val="600"/>
              </a:spcAft>
              <a:buFont typeface="+mj-lt"/>
              <a:buAutoNum type="arabicPeriod"/>
            </a:pPr>
            <a:r>
              <a:rPr lang="en-US" b="0" i="0" dirty="0">
                <a:solidFill>
                  <a:srgbClr val="333333"/>
                </a:solidFill>
                <a:effectLst/>
                <a:latin typeface="Helvetica Neue"/>
              </a:rPr>
              <a:t> Continuous variables</a:t>
            </a:r>
          </a:p>
          <a:p>
            <a:pPr algn="l">
              <a:spcAft>
                <a:spcPts val="600"/>
              </a:spcAft>
              <a:buFont typeface="+mj-lt"/>
              <a:buAutoNum type="arabicPeriod"/>
            </a:pPr>
            <a:r>
              <a:rPr lang="en-US" b="0" i="0" dirty="0">
                <a:solidFill>
                  <a:srgbClr val="333333"/>
                </a:solidFill>
                <a:effectLst/>
                <a:latin typeface="Helvetica Neue"/>
              </a:rPr>
              <a:t> Ratings variables</a:t>
            </a:r>
          </a:p>
        </p:txBody>
      </p:sp>
      <p:sp>
        <p:nvSpPr>
          <p:cNvPr id="8" name="TextBox 7">
            <a:extLst>
              <a:ext uri="{FF2B5EF4-FFF2-40B4-BE49-F238E27FC236}">
                <a16:creationId xmlns:a16="http://schemas.microsoft.com/office/drawing/2014/main" id="{2E03F691-4A29-E297-D2E9-7414D7D4D1C8}"/>
              </a:ext>
            </a:extLst>
          </p:cNvPr>
          <p:cNvSpPr txBox="1"/>
          <p:nvPr/>
        </p:nvSpPr>
        <p:spPr>
          <a:xfrm>
            <a:off x="5016500" y="3157835"/>
            <a:ext cx="6096000" cy="92333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1" i="0" dirty="0">
                <a:solidFill>
                  <a:srgbClr val="333333"/>
                </a:solidFill>
                <a:effectLst/>
                <a:latin typeface="Helvetica Neue"/>
              </a:rPr>
              <a:t>Multicollinearity occurs when predictor variables are highly correlated with each other</a:t>
            </a:r>
            <a:r>
              <a:rPr lang="en-US" b="0" i="0" dirty="0">
                <a:solidFill>
                  <a:srgbClr val="333333"/>
                </a:solidFill>
                <a:effectLst/>
                <a:latin typeface="Helvetica Neue"/>
              </a:rPr>
              <a:t>, which can impact the reliability of regression models.</a:t>
            </a:r>
            <a:endParaRPr lang="en-US" dirty="0"/>
          </a:p>
        </p:txBody>
      </p:sp>
      <p:sp>
        <p:nvSpPr>
          <p:cNvPr id="17" name="Freeform: Shape 16">
            <a:extLst>
              <a:ext uri="{FF2B5EF4-FFF2-40B4-BE49-F238E27FC236}">
                <a16:creationId xmlns:a16="http://schemas.microsoft.com/office/drawing/2014/main" id="{6E253B15-6F2D-E5E4-9E82-DFBB03ED1083}"/>
              </a:ext>
            </a:extLst>
          </p:cNvPr>
          <p:cNvSpPr/>
          <p:nvPr/>
        </p:nvSpPr>
        <p:spPr>
          <a:xfrm>
            <a:off x="1620692" y="1608119"/>
            <a:ext cx="8856808" cy="4092069"/>
          </a:xfrm>
          <a:custGeom>
            <a:avLst/>
            <a:gdLst>
              <a:gd name="connsiteX0" fmla="*/ 0 w 8856808"/>
              <a:gd name="connsiteY0" fmla="*/ 109744 h 4092069"/>
              <a:gd name="connsiteX1" fmla="*/ 8851900 w 8856808"/>
              <a:gd name="connsiteY1" fmla="*/ 185944 h 4092069"/>
              <a:gd name="connsiteX2" fmla="*/ 1346200 w 8856808"/>
              <a:gd name="connsiteY2" fmla="*/ 1836944 h 4092069"/>
              <a:gd name="connsiteX3" fmla="*/ 7721600 w 8856808"/>
              <a:gd name="connsiteY3" fmla="*/ 3233944 h 4092069"/>
              <a:gd name="connsiteX4" fmla="*/ 5689600 w 8856808"/>
              <a:gd name="connsiteY4" fmla="*/ 3983244 h 4092069"/>
              <a:gd name="connsiteX5" fmla="*/ 5283200 w 8856808"/>
              <a:gd name="connsiteY5" fmla="*/ 4072144 h 409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6808" h="4092069">
                <a:moveTo>
                  <a:pt x="0" y="109744"/>
                </a:moveTo>
                <a:cubicBezTo>
                  <a:pt x="4313766" y="3910"/>
                  <a:pt x="8627533" y="-101923"/>
                  <a:pt x="8851900" y="185944"/>
                </a:cubicBezTo>
                <a:cubicBezTo>
                  <a:pt x="9076267" y="473811"/>
                  <a:pt x="1534583" y="1328944"/>
                  <a:pt x="1346200" y="1836944"/>
                </a:cubicBezTo>
                <a:cubicBezTo>
                  <a:pt x="1157817" y="2344944"/>
                  <a:pt x="6997700" y="2876227"/>
                  <a:pt x="7721600" y="3233944"/>
                </a:cubicBezTo>
                <a:cubicBezTo>
                  <a:pt x="8445500" y="3591661"/>
                  <a:pt x="6096000" y="3843544"/>
                  <a:pt x="5689600" y="3983244"/>
                </a:cubicBezTo>
                <a:cubicBezTo>
                  <a:pt x="5283200" y="4122944"/>
                  <a:pt x="5283200" y="4097544"/>
                  <a:pt x="5283200" y="4072144"/>
                </a:cubicBezTo>
              </a:path>
            </a:pathLst>
          </a:custGeom>
          <a:noFill/>
          <a:ln w="57150">
            <a:solidFill>
              <a:schemeClr val="accent1">
                <a:lumMod val="20000"/>
                <a:lumOff val="8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Airplane">
            <a:extLst>
              <a:ext uri="{FF2B5EF4-FFF2-40B4-BE49-F238E27FC236}">
                <a16:creationId xmlns:a16="http://schemas.microsoft.com/office/drawing/2014/main" id="{C5FEA431-F580-1880-6827-08D280CAA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567719">
            <a:off x="5314865" y="5051633"/>
            <a:ext cx="1595377" cy="1595377"/>
          </a:xfrm>
          <a:prstGeom prst="rect">
            <a:avLst/>
          </a:prstGeom>
        </p:spPr>
      </p:pic>
      <p:pic>
        <p:nvPicPr>
          <p:cNvPr id="20" name="Graphic 19" descr="Marker">
            <a:extLst>
              <a:ext uri="{FF2B5EF4-FFF2-40B4-BE49-F238E27FC236}">
                <a16:creationId xmlns:a16="http://schemas.microsoft.com/office/drawing/2014/main" id="{ECB01E67-1E92-195D-E7B3-00D0D4B0E8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20300" y="1062841"/>
            <a:ext cx="914400" cy="914400"/>
          </a:xfrm>
          <a:prstGeom prst="rect">
            <a:avLst/>
          </a:prstGeom>
        </p:spPr>
      </p:pic>
      <p:pic>
        <p:nvPicPr>
          <p:cNvPr id="21" name="Graphic 20" descr="Marker">
            <a:extLst>
              <a:ext uri="{FF2B5EF4-FFF2-40B4-BE49-F238E27FC236}">
                <a16:creationId xmlns:a16="http://schemas.microsoft.com/office/drawing/2014/main" id="{972C4275-E0E7-DF99-A443-46DFB384B9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41284" y="2775708"/>
            <a:ext cx="914400" cy="914400"/>
          </a:xfrm>
          <a:prstGeom prst="rect">
            <a:avLst/>
          </a:prstGeom>
        </p:spPr>
      </p:pic>
      <p:pic>
        <p:nvPicPr>
          <p:cNvPr id="22" name="Graphic 21" descr="Marker">
            <a:extLst>
              <a:ext uri="{FF2B5EF4-FFF2-40B4-BE49-F238E27FC236}">
                <a16:creationId xmlns:a16="http://schemas.microsoft.com/office/drawing/2014/main" id="{AC05AC19-2CC2-E560-246A-596D863A9F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05900" y="4257813"/>
            <a:ext cx="914400" cy="914400"/>
          </a:xfrm>
          <a:prstGeom prst="rect">
            <a:avLst/>
          </a:prstGeom>
        </p:spPr>
      </p:pic>
      <p:sp>
        <p:nvSpPr>
          <p:cNvPr id="25" name="Isosceles Triangle 24">
            <a:extLst>
              <a:ext uri="{FF2B5EF4-FFF2-40B4-BE49-F238E27FC236}">
                <a16:creationId xmlns:a16="http://schemas.microsoft.com/office/drawing/2014/main" id="{21BAEEDA-5316-0757-9F2C-5F531EA77929}"/>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loud">
            <a:extLst>
              <a:ext uri="{FF2B5EF4-FFF2-40B4-BE49-F238E27FC236}">
                <a16:creationId xmlns:a16="http://schemas.microsoft.com/office/drawing/2014/main" id="{78D78217-7B00-AC7B-32F7-93D1C3E764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400900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636300E-51B3-E254-CE1F-7F497981B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0"/>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526DBD-8115-F3F4-9C1D-81B3CF500966}"/>
              </a:ext>
            </a:extLst>
          </p:cNvPr>
          <p:cNvSpPr>
            <a:spLocks noGrp="1"/>
          </p:cNvSpPr>
          <p:nvPr>
            <p:ph type="title"/>
          </p:nvPr>
        </p:nvSpPr>
        <p:spPr>
          <a:xfrm>
            <a:off x="838200" y="365125"/>
            <a:ext cx="5257800" cy="1325563"/>
          </a:xfrm>
        </p:spPr>
        <p:txBody>
          <a:bodyPr/>
          <a:lstStyle/>
          <a:p>
            <a:r>
              <a:rPr lang="en-US" dirty="0"/>
              <a:t>Correlation </a:t>
            </a:r>
            <a:br>
              <a:rPr lang="en-US" dirty="0"/>
            </a:br>
            <a:r>
              <a:rPr lang="en-US" dirty="0"/>
              <a:t>Matrix 1</a:t>
            </a:r>
          </a:p>
        </p:txBody>
      </p:sp>
      <p:sp>
        <p:nvSpPr>
          <p:cNvPr id="3" name="TextBox 2">
            <a:extLst>
              <a:ext uri="{FF2B5EF4-FFF2-40B4-BE49-F238E27FC236}">
                <a16:creationId xmlns:a16="http://schemas.microsoft.com/office/drawing/2014/main" id="{CBCC4348-0672-38F0-D34A-BA94CE56F9AE}"/>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Continuous Variables </a:t>
            </a:r>
          </a:p>
        </p:txBody>
      </p:sp>
      <p:sp>
        <p:nvSpPr>
          <p:cNvPr id="5" name="TextBox 4">
            <a:extLst>
              <a:ext uri="{FF2B5EF4-FFF2-40B4-BE49-F238E27FC236}">
                <a16:creationId xmlns:a16="http://schemas.microsoft.com/office/drawing/2014/main" id="{C650E35C-8B19-F11C-3483-71621F2CCF72}"/>
              </a:ext>
            </a:extLst>
          </p:cNvPr>
          <p:cNvSpPr txBox="1"/>
          <p:nvPr/>
        </p:nvSpPr>
        <p:spPr>
          <a:xfrm>
            <a:off x="838200" y="2413337"/>
            <a:ext cx="4219575" cy="4047262"/>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1" dirty="0">
                <a:solidFill>
                  <a:srgbClr val="333333"/>
                </a:solidFill>
              </a:rPr>
              <a:t>D</a:t>
            </a:r>
            <a:r>
              <a:rPr lang="en-US" b="1" i="0" dirty="0">
                <a:solidFill>
                  <a:srgbClr val="333333"/>
                </a:solidFill>
                <a:effectLst/>
              </a:rPr>
              <a:t>eparture delays appear to be highly correlated with arrival delays</a:t>
            </a:r>
            <a:r>
              <a:rPr lang="en-US" b="0" i="0" dirty="0">
                <a:solidFill>
                  <a:srgbClr val="333333"/>
                </a:solidFill>
                <a:effectLst/>
              </a:rPr>
              <a:t>; certain steps, such as removing one of the two or calculating an average delay variable, would likely be necessary for use in a predictive model.</a:t>
            </a:r>
          </a:p>
          <a:p>
            <a:pPr marL="285750" indent="-285750">
              <a:spcAft>
                <a:spcPts val="600"/>
              </a:spcAft>
              <a:buFont typeface="Arial" panose="020B0604020202020204" pitchFamily="34" charset="0"/>
              <a:buChar char="•"/>
            </a:pPr>
            <a:r>
              <a:rPr lang="en-US" dirty="0"/>
              <a:t>Outside of continuous variables, many of the ratings appear to share similar frequency distributions based on the graphs displayed earlier, sparking significant multicollinearity concerns. Our next step to evaluate these potential relationships was to create another correlation matrix.</a:t>
            </a:r>
          </a:p>
        </p:txBody>
      </p:sp>
      <p:pic>
        <p:nvPicPr>
          <p:cNvPr id="6" name="Graphic 5" descr="Airplane">
            <a:extLst>
              <a:ext uri="{FF2B5EF4-FFF2-40B4-BE49-F238E27FC236}">
                <a16:creationId xmlns:a16="http://schemas.microsoft.com/office/drawing/2014/main" id="{FD345934-0B2F-40D0-6BD3-3C6264E478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961" y="347167"/>
            <a:ext cx="1595377" cy="1595377"/>
          </a:xfrm>
          <a:prstGeom prst="rect">
            <a:avLst/>
          </a:prstGeom>
        </p:spPr>
      </p:pic>
      <p:sp>
        <p:nvSpPr>
          <p:cNvPr id="26" name="Freeform: Shape 25">
            <a:extLst>
              <a:ext uri="{FF2B5EF4-FFF2-40B4-BE49-F238E27FC236}">
                <a16:creationId xmlns:a16="http://schemas.microsoft.com/office/drawing/2014/main" id="{3904B5DE-FA06-0842-A754-6B9EB69C45CD}"/>
              </a:ext>
            </a:extLst>
          </p:cNvPr>
          <p:cNvSpPr/>
          <p:nvPr/>
        </p:nvSpPr>
        <p:spPr>
          <a:xfrm>
            <a:off x="428625" y="1847850"/>
            <a:ext cx="5143500" cy="4841455"/>
          </a:xfrm>
          <a:custGeom>
            <a:avLst/>
            <a:gdLst>
              <a:gd name="connsiteX0" fmla="*/ 0 w 5176730"/>
              <a:gd name="connsiteY0" fmla="*/ 4880725 h 4969205"/>
              <a:gd name="connsiteX1" fmla="*/ 4591050 w 5176730"/>
              <a:gd name="connsiteY1" fmla="*/ 4537825 h 4969205"/>
              <a:gd name="connsiteX2" fmla="*/ 4705350 w 5176730"/>
              <a:gd name="connsiteY2" fmla="*/ 1508875 h 4969205"/>
              <a:gd name="connsiteX3" fmla="*/ 5133975 w 5176730"/>
              <a:gd name="connsiteY3" fmla="*/ 127750 h 4969205"/>
              <a:gd name="connsiteX4" fmla="*/ 5162550 w 5176730"/>
              <a:gd name="connsiteY4" fmla="*/ 61075 h 4969205"/>
              <a:gd name="connsiteX5" fmla="*/ 5143500 w 5176730"/>
              <a:gd name="connsiteY5" fmla="*/ 127750 h 496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6730" h="4969205">
                <a:moveTo>
                  <a:pt x="0" y="4880725"/>
                </a:moveTo>
                <a:cubicBezTo>
                  <a:pt x="1903412" y="4990262"/>
                  <a:pt x="3806825" y="5099800"/>
                  <a:pt x="4591050" y="4537825"/>
                </a:cubicBezTo>
                <a:cubicBezTo>
                  <a:pt x="5375275" y="3975850"/>
                  <a:pt x="4614863" y="2243887"/>
                  <a:pt x="4705350" y="1508875"/>
                </a:cubicBezTo>
                <a:cubicBezTo>
                  <a:pt x="4795837" y="773863"/>
                  <a:pt x="5057775" y="369050"/>
                  <a:pt x="5133975" y="127750"/>
                </a:cubicBezTo>
                <a:cubicBezTo>
                  <a:pt x="5210175" y="-113550"/>
                  <a:pt x="5160963" y="61075"/>
                  <a:pt x="5162550" y="61075"/>
                </a:cubicBezTo>
                <a:cubicBezTo>
                  <a:pt x="5164137" y="61075"/>
                  <a:pt x="5153818" y="94412"/>
                  <a:pt x="5143500" y="127750"/>
                </a:cubicBezTo>
              </a:path>
            </a:pathLst>
          </a:custGeom>
          <a:noFill/>
          <a:ln w="50800">
            <a:solidFill>
              <a:schemeClr val="accent6">
                <a:lumMod val="20000"/>
                <a:lumOff val="8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Marker">
            <a:extLst>
              <a:ext uri="{FF2B5EF4-FFF2-40B4-BE49-F238E27FC236}">
                <a16:creationId xmlns:a16="http://schemas.microsoft.com/office/drawing/2014/main" id="{D2B369D4-C83B-D6CC-191C-1DAF6DAA09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75" y="5864877"/>
            <a:ext cx="914400" cy="914400"/>
          </a:xfrm>
          <a:prstGeom prst="rect">
            <a:avLst/>
          </a:prstGeom>
        </p:spPr>
      </p:pic>
    </p:spTree>
    <p:extLst>
      <p:ext uri="{BB962C8B-B14F-4D97-AF65-F5344CB8AC3E}">
        <p14:creationId xmlns:p14="http://schemas.microsoft.com/office/powerpoint/2010/main" val="71085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6DBD-8115-F3F4-9C1D-81B3CF500966}"/>
              </a:ext>
            </a:extLst>
          </p:cNvPr>
          <p:cNvSpPr>
            <a:spLocks noGrp="1"/>
          </p:cNvSpPr>
          <p:nvPr>
            <p:ph type="title"/>
          </p:nvPr>
        </p:nvSpPr>
        <p:spPr>
          <a:xfrm>
            <a:off x="838200" y="365125"/>
            <a:ext cx="5257800" cy="1325563"/>
          </a:xfrm>
        </p:spPr>
        <p:txBody>
          <a:bodyPr/>
          <a:lstStyle/>
          <a:p>
            <a:r>
              <a:rPr lang="en-US" dirty="0"/>
              <a:t>Correlation </a:t>
            </a:r>
            <a:br>
              <a:rPr lang="en-US" dirty="0"/>
            </a:br>
            <a:r>
              <a:rPr lang="en-US" dirty="0"/>
              <a:t>Matrix 2</a:t>
            </a:r>
          </a:p>
        </p:txBody>
      </p:sp>
      <p:sp>
        <p:nvSpPr>
          <p:cNvPr id="3" name="TextBox 2">
            <a:extLst>
              <a:ext uri="{FF2B5EF4-FFF2-40B4-BE49-F238E27FC236}">
                <a16:creationId xmlns:a16="http://schemas.microsoft.com/office/drawing/2014/main" id="{CBCC4348-0672-38F0-D34A-BA94CE56F9AE}"/>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Ratings Variables </a:t>
            </a:r>
          </a:p>
        </p:txBody>
      </p:sp>
      <p:sp>
        <p:nvSpPr>
          <p:cNvPr id="5" name="TextBox 4">
            <a:extLst>
              <a:ext uri="{FF2B5EF4-FFF2-40B4-BE49-F238E27FC236}">
                <a16:creationId xmlns:a16="http://schemas.microsoft.com/office/drawing/2014/main" id="{C650E35C-8B19-F11C-3483-71621F2CCF72}"/>
              </a:ext>
            </a:extLst>
          </p:cNvPr>
          <p:cNvSpPr txBox="1"/>
          <p:nvPr/>
        </p:nvSpPr>
        <p:spPr>
          <a:xfrm>
            <a:off x="838200" y="2413337"/>
            <a:ext cx="4067175" cy="349326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We can see from the matrix that </a:t>
            </a:r>
            <a:r>
              <a:rPr lang="en-US" b="1" dirty="0">
                <a:solidFill>
                  <a:srgbClr val="333333"/>
                </a:solidFill>
              </a:rPr>
              <a:t>certain ratings variables have strong positive correlations with each other</a:t>
            </a:r>
            <a:r>
              <a:rPr lang="en-US" dirty="0">
                <a:solidFill>
                  <a:srgbClr val="333333"/>
                </a:solidFill>
              </a:rPr>
              <a:t>. If these are included in the model without adjustments, our model may suffer a loss in reliability.</a:t>
            </a:r>
          </a:p>
          <a:p>
            <a:pPr marL="285750" indent="-285750">
              <a:spcAft>
                <a:spcPts val="600"/>
              </a:spcAft>
              <a:buFont typeface="Arial" panose="020B0604020202020204" pitchFamily="34" charset="0"/>
              <a:buChar char="•"/>
            </a:pPr>
            <a:r>
              <a:rPr lang="en-US" dirty="0">
                <a:solidFill>
                  <a:srgbClr val="333333"/>
                </a:solidFill>
              </a:rPr>
              <a:t>In order to avoid this issue, </a:t>
            </a:r>
            <a:r>
              <a:rPr lang="en-US" b="1" dirty="0">
                <a:solidFill>
                  <a:srgbClr val="333333"/>
                </a:solidFill>
              </a:rPr>
              <a:t>we elected to combine ratings variables into two groups</a:t>
            </a:r>
            <a:r>
              <a:rPr lang="en-US" dirty="0">
                <a:solidFill>
                  <a:srgbClr val="333333"/>
                </a:solidFill>
              </a:rPr>
              <a:t>—based on the degree of correlation—and utilize average ratings from these two groups as model inputs.</a:t>
            </a:r>
            <a:endParaRPr lang="en-US" dirty="0"/>
          </a:p>
        </p:txBody>
      </p:sp>
      <p:pic>
        <p:nvPicPr>
          <p:cNvPr id="10242" name="Picture 2">
            <a:extLst>
              <a:ext uri="{FF2B5EF4-FFF2-40B4-BE49-F238E27FC236}">
                <a16:creationId xmlns:a16="http://schemas.microsoft.com/office/drawing/2014/main" id="{E92C3380-7E88-C97B-0546-9A8553E58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86"/>
          <a:stretch/>
        </p:blipFill>
        <p:spPr bwMode="auto">
          <a:xfrm>
            <a:off x="5086350" y="-1"/>
            <a:ext cx="710565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DC37107C-FC52-30DC-4832-F325E5920217}"/>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2FC89F5D-1866-2679-E528-7E8D5F831E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2396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EF9F-0080-6091-BFA5-589039D0C232}"/>
              </a:ext>
            </a:extLst>
          </p:cNvPr>
          <p:cNvSpPr>
            <a:spLocks noGrp="1"/>
          </p:cNvSpPr>
          <p:nvPr>
            <p:ph type="title"/>
          </p:nvPr>
        </p:nvSpPr>
        <p:spPr/>
        <p:txBody>
          <a:bodyPr/>
          <a:lstStyle/>
          <a:p>
            <a:r>
              <a:rPr lang="en-US" dirty="0"/>
              <a:t>Aggregated ratings </a:t>
            </a:r>
            <a:br>
              <a:rPr lang="en-US" dirty="0"/>
            </a:br>
            <a:r>
              <a:rPr lang="en-US" dirty="0"/>
              <a:t>variables</a:t>
            </a:r>
          </a:p>
        </p:txBody>
      </p:sp>
      <p:graphicFrame>
        <p:nvGraphicFramePr>
          <p:cNvPr id="3" name="Table 2">
            <a:extLst>
              <a:ext uri="{FF2B5EF4-FFF2-40B4-BE49-F238E27FC236}">
                <a16:creationId xmlns:a16="http://schemas.microsoft.com/office/drawing/2014/main" id="{C9566BA5-7985-0076-FA89-A0878E5258F3}"/>
              </a:ext>
            </a:extLst>
          </p:cNvPr>
          <p:cNvGraphicFramePr>
            <a:graphicFrameLocks noGrp="1"/>
          </p:cNvGraphicFramePr>
          <p:nvPr>
            <p:extLst>
              <p:ext uri="{D42A27DB-BD31-4B8C-83A1-F6EECF244321}">
                <p14:modId xmlns:p14="http://schemas.microsoft.com/office/powerpoint/2010/main" val="1081156849"/>
              </p:ext>
            </p:extLst>
          </p:nvPr>
        </p:nvGraphicFramePr>
        <p:xfrm>
          <a:off x="6769101" y="2406650"/>
          <a:ext cx="3955494" cy="3695700"/>
        </p:xfrm>
        <a:graphic>
          <a:graphicData uri="http://schemas.openxmlformats.org/drawingml/2006/table">
            <a:tbl>
              <a:tblPr/>
              <a:tblGrid>
                <a:gridCol w="3955494">
                  <a:extLst>
                    <a:ext uri="{9D8B030D-6E8A-4147-A177-3AD203B41FA5}">
                      <a16:colId xmlns:a16="http://schemas.microsoft.com/office/drawing/2014/main" val="634374516"/>
                    </a:ext>
                  </a:extLst>
                </a:gridCol>
              </a:tblGrid>
              <a:tr h="344577">
                <a:tc>
                  <a:txBody>
                    <a:bodyPr/>
                    <a:lstStyle/>
                    <a:p>
                      <a:pPr algn="ctr" fontAlgn="b"/>
                      <a:r>
                        <a:rPr lang="en-US" b="1" dirty="0">
                          <a:effectLst/>
                        </a:rPr>
                        <a:t>Ratings Group 2: In-Flight &amp; Baggage</a:t>
                      </a:r>
                      <a:endParaRPr lang="en-US" dirty="0">
                        <a:effectLst/>
                      </a:endParaRPr>
                    </a:p>
                  </a:txBody>
                  <a:tcPr marL="47625" marR="47625" marT="47625" marB="47625" anchor="b">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241010"/>
                  </a:ext>
                </a:extLst>
              </a:tr>
              <a:tr h="344577">
                <a:tc>
                  <a:txBody>
                    <a:bodyPr/>
                    <a:lstStyle/>
                    <a:p>
                      <a:pPr algn="ctr" fontAlgn="t"/>
                      <a:r>
                        <a:rPr lang="en-US" dirty="0">
                          <a:effectLst/>
                        </a:rPr>
                        <a:t>Food and Drink</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1581802"/>
                  </a:ext>
                </a:extLst>
              </a:tr>
              <a:tr h="344577">
                <a:tc>
                  <a:txBody>
                    <a:bodyPr/>
                    <a:lstStyle/>
                    <a:p>
                      <a:pPr algn="ctr" fontAlgn="t"/>
                      <a:r>
                        <a:rPr lang="en-US" dirty="0">
                          <a:effectLst/>
                        </a:rPr>
                        <a:t>Seat Comfort</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02944"/>
                  </a:ext>
                </a:extLst>
              </a:tr>
              <a:tr h="344577">
                <a:tc>
                  <a:txBody>
                    <a:bodyPr/>
                    <a:lstStyle/>
                    <a:p>
                      <a:pPr algn="ctr" fontAlgn="t"/>
                      <a:r>
                        <a:rPr lang="en-US" dirty="0">
                          <a:effectLst/>
                        </a:rPr>
                        <a:t>In-Flight Entertainment</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1510501"/>
                  </a:ext>
                </a:extLst>
              </a:tr>
              <a:tr h="344577">
                <a:tc>
                  <a:txBody>
                    <a:bodyPr/>
                    <a:lstStyle/>
                    <a:p>
                      <a:pPr algn="ctr" fontAlgn="t"/>
                      <a:r>
                        <a:rPr lang="en-US">
                          <a:effectLst/>
                        </a:rPr>
                        <a:t>Onboard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26031"/>
                  </a:ext>
                </a:extLst>
              </a:tr>
              <a:tr h="344577">
                <a:tc>
                  <a:txBody>
                    <a:bodyPr/>
                    <a:lstStyle/>
                    <a:p>
                      <a:pPr algn="ctr" fontAlgn="t"/>
                      <a:r>
                        <a:rPr lang="en-US">
                          <a:effectLst/>
                        </a:rPr>
                        <a:t>Leg Room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139109"/>
                  </a:ext>
                </a:extLst>
              </a:tr>
              <a:tr h="344577">
                <a:tc>
                  <a:txBody>
                    <a:bodyPr/>
                    <a:lstStyle/>
                    <a:p>
                      <a:pPr algn="ctr" fontAlgn="t"/>
                      <a:r>
                        <a:rPr lang="en-US">
                          <a:effectLst/>
                        </a:rPr>
                        <a:t>Baggage Handling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0618212"/>
                  </a:ext>
                </a:extLst>
              </a:tr>
              <a:tr h="344577">
                <a:tc>
                  <a:txBody>
                    <a:bodyPr/>
                    <a:lstStyle/>
                    <a:p>
                      <a:pPr algn="ctr" fontAlgn="t"/>
                      <a:r>
                        <a:rPr lang="en-US">
                          <a:effectLst/>
                        </a:rPr>
                        <a:t>Check-In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1784795"/>
                  </a:ext>
                </a:extLst>
              </a:tr>
              <a:tr h="344577">
                <a:tc>
                  <a:txBody>
                    <a:bodyPr/>
                    <a:lstStyle/>
                    <a:p>
                      <a:pPr algn="ctr" fontAlgn="t"/>
                      <a:r>
                        <a:rPr lang="en-US">
                          <a:effectLst/>
                        </a:rPr>
                        <a:t>In-Flight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9424358"/>
                  </a:ext>
                </a:extLst>
              </a:tr>
              <a:tr h="344577">
                <a:tc>
                  <a:txBody>
                    <a:bodyPr/>
                    <a:lstStyle/>
                    <a:p>
                      <a:pPr algn="ctr" fontAlgn="t"/>
                      <a:r>
                        <a:rPr lang="en-US" dirty="0">
                          <a:effectLst/>
                        </a:rPr>
                        <a:t>Cleanliness</a:t>
                      </a:r>
                    </a:p>
                  </a:txBody>
                  <a:tcPr marL="47625" marR="47625" marT="47625" marB="47625">
                    <a:lnL>
                      <a:noFill/>
                    </a:lnL>
                    <a:lnR>
                      <a:noFill/>
                    </a:lnR>
                    <a:lnT w="9525"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583985769"/>
                  </a:ext>
                </a:extLst>
              </a:tr>
            </a:tbl>
          </a:graphicData>
        </a:graphic>
      </p:graphicFrame>
      <p:graphicFrame>
        <p:nvGraphicFramePr>
          <p:cNvPr id="4" name="Table 3">
            <a:extLst>
              <a:ext uri="{FF2B5EF4-FFF2-40B4-BE49-F238E27FC236}">
                <a16:creationId xmlns:a16="http://schemas.microsoft.com/office/drawing/2014/main" id="{45443709-A48C-4D7F-A779-537081DC9AE1}"/>
              </a:ext>
            </a:extLst>
          </p:cNvPr>
          <p:cNvGraphicFramePr>
            <a:graphicFrameLocks noGrp="1"/>
          </p:cNvGraphicFramePr>
          <p:nvPr>
            <p:extLst>
              <p:ext uri="{D42A27DB-BD31-4B8C-83A1-F6EECF244321}">
                <p14:modId xmlns:p14="http://schemas.microsoft.com/office/powerpoint/2010/main" val="862075439"/>
              </p:ext>
            </p:extLst>
          </p:nvPr>
        </p:nvGraphicFramePr>
        <p:xfrm>
          <a:off x="1529933" y="3884929"/>
          <a:ext cx="3955494" cy="2217420"/>
        </p:xfrm>
        <a:graphic>
          <a:graphicData uri="http://schemas.openxmlformats.org/drawingml/2006/table">
            <a:tbl>
              <a:tblPr/>
              <a:tblGrid>
                <a:gridCol w="3955494">
                  <a:extLst>
                    <a:ext uri="{9D8B030D-6E8A-4147-A177-3AD203B41FA5}">
                      <a16:colId xmlns:a16="http://schemas.microsoft.com/office/drawing/2014/main" val="3892887175"/>
                    </a:ext>
                  </a:extLst>
                </a:gridCol>
              </a:tblGrid>
              <a:tr h="344577">
                <a:tc>
                  <a:txBody>
                    <a:bodyPr/>
                    <a:lstStyle/>
                    <a:p>
                      <a:pPr algn="ctr" fontAlgn="b"/>
                      <a:r>
                        <a:rPr lang="en-US" b="1" dirty="0">
                          <a:effectLst/>
                        </a:rPr>
                        <a:t>Ratings Group 1: Pre-Flight &amp; Wi-Fi</a:t>
                      </a:r>
                      <a:endParaRPr lang="en-US" dirty="0">
                        <a:effectLst/>
                      </a:endParaRPr>
                    </a:p>
                  </a:txBody>
                  <a:tcPr marL="47625" marR="47625" marT="47625" marB="47625" anchor="b">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07574"/>
                  </a:ext>
                </a:extLst>
              </a:tr>
              <a:tr h="344577">
                <a:tc>
                  <a:txBody>
                    <a:bodyPr/>
                    <a:lstStyle/>
                    <a:p>
                      <a:pPr algn="ctr" fontAlgn="t"/>
                      <a:r>
                        <a:rPr lang="en-US" dirty="0">
                          <a:effectLst/>
                        </a:rPr>
                        <a:t>In-Flight </a:t>
                      </a:r>
                      <a:r>
                        <a:rPr lang="en-US" dirty="0" err="1">
                          <a:effectLst/>
                        </a:rPr>
                        <a:t>Wifi</a:t>
                      </a:r>
                      <a:r>
                        <a:rPr lang="en-US" dirty="0">
                          <a:effectLst/>
                        </a:rPr>
                        <a:t>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0473030"/>
                  </a:ext>
                </a:extLst>
              </a:tr>
              <a:tr h="344577">
                <a:tc>
                  <a:txBody>
                    <a:bodyPr/>
                    <a:lstStyle/>
                    <a:p>
                      <a:pPr algn="ctr" fontAlgn="t"/>
                      <a:r>
                        <a:rPr lang="en-US" dirty="0">
                          <a:effectLst/>
                        </a:rPr>
                        <a:t>Departure / Arrival Time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0925719"/>
                  </a:ext>
                </a:extLst>
              </a:tr>
              <a:tr h="344577">
                <a:tc>
                  <a:txBody>
                    <a:bodyPr/>
                    <a:lstStyle/>
                    <a:p>
                      <a:pPr algn="ctr" fontAlgn="t"/>
                      <a:r>
                        <a:rPr lang="en-US" dirty="0">
                          <a:effectLst/>
                        </a:rPr>
                        <a:t>Ease of Online Booking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2706125"/>
                  </a:ext>
                </a:extLst>
              </a:tr>
              <a:tr h="344577">
                <a:tc>
                  <a:txBody>
                    <a:bodyPr/>
                    <a:lstStyle/>
                    <a:p>
                      <a:pPr algn="ctr" fontAlgn="t"/>
                      <a:r>
                        <a:rPr lang="en-US" dirty="0">
                          <a:effectLst/>
                        </a:rPr>
                        <a:t>Gate Location</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3805653"/>
                  </a:ext>
                </a:extLst>
              </a:tr>
              <a:tr h="344577">
                <a:tc>
                  <a:txBody>
                    <a:bodyPr/>
                    <a:lstStyle/>
                    <a:p>
                      <a:pPr algn="ctr" fontAlgn="t"/>
                      <a:r>
                        <a:rPr lang="en-US" dirty="0">
                          <a:effectLst/>
                        </a:rPr>
                        <a:t>Online Boarding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405159"/>
                  </a:ext>
                </a:extLst>
              </a:tr>
            </a:tbl>
          </a:graphicData>
        </a:graphic>
      </p:graphicFrame>
      <p:pic>
        <p:nvPicPr>
          <p:cNvPr id="9" name="Graphic 8" descr="Partial sun">
            <a:extLst>
              <a:ext uri="{FF2B5EF4-FFF2-40B4-BE49-F238E27FC236}">
                <a16:creationId xmlns:a16="http://schemas.microsoft.com/office/drawing/2014/main" id="{465C18BD-1F72-0739-1869-DA11FF247E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4066" y="875506"/>
            <a:ext cx="1325563" cy="1325563"/>
          </a:xfrm>
          <a:prstGeom prst="rect">
            <a:avLst/>
          </a:prstGeom>
        </p:spPr>
      </p:pic>
      <p:pic>
        <p:nvPicPr>
          <p:cNvPr id="11" name="Graphic 10" descr="Rain">
            <a:extLst>
              <a:ext uri="{FF2B5EF4-FFF2-40B4-BE49-F238E27FC236}">
                <a16:creationId xmlns:a16="http://schemas.microsoft.com/office/drawing/2014/main" id="{540EDEAF-F1AB-998A-93E7-7B6D36FE6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44898" y="2277427"/>
            <a:ext cx="1325563" cy="1325563"/>
          </a:xfrm>
          <a:prstGeom prst="rect">
            <a:avLst/>
          </a:prstGeom>
        </p:spPr>
      </p:pic>
      <p:sp>
        <p:nvSpPr>
          <p:cNvPr id="12" name="Rectangle: Rounded Corners 11">
            <a:extLst>
              <a:ext uri="{FF2B5EF4-FFF2-40B4-BE49-F238E27FC236}">
                <a16:creationId xmlns:a16="http://schemas.microsoft.com/office/drawing/2014/main" id="{5DA309D8-2AAC-5F29-F314-E5E60386019E}"/>
              </a:ext>
            </a:extLst>
          </p:cNvPr>
          <p:cNvSpPr/>
          <p:nvPr/>
        </p:nvSpPr>
        <p:spPr>
          <a:xfrm>
            <a:off x="1535727" y="2108200"/>
            <a:ext cx="3949700" cy="4244975"/>
          </a:xfrm>
          <a:prstGeom prst="roundRect">
            <a:avLst/>
          </a:prstGeom>
          <a:no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Rounded Corners 12">
            <a:extLst>
              <a:ext uri="{FF2B5EF4-FFF2-40B4-BE49-F238E27FC236}">
                <a16:creationId xmlns:a16="http://schemas.microsoft.com/office/drawing/2014/main" id="{22258F5F-C773-596A-6785-C446A37ECD32}"/>
              </a:ext>
            </a:extLst>
          </p:cNvPr>
          <p:cNvSpPr/>
          <p:nvPr/>
        </p:nvSpPr>
        <p:spPr>
          <a:xfrm>
            <a:off x="6775549" y="792163"/>
            <a:ext cx="3949700" cy="5553075"/>
          </a:xfrm>
          <a:prstGeom prst="roundRect">
            <a:avLst/>
          </a:prstGeom>
          <a:noFill/>
          <a:ln w="508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46409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BF20-6FBB-8A26-98AA-5F714537A2BE}"/>
              </a:ext>
            </a:extLst>
          </p:cNvPr>
          <p:cNvSpPr>
            <a:spLocks noGrp="1"/>
          </p:cNvSpPr>
          <p:nvPr>
            <p:ph type="title"/>
          </p:nvPr>
        </p:nvSpPr>
        <p:spPr>
          <a:xfrm>
            <a:off x="838200" y="365125"/>
            <a:ext cx="4328886" cy="1325563"/>
          </a:xfrm>
        </p:spPr>
        <p:txBody>
          <a:bodyPr>
            <a:normAutofit fontScale="90000"/>
          </a:bodyPr>
          <a:lstStyle/>
          <a:p>
            <a:r>
              <a:rPr lang="en-US" dirty="0"/>
              <a:t>Aggregated Ratings </a:t>
            </a:r>
            <a:br>
              <a:rPr lang="en-US" dirty="0"/>
            </a:br>
            <a:r>
              <a:rPr lang="en-US" dirty="0"/>
              <a:t>Variables</a:t>
            </a:r>
          </a:p>
        </p:txBody>
      </p:sp>
      <p:pic>
        <p:nvPicPr>
          <p:cNvPr id="12290" name="Picture 2">
            <a:extLst>
              <a:ext uri="{FF2B5EF4-FFF2-40B4-BE49-F238E27FC236}">
                <a16:creationId xmlns:a16="http://schemas.microsoft.com/office/drawing/2014/main" id="{6E62147C-20EE-1F68-6DB0-CE9507DBC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6BA71B-499D-3EAF-E342-D24D313C22B9}"/>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Combined Histogram</a:t>
            </a:r>
          </a:p>
        </p:txBody>
      </p:sp>
      <p:sp>
        <p:nvSpPr>
          <p:cNvPr id="6" name="TextBox 5">
            <a:extLst>
              <a:ext uri="{FF2B5EF4-FFF2-40B4-BE49-F238E27FC236}">
                <a16:creationId xmlns:a16="http://schemas.microsoft.com/office/drawing/2014/main" id="{9750AE7B-DBAF-BF42-D6A7-32E38BEC747B}"/>
              </a:ext>
            </a:extLst>
          </p:cNvPr>
          <p:cNvSpPr txBox="1"/>
          <p:nvPr/>
        </p:nvSpPr>
        <p:spPr>
          <a:xfrm>
            <a:off x="838200" y="2413337"/>
            <a:ext cx="4067175" cy="2939266"/>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When viewing these aggregated ratings, we can see a clear separation in values</a:t>
            </a:r>
          </a:p>
          <a:p>
            <a:pPr marL="285750" indent="-285750">
              <a:spcAft>
                <a:spcPts val="600"/>
              </a:spcAft>
              <a:buFont typeface="Arial" panose="020B0604020202020204" pitchFamily="34" charset="0"/>
              <a:buChar char="•"/>
            </a:pPr>
            <a:r>
              <a:rPr lang="en-US" dirty="0"/>
              <a:t>The two consolidated ratings variables share a weak positive correlation (correlation coefficient = </a:t>
            </a:r>
            <a:r>
              <a:rPr lang="en-US" b="1" dirty="0"/>
              <a:t>0.181</a:t>
            </a:r>
            <a:r>
              <a:rPr lang="en-US" dirty="0"/>
              <a:t>), indicating that they can be jointly included in our model without violating the collinearity assumption to a significant degree.</a:t>
            </a:r>
          </a:p>
        </p:txBody>
      </p:sp>
      <p:sp>
        <p:nvSpPr>
          <p:cNvPr id="9" name="Isosceles Triangle 8">
            <a:extLst>
              <a:ext uri="{FF2B5EF4-FFF2-40B4-BE49-F238E27FC236}">
                <a16:creationId xmlns:a16="http://schemas.microsoft.com/office/drawing/2014/main" id="{DF520B39-F548-48A7-9A65-9929C1F0C8B8}"/>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loud">
            <a:extLst>
              <a:ext uri="{FF2B5EF4-FFF2-40B4-BE49-F238E27FC236}">
                <a16:creationId xmlns:a16="http://schemas.microsoft.com/office/drawing/2014/main" id="{5034F8E5-BB3B-571D-3247-C1C4793093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378683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80F4-B316-38EA-4CCE-BF951290DAF7}"/>
              </a:ext>
            </a:extLst>
          </p:cNvPr>
          <p:cNvSpPr>
            <a:spLocks noGrp="1"/>
          </p:cNvSpPr>
          <p:nvPr>
            <p:ph type="title"/>
          </p:nvPr>
        </p:nvSpPr>
        <p:spPr>
          <a:xfrm>
            <a:off x="838200" y="365125"/>
            <a:ext cx="4857750" cy="1325563"/>
          </a:xfrm>
        </p:spPr>
        <p:txBody>
          <a:bodyPr/>
          <a:lstStyle/>
          <a:p>
            <a:r>
              <a:rPr lang="en-US" dirty="0"/>
              <a:t>Ruling Out the Linear Model</a:t>
            </a:r>
          </a:p>
        </p:txBody>
      </p:sp>
      <p:sp>
        <p:nvSpPr>
          <p:cNvPr id="3" name="TextBox 2">
            <a:extLst>
              <a:ext uri="{FF2B5EF4-FFF2-40B4-BE49-F238E27FC236}">
                <a16:creationId xmlns:a16="http://schemas.microsoft.com/office/drawing/2014/main" id="{A74F6AA0-D4F1-DE1B-29CC-D5686C20066B}"/>
              </a:ext>
            </a:extLst>
          </p:cNvPr>
          <p:cNvSpPr txBox="1"/>
          <p:nvPr/>
        </p:nvSpPr>
        <p:spPr>
          <a:xfrm>
            <a:off x="838200" y="1835214"/>
            <a:ext cx="4330700" cy="4047262"/>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Before engaging in further analysis, we first identified that </a:t>
            </a:r>
            <a:r>
              <a:rPr lang="en-US" b="1" dirty="0">
                <a:solidFill>
                  <a:srgbClr val="333333"/>
                </a:solidFill>
              </a:rPr>
              <a:t>satisfaction</a:t>
            </a:r>
            <a:r>
              <a:rPr lang="en-US" dirty="0">
                <a:solidFill>
                  <a:srgbClr val="333333"/>
                </a:solidFill>
              </a:rPr>
              <a:t>—as a categorical/binary variable—</a:t>
            </a:r>
            <a:r>
              <a:rPr lang="en-US" b="1" dirty="0">
                <a:solidFill>
                  <a:srgbClr val="333333"/>
                </a:solidFill>
              </a:rPr>
              <a:t>cannot be reliably predicted through a linear model</a:t>
            </a:r>
            <a:r>
              <a:rPr lang="en-US" dirty="0">
                <a:solidFill>
                  <a:srgbClr val="333333"/>
                </a:solidFill>
              </a:rPr>
              <a:t>. We created a rough initial model to demonstrate this roadblock.</a:t>
            </a:r>
          </a:p>
          <a:p>
            <a:pPr marL="285750" indent="-285750">
              <a:spcAft>
                <a:spcPts val="600"/>
              </a:spcAft>
              <a:buFont typeface="Arial" panose="020B0604020202020204" pitchFamily="34" charset="0"/>
              <a:buChar char="•"/>
            </a:pPr>
            <a:r>
              <a:rPr lang="en-US" dirty="0"/>
              <a:t>We can see that, despite purportedly containing various coefficients of high statistical significance, the linear model is fundamentally incapable of modeling binary output. For various x-values, the linear model predicts unattainable values between satisfied or neutral/dissatisfied (encoded as 1 and 0 respectively).</a:t>
            </a:r>
          </a:p>
        </p:txBody>
      </p:sp>
      <p:pic>
        <p:nvPicPr>
          <p:cNvPr id="13314" name="Picture 2">
            <a:extLst>
              <a:ext uri="{FF2B5EF4-FFF2-40B4-BE49-F238E27FC236}">
                <a16:creationId xmlns:a16="http://schemas.microsoft.com/office/drawing/2014/main" id="{48BF37C5-CEF4-4B33-3A06-B8BE48DBA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725" y="143328"/>
            <a:ext cx="6571344" cy="65713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4523F8-9A24-9895-AF51-C0538884D0B1}"/>
              </a:ext>
            </a:extLst>
          </p:cNvPr>
          <p:cNvSpPr>
            <a:spLocks noChangeArrowheads="1"/>
          </p:cNvSpPr>
          <p:nvPr/>
        </p:nvSpPr>
        <p:spPr bwMode="auto">
          <a:xfrm>
            <a:off x="6261102" y="1166405"/>
            <a:ext cx="335027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Coefficients: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Estimate Std. Error t value </a:t>
            </a:r>
            <a:r>
              <a:rPr kumimoji="0" lang="en-US" altLang="en-US" sz="800" b="0" i="0" u="none" strike="noStrike" cap="none" normalizeH="0" baseline="0" dirty="0" err="1">
                <a:ln>
                  <a:noFill/>
                </a:ln>
                <a:solidFill>
                  <a:srgbClr val="333333"/>
                </a:solidFill>
                <a:effectLst/>
                <a:latin typeface="Courier New" panose="02070309020205020404" pitchFamily="49" charset="0"/>
              </a:rPr>
              <a:t>Pr</a:t>
            </a:r>
            <a:r>
              <a:rPr kumimoji="0" lang="en-US" altLang="en-US" sz="800" b="0" i="0" u="none" strike="noStrike" cap="none" normalizeH="0" baseline="0" dirty="0">
                <a:ln>
                  <a:noFill/>
                </a:ln>
                <a:solidFill>
                  <a:srgbClr val="333333"/>
                </a:solidFill>
                <a:effectLst/>
                <a:latin typeface="Courier New" panose="02070309020205020404" pitchFamily="49" charset="0"/>
              </a:rPr>
              <a:t>(&gt;|t|)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(Intercept) -3.69e-01 5.04e-03 -73.15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Gender 2.92e-03 2.51e-03 1.17 0.24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Customer.Type</a:t>
            </a:r>
            <a:r>
              <a:rPr kumimoji="0" lang="en-US" altLang="en-US" sz="800" b="0" i="0" u="none" strike="noStrike" cap="none" normalizeH="0" baseline="0" dirty="0">
                <a:ln>
                  <a:noFill/>
                </a:ln>
                <a:solidFill>
                  <a:srgbClr val="333333"/>
                </a:solidFill>
                <a:effectLst/>
                <a:latin typeface="Courier New" panose="02070309020205020404" pitchFamily="49" charset="0"/>
              </a:rPr>
              <a:t> 4.10e-01 3.96e-03 103.42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Age 5.34e-04 8.72e-05 6.12 9.4e-10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Type.of.Travel</a:t>
            </a:r>
            <a:r>
              <a:rPr kumimoji="0" lang="en-US" altLang="en-US" sz="800" b="0" i="0" u="none" strike="noStrike" cap="none" normalizeH="0" baseline="0" dirty="0">
                <a:ln>
                  <a:noFill/>
                </a:ln>
                <a:solidFill>
                  <a:srgbClr val="333333"/>
                </a:solidFill>
                <a:effectLst/>
                <a:latin typeface="Courier New" panose="02070309020205020404" pitchFamily="49" charset="0"/>
              </a:rPr>
              <a:t> 4.34e-01 3.61e-03 120.27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Class 2.42e-01 3.38e-03 71.81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Flight.Distance</a:t>
            </a:r>
            <a:r>
              <a:rPr kumimoji="0" lang="en-US" altLang="en-US" sz="800" b="0" i="0" u="none" strike="noStrike" cap="none" normalizeH="0" baseline="0" dirty="0">
                <a:ln>
                  <a:noFill/>
                </a:ln>
                <a:solidFill>
                  <a:srgbClr val="333333"/>
                </a:solidFill>
                <a:effectLst/>
                <a:latin typeface="Courier New" panose="02070309020205020404" pitchFamily="49" charset="0"/>
              </a:rPr>
              <a:t> 8.38e-06 1.45e-06 5.77 8.1e-09 ***</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5" name="Isosceles Triangle 4">
            <a:extLst>
              <a:ext uri="{FF2B5EF4-FFF2-40B4-BE49-F238E27FC236}">
                <a16:creationId xmlns:a16="http://schemas.microsoft.com/office/drawing/2014/main" id="{AEAE6FC0-75E8-6CE0-E76B-8E1477D4CC6A}"/>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BEDF8DD6-1808-AB72-D919-10F434391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261303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2A06-5A87-324C-B6BA-3025A3E04A92}"/>
              </a:ext>
            </a:extLst>
          </p:cNvPr>
          <p:cNvSpPr>
            <a:spLocks noGrp="1"/>
          </p:cNvSpPr>
          <p:nvPr>
            <p:ph type="title"/>
          </p:nvPr>
        </p:nvSpPr>
        <p:spPr/>
        <p:txBody>
          <a:bodyPr/>
          <a:lstStyle/>
          <a:p>
            <a:r>
              <a:rPr lang="en-US" dirty="0"/>
              <a:t>Logistic Regression</a:t>
            </a:r>
          </a:p>
        </p:txBody>
      </p:sp>
      <p:sp>
        <p:nvSpPr>
          <p:cNvPr id="3" name="TextBox 2">
            <a:extLst>
              <a:ext uri="{FF2B5EF4-FFF2-40B4-BE49-F238E27FC236}">
                <a16:creationId xmlns:a16="http://schemas.microsoft.com/office/drawing/2014/main" id="{24B166E6-D4CE-0AE2-4B34-CFF0CDE1A04F}"/>
              </a:ext>
            </a:extLst>
          </p:cNvPr>
          <p:cNvSpPr txBox="1"/>
          <p:nvPr/>
        </p:nvSpPr>
        <p:spPr>
          <a:xfrm>
            <a:off x="838200" y="1690688"/>
            <a:ext cx="9525000" cy="923330"/>
          </a:xfrm>
          <a:prstGeom prst="rect">
            <a:avLst/>
          </a:prstGeom>
          <a:noFill/>
        </p:spPr>
        <p:txBody>
          <a:bodyPr wrap="square">
            <a:spAutoFit/>
          </a:bodyPr>
          <a:lstStyle/>
          <a:p>
            <a:pPr>
              <a:spcAft>
                <a:spcPts val="600"/>
              </a:spcAft>
            </a:pPr>
            <a:r>
              <a:rPr lang="en-US" dirty="0">
                <a:solidFill>
                  <a:srgbClr val="333333"/>
                </a:solidFill>
              </a:rPr>
              <a:t>Rather than a linear model, we will evaluate and prepare the data for use in a logistic regression, which predicts the log odds of satisfaction. Such models utilize different assumptions relative to linear models, significantly altering the necessary EDA steps.</a:t>
            </a:r>
          </a:p>
        </p:txBody>
      </p:sp>
      <p:sp>
        <p:nvSpPr>
          <p:cNvPr id="5" name="TextBox 4">
            <a:extLst>
              <a:ext uri="{FF2B5EF4-FFF2-40B4-BE49-F238E27FC236}">
                <a16:creationId xmlns:a16="http://schemas.microsoft.com/office/drawing/2014/main" id="{C577FEF2-B7C5-29ED-A509-B06085C94146}"/>
              </a:ext>
            </a:extLst>
          </p:cNvPr>
          <p:cNvSpPr txBox="1"/>
          <p:nvPr/>
        </p:nvSpPr>
        <p:spPr>
          <a:xfrm>
            <a:off x="3486150" y="3275077"/>
            <a:ext cx="7867650" cy="2970044"/>
          </a:xfrm>
          <a:prstGeom prst="rect">
            <a:avLst/>
          </a:prstGeom>
          <a:noFill/>
        </p:spPr>
        <p:txBody>
          <a:bodyPr wrap="square">
            <a:spAutoFit/>
          </a:bodyPr>
          <a:lstStyle/>
          <a:p>
            <a:pPr>
              <a:spcAft>
                <a:spcPts val="600"/>
              </a:spcAft>
            </a:pPr>
            <a:r>
              <a:rPr lang="en-US" dirty="0">
                <a:solidFill>
                  <a:srgbClr val="333333"/>
                </a:solidFill>
              </a:rPr>
              <a:t>Assumptions are altered as follows:</a:t>
            </a:r>
          </a:p>
          <a:p>
            <a:pPr marL="285750" indent="-285750">
              <a:spcAft>
                <a:spcPts val="600"/>
              </a:spcAft>
              <a:buFont typeface="Arial" panose="020B0604020202020204" pitchFamily="34" charset="0"/>
              <a:buChar char="•"/>
            </a:pPr>
            <a:r>
              <a:rPr lang="en-US" b="1" dirty="0">
                <a:solidFill>
                  <a:srgbClr val="333333"/>
                </a:solidFill>
              </a:rPr>
              <a:t>Linearity</a:t>
            </a:r>
            <a:r>
              <a:rPr lang="en-US" dirty="0">
                <a:solidFill>
                  <a:srgbClr val="333333"/>
                </a:solidFill>
              </a:rPr>
              <a:t>: Rather than a linear relationship between parameters and the dependent variable, logistic regression assumes a linear relationship between parameters and the log odds</a:t>
            </a:r>
          </a:p>
          <a:p>
            <a:pPr marL="285750" indent="-285750">
              <a:spcAft>
                <a:spcPts val="600"/>
              </a:spcAft>
              <a:buFont typeface="Arial" panose="020B0604020202020204" pitchFamily="34" charset="0"/>
              <a:buChar char="•"/>
            </a:pPr>
            <a:r>
              <a:rPr lang="en-US" b="1" dirty="0">
                <a:solidFill>
                  <a:srgbClr val="333333"/>
                </a:solidFill>
              </a:rPr>
              <a:t>Independence of Errors</a:t>
            </a:r>
            <a:r>
              <a:rPr lang="en-US" dirty="0">
                <a:solidFill>
                  <a:srgbClr val="333333"/>
                </a:solidFill>
              </a:rPr>
              <a:t>: Remains as an assumption for both linear and logistic models</a:t>
            </a:r>
          </a:p>
          <a:p>
            <a:pPr marL="285750" indent="-285750">
              <a:spcAft>
                <a:spcPts val="600"/>
              </a:spcAft>
              <a:buFont typeface="Arial" panose="020B0604020202020204" pitchFamily="34" charset="0"/>
              <a:buChar char="•"/>
            </a:pPr>
            <a:r>
              <a:rPr lang="en-US" b="1" dirty="0">
                <a:solidFill>
                  <a:srgbClr val="333333"/>
                </a:solidFill>
              </a:rPr>
              <a:t>Homoscedasticity</a:t>
            </a:r>
            <a:r>
              <a:rPr lang="en-US" dirty="0">
                <a:solidFill>
                  <a:srgbClr val="333333"/>
                </a:solidFill>
              </a:rPr>
              <a:t>: Not required under logistic regression</a:t>
            </a:r>
          </a:p>
          <a:p>
            <a:pPr marL="285750" indent="-285750">
              <a:spcAft>
                <a:spcPts val="600"/>
              </a:spcAft>
              <a:buFont typeface="Arial" panose="020B0604020202020204" pitchFamily="34" charset="0"/>
              <a:buChar char="•"/>
            </a:pPr>
            <a:r>
              <a:rPr lang="en-US" b="1" dirty="0">
                <a:solidFill>
                  <a:srgbClr val="333333"/>
                </a:solidFill>
              </a:rPr>
              <a:t>Normally distributed residuals</a:t>
            </a:r>
            <a:r>
              <a:rPr lang="en-US" dirty="0">
                <a:solidFill>
                  <a:srgbClr val="333333"/>
                </a:solidFill>
              </a:rPr>
              <a:t>: Not required under logistic regression</a:t>
            </a:r>
          </a:p>
          <a:p>
            <a:pPr marL="285750" indent="-285750">
              <a:spcAft>
                <a:spcPts val="600"/>
              </a:spcAft>
              <a:buFont typeface="Arial" panose="020B0604020202020204" pitchFamily="34" charset="0"/>
              <a:buChar char="•"/>
            </a:pPr>
            <a:r>
              <a:rPr lang="en-US" b="1" dirty="0">
                <a:solidFill>
                  <a:srgbClr val="333333"/>
                </a:solidFill>
              </a:rPr>
              <a:t>Multicollinearity</a:t>
            </a:r>
            <a:r>
              <a:rPr lang="en-US" dirty="0">
                <a:solidFill>
                  <a:srgbClr val="333333"/>
                </a:solidFill>
              </a:rPr>
              <a:t>: Remains as an assumption for both linear and logistic models</a:t>
            </a:r>
            <a:endParaRPr lang="en-US" dirty="0"/>
          </a:p>
        </p:txBody>
      </p:sp>
      <p:sp>
        <p:nvSpPr>
          <p:cNvPr id="7" name="Isosceles Triangle 6">
            <a:extLst>
              <a:ext uri="{FF2B5EF4-FFF2-40B4-BE49-F238E27FC236}">
                <a16:creationId xmlns:a16="http://schemas.microsoft.com/office/drawing/2014/main" id="{28A61623-7A8C-F95D-B241-A79B529615A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loud">
            <a:extLst>
              <a:ext uri="{FF2B5EF4-FFF2-40B4-BE49-F238E27FC236}">
                <a16:creationId xmlns:a16="http://schemas.microsoft.com/office/drawing/2014/main" id="{D425CA3D-625F-940E-10A1-D3D8A287A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00" y="-225426"/>
            <a:ext cx="1333500" cy="1333500"/>
          </a:xfrm>
          <a:prstGeom prst="rect">
            <a:avLst/>
          </a:prstGeom>
        </p:spPr>
      </p:pic>
      <p:pic>
        <p:nvPicPr>
          <p:cNvPr id="11" name="Graphic 10" descr="Briefcase">
            <a:extLst>
              <a:ext uri="{FF2B5EF4-FFF2-40B4-BE49-F238E27FC236}">
                <a16:creationId xmlns:a16="http://schemas.microsoft.com/office/drawing/2014/main" id="{8534F7C1-4FBE-1F84-B88E-5FFF6F4C7D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9560" y="4914913"/>
            <a:ext cx="1262278" cy="1262278"/>
          </a:xfrm>
          <a:prstGeom prst="rect">
            <a:avLst/>
          </a:prstGeom>
        </p:spPr>
      </p:pic>
      <p:pic>
        <p:nvPicPr>
          <p:cNvPr id="15" name="Graphic 14" descr="Pilot">
            <a:extLst>
              <a:ext uri="{FF2B5EF4-FFF2-40B4-BE49-F238E27FC236}">
                <a16:creationId xmlns:a16="http://schemas.microsoft.com/office/drawing/2014/main" id="{74FAA2D2-6AC5-04D8-6B14-695EBE6E48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7059" y="3018832"/>
            <a:ext cx="1320801" cy="1320801"/>
          </a:xfrm>
          <a:prstGeom prst="rect">
            <a:avLst/>
          </a:prstGeom>
        </p:spPr>
      </p:pic>
    </p:spTree>
    <p:extLst>
      <p:ext uri="{BB962C8B-B14F-4D97-AF65-F5344CB8AC3E}">
        <p14:creationId xmlns:p14="http://schemas.microsoft.com/office/powerpoint/2010/main" val="34481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(1/3)</a:t>
            </a:r>
          </a:p>
        </p:txBody>
      </p:sp>
      <p:sp>
        <p:nvSpPr>
          <p:cNvPr id="3" name="TextBox 2">
            <a:extLst>
              <a:ext uri="{FF2B5EF4-FFF2-40B4-BE49-F238E27FC236}">
                <a16:creationId xmlns:a16="http://schemas.microsoft.com/office/drawing/2014/main" id="{5B469D07-E7E1-B5FF-7751-7D9F14F973C1}"/>
              </a:ext>
            </a:extLst>
          </p:cNvPr>
          <p:cNvSpPr txBox="1"/>
          <p:nvPr/>
        </p:nvSpPr>
        <p:spPr>
          <a:xfrm>
            <a:off x="1701800" y="1904495"/>
            <a:ext cx="7345870" cy="1200329"/>
          </a:xfrm>
          <a:prstGeom prst="rect">
            <a:avLst/>
          </a:prstGeom>
          <a:noFill/>
        </p:spPr>
        <p:txBody>
          <a:bodyPr wrap="square">
            <a:spAutoFit/>
          </a:bodyPr>
          <a:lstStyle/>
          <a:p>
            <a:pPr>
              <a:spcAft>
                <a:spcPts val="600"/>
              </a:spcAft>
            </a:pPr>
            <a:r>
              <a:rPr lang="en-US" dirty="0">
                <a:solidFill>
                  <a:srgbClr val="333333"/>
                </a:solidFill>
              </a:rPr>
              <a:t>Unlike a standard linear regression, which assumes that independent parameters have a linear relationship with the dependent variable, </a:t>
            </a:r>
            <a:r>
              <a:rPr lang="en-US" b="1" dirty="0">
                <a:solidFill>
                  <a:srgbClr val="333333"/>
                </a:solidFill>
              </a:rPr>
              <a:t>logistic regression assumes that parameters have a linear relationship with the log odds.</a:t>
            </a:r>
          </a:p>
        </p:txBody>
      </p:sp>
      <p:sp>
        <p:nvSpPr>
          <p:cNvPr id="5" name="TextBox 4">
            <a:extLst>
              <a:ext uri="{FF2B5EF4-FFF2-40B4-BE49-F238E27FC236}">
                <a16:creationId xmlns:a16="http://schemas.microsoft.com/office/drawing/2014/main" id="{24A99E9D-02CF-C8B9-06FB-12253987B204}"/>
              </a:ext>
            </a:extLst>
          </p:cNvPr>
          <p:cNvSpPr txBox="1"/>
          <p:nvPr/>
        </p:nvSpPr>
        <p:spPr>
          <a:xfrm>
            <a:off x="2618500" y="3353272"/>
            <a:ext cx="7392070" cy="1200329"/>
          </a:xfrm>
          <a:prstGeom prst="rect">
            <a:avLst/>
          </a:prstGeom>
          <a:noFill/>
        </p:spPr>
        <p:txBody>
          <a:bodyPr wrap="square">
            <a:spAutoFit/>
          </a:bodyPr>
          <a:lstStyle/>
          <a:p>
            <a:pPr>
              <a:spcAft>
                <a:spcPts val="600"/>
              </a:spcAft>
            </a:pPr>
            <a:r>
              <a:rPr lang="en-US" dirty="0">
                <a:solidFill>
                  <a:srgbClr val="333333"/>
                </a:solidFill>
              </a:rPr>
              <a:t>Odds represent the number of favorable outcomes divided by the number of unfavorable outcomes. Put differently, if “p” represents the probability of favorable outcomes, </a:t>
            </a:r>
            <a:r>
              <a:rPr lang="en-US" b="1" dirty="0">
                <a:solidFill>
                  <a:srgbClr val="333333"/>
                </a:solidFill>
              </a:rPr>
              <a:t>Odds = p/(1-p). Log odds take the natural log of the odds, which can be expressed as ln(p/1-p)).</a:t>
            </a:r>
          </a:p>
        </p:txBody>
      </p:sp>
      <p:sp>
        <p:nvSpPr>
          <p:cNvPr id="7" name="TextBox 6">
            <a:extLst>
              <a:ext uri="{FF2B5EF4-FFF2-40B4-BE49-F238E27FC236}">
                <a16:creationId xmlns:a16="http://schemas.microsoft.com/office/drawing/2014/main" id="{07868C0A-A8AD-AC37-B0C8-338A4ED6BC96}"/>
              </a:ext>
            </a:extLst>
          </p:cNvPr>
          <p:cNvSpPr txBox="1"/>
          <p:nvPr/>
        </p:nvSpPr>
        <p:spPr>
          <a:xfrm>
            <a:off x="3581400" y="4802049"/>
            <a:ext cx="7877175" cy="1477328"/>
          </a:xfrm>
          <a:prstGeom prst="rect">
            <a:avLst/>
          </a:prstGeom>
          <a:noFill/>
        </p:spPr>
        <p:txBody>
          <a:bodyPr wrap="square">
            <a:spAutoFit/>
          </a:bodyPr>
          <a:lstStyle/>
          <a:p>
            <a:pPr>
              <a:spcAft>
                <a:spcPts val="600"/>
              </a:spcAft>
            </a:pPr>
            <a:r>
              <a:rPr lang="en-US" dirty="0">
                <a:solidFill>
                  <a:srgbClr val="333333"/>
                </a:solidFill>
              </a:rPr>
              <a:t>We can use a visual test to examine whether or not this assumption holds true for continuous variables. While it is not sensible to compute log odds for individual data points, </a:t>
            </a:r>
            <a:r>
              <a:rPr lang="en-US" b="1" dirty="0">
                <a:solidFill>
                  <a:srgbClr val="333333"/>
                </a:solidFill>
              </a:rPr>
              <a:t>we can group continuous variables into discrete buckets—calculating the average log odds for each</a:t>
            </a:r>
            <a:r>
              <a:rPr lang="en-US" dirty="0">
                <a:solidFill>
                  <a:srgbClr val="333333"/>
                </a:solidFill>
              </a:rPr>
              <a:t>—to examine whether or not they might satisfy this assumption.</a:t>
            </a:r>
            <a:endParaRPr lang="en-US" dirty="0"/>
          </a:p>
        </p:txBody>
      </p:sp>
      <p:pic>
        <p:nvPicPr>
          <p:cNvPr id="12" name="Graphic 11" descr="Mountain scene">
            <a:extLst>
              <a:ext uri="{FF2B5EF4-FFF2-40B4-BE49-F238E27FC236}">
                <a16:creationId xmlns:a16="http://schemas.microsoft.com/office/drawing/2014/main" id="{7035C8CA-E5E4-1F8B-958D-529DB980C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4100" y="3496236"/>
            <a:ext cx="914400" cy="914400"/>
          </a:xfrm>
          <a:prstGeom prst="rect">
            <a:avLst/>
          </a:prstGeom>
        </p:spPr>
      </p:pic>
      <p:pic>
        <p:nvPicPr>
          <p:cNvPr id="14" name="Graphic 13" descr="Tropical scene">
            <a:extLst>
              <a:ext uri="{FF2B5EF4-FFF2-40B4-BE49-F238E27FC236}">
                <a16:creationId xmlns:a16="http://schemas.microsoft.com/office/drawing/2014/main" id="{0CEC0B41-A241-066D-8FE5-DFC86C1A59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400" y="2053154"/>
            <a:ext cx="914400" cy="914400"/>
          </a:xfrm>
          <a:prstGeom prst="rect">
            <a:avLst/>
          </a:prstGeom>
        </p:spPr>
      </p:pic>
      <p:pic>
        <p:nvPicPr>
          <p:cNvPr id="16" name="Graphic 15" descr="City">
            <a:extLst>
              <a:ext uri="{FF2B5EF4-FFF2-40B4-BE49-F238E27FC236}">
                <a16:creationId xmlns:a16="http://schemas.microsoft.com/office/drawing/2014/main" id="{8D25AA89-71E7-FDE7-AEC5-942635CD36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67000" y="5083513"/>
            <a:ext cx="914400" cy="914400"/>
          </a:xfrm>
          <a:prstGeom prst="rect">
            <a:avLst/>
          </a:prstGeom>
        </p:spPr>
      </p:pic>
      <p:sp>
        <p:nvSpPr>
          <p:cNvPr id="17" name="Isosceles Triangle 16">
            <a:extLst>
              <a:ext uri="{FF2B5EF4-FFF2-40B4-BE49-F238E27FC236}">
                <a16:creationId xmlns:a16="http://schemas.microsoft.com/office/drawing/2014/main" id="{B7E51072-487B-7841-86FC-29E0CB8278A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loud">
            <a:extLst>
              <a:ext uri="{FF2B5EF4-FFF2-40B4-BE49-F238E27FC236}">
                <a16:creationId xmlns:a16="http://schemas.microsoft.com/office/drawing/2014/main" id="{D4ABD1C4-AE72-9CE0-0DA8-0E7B47F4FA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57322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4BE6-FDA4-2132-0777-FBA1BB54055C}"/>
              </a:ext>
            </a:extLst>
          </p:cNvPr>
          <p:cNvSpPr>
            <a:spLocks noGrp="1"/>
          </p:cNvSpPr>
          <p:nvPr>
            <p:ph type="title"/>
          </p:nvPr>
        </p:nvSpPr>
        <p:spPr/>
        <p:txBody>
          <a:bodyPr/>
          <a:lstStyle/>
          <a:p>
            <a:r>
              <a:rPr lang="en-US" dirty="0"/>
              <a:t>Introduction</a:t>
            </a:r>
          </a:p>
        </p:txBody>
      </p:sp>
      <p:grpSp>
        <p:nvGrpSpPr>
          <p:cNvPr id="15" name="Group 14">
            <a:extLst>
              <a:ext uri="{FF2B5EF4-FFF2-40B4-BE49-F238E27FC236}">
                <a16:creationId xmlns:a16="http://schemas.microsoft.com/office/drawing/2014/main" id="{7801CD65-F75C-2E79-C325-7ED649B34DF7}"/>
              </a:ext>
            </a:extLst>
          </p:cNvPr>
          <p:cNvGrpSpPr/>
          <p:nvPr/>
        </p:nvGrpSpPr>
        <p:grpSpPr>
          <a:xfrm>
            <a:off x="5770639" y="4953534"/>
            <a:ext cx="5656565" cy="923330"/>
            <a:chOff x="5770639" y="4953534"/>
            <a:chExt cx="5656565" cy="923330"/>
          </a:xfrm>
        </p:grpSpPr>
        <p:sp>
          <p:nvSpPr>
            <p:cNvPr id="5" name="TextBox 4">
              <a:extLst>
                <a:ext uri="{FF2B5EF4-FFF2-40B4-BE49-F238E27FC236}">
                  <a16:creationId xmlns:a16="http://schemas.microsoft.com/office/drawing/2014/main" id="{6675FF48-15F0-3C66-745E-4962B8FC430B}"/>
                </a:ext>
              </a:extLst>
            </p:cNvPr>
            <p:cNvSpPr txBox="1"/>
            <p:nvPr/>
          </p:nvSpPr>
          <p:spPr>
            <a:xfrm>
              <a:off x="6646878" y="4953534"/>
              <a:ext cx="4780326" cy="923330"/>
            </a:xfrm>
            <a:prstGeom prst="rect">
              <a:avLst/>
            </a:prstGeom>
            <a:noFill/>
          </p:spPr>
          <p:txBody>
            <a:bodyPr wrap="square" rtlCol="0">
              <a:spAutoFit/>
            </a:bodyPr>
            <a:lstStyle/>
            <a:p>
              <a:r>
                <a:rPr lang="en-US" b="1" dirty="0"/>
                <a:t>Strategy: </a:t>
              </a:r>
              <a:r>
                <a:rPr lang="en-US" dirty="0"/>
                <a:t>conduct exploratory data analysis (EDA) to evaluate potential model inputs and identify a suitable model structure</a:t>
              </a:r>
            </a:p>
          </p:txBody>
        </p:sp>
        <p:pic>
          <p:nvPicPr>
            <p:cNvPr id="10" name="Graphic 9" descr="Airplane">
              <a:extLst>
                <a:ext uri="{FF2B5EF4-FFF2-40B4-BE49-F238E27FC236}">
                  <a16:creationId xmlns:a16="http://schemas.microsoft.com/office/drawing/2014/main" id="{9B67485C-6E48-519A-75C8-8C4BB6BFE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770639" y="4977079"/>
              <a:ext cx="876239" cy="876239"/>
            </a:xfrm>
            <a:prstGeom prst="rect">
              <a:avLst/>
            </a:prstGeom>
          </p:spPr>
        </p:pic>
      </p:grpSp>
      <p:grpSp>
        <p:nvGrpSpPr>
          <p:cNvPr id="14" name="Group 13">
            <a:extLst>
              <a:ext uri="{FF2B5EF4-FFF2-40B4-BE49-F238E27FC236}">
                <a16:creationId xmlns:a16="http://schemas.microsoft.com/office/drawing/2014/main" id="{1D568BCF-F998-565E-8B3C-C0419E8F0F4F}"/>
              </a:ext>
            </a:extLst>
          </p:cNvPr>
          <p:cNvGrpSpPr/>
          <p:nvPr/>
        </p:nvGrpSpPr>
        <p:grpSpPr>
          <a:xfrm>
            <a:off x="3626553" y="3383298"/>
            <a:ext cx="5656565" cy="923330"/>
            <a:chOff x="3035129" y="3514575"/>
            <a:chExt cx="5656565" cy="923330"/>
          </a:xfrm>
        </p:grpSpPr>
        <p:sp>
          <p:nvSpPr>
            <p:cNvPr id="4" name="TextBox 3">
              <a:extLst>
                <a:ext uri="{FF2B5EF4-FFF2-40B4-BE49-F238E27FC236}">
                  <a16:creationId xmlns:a16="http://schemas.microsoft.com/office/drawing/2014/main" id="{88C522A6-7B8F-244D-F5DF-1511A3B56F47}"/>
                </a:ext>
              </a:extLst>
            </p:cNvPr>
            <p:cNvSpPr txBox="1"/>
            <p:nvPr/>
          </p:nvSpPr>
          <p:spPr>
            <a:xfrm>
              <a:off x="3911368" y="3514575"/>
              <a:ext cx="4780326" cy="923330"/>
            </a:xfrm>
            <a:prstGeom prst="rect">
              <a:avLst/>
            </a:prstGeom>
            <a:noFill/>
          </p:spPr>
          <p:txBody>
            <a:bodyPr wrap="square" rtlCol="0">
              <a:spAutoFit/>
            </a:bodyPr>
            <a:lstStyle/>
            <a:p>
              <a:r>
                <a:rPr lang="en-US" b="1" dirty="0"/>
                <a:t>Goal: </a:t>
              </a:r>
              <a:r>
                <a:rPr lang="en-US" dirty="0"/>
                <a:t>predict satisfaction for passengers based on certain characteristics and aspects of the flight experience</a:t>
              </a:r>
            </a:p>
          </p:txBody>
        </p:sp>
        <p:pic>
          <p:nvPicPr>
            <p:cNvPr id="11" name="Graphic 10" descr="Airplane">
              <a:extLst>
                <a:ext uri="{FF2B5EF4-FFF2-40B4-BE49-F238E27FC236}">
                  <a16:creationId xmlns:a16="http://schemas.microsoft.com/office/drawing/2014/main" id="{F352C2A0-FF5B-80DA-134A-3544460D5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035129" y="3538120"/>
              <a:ext cx="876239" cy="876239"/>
            </a:xfrm>
            <a:prstGeom prst="rect">
              <a:avLst/>
            </a:prstGeom>
          </p:spPr>
        </p:pic>
      </p:grpSp>
      <p:grpSp>
        <p:nvGrpSpPr>
          <p:cNvPr id="13" name="Group 12">
            <a:extLst>
              <a:ext uri="{FF2B5EF4-FFF2-40B4-BE49-F238E27FC236}">
                <a16:creationId xmlns:a16="http://schemas.microsoft.com/office/drawing/2014/main" id="{3646A297-4C60-A226-00D5-C3B5A26C3464}"/>
              </a:ext>
            </a:extLst>
          </p:cNvPr>
          <p:cNvGrpSpPr/>
          <p:nvPr/>
        </p:nvGrpSpPr>
        <p:grpSpPr>
          <a:xfrm>
            <a:off x="2252855" y="1860153"/>
            <a:ext cx="4886176" cy="876239"/>
            <a:chOff x="1070007" y="2237659"/>
            <a:chExt cx="4886176" cy="876239"/>
          </a:xfrm>
        </p:grpSpPr>
        <p:sp>
          <p:nvSpPr>
            <p:cNvPr id="3" name="TextBox 2">
              <a:extLst>
                <a:ext uri="{FF2B5EF4-FFF2-40B4-BE49-F238E27FC236}">
                  <a16:creationId xmlns:a16="http://schemas.microsoft.com/office/drawing/2014/main" id="{FEDE11BC-AD65-E353-4E6C-8C09BC4E665F}"/>
                </a:ext>
              </a:extLst>
            </p:cNvPr>
            <p:cNvSpPr txBox="1"/>
            <p:nvPr/>
          </p:nvSpPr>
          <p:spPr>
            <a:xfrm>
              <a:off x="1946246" y="2352614"/>
              <a:ext cx="4009937" cy="646331"/>
            </a:xfrm>
            <a:prstGeom prst="rect">
              <a:avLst/>
            </a:prstGeom>
            <a:noFill/>
          </p:spPr>
          <p:txBody>
            <a:bodyPr wrap="square" rtlCol="0">
              <a:spAutoFit/>
            </a:bodyPr>
            <a:lstStyle/>
            <a:p>
              <a:r>
                <a:rPr lang="en-US" b="1" dirty="0"/>
                <a:t>Dataset: </a:t>
              </a:r>
              <a:r>
                <a:rPr lang="en-US" dirty="0"/>
                <a:t>a survey of passengers on commercial airlines</a:t>
              </a:r>
            </a:p>
          </p:txBody>
        </p:sp>
        <p:pic>
          <p:nvPicPr>
            <p:cNvPr id="12" name="Graphic 11" descr="Airplane">
              <a:extLst>
                <a:ext uri="{FF2B5EF4-FFF2-40B4-BE49-F238E27FC236}">
                  <a16:creationId xmlns:a16="http://schemas.microsoft.com/office/drawing/2014/main" id="{825DA9FB-93E0-4ADB-D361-368A65716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070007" y="2237659"/>
              <a:ext cx="876239" cy="876239"/>
            </a:xfrm>
            <a:prstGeom prst="rect">
              <a:avLst/>
            </a:prstGeom>
          </p:spPr>
        </p:pic>
      </p:grpSp>
      <p:cxnSp>
        <p:nvCxnSpPr>
          <p:cNvPr id="27" name="Connector: Curved 26">
            <a:extLst>
              <a:ext uri="{FF2B5EF4-FFF2-40B4-BE49-F238E27FC236}">
                <a16:creationId xmlns:a16="http://schemas.microsoft.com/office/drawing/2014/main" id="{CDA2483C-BB30-B2F8-68EC-CB5B3923F165}"/>
              </a:ext>
            </a:extLst>
          </p:cNvPr>
          <p:cNvCxnSpPr>
            <a:cxnSpLocks/>
            <a:stCxn id="41" idx="2"/>
          </p:cNvCxnSpPr>
          <p:nvPr/>
        </p:nvCxnSpPr>
        <p:spPr>
          <a:xfrm rot="16200000" flipH="1">
            <a:off x="2090777" y="1735336"/>
            <a:ext cx="2659726" cy="4699998"/>
          </a:xfrm>
          <a:prstGeom prst="curvedConnector2">
            <a:avLst/>
          </a:prstGeom>
          <a:ln w="571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2297758-F708-F515-A5EA-07C47A98B120}"/>
              </a:ext>
            </a:extLst>
          </p:cNvPr>
          <p:cNvCxnSpPr>
            <a:cxnSpLocks/>
          </p:cNvCxnSpPr>
          <p:nvPr/>
        </p:nvCxnSpPr>
        <p:spPr>
          <a:xfrm>
            <a:off x="1508760" y="2644983"/>
            <a:ext cx="2117793" cy="1230853"/>
          </a:xfrm>
          <a:prstGeom prst="curvedConnector3">
            <a:avLst>
              <a:gd name="adj1" fmla="val 50000"/>
            </a:avLst>
          </a:prstGeom>
          <a:ln w="57150">
            <a:prstDash val="dash"/>
          </a:ln>
        </p:spPr>
        <p:style>
          <a:lnRef idx="1">
            <a:schemeClr val="accent1"/>
          </a:lnRef>
          <a:fillRef idx="0">
            <a:schemeClr val="accent1"/>
          </a:fillRef>
          <a:effectRef idx="0">
            <a:schemeClr val="accent1"/>
          </a:effectRef>
          <a:fontRef idx="minor">
            <a:schemeClr val="tx1"/>
          </a:fontRef>
        </p:style>
      </p:cxnSp>
      <p:pic>
        <p:nvPicPr>
          <p:cNvPr id="41" name="Graphic 40" descr="Home">
            <a:extLst>
              <a:ext uri="{FF2B5EF4-FFF2-40B4-BE49-F238E27FC236}">
                <a16:creationId xmlns:a16="http://schemas.microsoft.com/office/drawing/2014/main" id="{74E82696-7A5B-9C38-2363-D621A25083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441" y="1841072"/>
            <a:ext cx="914400" cy="914400"/>
          </a:xfrm>
          <a:prstGeom prst="rect">
            <a:avLst/>
          </a:prstGeom>
        </p:spPr>
      </p:pic>
      <p:cxnSp>
        <p:nvCxnSpPr>
          <p:cNvPr id="52" name="Straight Connector 51">
            <a:extLst>
              <a:ext uri="{FF2B5EF4-FFF2-40B4-BE49-F238E27FC236}">
                <a16:creationId xmlns:a16="http://schemas.microsoft.com/office/drawing/2014/main" id="{4D2DF02A-8312-EA07-43C8-585F7DE6BE64}"/>
              </a:ext>
            </a:extLst>
          </p:cNvPr>
          <p:cNvCxnSpPr>
            <a:cxnSpLocks/>
          </p:cNvCxnSpPr>
          <p:nvPr/>
        </p:nvCxnSpPr>
        <p:spPr>
          <a:xfrm>
            <a:off x="1587500" y="2298272"/>
            <a:ext cx="665355" cy="0"/>
          </a:xfrm>
          <a:prstGeom prst="line">
            <a:avLst/>
          </a:prstGeom>
          <a:ln w="57150">
            <a:solidFill>
              <a:schemeClr val="accent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2AE156B0-997D-DC99-4AFD-E5E3A520D50C}"/>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Cloud">
            <a:extLst>
              <a:ext uri="{FF2B5EF4-FFF2-40B4-BE49-F238E27FC236}">
                <a16:creationId xmlns:a16="http://schemas.microsoft.com/office/drawing/2014/main" id="{EB9F4B8F-F667-38CF-8CED-0817394962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98369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D774D4E-8070-461A-4CE4-5AF36724D05E}"/>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302213EA-F83D-4D8A-365D-EBAA25F50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(2/3)</a:t>
            </a:r>
          </a:p>
        </p:txBody>
      </p:sp>
      <p:pic>
        <p:nvPicPr>
          <p:cNvPr id="14338" name="Picture 2">
            <a:extLst>
              <a:ext uri="{FF2B5EF4-FFF2-40B4-BE49-F238E27FC236}">
                <a16:creationId xmlns:a16="http://schemas.microsoft.com/office/drawing/2014/main" id="{D2E83709-5A11-D20F-4E27-9771C4F52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297" y="33337"/>
            <a:ext cx="3314702" cy="331470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7EA7959-3F00-755A-DF30-41D29AEF1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49" y="33337"/>
            <a:ext cx="3314702" cy="3314702"/>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A6684871-6F82-70C8-C004-DDE389856B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49" y="3462337"/>
            <a:ext cx="3314702" cy="3314702"/>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D96EF4BD-DDB5-054C-8900-6638BD6D12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7297" y="3462336"/>
            <a:ext cx="3314703" cy="33147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1F1C80-FFF5-AB28-93BB-2ABDDB034528}"/>
              </a:ext>
            </a:extLst>
          </p:cNvPr>
          <p:cNvSpPr txBox="1"/>
          <p:nvPr/>
        </p:nvSpPr>
        <p:spPr>
          <a:xfrm>
            <a:off x="838200" y="1835214"/>
            <a:ext cx="4330700" cy="4401205"/>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Out of the graphs above, it appears that only flight distance has a roughly linear relationship with log odds of satisfaction. </a:t>
            </a:r>
          </a:p>
          <a:p>
            <a:pPr marL="285750" indent="-285750">
              <a:spcAft>
                <a:spcPts val="600"/>
              </a:spcAft>
              <a:buFont typeface="Arial" panose="020B0604020202020204" pitchFamily="34" charset="0"/>
              <a:buChar char="•"/>
            </a:pPr>
            <a:r>
              <a:rPr lang="en-US" dirty="0">
                <a:solidFill>
                  <a:srgbClr val="333333"/>
                </a:solidFill>
              </a:rPr>
              <a:t>Age appears to have a parabolic relationship, peaking in the middle; some sort of aggressive transformation method may be required to reach a linear relationship. </a:t>
            </a:r>
          </a:p>
          <a:p>
            <a:pPr marL="285750" indent="-285750">
              <a:spcAft>
                <a:spcPts val="600"/>
              </a:spcAft>
              <a:buFont typeface="Arial" panose="020B0604020202020204" pitchFamily="34" charset="0"/>
              <a:buChar char="•"/>
            </a:pPr>
            <a:r>
              <a:rPr lang="en-US" dirty="0">
                <a:solidFill>
                  <a:srgbClr val="333333"/>
                </a:solidFill>
              </a:rPr>
              <a:t>Meanwhile, log odds for both delay statistics quickly disperse in both directions as they increase (likely in part due to the limited frequency of higher durations), making it difficult to conclude with certainty that a linear relationship exists.</a:t>
            </a:r>
          </a:p>
        </p:txBody>
      </p:sp>
    </p:spTree>
    <p:extLst>
      <p:ext uri="{BB962C8B-B14F-4D97-AF65-F5344CB8AC3E}">
        <p14:creationId xmlns:p14="http://schemas.microsoft.com/office/powerpoint/2010/main" val="132140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D774D4E-8070-461A-4CE4-5AF36724D05E}"/>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302213EA-F83D-4D8A-365D-EBAA25F50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(3/3)</a:t>
            </a:r>
          </a:p>
        </p:txBody>
      </p:sp>
      <p:sp>
        <p:nvSpPr>
          <p:cNvPr id="4" name="TextBox 3">
            <a:extLst>
              <a:ext uri="{FF2B5EF4-FFF2-40B4-BE49-F238E27FC236}">
                <a16:creationId xmlns:a16="http://schemas.microsoft.com/office/drawing/2014/main" id="{C71F1C80-FFF5-AB28-93BB-2ABDDB034528}"/>
              </a:ext>
            </a:extLst>
          </p:cNvPr>
          <p:cNvSpPr txBox="1"/>
          <p:nvPr/>
        </p:nvSpPr>
        <p:spPr>
          <a:xfrm>
            <a:off x="838200" y="1835214"/>
            <a:ext cx="3382818" cy="369331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In-flight and baggage ratings have a strikingly linear relationship with log odds; meanwhile, pre-flight and wi-fi ratings appear to have a significantly looser connection with a potential dip in log odds for average ratings. We can conclude with confidence that the in-flight aggregate fulfills the linearity assumption, while the pre-flight ratings are far more obscure in that regard.</a:t>
            </a:r>
          </a:p>
        </p:txBody>
      </p:sp>
      <p:pic>
        <p:nvPicPr>
          <p:cNvPr id="20482" name="Picture 2">
            <a:extLst>
              <a:ext uri="{FF2B5EF4-FFF2-40B4-BE49-F238E27FC236}">
                <a16:creationId xmlns:a16="http://schemas.microsoft.com/office/drawing/2014/main" id="{9BA45D49-58A3-1BB5-E958-BD5F0261E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243" y="2658550"/>
            <a:ext cx="3632713" cy="3632713"/>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CDD2070-C745-B091-9475-FBD0F053E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8181" y="1249697"/>
            <a:ext cx="3632713" cy="363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9E63-A1A5-4425-7895-8CF2D7B53C46}"/>
              </a:ext>
            </a:extLst>
          </p:cNvPr>
          <p:cNvSpPr>
            <a:spLocks noGrp="1"/>
          </p:cNvSpPr>
          <p:nvPr>
            <p:ph type="title"/>
          </p:nvPr>
        </p:nvSpPr>
        <p:spPr/>
        <p:txBody>
          <a:bodyPr/>
          <a:lstStyle/>
          <a:p>
            <a:r>
              <a:rPr lang="en-US" dirty="0"/>
              <a:t>Variables in the dataset</a:t>
            </a:r>
          </a:p>
        </p:txBody>
      </p:sp>
      <p:sp>
        <p:nvSpPr>
          <p:cNvPr id="3" name="Double Wave 2">
            <a:extLst>
              <a:ext uri="{FF2B5EF4-FFF2-40B4-BE49-F238E27FC236}">
                <a16:creationId xmlns:a16="http://schemas.microsoft.com/office/drawing/2014/main" id="{B16CADD0-36DD-7FDD-017B-A8354DFDC7C5}"/>
              </a:ext>
            </a:extLst>
          </p:cNvPr>
          <p:cNvSpPr/>
          <p:nvPr/>
        </p:nvSpPr>
        <p:spPr>
          <a:xfrm>
            <a:off x="836966" y="1795101"/>
            <a:ext cx="8305800" cy="2531002"/>
          </a:xfrm>
          <a:prstGeom prst="doubleWave">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Airplane">
            <a:extLst>
              <a:ext uri="{FF2B5EF4-FFF2-40B4-BE49-F238E27FC236}">
                <a16:creationId xmlns:a16="http://schemas.microsoft.com/office/drawing/2014/main" id="{61E6F2D5-530A-C925-46A6-1FBC07D22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9396890" y="2262913"/>
            <a:ext cx="1595377" cy="1595377"/>
          </a:xfrm>
          <a:prstGeom prst="rect">
            <a:avLst/>
          </a:prstGeom>
        </p:spPr>
      </p:pic>
      <p:sp>
        <p:nvSpPr>
          <p:cNvPr id="5" name="TextBox 4">
            <a:extLst>
              <a:ext uri="{FF2B5EF4-FFF2-40B4-BE49-F238E27FC236}">
                <a16:creationId xmlns:a16="http://schemas.microsoft.com/office/drawing/2014/main" id="{5CDAA7C4-2B6E-6C8F-9D50-99B544445061}"/>
              </a:ext>
            </a:extLst>
          </p:cNvPr>
          <p:cNvSpPr txBox="1"/>
          <p:nvPr/>
        </p:nvSpPr>
        <p:spPr>
          <a:xfrm>
            <a:off x="836966" y="1394991"/>
            <a:ext cx="4898231" cy="400110"/>
          </a:xfrm>
          <a:prstGeom prst="rect">
            <a:avLst/>
          </a:prstGeom>
          <a:noFill/>
        </p:spPr>
        <p:txBody>
          <a:bodyPr wrap="square" rtlCol="0">
            <a:spAutoFit/>
          </a:bodyPr>
          <a:lstStyle/>
          <a:p>
            <a:r>
              <a:rPr lang="en-US" sz="2000" b="1" dirty="0"/>
              <a:t>Ordinal Variables: Individual Ratings</a:t>
            </a:r>
          </a:p>
        </p:txBody>
      </p:sp>
      <p:sp>
        <p:nvSpPr>
          <p:cNvPr id="9" name="TextBox 8">
            <a:extLst>
              <a:ext uri="{FF2B5EF4-FFF2-40B4-BE49-F238E27FC236}">
                <a16:creationId xmlns:a16="http://schemas.microsoft.com/office/drawing/2014/main" id="{E5589DF7-41B2-9456-08BC-3A1884B41DA9}"/>
              </a:ext>
            </a:extLst>
          </p:cNvPr>
          <p:cNvSpPr txBox="1"/>
          <p:nvPr/>
        </p:nvSpPr>
        <p:spPr>
          <a:xfrm>
            <a:off x="914954" y="2712831"/>
            <a:ext cx="3474720" cy="369332"/>
          </a:xfrm>
          <a:prstGeom prst="rect">
            <a:avLst/>
          </a:prstGeom>
          <a:noFill/>
        </p:spPr>
        <p:txBody>
          <a:bodyPr wrap="square">
            <a:spAutoFit/>
          </a:bodyPr>
          <a:lstStyle/>
          <a:p>
            <a:r>
              <a:rPr lang="en-US" b="1" i="0" dirty="0">
                <a:solidFill>
                  <a:schemeClr val="accent1">
                    <a:lumMod val="75000"/>
                  </a:schemeClr>
                </a:solidFill>
                <a:effectLst/>
              </a:rPr>
              <a:t>Inflight Wi-fi Service</a:t>
            </a:r>
            <a:endParaRPr lang="en-US" dirty="0">
              <a:solidFill>
                <a:schemeClr val="accent1">
                  <a:lumMod val="75000"/>
                </a:schemeClr>
              </a:solidFill>
            </a:endParaRPr>
          </a:p>
        </p:txBody>
      </p:sp>
      <p:sp>
        <p:nvSpPr>
          <p:cNvPr id="11" name="TextBox 10">
            <a:extLst>
              <a:ext uri="{FF2B5EF4-FFF2-40B4-BE49-F238E27FC236}">
                <a16:creationId xmlns:a16="http://schemas.microsoft.com/office/drawing/2014/main" id="{724A6A31-F309-505E-2420-15D1A0C28A0A}"/>
              </a:ext>
            </a:extLst>
          </p:cNvPr>
          <p:cNvSpPr txBox="1"/>
          <p:nvPr/>
        </p:nvSpPr>
        <p:spPr>
          <a:xfrm>
            <a:off x="4670751" y="2096373"/>
            <a:ext cx="4162930" cy="369332"/>
          </a:xfrm>
          <a:prstGeom prst="rect">
            <a:avLst/>
          </a:prstGeom>
          <a:noFill/>
        </p:spPr>
        <p:txBody>
          <a:bodyPr wrap="square">
            <a:spAutoFit/>
          </a:bodyPr>
          <a:lstStyle/>
          <a:p>
            <a:r>
              <a:rPr lang="en-US" b="1" i="0" dirty="0">
                <a:solidFill>
                  <a:schemeClr val="accent1">
                    <a:lumMod val="75000"/>
                  </a:schemeClr>
                </a:solidFill>
                <a:effectLst/>
              </a:rPr>
              <a:t>Departure/Arrival Time Convenien</a:t>
            </a:r>
            <a:r>
              <a:rPr lang="en-US" b="1" dirty="0">
                <a:solidFill>
                  <a:schemeClr val="accent1">
                    <a:lumMod val="75000"/>
                  </a:schemeClr>
                </a:solidFill>
              </a:rPr>
              <a:t>ce</a:t>
            </a:r>
            <a:endParaRPr lang="en-US" dirty="0">
              <a:solidFill>
                <a:schemeClr val="accent1">
                  <a:lumMod val="75000"/>
                </a:schemeClr>
              </a:solidFill>
            </a:endParaRPr>
          </a:p>
        </p:txBody>
      </p:sp>
      <p:sp>
        <p:nvSpPr>
          <p:cNvPr id="13" name="TextBox 12">
            <a:extLst>
              <a:ext uri="{FF2B5EF4-FFF2-40B4-BE49-F238E27FC236}">
                <a16:creationId xmlns:a16="http://schemas.microsoft.com/office/drawing/2014/main" id="{FEF5352B-71D0-EF34-9831-27C3853E8404}"/>
              </a:ext>
            </a:extLst>
          </p:cNvPr>
          <p:cNvSpPr txBox="1"/>
          <p:nvPr/>
        </p:nvSpPr>
        <p:spPr>
          <a:xfrm>
            <a:off x="1936151" y="3572333"/>
            <a:ext cx="3474720" cy="369332"/>
          </a:xfrm>
          <a:prstGeom prst="rect">
            <a:avLst/>
          </a:prstGeom>
          <a:noFill/>
        </p:spPr>
        <p:txBody>
          <a:bodyPr wrap="square">
            <a:spAutoFit/>
          </a:bodyPr>
          <a:lstStyle/>
          <a:p>
            <a:r>
              <a:rPr lang="en-US" b="1" i="0" dirty="0">
                <a:solidFill>
                  <a:schemeClr val="accent1">
                    <a:lumMod val="75000"/>
                  </a:schemeClr>
                </a:solidFill>
                <a:effectLst/>
              </a:rPr>
              <a:t>Ease of Online Booking</a:t>
            </a:r>
            <a:endParaRPr lang="en-US" dirty="0">
              <a:solidFill>
                <a:schemeClr val="accent1">
                  <a:lumMod val="75000"/>
                </a:schemeClr>
              </a:solidFill>
            </a:endParaRPr>
          </a:p>
        </p:txBody>
      </p:sp>
      <p:sp>
        <p:nvSpPr>
          <p:cNvPr id="15" name="TextBox 14">
            <a:extLst>
              <a:ext uri="{FF2B5EF4-FFF2-40B4-BE49-F238E27FC236}">
                <a16:creationId xmlns:a16="http://schemas.microsoft.com/office/drawing/2014/main" id="{4A139EA5-5B29-1CE8-F534-7AEC37F73BEA}"/>
              </a:ext>
            </a:extLst>
          </p:cNvPr>
          <p:cNvSpPr txBox="1"/>
          <p:nvPr/>
        </p:nvSpPr>
        <p:spPr>
          <a:xfrm>
            <a:off x="3411068" y="3133303"/>
            <a:ext cx="3474720" cy="369332"/>
          </a:xfrm>
          <a:prstGeom prst="rect">
            <a:avLst/>
          </a:prstGeom>
          <a:noFill/>
        </p:spPr>
        <p:txBody>
          <a:bodyPr wrap="square">
            <a:spAutoFit/>
          </a:bodyPr>
          <a:lstStyle/>
          <a:p>
            <a:r>
              <a:rPr lang="en-US" b="1" i="0" dirty="0">
                <a:solidFill>
                  <a:schemeClr val="accent1">
                    <a:lumMod val="75000"/>
                  </a:schemeClr>
                </a:solidFill>
                <a:effectLst/>
              </a:rPr>
              <a:t>Gate Location</a:t>
            </a:r>
            <a:endParaRPr lang="en-US" dirty="0">
              <a:solidFill>
                <a:schemeClr val="accent1">
                  <a:lumMod val="75000"/>
                </a:schemeClr>
              </a:solidFill>
            </a:endParaRPr>
          </a:p>
        </p:txBody>
      </p:sp>
      <p:sp>
        <p:nvSpPr>
          <p:cNvPr id="17" name="TextBox 16">
            <a:extLst>
              <a:ext uri="{FF2B5EF4-FFF2-40B4-BE49-F238E27FC236}">
                <a16:creationId xmlns:a16="http://schemas.microsoft.com/office/drawing/2014/main" id="{DBC5E003-477E-3E53-C877-157480A3A20F}"/>
              </a:ext>
            </a:extLst>
          </p:cNvPr>
          <p:cNvSpPr txBox="1"/>
          <p:nvPr/>
        </p:nvSpPr>
        <p:spPr>
          <a:xfrm>
            <a:off x="6956780" y="3820926"/>
            <a:ext cx="3474720" cy="369332"/>
          </a:xfrm>
          <a:prstGeom prst="rect">
            <a:avLst/>
          </a:prstGeom>
          <a:noFill/>
        </p:spPr>
        <p:txBody>
          <a:bodyPr wrap="square">
            <a:spAutoFit/>
          </a:bodyPr>
          <a:lstStyle/>
          <a:p>
            <a:r>
              <a:rPr lang="en-US" b="1" i="0" dirty="0">
                <a:solidFill>
                  <a:schemeClr val="accent1">
                    <a:lumMod val="75000"/>
                  </a:schemeClr>
                </a:solidFill>
                <a:effectLst/>
                <a:latin typeface="Helvetica Neue"/>
              </a:rPr>
              <a:t>Food and Drink</a:t>
            </a:r>
            <a:endParaRPr lang="en-US" dirty="0">
              <a:solidFill>
                <a:schemeClr val="accent1">
                  <a:lumMod val="75000"/>
                </a:schemeClr>
              </a:solidFill>
            </a:endParaRPr>
          </a:p>
        </p:txBody>
      </p:sp>
      <p:sp>
        <p:nvSpPr>
          <p:cNvPr id="19" name="TextBox 18">
            <a:extLst>
              <a:ext uri="{FF2B5EF4-FFF2-40B4-BE49-F238E27FC236}">
                <a16:creationId xmlns:a16="http://schemas.microsoft.com/office/drawing/2014/main" id="{C896A7A0-A49D-E60E-7364-AC41BD9E34E3}"/>
              </a:ext>
            </a:extLst>
          </p:cNvPr>
          <p:cNvSpPr txBox="1"/>
          <p:nvPr/>
        </p:nvSpPr>
        <p:spPr>
          <a:xfrm>
            <a:off x="6522499" y="3352482"/>
            <a:ext cx="3474720" cy="369332"/>
          </a:xfrm>
          <a:prstGeom prst="rect">
            <a:avLst/>
          </a:prstGeom>
          <a:noFill/>
        </p:spPr>
        <p:txBody>
          <a:bodyPr wrap="square">
            <a:spAutoFit/>
          </a:bodyPr>
          <a:lstStyle/>
          <a:p>
            <a:r>
              <a:rPr lang="en-US" b="1" i="0" dirty="0">
                <a:solidFill>
                  <a:schemeClr val="accent1">
                    <a:lumMod val="75000"/>
                  </a:schemeClr>
                </a:solidFill>
                <a:effectLst/>
                <a:latin typeface="Helvetica Neue"/>
              </a:rPr>
              <a:t>Online Boarding</a:t>
            </a:r>
            <a:endParaRPr lang="en-US" dirty="0">
              <a:solidFill>
                <a:schemeClr val="accent1">
                  <a:lumMod val="75000"/>
                </a:schemeClr>
              </a:solidFill>
            </a:endParaRPr>
          </a:p>
        </p:txBody>
      </p:sp>
      <p:sp>
        <p:nvSpPr>
          <p:cNvPr id="21" name="TextBox 20">
            <a:extLst>
              <a:ext uri="{FF2B5EF4-FFF2-40B4-BE49-F238E27FC236}">
                <a16:creationId xmlns:a16="http://schemas.microsoft.com/office/drawing/2014/main" id="{09180F9A-544C-A056-FBA1-64786A055067}"/>
              </a:ext>
            </a:extLst>
          </p:cNvPr>
          <p:cNvSpPr txBox="1"/>
          <p:nvPr/>
        </p:nvSpPr>
        <p:spPr>
          <a:xfrm>
            <a:off x="4670780" y="3456216"/>
            <a:ext cx="3474720" cy="369332"/>
          </a:xfrm>
          <a:prstGeom prst="rect">
            <a:avLst/>
          </a:prstGeom>
          <a:noFill/>
        </p:spPr>
        <p:txBody>
          <a:bodyPr wrap="square">
            <a:spAutoFit/>
          </a:bodyPr>
          <a:lstStyle/>
          <a:p>
            <a:r>
              <a:rPr lang="en-US" b="1" i="0" dirty="0">
                <a:solidFill>
                  <a:schemeClr val="accent1">
                    <a:lumMod val="75000"/>
                  </a:schemeClr>
                </a:solidFill>
                <a:effectLst/>
              </a:rPr>
              <a:t>Seat Comfort</a:t>
            </a:r>
            <a:endParaRPr lang="en-US" dirty="0">
              <a:solidFill>
                <a:schemeClr val="accent1">
                  <a:lumMod val="75000"/>
                </a:schemeClr>
              </a:solidFill>
            </a:endParaRPr>
          </a:p>
        </p:txBody>
      </p:sp>
      <p:sp>
        <p:nvSpPr>
          <p:cNvPr id="23" name="TextBox 22">
            <a:extLst>
              <a:ext uri="{FF2B5EF4-FFF2-40B4-BE49-F238E27FC236}">
                <a16:creationId xmlns:a16="http://schemas.microsoft.com/office/drawing/2014/main" id="{F7AFD880-572E-C4DD-0A22-A4B263BB21EF}"/>
              </a:ext>
            </a:extLst>
          </p:cNvPr>
          <p:cNvSpPr txBox="1"/>
          <p:nvPr/>
        </p:nvSpPr>
        <p:spPr>
          <a:xfrm>
            <a:off x="3239385" y="2407890"/>
            <a:ext cx="3474720" cy="369332"/>
          </a:xfrm>
          <a:prstGeom prst="rect">
            <a:avLst/>
          </a:prstGeom>
          <a:noFill/>
        </p:spPr>
        <p:txBody>
          <a:bodyPr wrap="square">
            <a:spAutoFit/>
          </a:bodyPr>
          <a:lstStyle/>
          <a:p>
            <a:r>
              <a:rPr lang="en-US" b="1" i="0" dirty="0">
                <a:solidFill>
                  <a:schemeClr val="accent1">
                    <a:lumMod val="75000"/>
                  </a:schemeClr>
                </a:solidFill>
                <a:effectLst/>
              </a:rPr>
              <a:t>Inflight Entertainment</a:t>
            </a:r>
            <a:endParaRPr lang="en-US" dirty="0">
              <a:solidFill>
                <a:schemeClr val="accent1">
                  <a:lumMod val="75000"/>
                </a:schemeClr>
              </a:solidFill>
            </a:endParaRPr>
          </a:p>
        </p:txBody>
      </p:sp>
      <p:sp>
        <p:nvSpPr>
          <p:cNvPr id="25" name="TextBox 24">
            <a:extLst>
              <a:ext uri="{FF2B5EF4-FFF2-40B4-BE49-F238E27FC236}">
                <a16:creationId xmlns:a16="http://schemas.microsoft.com/office/drawing/2014/main" id="{3B4CD5ED-5C64-9F0F-6F5F-B752D5BE7B45}"/>
              </a:ext>
            </a:extLst>
          </p:cNvPr>
          <p:cNvSpPr txBox="1"/>
          <p:nvPr/>
        </p:nvSpPr>
        <p:spPr>
          <a:xfrm>
            <a:off x="1196031" y="2312269"/>
            <a:ext cx="3474720" cy="369332"/>
          </a:xfrm>
          <a:prstGeom prst="rect">
            <a:avLst/>
          </a:prstGeom>
          <a:noFill/>
        </p:spPr>
        <p:txBody>
          <a:bodyPr wrap="square">
            <a:spAutoFit/>
          </a:bodyPr>
          <a:lstStyle/>
          <a:p>
            <a:r>
              <a:rPr lang="en-US" b="1" i="0" dirty="0">
                <a:solidFill>
                  <a:schemeClr val="accent1">
                    <a:lumMod val="75000"/>
                  </a:schemeClr>
                </a:solidFill>
                <a:effectLst/>
              </a:rPr>
              <a:t>On-board Service</a:t>
            </a:r>
            <a:endParaRPr lang="en-US" dirty="0">
              <a:solidFill>
                <a:schemeClr val="accent1">
                  <a:lumMod val="75000"/>
                </a:schemeClr>
              </a:solidFill>
            </a:endParaRPr>
          </a:p>
        </p:txBody>
      </p:sp>
      <p:sp>
        <p:nvSpPr>
          <p:cNvPr id="27" name="TextBox 26">
            <a:extLst>
              <a:ext uri="{FF2B5EF4-FFF2-40B4-BE49-F238E27FC236}">
                <a16:creationId xmlns:a16="http://schemas.microsoft.com/office/drawing/2014/main" id="{D576C999-4D8B-A2B1-9835-87CC4F49AEF8}"/>
              </a:ext>
            </a:extLst>
          </p:cNvPr>
          <p:cNvSpPr txBox="1"/>
          <p:nvPr/>
        </p:nvSpPr>
        <p:spPr>
          <a:xfrm>
            <a:off x="5384920" y="2977503"/>
            <a:ext cx="3474720" cy="369332"/>
          </a:xfrm>
          <a:prstGeom prst="rect">
            <a:avLst/>
          </a:prstGeom>
          <a:noFill/>
        </p:spPr>
        <p:txBody>
          <a:bodyPr wrap="square">
            <a:spAutoFit/>
          </a:bodyPr>
          <a:lstStyle/>
          <a:p>
            <a:r>
              <a:rPr lang="en-US" b="1" i="0" dirty="0">
                <a:solidFill>
                  <a:schemeClr val="accent1">
                    <a:lumMod val="75000"/>
                  </a:schemeClr>
                </a:solidFill>
                <a:effectLst/>
              </a:rPr>
              <a:t>Leg Room Service</a:t>
            </a:r>
            <a:endParaRPr lang="en-US" dirty="0">
              <a:solidFill>
                <a:schemeClr val="accent1">
                  <a:lumMod val="75000"/>
                </a:schemeClr>
              </a:solidFill>
            </a:endParaRPr>
          </a:p>
        </p:txBody>
      </p:sp>
      <p:sp>
        <p:nvSpPr>
          <p:cNvPr id="29" name="TextBox 28">
            <a:extLst>
              <a:ext uri="{FF2B5EF4-FFF2-40B4-BE49-F238E27FC236}">
                <a16:creationId xmlns:a16="http://schemas.microsoft.com/office/drawing/2014/main" id="{1E5EAE81-06EC-05E8-EAA6-CE44D479014D}"/>
              </a:ext>
            </a:extLst>
          </p:cNvPr>
          <p:cNvSpPr txBox="1"/>
          <p:nvPr/>
        </p:nvSpPr>
        <p:spPr>
          <a:xfrm>
            <a:off x="919833" y="3123839"/>
            <a:ext cx="3474720" cy="369332"/>
          </a:xfrm>
          <a:prstGeom prst="rect">
            <a:avLst/>
          </a:prstGeom>
          <a:noFill/>
        </p:spPr>
        <p:txBody>
          <a:bodyPr wrap="square">
            <a:spAutoFit/>
          </a:bodyPr>
          <a:lstStyle/>
          <a:p>
            <a:r>
              <a:rPr lang="en-US" b="1" i="0" dirty="0">
                <a:solidFill>
                  <a:schemeClr val="accent1">
                    <a:lumMod val="75000"/>
                  </a:schemeClr>
                </a:solidFill>
                <a:effectLst/>
              </a:rPr>
              <a:t>Baggage Handling</a:t>
            </a:r>
            <a:endParaRPr lang="en-US" dirty="0">
              <a:solidFill>
                <a:schemeClr val="accent1">
                  <a:lumMod val="75000"/>
                </a:schemeClr>
              </a:solidFill>
            </a:endParaRPr>
          </a:p>
        </p:txBody>
      </p:sp>
      <p:sp>
        <p:nvSpPr>
          <p:cNvPr id="31" name="TextBox 30">
            <a:extLst>
              <a:ext uri="{FF2B5EF4-FFF2-40B4-BE49-F238E27FC236}">
                <a16:creationId xmlns:a16="http://schemas.microsoft.com/office/drawing/2014/main" id="{77A73F77-DAAC-755B-8A75-9F941D2C31F9}"/>
              </a:ext>
            </a:extLst>
          </p:cNvPr>
          <p:cNvSpPr txBox="1"/>
          <p:nvPr/>
        </p:nvSpPr>
        <p:spPr>
          <a:xfrm>
            <a:off x="6949878" y="2586812"/>
            <a:ext cx="2166646" cy="369332"/>
          </a:xfrm>
          <a:prstGeom prst="rect">
            <a:avLst/>
          </a:prstGeom>
          <a:noFill/>
        </p:spPr>
        <p:txBody>
          <a:bodyPr wrap="square">
            <a:spAutoFit/>
          </a:bodyPr>
          <a:lstStyle/>
          <a:p>
            <a:r>
              <a:rPr lang="en-US" b="1" i="0" dirty="0">
                <a:solidFill>
                  <a:schemeClr val="accent1">
                    <a:lumMod val="75000"/>
                  </a:schemeClr>
                </a:solidFill>
                <a:effectLst/>
              </a:rPr>
              <a:t>Check-in Service</a:t>
            </a:r>
            <a:endParaRPr lang="en-US" dirty="0">
              <a:solidFill>
                <a:schemeClr val="accent1">
                  <a:lumMod val="75000"/>
                </a:schemeClr>
              </a:solidFill>
            </a:endParaRPr>
          </a:p>
        </p:txBody>
      </p:sp>
      <p:sp>
        <p:nvSpPr>
          <p:cNvPr id="33" name="TextBox 32">
            <a:extLst>
              <a:ext uri="{FF2B5EF4-FFF2-40B4-BE49-F238E27FC236}">
                <a16:creationId xmlns:a16="http://schemas.microsoft.com/office/drawing/2014/main" id="{A7AD86D8-7AC7-0599-F52E-88C8491F05BC}"/>
              </a:ext>
            </a:extLst>
          </p:cNvPr>
          <p:cNvSpPr txBox="1"/>
          <p:nvPr/>
        </p:nvSpPr>
        <p:spPr>
          <a:xfrm>
            <a:off x="870887" y="1911750"/>
            <a:ext cx="3474720" cy="369332"/>
          </a:xfrm>
          <a:prstGeom prst="rect">
            <a:avLst/>
          </a:prstGeom>
          <a:noFill/>
        </p:spPr>
        <p:txBody>
          <a:bodyPr wrap="square">
            <a:spAutoFit/>
          </a:bodyPr>
          <a:lstStyle/>
          <a:p>
            <a:r>
              <a:rPr lang="en-US" b="1" i="0" dirty="0">
                <a:solidFill>
                  <a:schemeClr val="accent1">
                    <a:lumMod val="75000"/>
                  </a:schemeClr>
                </a:solidFill>
                <a:effectLst/>
              </a:rPr>
              <a:t>Inflight Service</a:t>
            </a:r>
            <a:endParaRPr lang="en-US" dirty="0">
              <a:solidFill>
                <a:schemeClr val="accent1">
                  <a:lumMod val="75000"/>
                </a:schemeClr>
              </a:solidFill>
            </a:endParaRPr>
          </a:p>
        </p:txBody>
      </p:sp>
      <p:sp>
        <p:nvSpPr>
          <p:cNvPr id="35" name="TextBox 34">
            <a:extLst>
              <a:ext uri="{FF2B5EF4-FFF2-40B4-BE49-F238E27FC236}">
                <a16:creationId xmlns:a16="http://schemas.microsoft.com/office/drawing/2014/main" id="{DE38C9FB-D814-4D63-98F0-2BE3B1FA8B3A}"/>
              </a:ext>
            </a:extLst>
          </p:cNvPr>
          <p:cNvSpPr txBox="1"/>
          <p:nvPr/>
        </p:nvSpPr>
        <p:spPr>
          <a:xfrm>
            <a:off x="3590382" y="2749775"/>
            <a:ext cx="1820489" cy="369332"/>
          </a:xfrm>
          <a:prstGeom prst="rect">
            <a:avLst/>
          </a:prstGeom>
          <a:noFill/>
        </p:spPr>
        <p:txBody>
          <a:bodyPr wrap="square">
            <a:spAutoFit/>
          </a:bodyPr>
          <a:lstStyle/>
          <a:p>
            <a:r>
              <a:rPr lang="en-US" b="1" i="0" dirty="0">
                <a:solidFill>
                  <a:schemeClr val="accent1">
                    <a:lumMod val="75000"/>
                  </a:schemeClr>
                </a:solidFill>
                <a:effectLst/>
              </a:rPr>
              <a:t>Cleanliness</a:t>
            </a:r>
            <a:endParaRPr lang="en-US" dirty="0">
              <a:solidFill>
                <a:schemeClr val="accent1">
                  <a:lumMod val="75000"/>
                </a:schemeClr>
              </a:solidFill>
            </a:endParaRPr>
          </a:p>
        </p:txBody>
      </p:sp>
      <p:pic>
        <p:nvPicPr>
          <p:cNvPr id="36" name="Graphic 35" descr="Airplane">
            <a:extLst>
              <a:ext uri="{FF2B5EF4-FFF2-40B4-BE49-F238E27FC236}">
                <a16:creationId xmlns:a16="http://schemas.microsoft.com/office/drawing/2014/main" id="{529722CC-435E-F67B-9E89-E729887BD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330407" y="4830627"/>
            <a:ext cx="1595377" cy="1595377"/>
          </a:xfrm>
          <a:prstGeom prst="rect">
            <a:avLst/>
          </a:prstGeom>
        </p:spPr>
      </p:pic>
      <p:sp>
        <p:nvSpPr>
          <p:cNvPr id="37" name="Double Wave 36">
            <a:extLst>
              <a:ext uri="{FF2B5EF4-FFF2-40B4-BE49-F238E27FC236}">
                <a16:creationId xmlns:a16="http://schemas.microsoft.com/office/drawing/2014/main" id="{E1731A13-15AD-0DDE-680C-AE0BE7F32C9D}"/>
              </a:ext>
            </a:extLst>
          </p:cNvPr>
          <p:cNvSpPr/>
          <p:nvPr/>
        </p:nvSpPr>
        <p:spPr>
          <a:xfrm>
            <a:off x="838200" y="4830626"/>
            <a:ext cx="3086100" cy="1595378"/>
          </a:xfrm>
          <a:prstGeom prst="doubleWave">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Airplane">
            <a:extLst>
              <a:ext uri="{FF2B5EF4-FFF2-40B4-BE49-F238E27FC236}">
                <a16:creationId xmlns:a16="http://schemas.microsoft.com/office/drawing/2014/main" id="{275C13A9-474B-E270-F34D-A9805DB7AC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9758423" y="4830627"/>
            <a:ext cx="1595377" cy="1595377"/>
          </a:xfrm>
          <a:prstGeom prst="rect">
            <a:avLst/>
          </a:prstGeom>
        </p:spPr>
      </p:pic>
      <p:sp>
        <p:nvSpPr>
          <p:cNvPr id="41" name="Double Wave 40">
            <a:extLst>
              <a:ext uri="{FF2B5EF4-FFF2-40B4-BE49-F238E27FC236}">
                <a16:creationId xmlns:a16="http://schemas.microsoft.com/office/drawing/2014/main" id="{C983747C-D537-4590-6690-B3EB9A17999C}"/>
              </a:ext>
            </a:extLst>
          </p:cNvPr>
          <p:cNvSpPr/>
          <p:nvPr/>
        </p:nvSpPr>
        <p:spPr>
          <a:xfrm>
            <a:off x="6266216" y="4830626"/>
            <a:ext cx="3086100" cy="1595378"/>
          </a:xfrm>
          <a:prstGeom prst="doubleWave">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7220123-3E46-AF44-47B7-068C8FB08163}"/>
              </a:ext>
            </a:extLst>
          </p:cNvPr>
          <p:cNvSpPr txBox="1"/>
          <p:nvPr/>
        </p:nvSpPr>
        <p:spPr>
          <a:xfrm>
            <a:off x="1099623" y="5061505"/>
            <a:ext cx="2824677" cy="369332"/>
          </a:xfrm>
          <a:prstGeom prst="rect">
            <a:avLst/>
          </a:prstGeom>
          <a:noFill/>
        </p:spPr>
        <p:txBody>
          <a:bodyPr wrap="square" rtlCol="0">
            <a:spAutoFit/>
          </a:bodyPr>
          <a:lstStyle/>
          <a:p>
            <a:r>
              <a:rPr lang="en-US" b="1" dirty="0">
                <a:solidFill>
                  <a:schemeClr val="accent6">
                    <a:lumMod val="75000"/>
                  </a:schemeClr>
                </a:solidFill>
              </a:rPr>
              <a:t>Age</a:t>
            </a:r>
          </a:p>
        </p:txBody>
      </p:sp>
      <p:sp>
        <p:nvSpPr>
          <p:cNvPr id="43" name="TextBox 42">
            <a:extLst>
              <a:ext uri="{FF2B5EF4-FFF2-40B4-BE49-F238E27FC236}">
                <a16:creationId xmlns:a16="http://schemas.microsoft.com/office/drawing/2014/main" id="{5B534706-10DD-C43C-3E47-7B99E875B98A}"/>
              </a:ext>
            </a:extLst>
          </p:cNvPr>
          <p:cNvSpPr txBox="1"/>
          <p:nvPr/>
        </p:nvSpPr>
        <p:spPr>
          <a:xfrm>
            <a:off x="1099623" y="5443578"/>
            <a:ext cx="2824677" cy="369332"/>
          </a:xfrm>
          <a:prstGeom prst="rect">
            <a:avLst/>
          </a:prstGeom>
          <a:noFill/>
        </p:spPr>
        <p:txBody>
          <a:bodyPr wrap="square" rtlCol="0">
            <a:spAutoFit/>
          </a:bodyPr>
          <a:lstStyle/>
          <a:p>
            <a:r>
              <a:rPr lang="en-US" b="1" dirty="0">
                <a:solidFill>
                  <a:schemeClr val="accent6">
                    <a:lumMod val="75000"/>
                  </a:schemeClr>
                </a:solidFill>
              </a:rPr>
              <a:t>Flight Distance</a:t>
            </a:r>
          </a:p>
        </p:txBody>
      </p:sp>
      <p:sp>
        <p:nvSpPr>
          <p:cNvPr id="44" name="TextBox 43">
            <a:extLst>
              <a:ext uri="{FF2B5EF4-FFF2-40B4-BE49-F238E27FC236}">
                <a16:creationId xmlns:a16="http://schemas.microsoft.com/office/drawing/2014/main" id="{EDF825C0-F1DB-0961-1B9B-4F26607D2ECB}"/>
              </a:ext>
            </a:extLst>
          </p:cNvPr>
          <p:cNvSpPr txBox="1"/>
          <p:nvPr/>
        </p:nvSpPr>
        <p:spPr>
          <a:xfrm>
            <a:off x="1099623" y="5825651"/>
            <a:ext cx="2824677" cy="369332"/>
          </a:xfrm>
          <a:prstGeom prst="rect">
            <a:avLst/>
          </a:prstGeom>
          <a:noFill/>
        </p:spPr>
        <p:txBody>
          <a:bodyPr wrap="square" rtlCol="0">
            <a:spAutoFit/>
          </a:bodyPr>
          <a:lstStyle/>
          <a:p>
            <a:r>
              <a:rPr lang="en-US" b="1" dirty="0">
                <a:solidFill>
                  <a:schemeClr val="accent6">
                    <a:lumMod val="75000"/>
                  </a:schemeClr>
                </a:solidFill>
              </a:rPr>
              <a:t>Departure/Arrival Delays</a:t>
            </a:r>
          </a:p>
        </p:txBody>
      </p:sp>
      <p:sp>
        <p:nvSpPr>
          <p:cNvPr id="45" name="TextBox 44">
            <a:extLst>
              <a:ext uri="{FF2B5EF4-FFF2-40B4-BE49-F238E27FC236}">
                <a16:creationId xmlns:a16="http://schemas.microsoft.com/office/drawing/2014/main" id="{748E7DE8-B089-836E-CC1A-829D273B66DE}"/>
              </a:ext>
            </a:extLst>
          </p:cNvPr>
          <p:cNvSpPr txBox="1"/>
          <p:nvPr/>
        </p:nvSpPr>
        <p:spPr>
          <a:xfrm>
            <a:off x="849845" y="4399550"/>
            <a:ext cx="3086100" cy="400110"/>
          </a:xfrm>
          <a:prstGeom prst="rect">
            <a:avLst/>
          </a:prstGeom>
          <a:noFill/>
        </p:spPr>
        <p:txBody>
          <a:bodyPr wrap="square" rtlCol="0">
            <a:spAutoFit/>
          </a:bodyPr>
          <a:lstStyle/>
          <a:p>
            <a:r>
              <a:rPr lang="en-US" sz="2000" b="1" dirty="0"/>
              <a:t>Continuous Variables</a:t>
            </a:r>
          </a:p>
        </p:txBody>
      </p:sp>
      <p:sp>
        <p:nvSpPr>
          <p:cNvPr id="46" name="TextBox 45">
            <a:extLst>
              <a:ext uri="{FF2B5EF4-FFF2-40B4-BE49-F238E27FC236}">
                <a16:creationId xmlns:a16="http://schemas.microsoft.com/office/drawing/2014/main" id="{AAEDB387-36AA-5F27-3090-589816211D26}"/>
              </a:ext>
            </a:extLst>
          </p:cNvPr>
          <p:cNvSpPr txBox="1"/>
          <p:nvPr/>
        </p:nvSpPr>
        <p:spPr>
          <a:xfrm>
            <a:off x="6266216" y="4399550"/>
            <a:ext cx="3086100" cy="400110"/>
          </a:xfrm>
          <a:prstGeom prst="rect">
            <a:avLst/>
          </a:prstGeom>
          <a:noFill/>
        </p:spPr>
        <p:txBody>
          <a:bodyPr wrap="square" rtlCol="0">
            <a:spAutoFit/>
          </a:bodyPr>
          <a:lstStyle/>
          <a:p>
            <a:r>
              <a:rPr lang="en-US" sz="2000" b="1" dirty="0"/>
              <a:t>Categorical Variables</a:t>
            </a:r>
          </a:p>
        </p:txBody>
      </p:sp>
      <p:sp>
        <p:nvSpPr>
          <p:cNvPr id="49" name="TextBox 48">
            <a:extLst>
              <a:ext uri="{FF2B5EF4-FFF2-40B4-BE49-F238E27FC236}">
                <a16:creationId xmlns:a16="http://schemas.microsoft.com/office/drawing/2014/main" id="{B4AE7D09-9D6F-1CA0-05B7-A8240BB71F54}"/>
              </a:ext>
            </a:extLst>
          </p:cNvPr>
          <p:cNvSpPr txBox="1"/>
          <p:nvPr/>
        </p:nvSpPr>
        <p:spPr>
          <a:xfrm>
            <a:off x="8203506" y="5198942"/>
            <a:ext cx="1193384" cy="369332"/>
          </a:xfrm>
          <a:prstGeom prst="rect">
            <a:avLst/>
          </a:prstGeom>
          <a:noFill/>
        </p:spPr>
        <p:txBody>
          <a:bodyPr wrap="square" rtlCol="0">
            <a:spAutoFit/>
          </a:bodyPr>
          <a:lstStyle/>
          <a:p>
            <a:r>
              <a:rPr lang="en-US" b="1" dirty="0">
                <a:solidFill>
                  <a:schemeClr val="accent4">
                    <a:lumMod val="75000"/>
                  </a:schemeClr>
                </a:solidFill>
              </a:rPr>
              <a:t>Gender</a:t>
            </a:r>
          </a:p>
        </p:txBody>
      </p:sp>
      <p:sp>
        <p:nvSpPr>
          <p:cNvPr id="50" name="TextBox 49">
            <a:extLst>
              <a:ext uri="{FF2B5EF4-FFF2-40B4-BE49-F238E27FC236}">
                <a16:creationId xmlns:a16="http://schemas.microsoft.com/office/drawing/2014/main" id="{066A8D4D-F427-FC13-D5C9-940842478FF8}"/>
              </a:ext>
            </a:extLst>
          </p:cNvPr>
          <p:cNvSpPr txBox="1"/>
          <p:nvPr/>
        </p:nvSpPr>
        <p:spPr>
          <a:xfrm>
            <a:off x="6396928" y="5232253"/>
            <a:ext cx="1748572" cy="369332"/>
          </a:xfrm>
          <a:prstGeom prst="rect">
            <a:avLst/>
          </a:prstGeom>
          <a:noFill/>
        </p:spPr>
        <p:txBody>
          <a:bodyPr wrap="square" rtlCol="0">
            <a:spAutoFit/>
          </a:bodyPr>
          <a:lstStyle/>
          <a:p>
            <a:r>
              <a:rPr lang="en-US" b="1" dirty="0">
                <a:solidFill>
                  <a:schemeClr val="accent4">
                    <a:lumMod val="75000"/>
                  </a:schemeClr>
                </a:solidFill>
              </a:rPr>
              <a:t>Customer Type</a:t>
            </a:r>
          </a:p>
        </p:txBody>
      </p:sp>
      <p:sp>
        <p:nvSpPr>
          <p:cNvPr id="51" name="TextBox 50">
            <a:extLst>
              <a:ext uri="{FF2B5EF4-FFF2-40B4-BE49-F238E27FC236}">
                <a16:creationId xmlns:a16="http://schemas.microsoft.com/office/drawing/2014/main" id="{D9069BAB-4015-CCEB-A720-CEA9B2F7D5CA}"/>
              </a:ext>
            </a:extLst>
          </p:cNvPr>
          <p:cNvSpPr txBox="1"/>
          <p:nvPr/>
        </p:nvSpPr>
        <p:spPr>
          <a:xfrm>
            <a:off x="6714106" y="5716954"/>
            <a:ext cx="1595378" cy="369332"/>
          </a:xfrm>
          <a:prstGeom prst="rect">
            <a:avLst/>
          </a:prstGeom>
          <a:noFill/>
        </p:spPr>
        <p:txBody>
          <a:bodyPr wrap="square" rtlCol="0">
            <a:spAutoFit/>
          </a:bodyPr>
          <a:lstStyle/>
          <a:p>
            <a:r>
              <a:rPr lang="en-US" b="1" dirty="0">
                <a:solidFill>
                  <a:schemeClr val="accent4">
                    <a:lumMod val="75000"/>
                  </a:schemeClr>
                </a:solidFill>
              </a:rPr>
              <a:t>Type of Travel</a:t>
            </a:r>
          </a:p>
        </p:txBody>
      </p:sp>
      <p:sp>
        <p:nvSpPr>
          <p:cNvPr id="52" name="TextBox 51">
            <a:extLst>
              <a:ext uri="{FF2B5EF4-FFF2-40B4-BE49-F238E27FC236}">
                <a16:creationId xmlns:a16="http://schemas.microsoft.com/office/drawing/2014/main" id="{C584AB45-07C3-C8F4-16B0-F54CC6B7D696}"/>
              </a:ext>
            </a:extLst>
          </p:cNvPr>
          <p:cNvSpPr txBox="1"/>
          <p:nvPr/>
        </p:nvSpPr>
        <p:spPr>
          <a:xfrm>
            <a:off x="8473762" y="5725426"/>
            <a:ext cx="1193384" cy="369332"/>
          </a:xfrm>
          <a:prstGeom prst="rect">
            <a:avLst/>
          </a:prstGeom>
          <a:noFill/>
        </p:spPr>
        <p:txBody>
          <a:bodyPr wrap="square" rtlCol="0">
            <a:spAutoFit/>
          </a:bodyPr>
          <a:lstStyle/>
          <a:p>
            <a:r>
              <a:rPr lang="en-US" b="1" dirty="0">
                <a:solidFill>
                  <a:schemeClr val="accent4">
                    <a:lumMod val="75000"/>
                  </a:schemeClr>
                </a:solidFill>
              </a:rPr>
              <a:t>Class</a:t>
            </a:r>
          </a:p>
        </p:txBody>
      </p:sp>
      <p:sp>
        <p:nvSpPr>
          <p:cNvPr id="53" name="Isosceles Triangle 52">
            <a:extLst>
              <a:ext uri="{FF2B5EF4-FFF2-40B4-BE49-F238E27FC236}">
                <a16:creationId xmlns:a16="http://schemas.microsoft.com/office/drawing/2014/main" id="{2671C722-D35B-1259-E925-B84489C4325A}"/>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Cloud">
            <a:extLst>
              <a:ext uri="{FF2B5EF4-FFF2-40B4-BE49-F238E27FC236}">
                <a16:creationId xmlns:a16="http://schemas.microsoft.com/office/drawing/2014/main" id="{CFAC3110-1848-7D33-7ECF-F6DFD0BC86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16231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DBB-CFA0-5E62-702F-798BB6FD7AED}"/>
              </a:ext>
            </a:extLst>
          </p:cNvPr>
          <p:cNvSpPr>
            <a:spLocks noGrp="1"/>
          </p:cNvSpPr>
          <p:nvPr>
            <p:ph type="title"/>
          </p:nvPr>
        </p:nvSpPr>
        <p:spPr/>
        <p:txBody>
          <a:bodyPr/>
          <a:lstStyle/>
          <a:p>
            <a:r>
              <a:rPr lang="en-US" dirty="0"/>
              <a:t>Loading the Data</a:t>
            </a:r>
          </a:p>
        </p:txBody>
      </p:sp>
      <p:sp>
        <p:nvSpPr>
          <p:cNvPr id="4" name="Rectangle 2">
            <a:extLst>
              <a:ext uri="{FF2B5EF4-FFF2-40B4-BE49-F238E27FC236}">
                <a16:creationId xmlns:a16="http://schemas.microsoft.com/office/drawing/2014/main" id="{DA4D0776-7090-38E1-05C7-DFFA985B1398}"/>
              </a:ext>
            </a:extLst>
          </p:cNvPr>
          <p:cNvSpPr>
            <a:spLocks noChangeArrowheads="1"/>
          </p:cNvSpPr>
          <p:nvPr/>
        </p:nvSpPr>
        <p:spPr bwMode="auto">
          <a:xfrm>
            <a:off x="838200" y="1690688"/>
            <a:ext cx="6694140" cy="6796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data &lt;- read.csv(</a:t>
            </a:r>
            <a:r>
              <a:rPr kumimoji="0" lang="en-US" altLang="en-US" sz="1000" b="0" i="0" u="none" strike="noStrike" cap="none" normalizeH="0" baseline="0" dirty="0">
                <a:ln>
                  <a:noFill/>
                </a:ln>
                <a:solidFill>
                  <a:srgbClr val="DD1144"/>
                </a:solidFill>
                <a:effectLst/>
                <a:latin typeface="Courier New" panose="02070309020205020404" pitchFamily="49" charset="0"/>
              </a:rPr>
              <a:t>“archive/train.csv"</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urier New" panose="02070309020205020404" pitchFamily="49" charset="0"/>
              </a:rPr>
              <a:t>table_head</a:t>
            </a:r>
            <a:r>
              <a:rPr kumimoji="0" lang="en-US" altLang="en-US" sz="1000" b="0" i="0" u="none" strike="noStrike" cap="none" normalizeH="0" baseline="0" dirty="0">
                <a:ln>
                  <a:noFill/>
                </a:ln>
                <a:solidFill>
                  <a:srgbClr val="333333"/>
                </a:solidFill>
                <a:effectLst/>
                <a:latin typeface="Courier New" panose="02070309020205020404" pitchFamily="49" charset="0"/>
              </a:rPr>
              <a:t> &lt;- </a:t>
            </a:r>
            <a:r>
              <a:rPr kumimoji="0" lang="en-US" altLang="en-US" sz="1000" b="0" i="0" u="none" strike="noStrike" cap="none" normalizeH="0" baseline="0" dirty="0" err="1">
                <a:ln>
                  <a:noFill/>
                </a:ln>
                <a:solidFill>
                  <a:srgbClr val="333333"/>
                </a:solidFill>
                <a:effectLst/>
                <a:latin typeface="Courier New" panose="02070309020205020404" pitchFamily="49" charset="0"/>
              </a:rPr>
              <a:t>kableExtra</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rPr>
              <a:t>scroll_box</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rPr>
              <a:t>xkabledplyhead</a:t>
            </a:r>
            <a:r>
              <a:rPr kumimoji="0" lang="en-US" altLang="en-US" sz="1000" b="0" i="0" u="none" strike="noStrike" cap="none" normalizeH="0" baseline="0" dirty="0">
                <a:ln>
                  <a:noFill/>
                </a:ln>
                <a:solidFill>
                  <a:srgbClr val="333333"/>
                </a:solidFill>
                <a:effectLst/>
                <a:latin typeface="Courier New" panose="02070309020205020404" pitchFamily="49" charset="0"/>
              </a:rPr>
              <a:t>(data, title = </a:t>
            </a:r>
            <a:r>
              <a:rPr kumimoji="0" lang="en-US" altLang="en-US" sz="1000" b="0" i="0" u="none" strike="noStrike" cap="none" normalizeH="0" baseline="0" dirty="0">
                <a:ln>
                  <a:noFill/>
                </a:ln>
                <a:solidFill>
                  <a:srgbClr val="DD1144"/>
                </a:solidFill>
                <a:effectLst/>
                <a:latin typeface="Courier New" panose="02070309020205020404" pitchFamily="49" charset="0"/>
              </a:rPr>
              <a:t>"Head for the data"</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pos = </a:t>
            </a:r>
            <a:r>
              <a:rPr kumimoji="0" lang="en-US" altLang="en-US" sz="1000" b="0" i="0" u="none" strike="noStrike" cap="none" normalizeH="0" baseline="0" dirty="0">
                <a:ln>
                  <a:noFill/>
                </a:ln>
                <a:solidFill>
                  <a:srgbClr val="DD1144"/>
                </a:solidFill>
                <a:effectLst/>
                <a:latin typeface="Courier New" panose="02070309020205020404" pitchFamily="49" charset="0"/>
              </a:rPr>
              <a:t>"left"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rPr>
              <a:t>bso</a:t>
            </a:r>
            <a:r>
              <a:rPr kumimoji="0" lang="en-US" altLang="en-US" sz="1000" b="0" i="0" u="none" strike="noStrike" cap="none" normalizeH="0" baseline="0" dirty="0">
                <a:ln>
                  <a:noFill/>
                </a:ln>
                <a:solidFill>
                  <a:srgbClr val="333333"/>
                </a:solidFill>
                <a:effectLst/>
                <a:latin typeface="Courier New" panose="02070309020205020404" pitchFamily="49" charset="0"/>
              </a:rPr>
              <a:t> = </a:t>
            </a:r>
            <a:r>
              <a:rPr kumimoji="0" lang="en-US" altLang="en-US" sz="1000" b="0" i="0" u="none" strike="noStrike" cap="none" normalizeH="0" baseline="0" dirty="0">
                <a:ln>
                  <a:noFill/>
                </a:ln>
                <a:solidFill>
                  <a:srgbClr val="DD1144"/>
                </a:solidFill>
                <a:effectLst/>
                <a:latin typeface="Courier New" panose="02070309020205020404" pitchFamily="49" charset="0"/>
              </a:rPr>
              <a:t>"striped"</a:t>
            </a:r>
            <a:r>
              <a:rPr kumimoji="0" lang="en-US" altLang="en-US" sz="1000" b="0" i="0" u="none" strike="noStrike" cap="none" normalizeH="0" baseline="0" dirty="0">
                <a:ln>
                  <a:noFill/>
                </a:ln>
                <a:solidFill>
                  <a:srgbClr val="333333"/>
                </a:solidFill>
                <a:effectLst/>
                <a:latin typeface="Courier New" panose="02070309020205020404" pitchFamily="49" charset="0"/>
              </a:rPr>
              <a:t>), width = </a:t>
            </a:r>
            <a:r>
              <a:rPr kumimoji="0" lang="en-US" altLang="en-US" sz="1000" b="0" i="0" u="none" strike="noStrike" cap="none" normalizeH="0" baseline="0" dirty="0">
                <a:ln>
                  <a:noFill/>
                </a:ln>
                <a:solidFill>
                  <a:srgbClr val="DD1144"/>
                </a:solidFill>
                <a:effectLst/>
                <a:latin typeface="Courier New" panose="02070309020205020404" pitchFamily="49" charset="0"/>
              </a:rPr>
              <a:t>"100%"</a:t>
            </a:r>
            <a:r>
              <a:rPr kumimoji="0" lang="en-US" altLang="en-US" sz="1000" b="0" i="0" u="none" strike="noStrike" cap="none" normalizeH="0" baseline="0" dirty="0">
                <a:ln>
                  <a:noFill/>
                </a:ln>
                <a:solidFill>
                  <a:srgbClr val="333333"/>
                </a:solidFill>
                <a:effectLst/>
                <a:latin typeface="Courier New" panose="02070309020205020404" pitchFamily="49" charset="0"/>
              </a:rPr>
              <a:t>, height = </a:t>
            </a:r>
            <a:r>
              <a:rPr kumimoji="0" lang="en-US" altLang="en-US" sz="1000" b="0" i="0" u="none" strike="noStrike" cap="none" normalizeH="0" baseline="0" dirty="0">
                <a:ln>
                  <a:noFill/>
                </a:ln>
                <a:solidFill>
                  <a:srgbClr val="DD1144"/>
                </a:solidFill>
                <a:effectLst/>
                <a:latin typeface="Courier New" panose="02070309020205020404" pitchFamily="49" charset="0"/>
              </a:rPr>
              <a:t>"100%"</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urier New" panose="02070309020205020404" pitchFamily="49" charset="0"/>
              </a:rPr>
              <a:t>table_head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9296F5AE-E005-FCDB-7C2C-008E3F043F7F}"/>
              </a:ext>
            </a:extLst>
          </p:cNvPr>
          <p:cNvGraphicFramePr>
            <a:graphicFrameLocks noGrp="1"/>
          </p:cNvGraphicFramePr>
          <p:nvPr>
            <p:extLst>
              <p:ext uri="{D42A27DB-BD31-4B8C-83A1-F6EECF244321}">
                <p14:modId xmlns:p14="http://schemas.microsoft.com/office/powerpoint/2010/main" val="3971142534"/>
              </p:ext>
            </p:extLst>
          </p:nvPr>
        </p:nvGraphicFramePr>
        <p:xfrm>
          <a:off x="838198" y="2457450"/>
          <a:ext cx="10363498" cy="3673190"/>
        </p:xfrm>
        <a:graphic>
          <a:graphicData uri="http://schemas.openxmlformats.org/drawingml/2006/table">
            <a:tbl>
              <a:tblPr/>
              <a:tblGrid>
                <a:gridCol w="576874">
                  <a:extLst>
                    <a:ext uri="{9D8B030D-6E8A-4147-A177-3AD203B41FA5}">
                      <a16:colId xmlns:a16="http://schemas.microsoft.com/office/drawing/2014/main" val="762285404"/>
                    </a:ext>
                  </a:extLst>
                </a:gridCol>
                <a:gridCol w="706375">
                  <a:extLst>
                    <a:ext uri="{9D8B030D-6E8A-4147-A177-3AD203B41FA5}">
                      <a16:colId xmlns:a16="http://schemas.microsoft.com/office/drawing/2014/main" val="1503758800"/>
                    </a:ext>
                  </a:extLst>
                </a:gridCol>
                <a:gridCol w="831303">
                  <a:extLst>
                    <a:ext uri="{9D8B030D-6E8A-4147-A177-3AD203B41FA5}">
                      <a16:colId xmlns:a16="http://schemas.microsoft.com/office/drawing/2014/main" val="2356231467"/>
                    </a:ext>
                  </a:extLst>
                </a:gridCol>
                <a:gridCol w="1257300">
                  <a:extLst>
                    <a:ext uri="{9D8B030D-6E8A-4147-A177-3AD203B41FA5}">
                      <a16:colId xmlns:a16="http://schemas.microsoft.com/office/drawing/2014/main" val="46934962"/>
                    </a:ext>
                  </a:extLst>
                </a:gridCol>
                <a:gridCol w="438150">
                  <a:extLst>
                    <a:ext uri="{9D8B030D-6E8A-4147-A177-3AD203B41FA5}">
                      <a16:colId xmlns:a16="http://schemas.microsoft.com/office/drawing/2014/main" val="2356324338"/>
                    </a:ext>
                  </a:extLst>
                </a:gridCol>
                <a:gridCol w="1264636">
                  <a:extLst>
                    <a:ext uri="{9D8B030D-6E8A-4147-A177-3AD203B41FA5}">
                      <a16:colId xmlns:a16="http://schemas.microsoft.com/office/drawing/2014/main" val="891945679"/>
                    </a:ext>
                  </a:extLst>
                </a:gridCol>
                <a:gridCol w="859422">
                  <a:extLst>
                    <a:ext uri="{9D8B030D-6E8A-4147-A177-3AD203B41FA5}">
                      <a16:colId xmlns:a16="http://schemas.microsoft.com/office/drawing/2014/main" val="183265588"/>
                    </a:ext>
                  </a:extLst>
                </a:gridCol>
                <a:gridCol w="1171892">
                  <a:extLst>
                    <a:ext uri="{9D8B030D-6E8A-4147-A177-3AD203B41FA5}">
                      <a16:colId xmlns:a16="http://schemas.microsoft.com/office/drawing/2014/main" val="1889816001"/>
                    </a:ext>
                  </a:extLst>
                </a:gridCol>
                <a:gridCol w="1501507">
                  <a:extLst>
                    <a:ext uri="{9D8B030D-6E8A-4147-A177-3AD203B41FA5}">
                      <a16:colId xmlns:a16="http://schemas.microsoft.com/office/drawing/2014/main" val="2852473728"/>
                    </a:ext>
                  </a:extLst>
                </a:gridCol>
                <a:gridCol w="1756039">
                  <a:extLst>
                    <a:ext uri="{9D8B030D-6E8A-4147-A177-3AD203B41FA5}">
                      <a16:colId xmlns:a16="http://schemas.microsoft.com/office/drawing/2014/main" val="3663323457"/>
                    </a:ext>
                  </a:extLst>
                </a:gridCol>
              </a:tblGrid>
              <a:tr h="679770">
                <a:tc>
                  <a:txBody>
                    <a:bodyPr/>
                    <a:lstStyle/>
                    <a:p>
                      <a:pPr algn="ctr" fontAlgn="b"/>
                      <a:r>
                        <a:rPr lang="en-US" sz="1400" b="1" dirty="0">
                          <a:effectLst/>
                        </a:rPr>
                        <a:t>X</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id</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Gender</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Customer.Type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Age</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Type.of.Travel</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Class</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Flight.Distance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Inflight.wifi.service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7448151"/>
                  </a:ext>
                </a:extLst>
              </a:tr>
              <a:tr h="598684">
                <a:tc>
                  <a:txBody>
                    <a:bodyPr/>
                    <a:lstStyle/>
                    <a:p>
                      <a:pPr algn="ctr" fontAlgn="t"/>
                      <a:r>
                        <a:rPr lang="en-US" sz="1200">
                          <a:effectLst/>
                        </a:rPr>
                        <a:t>0</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70172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Personal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Eco Plus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460</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84165154"/>
                  </a:ext>
                </a:extLst>
              </a:tr>
              <a:tr h="598684">
                <a:tc>
                  <a:txBody>
                    <a:bodyPr/>
                    <a:lstStyle/>
                    <a:p>
                      <a:pPr algn="ctr" fontAlgn="t"/>
                      <a:r>
                        <a:rPr lang="en-US" sz="1200">
                          <a:effectLst/>
                        </a:rPr>
                        <a:t>1</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5047</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disloyal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235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5733691"/>
                  </a:ext>
                </a:extLst>
              </a:tr>
              <a:tr h="598684">
                <a:tc>
                  <a:txBody>
                    <a:bodyPr/>
                    <a:lstStyle/>
                    <a:p>
                      <a:pPr algn="ctr" fontAlgn="t"/>
                      <a:r>
                        <a:rPr lang="en-US" sz="120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110028</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Female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26</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1142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45942804"/>
                  </a:ext>
                </a:extLst>
              </a:tr>
              <a:tr h="598684">
                <a:tc>
                  <a:txBody>
                    <a:bodyPr/>
                    <a:lstStyle/>
                    <a:p>
                      <a:pPr algn="ctr" fontAlgn="t"/>
                      <a:r>
                        <a:rPr lang="en-US" sz="120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24026</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Female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562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49025333"/>
                  </a:ext>
                </a:extLst>
              </a:tr>
              <a:tr h="598684">
                <a:tc>
                  <a:txBody>
                    <a:bodyPr/>
                    <a:lstStyle/>
                    <a:p>
                      <a:pPr algn="ctr" fontAlgn="t"/>
                      <a:r>
                        <a:rPr lang="en-US" sz="1200">
                          <a:effectLst/>
                        </a:rPr>
                        <a:t>4</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119299</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61</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214</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483552257"/>
                  </a:ext>
                </a:extLst>
              </a:tr>
            </a:tbl>
          </a:graphicData>
        </a:graphic>
      </p:graphicFrame>
      <p:sp>
        <p:nvSpPr>
          <p:cNvPr id="7" name="Isosceles Triangle 6">
            <a:extLst>
              <a:ext uri="{FF2B5EF4-FFF2-40B4-BE49-F238E27FC236}">
                <a16:creationId xmlns:a16="http://schemas.microsoft.com/office/drawing/2014/main" id="{DE4DEE63-8ABD-DF30-A099-C9A084F89CE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E256B0D4-A1AF-5993-C6D5-7019E5A7D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75287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DBB-CFA0-5E62-702F-798BB6FD7AED}"/>
              </a:ext>
            </a:extLst>
          </p:cNvPr>
          <p:cNvSpPr>
            <a:spLocks noGrp="1"/>
          </p:cNvSpPr>
          <p:nvPr>
            <p:ph type="title"/>
          </p:nvPr>
        </p:nvSpPr>
        <p:spPr/>
        <p:txBody>
          <a:bodyPr/>
          <a:lstStyle/>
          <a:p>
            <a:r>
              <a:rPr lang="en-US" dirty="0"/>
              <a:t>Data Pre-Processing</a:t>
            </a:r>
          </a:p>
        </p:txBody>
      </p:sp>
      <p:grpSp>
        <p:nvGrpSpPr>
          <p:cNvPr id="15" name="Group 14">
            <a:extLst>
              <a:ext uri="{FF2B5EF4-FFF2-40B4-BE49-F238E27FC236}">
                <a16:creationId xmlns:a16="http://schemas.microsoft.com/office/drawing/2014/main" id="{B2078064-264E-A4C4-0D18-4D95487DEF4F}"/>
              </a:ext>
            </a:extLst>
          </p:cNvPr>
          <p:cNvGrpSpPr/>
          <p:nvPr/>
        </p:nvGrpSpPr>
        <p:grpSpPr>
          <a:xfrm>
            <a:off x="838200" y="1671637"/>
            <a:ext cx="7010400" cy="914400"/>
            <a:chOff x="838200" y="1671637"/>
            <a:chExt cx="7010400" cy="914400"/>
          </a:xfrm>
        </p:grpSpPr>
        <p:sp>
          <p:nvSpPr>
            <p:cNvPr id="8" name="TextBox 7">
              <a:extLst>
                <a:ext uri="{FF2B5EF4-FFF2-40B4-BE49-F238E27FC236}">
                  <a16:creationId xmlns:a16="http://schemas.microsoft.com/office/drawing/2014/main" id="{9707992A-65CC-CDA9-2455-7E754837DA90}"/>
                </a:ext>
              </a:extLst>
            </p:cNvPr>
            <p:cNvSpPr txBox="1"/>
            <p:nvPr/>
          </p:nvSpPr>
          <p:spPr>
            <a:xfrm>
              <a:off x="1752600" y="1805672"/>
              <a:ext cx="6096000" cy="646331"/>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The field </a:t>
              </a:r>
              <a:r>
                <a:rPr lang="en-US" dirty="0">
                  <a:solidFill>
                    <a:srgbClr val="333333"/>
                  </a:solidFill>
                  <a:latin typeface="Calibri" panose="020F0502020204030204" pitchFamily="34" charset="0"/>
                  <a:cs typeface="Calibri" panose="020F0502020204030204" pitchFamily="34" charset="0"/>
                </a:rPr>
                <a:t>for arrival delay in minutes had </a:t>
              </a:r>
              <a:r>
                <a:rPr lang="en-US" b="1" i="0" dirty="0">
                  <a:solidFill>
                    <a:srgbClr val="333333"/>
                  </a:solidFill>
                  <a:effectLst/>
                  <a:latin typeface="Calibri" panose="020F0502020204030204" pitchFamily="34" charset="0"/>
                  <a:cs typeface="Calibri" panose="020F0502020204030204" pitchFamily="34" charset="0"/>
                </a:rPr>
                <a:t>310 NA values</a:t>
              </a:r>
              <a:r>
                <a:rPr lang="en-US" b="0" i="0" dirty="0">
                  <a:solidFill>
                    <a:srgbClr val="333333"/>
                  </a:solidFill>
                  <a:effectLst/>
                  <a:latin typeface="Calibri" panose="020F0502020204030204" pitchFamily="34" charset="0"/>
                  <a:cs typeface="Calibri" panose="020F0502020204030204" pitchFamily="34" charset="0"/>
                </a:rPr>
                <a:t>, which were </a:t>
              </a:r>
              <a:r>
                <a:rPr lang="en-US" b="1" i="0" dirty="0">
                  <a:solidFill>
                    <a:srgbClr val="333333"/>
                  </a:solidFill>
                  <a:effectLst/>
                  <a:latin typeface="Calibri" panose="020F0502020204030204" pitchFamily="34" charset="0"/>
                  <a:cs typeface="Calibri" panose="020F0502020204030204" pitchFamily="34" charset="0"/>
                </a:rPr>
                <a:t>replaced with the median delay.</a:t>
              </a:r>
            </a:p>
          </p:txBody>
        </p:sp>
        <p:pic>
          <p:nvPicPr>
            <p:cNvPr id="10" name="Graphic 9" descr="Stopwatch">
              <a:extLst>
                <a:ext uri="{FF2B5EF4-FFF2-40B4-BE49-F238E27FC236}">
                  <a16:creationId xmlns:a16="http://schemas.microsoft.com/office/drawing/2014/main" id="{CD7CE7FE-36DB-6A70-5FF8-5D390011C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71637"/>
              <a:ext cx="914400" cy="914400"/>
            </a:xfrm>
            <a:prstGeom prst="rect">
              <a:avLst/>
            </a:prstGeom>
          </p:spPr>
        </p:pic>
      </p:grpSp>
      <p:grpSp>
        <p:nvGrpSpPr>
          <p:cNvPr id="16" name="Group 15">
            <a:extLst>
              <a:ext uri="{FF2B5EF4-FFF2-40B4-BE49-F238E27FC236}">
                <a16:creationId xmlns:a16="http://schemas.microsoft.com/office/drawing/2014/main" id="{0AD03DC1-6929-1B15-16DB-369AFACFEC40}"/>
              </a:ext>
            </a:extLst>
          </p:cNvPr>
          <p:cNvGrpSpPr/>
          <p:nvPr/>
        </p:nvGrpSpPr>
        <p:grpSpPr>
          <a:xfrm>
            <a:off x="2590800" y="3096356"/>
            <a:ext cx="7010400" cy="923330"/>
            <a:chOff x="1914525" y="2916436"/>
            <a:chExt cx="7010400" cy="923330"/>
          </a:xfrm>
        </p:grpSpPr>
        <p:sp>
          <p:nvSpPr>
            <p:cNvPr id="12" name="TextBox 11">
              <a:extLst>
                <a:ext uri="{FF2B5EF4-FFF2-40B4-BE49-F238E27FC236}">
                  <a16:creationId xmlns:a16="http://schemas.microsoft.com/office/drawing/2014/main" id="{69F8780E-5007-BCAB-EE96-82279DFA5510}"/>
                </a:ext>
              </a:extLst>
            </p:cNvPr>
            <p:cNvSpPr txBox="1"/>
            <p:nvPr/>
          </p:nvSpPr>
          <p:spPr>
            <a:xfrm>
              <a:off x="2828925" y="2916436"/>
              <a:ext cx="6096000" cy="923330"/>
            </a:xfrm>
            <a:prstGeom prst="rect">
              <a:avLst/>
            </a:prstGeom>
            <a:noFill/>
          </p:spPr>
          <p:txBody>
            <a:bodyPr wrap="square">
              <a:spAutoFit/>
            </a:bodyPr>
            <a:lstStyle/>
            <a:p>
              <a:r>
                <a:rPr lang="en-US" b="1" i="0" dirty="0">
                  <a:solidFill>
                    <a:srgbClr val="333333"/>
                  </a:solidFill>
                  <a:effectLst/>
                  <a:latin typeface="Calibri" panose="020F0502020204030204" pitchFamily="34" charset="0"/>
                  <a:cs typeface="Calibri" panose="020F0502020204030204" pitchFamily="34" charset="0"/>
                </a:rPr>
                <a:t>The “X” and “id” fields for index number and survey ID are also removed</a:t>
              </a:r>
              <a:r>
                <a:rPr lang="en-US" b="0" i="0" dirty="0">
                  <a:solidFill>
                    <a:srgbClr val="333333"/>
                  </a:solidFill>
                  <a:effectLst/>
                  <a:latin typeface="Calibri" panose="020F0502020204030204" pitchFamily="34" charset="0"/>
                  <a:cs typeface="Calibri" panose="020F0502020204030204" pitchFamily="34" charset="0"/>
                </a:rPr>
                <a:t> from the data frame due to their limited relevance for modeling.</a:t>
              </a:r>
              <a:endParaRPr lang="en-US" dirty="0"/>
            </a:p>
          </p:txBody>
        </p:sp>
        <p:pic>
          <p:nvPicPr>
            <p:cNvPr id="14" name="Graphic 13" descr="Eraser">
              <a:extLst>
                <a:ext uri="{FF2B5EF4-FFF2-40B4-BE49-F238E27FC236}">
                  <a16:creationId xmlns:a16="http://schemas.microsoft.com/office/drawing/2014/main" id="{1FB083C0-EAD7-9761-BB47-360E7D81CE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525" y="2920901"/>
              <a:ext cx="914400" cy="914400"/>
            </a:xfrm>
            <a:prstGeom prst="rect">
              <a:avLst/>
            </a:prstGeom>
          </p:spPr>
        </p:pic>
      </p:grpSp>
      <p:grpSp>
        <p:nvGrpSpPr>
          <p:cNvPr id="19" name="Group 18">
            <a:extLst>
              <a:ext uri="{FF2B5EF4-FFF2-40B4-BE49-F238E27FC236}">
                <a16:creationId xmlns:a16="http://schemas.microsoft.com/office/drawing/2014/main" id="{39B5F6F9-8439-F972-D583-80C00D925F93}"/>
              </a:ext>
            </a:extLst>
          </p:cNvPr>
          <p:cNvGrpSpPr/>
          <p:nvPr/>
        </p:nvGrpSpPr>
        <p:grpSpPr>
          <a:xfrm>
            <a:off x="4343400" y="4530004"/>
            <a:ext cx="7010400" cy="1200329"/>
            <a:chOff x="4343400" y="4530004"/>
            <a:chExt cx="7010400" cy="1200329"/>
          </a:xfrm>
        </p:grpSpPr>
        <p:sp>
          <p:nvSpPr>
            <p:cNvPr id="5" name="TextBox 4">
              <a:extLst>
                <a:ext uri="{FF2B5EF4-FFF2-40B4-BE49-F238E27FC236}">
                  <a16:creationId xmlns:a16="http://schemas.microsoft.com/office/drawing/2014/main" id="{5EF9F5BF-4654-A065-47DB-65EB2320C9D7}"/>
                </a:ext>
              </a:extLst>
            </p:cNvPr>
            <p:cNvSpPr txBox="1"/>
            <p:nvPr/>
          </p:nvSpPr>
          <p:spPr>
            <a:xfrm>
              <a:off x="5257800" y="4530004"/>
              <a:ext cx="6096000" cy="1200329"/>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Responses for the ratings variables are coded as values from 0-5. where 0 indicates that the question was not applicable. </a:t>
              </a:r>
              <a:r>
                <a:rPr lang="en-US" b="1" i="0" dirty="0">
                  <a:solidFill>
                    <a:srgbClr val="333333"/>
                  </a:solidFill>
                  <a:effectLst/>
                  <a:latin typeface="Calibri" panose="020F0502020204030204" pitchFamily="34" charset="0"/>
                  <a:cs typeface="Calibri" panose="020F0502020204030204" pitchFamily="34" charset="0"/>
                </a:rPr>
                <a:t>Respondents that select this option for any of the ratings variables are filtered out.</a:t>
              </a:r>
            </a:p>
          </p:txBody>
        </p:sp>
        <p:pic>
          <p:nvPicPr>
            <p:cNvPr id="18" name="Graphic 17" descr="Clipboard">
              <a:extLst>
                <a:ext uri="{FF2B5EF4-FFF2-40B4-BE49-F238E27FC236}">
                  <a16:creationId xmlns:a16="http://schemas.microsoft.com/office/drawing/2014/main" id="{AC7D6C48-FA29-ECCE-7C70-2EFCEA635A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3400" y="4672968"/>
              <a:ext cx="914400" cy="914400"/>
            </a:xfrm>
            <a:prstGeom prst="rect">
              <a:avLst/>
            </a:prstGeom>
          </p:spPr>
        </p:pic>
      </p:grpSp>
      <p:sp>
        <p:nvSpPr>
          <p:cNvPr id="20" name="Isosceles Triangle 19">
            <a:extLst>
              <a:ext uri="{FF2B5EF4-FFF2-40B4-BE49-F238E27FC236}">
                <a16:creationId xmlns:a16="http://schemas.microsoft.com/office/drawing/2014/main" id="{328B3388-812F-46E3-0F30-70B4C3A68935}"/>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loud">
            <a:extLst>
              <a:ext uri="{FF2B5EF4-FFF2-40B4-BE49-F238E27FC236}">
                <a16:creationId xmlns:a16="http://schemas.microsoft.com/office/drawing/2014/main" id="{30CB170A-C663-78D6-A2DE-DDAF31A3BE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8189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pic>
        <p:nvPicPr>
          <p:cNvPr id="2050" name="Picture 2">
            <a:extLst>
              <a:ext uri="{FF2B5EF4-FFF2-40B4-BE49-F238E27FC236}">
                <a16:creationId xmlns:a16="http://schemas.microsoft.com/office/drawing/2014/main" id="{EE4F6CC4-A285-B596-ED79-8258D0F11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1: Categorical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340100" cy="337015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These variables can be included in our regression model with limited assumptions.</a:t>
            </a:r>
          </a:p>
          <a:p>
            <a:pPr marL="285750" indent="-285750">
              <a:spcAft>
                <a:spcPts val="600"/>
              </a:spcAft>
              <a:buFont typeface="Arial" panose="020B0604020202020204" pitchFamily="34" charset="0"/>
              <a:buChar char="•"/>
            </a:pPr>
            <a:r>
              <a:rPr lang="en-US" dirty="0"/>
              <a:t>Most can be encoded as binary variables (0/1) for use in a model.</a:t>
            </a:r>
          </a:p>
          <a:p>
            <a:pPr marL="285750" indent="-285750">
              <a:spcAft>
                <a:spcPts val="600"/>
              </a:spcAft>
              <a:buFont typeface="Arial" panose="020B0604020202020204" pitchFamily="34" charset="0"/>
              <a:buChar char="•"/>
            </a:pPr>
            <a:r>
              <a:rPr lang="en-US" dirty="0"/>
              <a:t>Class may require some transformation (to be discussed later).</a:t>
            </a:r>
          </a:p>
          <a:p>
            <a:pPr marL="285750" indent="-285750">
              <a:spcAft>
                <a:spcPts val="600"/>
              </a:spcAft>
              <a:buFont typeface="Arial" panose="020B0604020202020204" pitchFamily="34" charset="0"/>
              <a:buChar char="•"/>
            </a:pPr>
            <a:endParaRPr lang="en-US" dirty="0"/>
          </a:p>
        </p:txBody>
      </p:sp>
      <p:sp>
        <p:nvSpPr>
          <p:cNvPr id="7" name="Isosceles Triangle 6">
            <a:extLst>
              <a:ext uri="{FF2B5EF4-FFF2-40B4-BE49-F238E27FC236}">
                <a16:creationId xmlns:a16="http://schemas.microsoft.com/office/drawing/2014/main" id="{667B8A0F-6565-3EA1-3BB0-7AB5C313A1B6}"/>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9FAE032A-DE68-69DA-AA04-C48C475900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191571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1: Categorical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199" y="2324100"/>
            <a:ext cx="3564659"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Gender:</a:t>
            </a:r>
            <a:r>
              <a:rPr lang="en-US" b="0" i="0" dirty="0">
                <a:solidFill>
                  <a:srgbClr val="333333"/>
                </a:solidFill>
                <a:effectLst/>
              </a:rPr>
              <a:t> Both genders have a similar distribution of satisfaction levels.</a:t>
            </a:r>
          </a:p>
          <a:p>
            <a:pPr marL="285750" indent="-285750" algn="l">
              <a:spcAft>
                <a:spcPts val="600"/>
              </a:spcAft>
              <a:buFont typeface="Arial" panose="020B0604020202020204" pitchFamily="34" charset="0"/>
              <a:buChar char="•"/>
            </a:pPr>
            <a:r>
              <a:rPr lang="en-US" b="0" i="1" dirty="0">
                <a:solidFill>
                  <a:srgbClr val="333333"/>
                </a:solidFill>
                <a:effectLst/>
              </a:rPr>
              <a:t>Customer Type:</a:t>
            </a:r>
            <a:r>
              <a:rPr lang="en-US" b="0" i="0" dirty="0">
                <a:solidFill>
                  <a:srgbClr val="333333"/>
                </a:solidFill>
                <a:effectLst/>
              </a:rPr>
              <a:t> Loyal customers tend to be more satisfied than disloyal ones.</a:t>
            </a:r>
          </a:p>
          <a:p>
            <a:pPr marL="285750" indent="-285750" algn="l">
              <a:spcAft>
                <a:spcPts val="600"/>
              </a:spcAft>
              <a:buFont typeface="Arial" panose="020B0604020202020204" pitchFamily="34" charset="0"/>
              <a:buChar char="•"/>
            </a:pPr>
            <a:r>
              <a:rPr lang="en-US" b="0" i="1" dirty="0">
                <a:solidFill>
                  <a:srgbClr val="333333"/>
                </a:solidFill>
                <a:effectLst/>
              </a:rPr>
              <a:t>Type of Travel:</a:t>
            </a:r>
            <a:r>
              <a:rPr lang="en-US" b="0" i="0" dirty="0">
                <a:solidFill>
                  <a:srgbClr val="333333"/>
                </a:solidFill>
                <a:effectLst/>
              </a:rPr>
              <a:t> Passengers traveling for business purposes are generally more satisfied than those traveling for personal reasons.</a:t>
            </a:r>
          </a:p>
          <a:p>
            <a:pPr marL="285750" indent="-285750" algn="l">
              <a:spcAft>
                <a:spcPts val="600"/>
              </a:spcAft>
              <a:buFont typeface="Arial" panose="020B0604020202020204" pitchFamily="34" charset="0"/>
              <a:buChar char="•"/>
            </a:pPr>
            <a:r>
              <a:rPr lang="en-US" b="0" i="1" dirty="0">
                <a:solidFill>
                  <a:srgbClr val="333333"/>
                </a:solidFill>
                <a:effectLst/>
              </a:rPr>
              <a:t>Class:</a:t>
            </a:r>
            <a:r>
              <a:rPr lang="en-US" b="0" i="0" dirty="0">
                <a:solidFill>
                  <a:srgbClr val="333333"/>
                </a:solidFill>
                <a:effectLst/>
              </a:rPr>
              <a:t> Business class passengers are noticeably more satisfied than those in Eco or Eco Plus.</a:t>
            </a:r>
          </a:p>
          <a:p>
            <a:pPr marL="285750" indent="-285750">
              <a:spcAft>
                <a:spcPts val="600"/>
              </a:spcAft>
              <a:buFont typeface="Arial" panose="020B0604020202020204" pitchFamily="34" charset="0"/>
              <a:buChar char="•"/>
            </a:pPr>
            <a:endParaRPr lang="en-US" dirty="0"/>
          </a:p>
        </p:txBody>
      </p:sp>
      <p:pic>
        <p:nvPicPr>
          <p:cNvPr id="5122" name="Picture 2">
            <a:extLst>
              <a:ext uri="{FF2B5EF4-FFF2-40B4-BE49-F238E27FC236}">
                <a16:creationId xmlns:a16="http://schemas.microsoft.com/office/drawing/2014/main" id="{2DEE42B4-789B-9372-3F69-C329F784D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376" y="658368"/>
            <a:ext cx="3878885"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2801838-E9FB-D6EE-622D-C62E2C36E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175" y="65836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CB25C9C-FFB9-8CB0-FECF-2D69CBA78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175" y="362947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95B4E71-41C6-C2D8-5E11-F195EA339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376" y="3629478"/>
            <a:ext cx="3878885" cy="277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5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962400" cy="337015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Flight distance and both delay variables share strongly right-skewed distributions.</a:t>
            </a:r>
          </a:p>
          <a:p>
            <a:pPr marL="285750" indent="-285750" algn="l">
              <a:spcAft>
                <a:spcPts val="600"/>
              </a:spcAft>
              <a:buFont typeface="Arial" panose="020B0604020202020204" pitchFamily="34" charset="0"/>
              <a:buChar char="•"/>
            </a:pPr>
            <a:r>
              <a:rPr lang="en-US" b="0" dirty="0">
                <a:solidFill>
                  <a:srgbClr val="333333"/>
                </a:solidFill>
                <a:effectLst/>
              </a:rPr>
              <a:t>Respondent age, as we would expect, more closely approximates a normal distribution.</a:t>
            </a:r>
          </a:p>
          <a:p>
            <a:pPr marL="285750" indent="-285750" algn="l">
              <a:spcAft>
                <a:spcPts val="600"/>
              </a:spcAft>
              <a:buFont typeface="Arial" panose="020B0604020202020204" pitchFamily="34" charset="0"/>
              <a:buChar char="•"/>
            </a:pPr>
            <a:r>
              <a:rPr lang="en-US" dirty="0">
                <a:solidFill>
                  <a:srgbClr val="333333"/>
                </a:solidFill>
              </a:rPr>
              <a:t>Depending on their relationship with the dependent variable, these variables may need to be transformed.</a:t>
            </a:r>
            <a:endParaRPr lang="en-US" b="0" dirty="0">
              <a:solidFill>
                <a:srgbClr val="333333"/>
              </a:solidFill>
              <a:effectLst/>
            </a:endParaRPr>
          </a:p>
          <a:p>
            <a:pPr marL="285750" indent="-285750">
              <a:spcAft>
                <a:spcPts val="600"/>
              </a:spcAft>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F985E5C4-9D37-60D9-17F6-129B51648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F86664D5-9FAB-4CCB-19B1-891162FB2427}"/>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4270D769-FD10-12C0-E9FE-3025F20CC3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357442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962400"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Age:</a:t>
            </a:r>
            <a:r>
              <a:rPr lang="en-US" b="0" i="0" dirty="0">
                <a:solidFill>
                  <a:srgbClr val="333333"/>
                </a:solidFill>
                <a:effectLst/>
              </a:rPr>
              <a:t> Satisfied customers tend to be older than neutral or dissatisfied customers.</a:t>
            </a:r>
          </a:p>
          <a:p>
            <a:pPr marL="285750" indent="-285750" algn="l">
              <a:spcAft>
                <a:spcPts val="600"/>
              </a:spcAft>
              <a:buFont typeface="Arial" panose="020B0604020202020204" pitchFamily="34" charset="0"/>
              <a:buChar char="•"/>
            </a:pPr>
            <a:r>
              <a:rPr lang="en-US" b="0" i="1" dirty="0">
                <a:solidFill>
                  <a:srgbClr val="333333"/>
                </a:solidFill>
                <a:effectLst/>
              </a:rPr>
              <a:t>Flight Distance:</a:t>
            </a:r>
            <a:r>
              <a:rPr lang="en-US" b="0" i="0" dirty="0">
                <a:solidFill>
                  <a:srgbClr val="333333"/>
                </a:solidFill>
                <a:effectLst/>
              </a:rPr>
              <a:t> Satisfied customers, on average, seem to travel longer distances.</a:t>
            </a:r>
          </a:p>
          <a:p>
            <a:pPr marL="285750" indent="-285750" algn="l">
              <a:spcAft>
                <a:spcPts val="600"/>
              </a:spcAft>
              <a:buFont typeface="Arial" panose="020B0604020202020204" pitchFamily="34" charset="0"/>
              <a:buChar char="•"/>
            </a:pPr>
            <a:r>
              <a:rPr lang="en-US" b="0" i="1" dirty="0">
                <a:solidFill>
                  <a:srgbClr val="333333"/>
                </a:solidFill>
                <a:effectLst/>
              </a:rPr>
              <a:t>Departure Delay in Minutes:</a:t>
            </a:r>
            <a:r>
              <a:rPr lang="en-US" b="0" i="0" dirty="0">
                <a:solidFill>
                  <a:srgbClr val="333333"/>
                </a:solidFill>
                <a:effectLst/>
              </a:rPr>
              <a:t> Flights with higher departure delays tend to have slightly more neutral or dissatisfied customers.</a:t>
            </a:r>
          </a:p>
          <a:p>
            <a:pPr marL="285750" indent="-285750" algn="l">
              <a:spcAft>
                <a:spcPts val="600"/>
              </a:spcAft>
              <a:buFont typeface="Arial" panose="020B0604020202020204" pitchFamily="34" charset="0"/>
              <a:buChar char="•"/>
            </a:pPr>
            <a:r>
              <a:rPr lang="en-US" b="0" i="1" dirty="0">
                <a:solidFill>
                  <a:srgbClr val="333333"/>
                </a:solidFill>
                <a:effectLst/>
              </a:rPr>
              <a:t>Arrival Delay in Minutes:</a:t>
            </a:r>
            <a:r>
              <a:rPr lang="en-US" b="0" i="0" dirty="0">
                <a:solidFill>
                  <a:srgbClr val="333333"/>
                </a:solidFill>
                <a:effectLst/>
              </a:rPr>
              <a:t> Similarly, flights with higher arrival delays tend to have slightly more neutral or dissatisfied customers.</a:t>
            </a:r>
          </a:p>
          <a:p>
            <a:pPr marL="285750" indent="-285750">
              <a:spcAft>
                <a:spcPts val="600"/>
              </a:spcAft>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A61F418E-074F-A5CE-8915-13CBE4A3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52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1685</Words>
  <Application>Microsoft Office PowerPoint</Application>
  <PresentationFormat>Widescreen</PresentationFormat>
  <Paragraphs>195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Helvetica Neue</vt:lpstr>
      <vt:lpstr>Office Theme</vt:lpstr>
      <vt:lpstr>Evaluating Data Concerning Airline Passenger Satisfaction</vt:lpstr>
      <vt:lpstr>Introduction</vt:lpstr>
      <vt:lpstr>Variables in the dataset</vt:lpstr>
      <vt:lpstr>Loading the Data</vt:lpstr>
      <vt:lpstr>Data Pre-Processing</vt:lpstr>
      <vt:lpstr>Variable Distributions</vt:lpstr>
      <vt:lpstr>Variable Distributions</vt:lpstr>
      <vt:lpstr>Variable Distributions</vt:lpstr>
      <vt:lpstr>Variable Distributions</vt:lpstr>
      <vt:lpstr>Variable Distributions</vt:lpstr>
      <vt:lpstr>Variable Distributions</vt:lpstr>
      <vt:lpstr>Multicollinearity testing</vt:lpstr>
      <vt:lpstr>Correlation  Matrix 1</vt:lpstr>
      <vt:lpstr>Correlation  Matrix 2</vt:lpstr>
      <vt:lpstr>Aggregated ratings  variables</vt:lpstr>
      <vt:lpstr>Aggregated Ratings  Variables</vt:lpstr>
      <vt:lpstr>Ruling Out the Linear Model</vt:lpstr>
      <vt:lpstr>Logistic Regression</vt:lpstr>
      <vt:lpstr>Testing Linearity  with Log Odds (1/3)</vt:lpstr>
      <vt:lpstr>Testing Linearity  with Log Odds (2/3)</vt:lpstr>
      <vt:lpstr>Testing Linearity  with Log Odds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Data Concerning Airline Passenger Satisfaction</dc:title>
  <dc:creator>jehanbugli123@gmail.com</dc:creator>
  <cp:lastModifiedBy>jehanbugli123@gmail.com</cp:lastModifiedBy>
  <cp:revision>50</cp:revision>
  <dcterms:created xsi:type="dcterms:W3CDTF">2023-10-24T00:40:45Z</dcterms:created>
  <dcterms:modified xsi:type="dcterms:W3CDTF">2023-10-24T02:55:15Z</dcterms:modified>
</cp:coreProperties>
</file>