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maranth" charset="1" panose="02000503050000020004"/>
      <p:regular r:id="rId10"/>
    </p:embeddedFont>
    <p:embeddedFont>
      <p:font typeface="Amaranth Bold" charset="1" panose="02000500000000020004"/>
      <p:regular r:id="rId11"/>
    </p:embeddedFont>
    <p:embeddedFont>
      <p:font typeface="Amaranth Italics" charset="1" panose="02000500000000020004"/>
      <p:regular r:id="rId12"/>
    </p:embeddedFont>
    <p:embeddedFont>
      <p:font typeface="Amaranth Bold Italics" charset="1" panose="020005000000000200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3.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4.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5.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6.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gif"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090174"/>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9555406" y="3524943"/>
            <a:ext cx="6049248" cy="4114800"/>
          </a:xfrm>
          <a:custGeom>
            <a:avLst/>
            <a:gdLst/>
            <a:ahLst/>
            <a:cxnLst/>
            <a:rect r="r" b="b" t="t" l="l"/>
            <a:pathLst>
              <a:path h="4114800" w="6049248">
                <a:moveTo>
                  <a:pt x="0" y="0"/>
                </a:moveTo>
                <a:lnTo>
                  <a:pt x="6049248" y="0"/>
                </a:lnTo>
                <a:lnTo>
                  <a:pt x="604924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459163" y="2588534"/>
            <a:ext cx="10618258" cy="2554966"/>
          </a:xfrm>
          <a:prstGeom prst="rect">
            <a:avLst/>
          </a:prstGeom>
        </p:spPr>
        <p:txBody>
          <a:bodyPr anchor="t" rtlCol="false" tIns="0" lIns="0" bIns="0" rIns="0">
            <a:spAutoFit/>
          </a:bodyPr>
          <a:lstStyle/>
          <a:p>
            <a:pPr algn="ctr">
              <a:lnSpc>
                <a:spcPts val="6980"/>
              </a:lnSpc>
            </a:pPr>
            <a:r>
              <a:rPr lang="en-US" sz="4985">
                <a:solidFill>
                  <a:srgbClr val="51817B"/>
                </a:solidFill>
                <a:latin typeface="Amaranth Bold"/>
              </a:rPr>
              <a:t>Evaluating Data Concerning Airline Passenger Satisfaction</a:t>
            </a:r>
          </a:p>
          <a:p>
            <a:pPr algn="ctr">
              <a:lnSpc>
                <a:spcPts val="6420"/>
              </a:lnSpc>
              <a:spcBef>
                <a:spcPct val="0"/>
              </a:spcBef>
            </a:pPr>
          </a:p>
        </p:txBody>
      </p:sp>
      <p:sp>
        <p:nvSpPr>
          <p:cNvPr name="TextBox 6" id="6"/>
          <p:cNvSpPr txBox="true"/>
          <p:nvPr/>
        </p:nvSpPr>
        <p:spPr>
          <a:xfrm rot="0">
            <a:off x="674558" y="5827454"/>
            <a:ext cx="5387077" cy="3567428"/>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Amaranth Bold"/>
              </a:rPr>
              <a:t> Parv Bhargava,</a:t>
            </a:r>
          </a:p>
          <a:p>
            <a:pPr algn="ctr">
              <a:lnSpc>
                <a:spcPts val="4200"/>
              </a:lnSpc>
              <a:spcBef>
                <a:spcPct val="0"/>
              </a:spcBef>
            </a:pPr>
            <a:r>
              <a:rPr lang="en-US" sz="3000">
                <a:solidFill>
                  <a:srgbClr val="000000"/>
                </a:solidFill>
                <a:latin typeface="Amaranth Bold"/>
              </a:rPr>
              <a:t> Jehan Bugli, </a:t>
            </a:r>
          </a:p>
          <a:p>
            <a:pPr algn="ctr">
              <a:lnSpc>
                <a:spcPts val="4200"/>
              </a:lnSpc>
              <a:spcBef>
                <a:spcPct val="0"/>
              </a:spcBef>
            </a:pPr>
            <a:r>
              <a:rPr lang="en-US" sz="3000">
                <a:solidFill>
                  <a:srgbClr val="000000"/>
                </a:solidFill>
                <a:latin typeface="Amaranth Bold"/>
              </a:rPr>
              <a:t>Venkata Madisetty,</a:t>
            </a:r>
          </a:p>
          <a:p>
            <a:pPr algn="ctr">
              <a:lnSpc>
                <a:spcPts val="4200"/>
              </a:lnSpc>
              <a:spcBef>
                <a:spcPct val="0"/>
              </a:spcBef>
            </a:pPr>
            <a:r>
              <a:rPr lang="en-US" sz="3000">
                <a:solidFill>
                  <a:srgbClr val="000000"/>
                </a:solidFill>
                <a:latin typeface="Amaranth Bold"/>
              </a:rPr>
              <a:t> Namratha Prakash</a:t>
            </a:r>
          </a:p>
          <a:p>
            <a:pPr algn="ctr">
              <a:lnSpc>
                <a:spcPts val="1203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094043" y="7916785"/>
            <a:ext cx="2330514" cy="2237293"/>
          </a:xfrm>
          <a:custGeom>
            <a:avLst/>
            <a:gdLst/>
            <a:ahLst/>
            <a:cxnLst/>
            <a:rect r="r" b="b" t="t" l="l"/>
            <a:pathLst>
              <a:path h="2237293" w="2330514">
                <a:moveTo>
                  <a:pt x="0" y="0"/>
                </a:moveTo>
                <a:lnTo>
                  <a:pt x="2330514" y="0"/>
                </a:lnTo>
                <a:lnTo>
                  <a:pt x="2330514" y="2237293"/>
                </a:lnTo>
                <a:lnTo>
                  <a:pt x="0" y="22372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93659" y="6172200"/>
            <a:ext cx="3456238" cy="4114800"/>
          </a:xfrm>
          <a:custGeom>
            <a:avLst/>
            <a:gdLst/>
            <a:ahLst/>
            <a:cxnLst/>
            <a:rect r="r" b="b" t="t" l="l"/>
            <a:pathLst>
              <a:path h="4114800" w="3456238">
                <a:moveTo>
                  <a:pt x="0" y="0"/>
                </a:moveTo>
                <a:lnTo>
                  <a:pt x="3456238" y="0"/>
                </a:lnTo>
                <a:lnTo>
                  <a:pt x="34562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716708" y="2722443"/>
          <a:ext cx="5195599" cy="4588504"/>
        </p:xfrm>
        <a:graphic>
          <a:graphicData uri="http://schemas.openxmlformats.org/drawingml/2006/table">
            <a:tbl>
              <a:tblPr/>
              <a:tblGrid>
                <a:gridCol w="3409669"/>
                <a:gridCol w="1785930"/>
              </a:tblGrid>
              <a:tr h="764751">
                <a:tc>
                  <a:txBody>
                    <a:bodyPr anchor="t" rtlCol="false"/>
                    <a:lstStyle/>
                    <a:p>
                      <a:pPr algn="just">
                        <a:lnSpc>
                          <a:spcPts val="2520"/>
                        </a:lnSpc>
                        <a:defRPr/>
                      </a:pPr>
                      <a:r>
                        <a:rPr lang="en-US" sz="1800">
                          <a:solidFill>
                            <a:srgbClr val="000000"/>
                          </a:solidFill>
                          <a:latin typeface="Amaranth"/>
                        </a:rPr>
                        <a:t>Accuracy</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0.879</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4751">
                <a:tc>
                  <a:txBody>
                    <a:bodyPr anchor="t" rtlCol="false"/>
                    <a:lstStyle/>
                    <a:p>
                      <a:pPr algn="just">
                        <a:lnSpc>
                          <a:spcPts val="2520"/>
                        </a:lnSpc>
                        <a:defRPr/>
                      </a:pPr>
                      <a:r>
                        <a:rPr lang="en-US" sz="1800">
                          <a:solidFill>
                            <a:srgbClr val="000000"/>
                          </a:solidFill>
                          <a:latin typeface="Amaranth"/>
                        </a:rPr>
                        <a:t>Precision</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0.859</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4751">
                <a:tc>
                  <a:txBody>
                    <a:bodyPr anchor="t" rtlCol="false"/>
                    <a:lstStyle/>
                    <a:p>
                      <a:pPr algn="just">
                        <a:lnSpc>
                          <a:spcPts val="2520"/>
                        </a:lnSpc>
                        <a:defRPr/>
                      </a:pPr>
                      <a:r>
                        <a:rPr lang="en-US" sz="1800">
                          <a:solidFill>
                            <a:srgbClr val="000000"/>
                          </a:solidFill>
                          <a:latin typeface="Amaranth"/>
                        </a:rPr>
                        <a:t>Recall</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0.86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4751">
                <a:tc>
                  <a:txBody>
                    <a:bodyPr anchor="t" rtlCol="false"/>
                    <a:lstStyle/>
                    <a:p>
                      <a:pPr algn="just">
                        <a:lnSpc>
                          <a:spcPts val="2520"/>
                        </a:lnSpc>
                        <a:defRPr/>
                      </a:pPr>
                      <a:r>
                        <a:rPr lang="en-US" sz="1800">
                          <a:solidFill>
                            <a:srgbClr val="000000"/>
                          </a:solidFill>
                          <a:latin typeface="Amaranth"/>
                        </a:rPr>
                        <a:t>F measure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0.86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4751">
                <a:tc>
                  <a:txBody>
                    <a:bodyPr anchor="t" rtlCol="false"/>
                    <a:lstStyle/>
                    <a:p>
                      <a:pPr algn="just">
                        <a:lnSpc>
                          <a:spcPts val="2520"/>
                        </a:lnSpc>
                        <a:defRPr/>
                      </a:pPr>
                      <a:r>
                        <a:rPr lang="en-US" sz="1800">
                          <a:solidFill>
                            <a:srgbClr val="000000"/>
                          </a:solidFill>
                          <a:latin typeface="Amaranth"/>
                        </a:rPr>
                        <a:t>Specificity</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0.894</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4751">
                <a:tc>
                  <a:txBody>
                    <a:bodyPr anchor="t" rtlCol="false"/>
                    <a:lstStyle/>
                    <a:p>
                      <a:pPr algn="just">
                        <a:lnSpc>
                          <a:spcPts val="2520"/>
                        </a:lnSpc>
                        <a:defRPr/>
                      </a:pPr>
                      <a:r>
                        <a:rPr lang="en-US" sz="1800">
                          <a:solidFill>
                            <a:srgbClr val="000000"/>
                          </a:solidFill>
                          <a:latin typeface="Amaranth"/>
                        </a:rPr>
                        <a:t>AUC</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0.948</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bl>
          </a:graphicData>
        </a:graphic>
      </p:graphicFrame>
      <p:graphicFrame>
        <p:nvGraphicFramePr>
          <p:cNvPr name="Table 5" id="5"/>
          <p:cNvGraphicFramePr>
            <a:graphicFrameLocks noGrp="true"/>
          </p:cNvGraphicFramePr>
          <p:nvPr/>
        </p:nvGraphicFramePr>
        <p:xfrm>
          <a:off x="9113386" y="4308246"/>
          <a:ext cx="5480273" cy="2933700"/>
        </p:xfrm>
        <a:graphic>
          <a:graphicData uri="http://schemas.openxmlformats.org/drawingml/2006/table">
            <a:tbl>
              <a:tblPr/>
              <a:tblGrid>
                <a:gridCol w="594909"/>
                <a:gridCol w="2442682"/>
                <a:gridCol w="2442682"/>
              </a:tblGrid>
              <a:tr h="868530">
                <a:tc>
                  <a:txBody>
                    <a:bodyPr anchor="t" rtlCol="false"/>
                    <a:lstStyle/>
                    <a:p>
                      <a:pPr algn="ctr">
                        <a:lnSpc>
                          <a:spcPts val="3359"/>
                        </a:lnSpc>
                        <a:defRPr/>
                      </a:pP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26424D"/>
                          </a:solidFill>
                          <a:latin typeface="Amaranth Bold"/>
                        </a:rPr>
                        <a:t>0</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213138"/>
                          </a:solidFill>
                          <a:latin typeface="Amaranth Bold"/>
                        </a:rPr>
                        <a:t>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r>
              <a:tr h="1032585">
                <a:tc>
                  <a:txBody>
                    <a:bodyPr anchor="t" rtlCol="false"/>
                    <a:lstStyle/>
                    <a:p>
                      <a:pPr algn="ctr">
                        <a:lnSpc>
                          <a:spcPts val="3359"/>
                        </a:lnSpc>
                        <a:defRPr/>
                      </a:pPr>
                      <a:r>
                        <a:rPr lang="en-US" sz="2400">
                          <a:solidFill>
                            <a:srgbClr val="213138"/>
                          </a:solidFill>
                          <a:latin typeface="Amaranth"/>
                        </a:rPr>
                        <a:t>0</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000000"/>
                          </a:solidFill>
                          <a:latin typeface="Amaranth"/>
                        </a:rPr>
                        <a:t>12151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Amaranth"/>
                        </a:rPr>
                        <a:t>1439</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32585">
                <a:tc>
                  <a:txBody>
                    <a:bodyPr anchor="t" rtlCol="false"/>
                    <a:lstStyle/>
                    <a:p>
                      <a:pPr algn="ctr">
                        <a:lnSpc>
                          <a:spcPts val="3359"/>
                        </a:lnSpc>
                        <a:defRPr/>
                      </a:pPr>
                      <a:r>
                        <a:rPr lang="en-US" sz="2400">
                          <a:solidFill>
                            <a:srgbClr val="213138"/>
                          </a:solidFill>
                          <a:latin typeface="Amaranth"/>
                        </a:rPr>
                        <a:t>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000000"/>
                          </a:solidFill>
                          <a:latin typeface="Amaranth"/>
                        </a:rPr>
                        <a:t>1445</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Amaranth"/>
                        </a:rPr>
                        <a:t>8828</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bl>
          </a:graphicData>
        </a:graphic>
      </p:graphicFrame>
      <p:sp>
        <p:nvSpPr>
          <p:cNvPr name="TextBox 6" id="6"/>
          <p:cNvSpPr txBox="true"/>
          <p:nvPr/>
        </p:nvSpPr>
        <p:spPr>
          <a:xfrm rot="0">
            <a:off x="9144000" y="2826039"/>
            <a:ext cx="3930179" cy="663420"/>
          </a:xfrm>
          <a:prstGeom prst="rect">
            <a:avLst/>
          </a:prstGeom>
        </p:spPr>
        <p:txBody>
          <a:bodyPr anchor="t" rtlCol="false" tIns="0" lIns="0" bIns="0" rIns="0">
            <a:spAutoFit/>
          </a:bodyPr>
          <a:lstStyle/>
          <a:p>
            <a:pPr algn="ctr">
              <a:lnSpc>
                <a:spcPts val="5433"/>
              </a:lnSpc>
              <a:spcBef>
                <a:spcPct val="0"/>
              </a:spcBef>
            </a:pPr>
            <a:r>
              <a:rPr lang="en-US" sz="3881">
                <a:solidFill>
                  <a:srgbClr val="51817B"/>
                </a:solidFill>
                <a:latin typeface="Amaranth Bold"/>
              </a:rPr>
              <a:t>Confusion Mattrix</a:t>
            </a:r>
          </a:p>
        </p:txBody>
      </p:sp>
      <p:sp>
        <p:nvSpPr>
          <p:cNvPr name="TextBox 7" id="7"/>
          <p:cNvSpPr txBox="true"/>
          <p:nvPr/>
        </p:nvSpPr>
        <p:spPr>
          <a:xfrm rot="0">
            <a:off x="3760570" y="459234"/>
            <a:ext cx="10757496"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Logistic regression (3/4)</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094043" y="7916785"/>
            <a:ext cx="2330514" cy="2237293"/>
          </a:xfrm>
          <a:custGeom>
            <a:avLst/>
            <a:gdLst/>
            <a:ahLst/>
            <a:cxnLst/>
            <a:rect r="r" b="b" t="t" l="l"/>
            <a:pathLst>
              <a:path h="2237293" w="2330514">
                <a:moveTo>
                  <a:pt x="0" y="0"/>
                </a:moveTo>
                <a:lnTo>
                  <a:pt x="2330514" y="0"/>
                </a:lnTo>
                <a:lnTo>
                  <a:pt x="2330514" y="2237293"/>
                </a:lnTo>
                <a:lnTo>
                  <a:pt x="0" y="22372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93659" y="6172200"/>
            <a:ext cx="3456238" cy="4114800"/>
          </a:xfrm>
          <a:custGeom>
            <a:avLst/>
            <a:gdLst/>
            <a:ahLst/>
            <a:cxnLst/>
            <a:rect r="r" b="b" t="t" l="l"/>
            <a:pathLst>
              <a:path h="4114800" w="3456238">
                <a:moveTo>
                  <a:pt x="0" y="0"/>
                </a:moveTo>
                <a:lnTo>
                  <a:pt x="3456238" y="0"/>
                </a:lnTo>
                <a:lnTo>
                  <a:pt x="345623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79938" y="3390918"/>
            <a:ext cx="10486285" cy="6473752"/>
          </a:xfrm>
          <a:custGeom>
            <a:avLst/>
            <a:gdLst/>
            <a:ahLst/>
            <a:cxnLst/>
            <a:rect r="r" b="b" t="t" l="l"/>
            <a:pathLst>
              <a:path h="6473752" w="10486285">
                <a:moveTo>
                  <a:pt x="0" y="0"/>
                </a:moveTo>
                <a:lnTo>
                  <a:pt x="10486286" y="0"/>
                </a:lnTo>
                <a:lnTo>
                  <a:pt x="10486286" y="6473752"/>
                </a:lnTo>
                <a:lnTo>
                  <a:pt x="0" y="6473752"/>
                </a:lnTo>
                <a:lnTo>
                  <a:pt x="0" y="0"/>
                </a:lnTo>
                <a:close/>
              </a:path>
            </a:pathLst>
          </a:custGeom>
          <a:blipFill>
            <a:blip r:embed="rId6"/>
            <a:stretch>
              <a:fillRect l="0" t="0" r="0" b="0"/>
            </a:stretch>
          </a:blipFill>
        </p:spPr>
      </p:sp>
      <p:sp>
        <p:nvSpPr>
          <p:cNvPr name="TextBox 5" id="5"/>
          <p:cNvSpPr txBox="true"/>
          <p:nvPr/>
        </p:nvSpPr>
        <p:spPr>
          <a:xfrm rot="0">
            <a:off x="4456918" y="2275297"/>
            <a:ext cx="3210083" cy="939294"/>
          </a:xfrm>
          <a:prstGeom prst="rect">
            <a:avLst/>
          </a:prstGeom>
        </p:spPr>
        <p:txBody>
          <a:bodyPr anchor="t" rtlCol="false" tIns="0" lIns="0" bIns="0" rIns="0">
            <a:spAutoFit/>
          </a:bodyPr>
          <a:lstStyle/>
          <a:p>
            <a:pPr algn="ctr">
              <a:lnSpc>
                <a:spcPts val="7686"/>
              </a:lnSpc>
              <a:spcBef>
                <a:spcPct val="0"/>
              </a:spcBef>
            </a:pPr>
            <a:r>
              <a:rPr lang="en-US" sz="5490">
                <a:solidFill>
                  <a:srgbClr val="51817B"/>
                </a:solidFill>
                <a:latin typeface="Amaranth Bold"/>
              </a:rPr>
              <a:t>ROC Curve</a:t>
            </a:r>
          </a:p>
        </p:txBody>
      </p:sp>
      <p:sp>
        <p:nvSpPr>
          <p:cNvPr name="TextBox 6" id="6"/>
          <p:cNvSpPr txBox="true"/>
          <p:nvPr/>
        </p:nvSpPr>
        <p:spPr>
          <a:xfrm rot="0">
            <a:off x="3751938" y="459234"/>
            <a:ext cx="10774760"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Logistic regression (4/4)</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766277" y="-3554136"/>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Decision Tree (1/5)</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69131" y="3636409"/>
            <a:ext cx="9704137" cy="3645783"/>
          </a:xfrm>
          <a:prstGeom prst="rect">
            <a:avLst/>
          </a:prstGeom>
        </p:spPr>
        <p:txBody>
          <a:bodyPr anchor="t" rtlCol="false" tIns="0" lIns="0" bIns="0" rIns="0">
            <a:spAutoFit/>
          </a:bodyPr>
          <a:lstStyle/>
          <a:p>
            <a:pPr marL="1129656" indent="-564828" lvl="1">
              <a:lnSpc>
                <a:spcPts val="7325"/>
              </a:lnSpc>
              <a:buFont typeface="Arial"/>
              <a:buChar char="•"/>
            </a:pPr>
            <a:r>
              <a:rPr lang="en-US" sz="5232">
                <a:solidFill>
                  <a:srgbClr val="51817B"/>
                </a:solidFill>
                <a:latin typeface="Amaranth Bold"/>
              </a:rPr>
              <a:t>Data Preparation</a:t>
            </a:r>
          </a:p>
          <a:p>
            <a:pPr marL="1129656" indent="-564828" lvl="1">
              <a:lnSpc>
                <a:spcPts val="7325"/>
              </a:lnSpc>
              <a:buFont typeface="Arial"/>
              <a:buChar char="•"/>
            </a:pPr>
            <a:r>
              <a:rPr lang="en-US" sz="5232">
                <a:solidFill>
                  <a:srgbClr val="51817B"/>
                </a:solidFill>
                <a:latin typeface="Amaranth Bold"/>
              </a:rPr>
              <a:t>Decision Tree Model Building</a:t>
            </a:r>
          </a:p>
          <a:p>
            <a:pPr marL="1129656" indent="-564828" lvl="1">
              <a:lnSpc>
                <a:spcPts val="7325"/>
              </a:lnSpc>
              <a:buFont typeface="Arial"/>
              <a:buChar char="•"/>
            </a:pPr>
            <a:r>
              <a:rPr lang="en-US" sz="5232">
                <a:solidFill>
                  <a:srgbClr val="51817B"/>
                </a:solidFill>
                <a:latin typeface="Amaranth Bold"/>
              </a:rPr>
              <a:t>Model Tuning and Evaluation</a:t>
            </a:r>
          </a:p>
          <a:p>
            <a:pPr marL="1129656" indent="-564828" lvl="1">
              <a:lnSpc>
                <a:spcPts val="7325"/>
              </a:lnSpc>
              <a:buFont typeface="Arial"/>
              <a:buChar char="•"/>
            </a:pPr>
            <a:r>
              <a:rPr lang="en-US" sz="5232">
                <a:solidFill>
                  <a:srgbClr val="51817B"/>
                </a:solidFill>
                <a:latin typeface="Amaranth Bold"/>
              </a:rPr>
              <a:t>Model Performance Analysis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963160" y="-3504915"/>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Decision Tree (2/5)</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867670" y="2238438"/>
            <a:ext cx="5679283" cy="7530387"/>
          </a:xfrm>
          <a:custGeom>
            <a:avLst/>
            <a:gdLst/>
            <a:ahLst/>
            <a:cxnLst/>
            <a:rect r="r" b="b" t="t" l="l"/>
            <a:pathLst>
              <a:path h="7530387" w="5679283">
                <a:moveTo>
                  <a:pt x="0" y="0"/>
                </a:moveTo>
                <a:lnTo>
                  <a:pt x="5679283" y="0"/>
                </a:lnTo>
                <a:lnTo>
                  <a:pt x="5679283" y="7530387"/>
                </a:lnTo>
                <a:lnTo>
                  <a:pt x="0" y="7530387"/>
                </a:lnTo>
                <a:lnTo>
                  <a:pt x="0" y="0"/>
                </a:lnTo>
                <a:close/>
              </a:path>
            </a:pathLst>
          </a:custGeom>
          <a:blipFill>
            <a:blip r:embed="rId6"/>
            <a:stretch>
              <a:fillRect l="-1300" t="0" r="-14300" b="0"/>
            </a:stretch>
          </a:blipFill>
        </p:spPr>
      </p:sp>
      <p:sp>
        <p:nvSpPr>
          <p:cNvPr name="TextBox 8" id="8"/>
          <p:cNvSpPr txBox="true"/>
          <p:nvPr/>
        </p:nvSpPr>
        <p:spPr>
          <a:xfrm rot="0">
            <a:off x="2721135" y="3171082"/>
            <a:ext cx="6886377" cy="6087218"/>
          </a:xfrm>
          <a:prstGeom prst="rect">
            <a:avLst/>
          </a:prstGeom>
        </p:spPr>
        <p:txBody>
          <a:bodyPr anchor="t" rtlCol="false" tIns="0" lIns="0" bIns="0" rIns="0">
            <a:spAutoFit/>
          </a:bodyPr>
          <a:lstStyle/>
          <a:p>
            <a:pPr marL="502691" indent="-251346" lvl="1">
              <a:lnSpc>
                <a:spcPts val="3259"/>
              </a:lnSpc>
              <a:buFont typeface="Arial"/>
              <a:buChar char="•"/>
            </a:pPr>
            <a:r>
              <a:rPr lang="en-US" sz="2328">
                <a:solidFill>
                  <a:srgbClr val="51817B"/>
                </a:solidFill>
                <a:latin typeface="Amaranth"/>
              </a:rPr>
              <a:t>The class of travel and type of travel are the most influential factors in determining passenger satisfaction, indicating the importance of service level and travel purpose.</a:t>
            </a:r>
          </a:p>
          <a:p>
            <a:pPr marL="502691" indent="-251346" lvl="1">
              <a:lnSpc>
                <a:spcPts val="3259"/>
              </a:lnSpc>
              <a:buFont typeface="Arial"/>
              <a:buChar char="•"/>
            </a:pPr>
            <a:r>
              <a:rPr lang="en-US" sz="2328">
                <a:solidFill>
                  <a:srgbClr val="51817B"/>
                </a:solidFill>
                <a:latin typeface="Amaranth"/>
              </a:rPr>
              <a:t>Online and inflight services (boarding, entertainment, wifi) are also crucial, emphasizing the importance of digital experience and onboard comfort.</a:t>
            </a:r>
          </a:p>
          <a:p>
            <a:pPr marL="502691" indent="-251346" lvl="1">
              <a:lnSpc>
                <a:spcPts val="3259"/>
              </a:lnSpc>
              <a:buFont typeface="Arial"/>
              <a:buChar char="•"/>
            </a:pPr>
            <a:r>
              <a:rPr lang="en-US" sz="2328">
                <a:solidFill>
                  <a:srgbClr val="51817B"/>
                </a:solidFill>
                <a:latin typeface="Amaranth"/>
              </a:rPr>
              <a:t>Personal factors like Age have some influence but are overshadowed by service and experience-related factors.</a:t>
            </a:r>
          </a:p>
          <a:p>
            <a:pPr marL="502691" indent="-251346" lvl="1">
              <a:lnSpc>
                <a:spcPts val="3259"/>
              </a:lnSpc>
              <a:buFont typeface="Arial"/>
              <a:buChar char="•"/>
            </a:pPr>
            <a:r>
              <a:rPr lang="en-US" sz="2328">
                <a:solidFill>
                  <a:srgbClr val="51817B"/>
                </a:solidFill>
                <a:latin typeface="Amaranth"/>
              </a:rPr>
              <a:t>Several variables have no discernible impact on satisfaction in this model, suggesting that they might not be critical in the context of this specific dataset or the way the model was constructed.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504915"/>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Decision Tree (3/5)</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066456" y="1674823"/>
            <a:ext cx="8192844" cy="7729279"/>
          </a:xfrm>
          <a:custGeom>
            <a:avLst/>
            <a:gdLst/>
            <a:ahLst/>
            <a:cxnLst/>
            <a:rect r="r" b="b" t="t" l="l"/>
            <a:pathLst>
              <a:path h="7729279" w="8192844">
                <a:moveTo>
                  <a:pt x="0" y="0"/>
                </a:moveTo>
                <a:lnTo>
                  <a:pt x="8192844" y="0"/>
                </a:lnTo>
                <a:lnTo>
                  <a:pt x="8192844" y="7729280"/>
                </a:lnTo>
                <a:lnTo>
                  <a:pt x="0" y="7729280"/>
                </a:lnTo>
                <a:lnTo>
                  <a:pt x="0" y="0"/>
                </a:lnTo>
                <a:close/>
              </a:path>
            </a:pathLst>
          </a:custGeom>
          <a:blipFill>
            <a:blip r:embed="rId6"/>
            <a:stretch>
              <a:fillRect l="-25473" t="0" r="-25473" b="0"/>
            </a:stretch>
          </a:blipFill>
        </p:spPr>
      </p:sp>
      <p:sp>
        <p:nvSpPr>
          <p:cNvPr name="TextBox 8" id="8"/>
          <p:cNvSpPr txBox="true"/>
          <p:nvPr/>
        </p:nvSpPr>
        <p:spPr>
          <a:xfrm rot="0">
            <a:off x="2273123" y="2706328"/>
            <a:ext cx="6162047" cy="6169946"/>
          </a:xfrm>
          <a:prstGeom prst="rect">
            <a:avLst/>
          </a:prstGeom>
        </p:spPr>
        <p:txBody>
          <a:bodyPr anchor="t" rtlCol="false" tIns="0" lIns="0" bIns="0" rIns="0">
            <a:spAutoFit/>
          </a:bodyPr>
          <a:lstStyle/>
          <a:p>
            <a:pPr marL="585900" indent="-292950" lvl="1">
              <a:lnSpc>
                <a:spcPts val="3799"/>
              </a:lnSpc>
              <a:buFont typeface="Arial"/>
              <a:buChar char="•"/>
            </a:pPr>
            <a:r>
              <a:rPr lang="en-US" sz="2713">
                <a:solidFill>
                  <a:srgbClr val="51817B"/>
                </a:solidFill>
                <a:latin typeface="Amaranth Bold"/>
              </a:rPr>
              <a:t>Online Boarding</a:t>
            </a:r>
            <a:r>
              <a:rPr lang="en-US" sz="2713">
                <a:solidFill>
                  <a:srgbClr val="51817B"/>
                </a:solidFill>
                <a:latin typeface="Amaranth"/>
              </a:rPr>
              <a:t> is a significant determinant of initial satisfaction. A better online boarding experience leads directly to a higher chance of satisfaction, bypassing other factors</a:t>
            </a:r>
          </a:p>
          <a:p>
            <a:pPr marL="585900" indent="-292950" lvl="1">
              <a:lnSpc>
                <a:spcPts val="3799"/>
              </a:lnSpc>
              <a:buFont typeface="Arial"/>
              <a:buChar char="•"/>
            </a:pPr>
            <a:r>
              <a:rPr lang="en-US" sz="2713">
                <a:solidFill>
                  <a:srgbClr val="51817B"/>
                </a:solidFill>
                <a:latin typeface="Amaranth Bold"/>
              </a:rPr>
              <a:t>Inflight Entertainment</a:t>
            </a:r>
            <a:r>
              <a:rPr lang="en-US" sz="2713">
                <a:solidFill>
                  <a:srgbClr val="51817B"/>
                </a:solidFill>
                <a:latin typeface="Amaranth"/>
              </a:rPr>
              <a:t> is the second most crucial factor; however, its impact is nuanced by the previous experience with online boarding.</a:t>
            </a:r>
          </a:p>
          <a:p>
            <a:pPr marL="585900" indent="-292950" lvl="1">
              <a:lnSpc>
                <a:spcPts val="3799"/>
              </a:lnSpc>
              <a:buFont typeface="Arial"/>
              <a:buChar char="•"/>
            </a:pPr>
            <a:r>
              <a:rPr lang="en-US" sz="2713">
                <a:solidFill>
                  <a:srgbClr val="51817B"/>
                </a:solidFill>
                <a:latin typeface="Amaranth Bold"/>
              </a:rPr>
              <a:t>Type of Travel</a:t>
            </a:r>
            <a:r>
              <a:rPr lang="en-US" sz="2713">
                <a:solidFill>
                  <a:srgbClr val="51817B"/>
                </a:solidFill>
                <a:latin typeface="Amaranth"/>
              </a:rPr>
              <a:t> being personal indicates a more significant expectation or reliance on Inflight Entertainment for satisfaction.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771837" y="-3529525"/>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Decision Tree (4/5)</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272910" y="2360935"/>
            <a:ext cx="6586462" cy="6586462"/>
          </a:xfrm>
          <a:custGeom>
            <a:avLst/>
            <a:gdLst/>
            <a:ahLst/>
            <a:cxnLst/>
            <a:rect r="r" b="b" t="t" l="l"/>
            <a:pathLst>
              <a:path h="6586462" w="6586462">
                <a:moveTo>
                  <a:pt x="0" y="0"/>
                </a:moveTo>
                <a:lnTo>
                  <a:pt x="6586462" y="0"/>
                </a:lnTo>
                <a:lnTo>
                  <a:pt x="6586462" y="6586462"/>
                </a:lnTo>
                <a:lnTo>
                  <a:pt x="0" y="6586462"/>
                </a:lnTo>
                <a:lnTo>
                  <a:pt x="0" y="0"/>
                </a:lnTo>
                <a:close/>
              </a:path>
            </a:pathLst>
          </a:custGeom>
          <a:blipFill>
            <a:blip r:embed="rId6"/>
            <a:stretch>
              <a:fillRect l="0" t="0" r="0" b="0"/>
            </a:stretch>
          </a:blipFill>
        </p:spPr>
      </p:sp>
      <p:sp>
        <p:nvSpPr>
          <p:cNvPr name="TextBox 8" id="8"/>
          <p:cNvSpPr txBox="true"/>
          <p:nvPr/>
        </p:nvSpPr>
        <p:spPr>
          <a:xfrm rot="0">
            <a:off x="2174682" y="4054115"/>
            <a:ext cx="6800202" cy="3124986"/>
          </a:xfrm>
          <a:prstGeom prst="rect">
            <a:avLst/>
          </a:prstGeom>
        </p:spPr>
        <p:txBody>
          <a:bodyPr anchor="t" rtlCol="false" tIns="0" lIns="0" bIns="0" rIns="0">
            <a:spAutoFit/>
          </a:bodyPr>
          <a:lstStyle/>
          <a:p>
            <a:pPr>
              <a:lnSpc>
                <a:spcPts val="4192"/>
              </a:lnSpc>
            </a:pPr>
            <a:r>
              <a:rPr lang="en-US" sz="2994">
                <a:solidFill>
                  <a:srgbClr val="51817B"/>
                </a:solidFill>
                <a:latin typeface="Amaranth"/>
              </a:rPr>
              <a:t>Based on the curve, an optimal threshold would likely be where the TPR is high while the FPR is still low. In this curve, a threshold around 0.1 to 0.2 might be a good balance, providing a high TPR with an acceptable FPR.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370412" y="-3701798"/>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Decision Tree (5/5)</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7" id="7"/>
          <p:cNvGraphicFramePr>
            <a:graphicFrameLocks noGrp="true"/>
          </p:cNvGraphicFramePr>
          <p:nvPr/>
        </p:nvGraphicFramePr>
        <p:xfrm>
          <a:off x="11133131" y="3963700"/>
          <a:ext cx="5480273" cy="2933700"/>
        </p:xfrm>
        <a:graphic>
          <a:graphicData uri="http://schemas.openxmlformats.org/drawingml/2006/table">
            <a:tbl>
              <a:tblPr/>
              <a:tblGrid>
                <a:gridCol w="594909"/>
                <a:gridCol w="2442682"/>
                <a:gridCol w="2442682"/>
              </a:tblGrid>
              <a:tr h="868530">
                <a:tc>
                  <a:txBody>
                    <a:bodyPr anchor="t" rtlCol="false"/>
                    <a:lstStyle/>
                    <a:p>
                      <a:pPr algn="ctr">
                        <a:lnSpc>
                          <a:spcPts val="3359"/>
                        </a:lnSpc>
                        <a:defRPr/>
                      </a:pP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26424D"/>
                          </a:solidFill>
                          <a:latin typeface="Amaranth Bold"/>
                        </a:rPr>
                        <a:t>0</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213138"/>
                          </a:solidFill>
                          <a:latin typeface="Amaranth Bold"/>
                        </a:rPr>
                        <a:t>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r>
              <a:tr h="1032585">
                <a:tc>
                  <a:txBody>
                    <a:bodyPr anchor="t" rtlCol="false"/>
                    <a:lstStyle/>
                    <a:p>
                      <a:pPr algn="ctr">
                        <a:lnSpc>
                          <a:spcPts val="3359"/>
                        </a:lnSpc>
                        <a:defRPr/>
                      </a:pPr>
                      <a:r>
                        <a:rPr lang="en-US" sz="2400">
                          <a:solidFill>
                            <a:srgbClr val="213138"/>
                          </a:solidFill>
                          <a:latin typeface="Amaranth"/>
                        </a:rPr>
                        <a:t>0</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000000"/>
                          </a:solidFill>
                          <a:latin typeface="Amaranth"/>
                        </a:rPr>
                        <a:t>12139</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Amaranth"/>
                        </a:rPr>
                        <a:t>1451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32585">
                <a:tc>
                  <a:txBody>
                    <a:bodyPr anchor="t" rtlCol="false"/>
                    <a:lstStyle/>
                    <a:p>
                      <a:pPr algn="ctr">
                        <a:lnSpc>
                          <a:spcPts val="3359"/>
                        </a:lnSpc>
                        <a:defRPr/>
                      </a:pPr>
                      <a:r>
                        <a:rPr lang="en-US" sz="2400">
                          <a:solidFill>
                            <a:srgbClr val="213138"/>
                          </a:solidFill>
                          <a:latin typeface="Amaranth"/>
                        </a:rPr>
                        <a:t>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000000"/>
                          </a:solidFill>
                          <a:latin typeface="Amaranth"/>
                        </a:rPr>
                        <a:t>1720</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Amaranth"/>
                        </a:rPr>
                        <a:t>8553</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bl>
          </a:graphicData>
        </a:graphic>
      </p:graphicFrame>
      <p:sp>
        <p:nvSpPr>
          <p:cNvPr name="TextBox 8" id="8"/>
          <p:cNvSpPr txBox="true"/>
          <p:nvPr/>
        </p:nvSpPr>
        <p:spPr>
          <a:xfrm rot="0">
            <a:off x="1953188" y="3025639"/>
            <a:ext cx="8235419" cy="5690685"/>
          </a:xfrm>
          <a:prstGeom prst="rect">
            <a:avLst/>
          </a:prstGeom>
        </p:spPr>
        <p:txBody>
          <a:bodyPr anchor="t" rtlCol="false" tIns="0" lIns="0" bIns="0" rIns="0">
            <a:spAutoFit/>
          </a:bodyPr>
          <a:lstStyle/>
          <a:p>
            <a:pPr marL="541848" indent="-270924" lvl="1">
              <a:lnSpc>
                <a:spcPts val="3513"/>
              </a:lnSpc>
              <a:buFont typeface="Arial"/>
              <a:buChar char="•"/>
            </a:pPr>
            <a:r>
              <a:rPr lang="en-US" sz="2509">
                <a:solidFill>
                  <a:srgbClr val="51817B"/>
                </a:solidFill>
                <a:latin typeface="Amaranth"/>
              </a:rPr>
              <a:t>The high accuracy (0.86) indicates that the model performs well overall in classifying both classes.</a:t>
            </a:r>
          </a:p>
          <a:p>
            <a:pPr>
              <a:lnSpc>
                <a:spcPts val="3513"/>
              </a:lnSpc>
            </a:pPr>
          </a:p>
          <a:p>
            <a:pPr marL="541848" indent="-270924" lvl="1">
              <a:lnSpc>
                <a:spcPts val="3513"/>
              </a:lnSpc>
              <a:buFont typeface="Arial"/>
              <a:buChar char="•"/>
            </a:pPr>
            <a:r>
              <a:rPr lang="en-US" sz="2509">
                <a:solidFill>
                  <a:srgbClr val="51817B"/>
                </a:solidFill>
                <a:latin typeface="Amaranth"/>
              </a:rPr>
              <a:t>Precision (0.93) is also high, which suggests that when the model predicts an instance to be in the positive class, it is likely to be correct.</a:t>
            </a:r>
          </a:p>
          <a:p>
            <a:pPr>
              <a:lnSpc>
                <a:spcPts val="3513"/>
              </a:lnSpc>
            </a:pPr>
          </a:p>
          <a:p>
            <a:pPr marL="541848" indent="-270924" lvl="1">
              <a:lnSpc>
                <a:spcPts val="3513"/>
              </a:lnSpc>
              <a:buFont typeface="Arial"/>
              <a:buChar char="•"/>
            </a:pPr>
            <a:r>
              <a:rPr lang="en-US" sz="2509">
                <a:solidFill>
                  <a:srgbClr val="51817B"/>
                </a:solidFill>
                <a:latin typeface="Amaranth"/>
              </a:rPr>
              <a:t>A good recall (0.74) value indicates that the model is able to identify most of the actual positive instances.</a:t>
            </a:r>
          </a:p>
          <a:p>
            <a:pPr>
              <a:lnSpc>
                <a:spcPts val="3513"/>
              </a:lnSpc>
            </a:pPr>
          </a:p>
          <a:p>
            <a:pPr marL="541848" indent="-270924" lvl="1">
              <a:lnSpc>
                <a:spcPts val="3513"/>
              </a:lnSpc>
              <a:buFont typeface="Arial"/>
              <a:buChar char="•"/>
            </a:pPr>
            <a:r>
              <a:rPr lang="en-US" sz="2509">
                <a:solidFill>
                  <a:srgbClr val="51817B"/>
                </a:solidFill>
                <a:latin typeface="Amaranth"/>
              </a:rPr>
              <a:t>Specificity being high (0.96) is a good indicator that the model is adept at identifying true negatives, which is crucial when the cost of false alarms is high.</a:t>
            </a:r>
          </a:p>
        </p:txBody>
      </p:sp>
      <p:sp>
        <p:nvSpPr>
          <p:cNvPr name="TextBox 9" id="9"/>
          <p:cNvSpPr txBox="true"/>
          <p:nvPr/>
        </p:nvSpPr>
        <p:spPr>
          <a:xfrm rot="0">
            <a:off x="13723071" y="7015900"/>
            <a:ext cx="2636441" cy="537845"/>
          </a:xfrm>
          <a:prstGeom prst="rect">
            <a:avLst/>
          </a:prstGeom>
        </p:spPr>
        <p:txBody>
          <a:bodyPr anchor="t" rtlCol="false" tIns="0" lIns="0" bIns="0" rIns="0">
            <a:spAutoFit/>
          </a:bodyPr>
          <a:lstStyle/>
          <a:p>
            <a:pPr algn="ctr">
              <a:lnSpc>
                <a:spcPts val="4480"/>
              </a:lnSpc>
              <a:spcBef>
                <a:spcPct val="0"/>
              </a:spcBef>
            </a:pPr>
            <a:r>
              <a:rPr lang="en-US" sz="3200">
                <a:solidFill>
                  <a:srgbClr val="51817B"/>
                </a:solidFill>
                <a:latin typeface="Amaranth Bold"/>
              </a:rPr>
              <a:t>Accuracy: 0.86</a:t>
            </a:r>
          </a:p>
        </p:txBody>
      </p:sp>
      <p:sp>
        <p:nvSpPr>
          <p:cNvPr name="TextBox 10" id="10"/>
          <p:cNvSpPr txBox="true"/>
          <p:nvPr/>
        </p:nvSpPr>
        <p:spPr>
          <a:xfrm rot="0">
            <a:off x="12004681" y="2686227"/>
            <a:ext cx="3737174" cy="663420"/>
          </a:xfrm>
          <a:prstGeom prst="rect">
            <a:avLst/>
          </a:prstGeom>
        </p:spPr>
        <p:txBody>
          <a:bodyPr anchor="t" rtlCol="false" tIns="0" lIns="0" bIns="0" rIns="0">
            <a:spAutoFit/>
          </a:bodyPr>
          <a:lstStyle/>
          <a:p>
            <a:pPr algn="ctr">
              <a:lnSpc>
                <a:spcPts val="5433"/>
              </a:lnSpc>
              <a:spcBef>
                <a:spcPct val="0"/>
              </a:spcBef>
            </a:pPr>
            <a:r>
              <a:rPr lang="en-US" sz="3881">
                <a:solidFill>
                  <a:srgbClr val="51817B"/>
                </a:solidFill>
                <a:latin typeface="Amaranth Bold"/>
              </a:rPr>
              <a:t>Confusion Matrix</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24140" y="-3090174"/>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5" id="5"/>
          <p:cNvGraphicFramePr>
            <a:graphicFrameLocks noGrp="true"/>
          </p:cNvGraphicFramePr>
          <p:nvPr/>
        </p:nvGraphicFramePr>
        <p:xfrm>
          <a:off x="10491304" y="3105150"/>
          <a:ext cx="5313881" cy="6153150"/>
        </p:xfrm>
        <a:graphic>
          <a:graphicData uri="http://schemas.openxmlformats.org/drawingml/2006/table">
            <a:tbl>
              <a:tblPr/>
              <a:tblGrid>
                <a:gridCol w="2656940"/>
                <a:gridCol w="2656940"/>
              </a:tblGrid>
              <a:tr h="1025525">
                <a:tc>
                  <a:txBody>
                    <a:bodyPr anchor="t" rtlCol="false"/>
                    <a:lstStyle/>
                    <a:p>
                      <a:pPr algn="ctr">
                        <a:lnSpc>
                          <a:spcPts val="4339"/>
                        </a:lnSpc>
                        <a:defRPr/>
                      </a:pPr>
                      <a:r>
                        <a:rPr lang="en-US" sz="3099">
                          <a:solidFill>
                            <a:srgbClr val="7DAC9B"/>
                          </a:solidFill>
                          <a:latin typeface="Amaranth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a:solidFill>
                            <a:srgbClr val="7DAC9B"/>
                          </a:solidFill>
                          <a:latin typeface="Amaranth Bold"/>
                        </a:rPr>
                        <a:t>0.957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525">
                <a:tc>
                  <a:txBody>
                    <a:bodyPr anchor="t" rtlCol="false"/>
                    <a:lstStyle/>
                    <a:p>
                      <a:pPr algn="ctr">
                        <a:lnSpc>
                          <a:spcPts val="4339"/>
                        </a:lnSpc>
                        <a:defRPr/>
                      </a:pPr>
                      <a:r>
                        <a:rPr lang="en-US" sz="3099">
                          <a:solidFill>
                            <a:srgbClr val="7DAC9B"/>
                          </a:solidFill>
                          <a:latin typeface="Amaranth Bold"/>
                        </a:rPr>
                        <a:t>Precision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a:solidFill>
                            <a:srgbClr val="7DAC9B"/>
                          </a:solidFill>
                          <a:latin typeface="Amaranth Bold"/>
                        </a:rPr>
                        <a:t>0.929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525">
                <a:tc>
                  <a:txBody>
                    <a:bodyPr anchor="t" rtlCol="false"/>
                    <a:lstStyle/>
                    <a:p>
                      <a:pPr algn="ctr">
                        <a:lnSpc>
                          <a:spcPts val="4339"/>
                        </a:lnSpc>
                        <a:defRPr/>
                      </a:pPr>
                      <a:r>
                        <a:rPr lang="en-US" sz="3099">
                          <a:solidFill>
                            <a:srgbClr val="7DAC9B"/>
                          </a:solidFill>
                          <a:latin typeface="Amaranth Bold"/>
                        </a:rPr>
                        <a:t>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a:solidFill>
                            <a:srgbClr val="7DAC9B"/>
                          </a:solidFill>
                          <a:latin typeface="Amaranth Bold"/>
                        </a:rPr>
                        <a:t>0.968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525">
                <a:tc>
                  <a:txBody>
                    <a:bodyPr anchor="t" rtlCol="false"/>
                    <a:lstStyle/>
                    <a:p>
                      <a:pPr algn="ctr">
                        <a:lnSpc>
                          <a:spcPts val="4339"/>
                        </a:lnSpc>
                        <a:defRPr/>
                      </a:pPr>
                      <a:r>
                        <a:rPr lang="en-US" sz="3099">
                          <a:solidFill>
                            <a:srgbClr val="7DAC9B"/>
                          </a:solidFill>
                          <a:latin typeface="Amaranth Bold"/>
                        </a:rPr>
                        <a:t>f_measure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a:solidFill>
                            <a:srgbClr val="7DAC9B"/>
                          </a:solidFill>
                          <a:latin typeface="Amaranth Bold"/>
                        </a:rPr>
                        <a:t>0.948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525">
                <a:tc>
                  <a:txBody>
                    <a:bodyPr anchor="t" rtlCol="false"/>
                    <a:lstStyle/>
                    <a:p>
                      <a:pPr algn="ctr">
                        <a:lnSpc>
                          <a:spcPts val="4339"/>
                        </a:lnSpc>
                        <a:defRPr/>
                      </a:pPr>
                      <a:r>
                        <a:rPr lang="en-US" sz="3099">
                          <a:solidFill>
                            <a:srgbClr val="7DAC9B"/>
                          </a:solidFill>
                          <a:latin typeface="Amaranth Bold"/>
                        </a:rPr>
                        <a:t>Specificity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a:solidFill>
                            <a:srgbClr val="7DAC9B"/>
                          </a:solidFill>
                          <a:latin typeface="Amaranth Bold"/>
                        </a:rPr>
                        <a:t>0.977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525">
                <a:tc>
                  <a:txBody>
                    <a:bodyPr anchor="t" rtlCol="false"/>
                    <a:lstStyle/>
                    <a:p>
                      <a:pPr algn="ctr">
                        <a:lnSpc>
                          <a:spcPts val="4339"/>
                        </a:lnSpc>
                        <a:defRPr/>
                      </a:pPr>
                      <a:r>
                        <a:rPr lang="en-US" sz="3099">
                          <a:solidFill>
                            <a:srgbClr val="7DAC9B"/>
                          </a:solidFill>
                          <a:latin typeface="Amaranth Bold"/>
                        </a:rPr>
                        <a:t>AUC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a:solidFill>
                            <a:srgbClr val="7DAC9B"/>
                          </a:solidFill>
                          <a:latin typeface="Amaranth Bold"/>
                        </a:rPr>
                        <a:t>0.953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726670" y="876300"/>
            <a:ext cx="14975819"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Random Forest Model</a:t>
            </a:r>
          </a:p>
        </p:txBody>
      </p:sp>
      <p:sp>
        <p:nvSpPr>
          <p:cNvPr name="TextBox 7" id="7"/>
          <p:cNvSpPr txBox="true"/>
          <p:nvPr/>
        </p:nvSpPr>
        <p:spPr>
          <a:xfrm rot="0">
            <a:off x="2291261" y="3651773"/>
            <a:ext cx="7352753" cy="4274096"/>
          </a:xfrm>
          <a:prstGeom prst="rect">
            <a:avLst/>
          </a:prstGeom>
        </p:spPr>
        <p:txBody>
          <a:bodyPr anchor="t" rtlCol="false" tIns="0" lIns="0" bIns="0" rIns="0">
            <a:spAutoFit/>
          </a:bodyPr>
          <a:lstStyle/>
          <a:p>
            <a:pPr marL="589086" indent="-294543" lvl="1">
              <a:lnSpc>
                <a:spcPts val="3819"/>
              </a:lnSpc>
              <a:buFont typeface="Arial"/>
              <a:buChar char="•"/>
            </a:pPr>
            <a:r>
              <a:rPr lang="en-US" sz="2728">
                <a:solidFill>
                  <a:srgbClr val="51817B"/>
                </a:solidFill>
                <a:latin typeface="Amaranth"/>
              </a:rPr>
              <a:t>Random Forest is an ensemble learning technique that combines multiple decision trees to make more accurate and stable predictions</a:t>
            </a:r>
          </a:p>
          <a:p>
            <a:pPr marL="589086" indent="-294543" lvl="1">
              <a:lnSpc>
                <a:spcPts val="3819"/>
              </a:lnSpc>
              <a:buFont typeface="Arial"/>
              <a:buChar char="•"/>
            </a:pPr>
            <a:r>
              <a:rPr lang="en-US" sz="2728">
                <a:solidFill>
                  <a:srgbClr val="51817B"/>
                </a:solidFill>
                <a:latin typeface="Amaranth"/>
              </a:rPr>
              <a:t>Trained the model with 500 trees, considering both passenger demographics and service quality indicators.</a:t>
            </a:r>
          </a:p>
          <a:p>
            <a:pPr marL="589086" indent="-294543" lvl="1">
              <a:lnSpc>
                <a:spcPts val="3819"/>
              </a:lnSpc>
              <a:buFont typeface="Arial"/>
              <a:buChar char="•"/>
            </a:pPr>
            <a:r>
              <a:rPr lang="en-US" sz="2728">
                <a:solidFill>
                  <a:srgbClr val="51817B"/>
                </a:solidFill>
                <a:latin typeface="Amaranth"/>
              </a:rPr>
              <a:t>Calculated feature importance to identify the most influential predictors.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252038" y="-4044883"/>
            <a:ext cx="20792077" cy="19218231"/>
            <a:chOff x="0" y="0"/>
            <a:chExt cx="10153650" cy="9385074"/>
          </a:xfrm>
        </p:grpSpPr>
        <p:sp>
          <p:nvSpPr>
            <p:cNvPr name="Freeform 3" id="3"/>
            <p:cNvSpPr/>
            <p:nvPr/>
          </p:nvSpPr>
          <p:spPr>
            <a:xfrm flipH="false" flipV="false" rot="0">
              <a:off x="-6350" y="36830"/>
              <a:ext cx="10166350" cy="9306335"/>
            </a:xfrm>
            <a:custGeom>
              <a:avLst/>
              <a:gdLst/>
              <a:ahLst/>
              <a:cxnLst/>
              <a:rect r="r" b="b" t="t" l="l"/>
              <a:pathLst>
                <a:path h="9306335" w="10166350">
                  <a:moveTo>
                    <a:pt x="10158730" y="8527824"/>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8958354"/>
                  </a:lnTo>
                  <a:cubicBezTo>
                    <a:pt x="6350" y="8968514"/>
                    <a:pt x="6350" y="8978675"/>
                    <a:pt x="6350" y="8988835"/>
                  </a:cubicBezTo>
                  <a:cubicBezTo>
                    <a:pt x="6350" y="9164094"/>
                    <a:pt x="148590" y="9306335"/>
                    <a:pt x="323850" y="9306335"/>
                  </a:cubicBezTo>
                  <a:cubicBezTo>
                    <a:pt x="499110" y="9306335"/>
                    <a:pt x="641350" y="9164094"/>
                    <a:pt x="641350" y="8988835"/>
                  </a:cubicBezTo>
                  <a:cubicBezTo>
                    <a:pt x="641350" y="9164094"/>
                    <a:pt x="783590" y="9306335"/>
                    <a:pt x="958850" y="9306335"/>
                  </a:cubicBezTo>
                  <a:cubicBezTo>
                    <a:pt x="1134110" y="9306335"/>
                    <a:pt x="1276350" y="9164094"/>
                    <a:pt x="1276350" y="8988835"/>
                  </a:cubicBezTo>
                  <a:lnTo>
                    <a:pt x="1276350" y="8979944"/>
                  </a:lnTo>
                  <a:lnTo>
                    <a:pt x="1276350" y="8988835"/>
                  </a:lnTo>
                  <a:cubicBezTo>
                    <a:pt x="1276350" y="9164094"/>
                    <a:pt x="1418590" y="9306335"/>
                    <a:pt x="1593850" y="9306335"/>
                  </a:cubicBezTo>
                  <a:cubicBezTo>
                    <a:pt x="1769110" y="9306335"/>
                    <a:pt x="1911350" y="9164094"/>
                    <a:pt x="1911350" y="8988835"/>
                  </a:cubicBezTo>
                  <a:cubicBezTo>
                    <a:pt x="1911350" y="9164094"/>
                    <a:pt x="2053590" y="9306335"/>
                    <a:pt x="2228850" y="9306335"/>
                  </a:cubicBezTo>
                  <a:cubicBezTo>
                    <a:pt x="2404110" y="9306335"/>
                    <a:pt x="2546350" y="9164094"/>
                    <a:pt x="2546350" y="8988835"/>
                  </a:cubicBezTo>
                  <a:lnTo>
                    <a:pt x="2546350" y="8979944"/>
                  </a:lnTo>
                  <a:lnTo>
                    <a:pt x="2546350" y="8988835"/>
                  </a:lnTo>
                  <a:cubicBezTo>
                    <a:pt x="2546350" y="9164094"/>
                    <a:pt x="2688590" y="9306335"/>
                    <a:pt x="2863850" y="9306335"/>
                  </a:cubicBezTo>
                  <a:cubicBezTo>
                    <a:pt x="3039110" y="9306335"/>
                    <a:pt x="3181350" y="9164094"/>
                    <a:pt x="3181350" y="8988835"/>
                  </a:cubicBezTo>
                  <a:cubicBezTo>
                    <a:pt x="3181350" y="9164094"/>
                    <a:pt x="3323590" y="9306335"/>
                    <a:pt x="3498850" y="9306335"/>
                  </a:cubicBezTo>
                  <a:cubicBezTo>
                    <a:pt x="3674110" y="9306335"/>
                    <a:pt x="3816350" y="9164094"/>
                    <a:pt x="3816350" y="8988835"/>
                  </a:cubicBezTo>
                  <a:lnTo>
                    <a:pt x="3816350" y="8979944"/>
                  </a:lnTo>
                  <a:lnTo>
                    <a:pt x="3816350" y="8988835"/>
                  </a:lnTo>
                  <a:cubicBezTo>
                    <a:pt x="3816350" y="9164094"/>
                    <a:pt x="3958590" y="9306335"/>
                    <a:pt x="4133850" y="9306335"/>
                  </a:cubicBezTo>
                  <a:cubicBezTo>
                    <a:pt x="4309110" y="9306335"/>
                    <a:pt x="4451350" y="9164094"/>
                    <a:pt x="4451350" y="8988835"/>
                  </a:cubicBezTo>
                  <a:lnTo>
                    <a:pt x="4451350" y="8979944"/>
                  </a:lnTo>
                  <a:lnTo>
                    <a:pt x="4451350" y="8988835"/>
                  </a:lnTo>
                  <a:cubicBezTo>
                    <a:pt x="4451350" y="9164094"/>
                    <a:pt x="4593590" y="9306335"/>
                    <a:pt x="4768850" y="9306335"/>
                  </a:cubicBezTo>
                  <a:cubicBezTo>
                    <a:pt x="4933950" y="9306335"/>
                    <a:pt x="5069840" y="9179335"/>
                    <a:pt x="5085080" y="9018044"/>
                  </a:cubicBezTo>
                  <a:lnTo>
                    <a:pt x="5087620" y="9018044"/>
                  </a:lnTo>
                  <a:cubicBezTo>
                    <a:pt x="5102860" y="9179335"/>
                    <a:pt x="5238750" y="9306335"/>
                    <a:pt x="5403850" y="9306335"/>
                  </a:cubicBezTo>
                  <a:cubicBezTo>
                    <a:pt x="5579110" y="9306335"/>
                    <a:pt x="5721350" y="9164094"/>
                    <a:pt x="5721350" y="8988835"/>
                  </a:cubicBezTo>
                  <a:cubicBezTo>
                    <a:pt x="5721350" y="9164094"/>
                    <a:pt x="5863590" y="9306335"/>
                    <a:pt x="6038850" y="9306335"/>
                  </a:cubicBezTo>
                  <a:cubicBezTo>
                    <a:pt x="6214110" y="9306335"/>
                    <a:pt x="6356350" y="9164094"/>
                    <a:pt x="6356350" y="8988835"/>
                  </a:cubicBezTo>
                  <a:cubicBezTo>
                    <a:pt x="6356350" y="9164094"/>
                    <a:pt x="6498590" y="9306335"/>
                    <a:pt x="6673850" y="9306335"/>
                  </a:cubicBezTo>
                  <a:cubicBezTo>
                    <a:pt x="6849110" y="9306335"/>
                    <a:pt x="6991350" y="9164094"/>
                    <a:pt x="6991350" y="8988835"/>
                  </a:cubicBezTo>
                  <a:cubicBezTo>
                    <a:pt x="6991350" y="9164094"/>
                    <a:pt x="7133590" y="9306335"/>
                    <a:pt x="7308850" y="9306335"/>
                  </a:cubicBezTo>
                  <a:cubicBezTo>
                    <a:pt x="7484110" y="9306335"/>
                    <a:pt x="7626350" y="9164094"/>
                    <a:pt x="7626350" y="8988835"/>
                  </a:cubicBezTo>
                  <a:cubicBezTo>
                    <a:pt x="7626350" y="9164094"/>
                    <a:pt x="7768590" y="9306335"/>
                    <a:pt x="7943850" y="9306335"/>
                  </a:cubicBezTo>
                  <a:cubicBezTo>
                    <a:pt x="8119110" y="9306335"/>
                    <a:pt x="8261350" y="9164094"/>
                    <a:pt x="8261350" y="8988835"/>
                  </a:cubicBezTo>
                  <a:cubicBezTo>
                    <a:pt x="8261350" y="9164094"/>
                    <a:pt x="8403590" y="9306335"/>
                    <a:pt x="8578850" y="9306335"/>
                  </a:cubicBezTo>
                  <a:cubicBezTo>
                    <a:pt x="8754110" y="9306335"/>
                    <a:pt x="8896350" y="9164094"/>
                    <a:pt x="8896350" y="8988835"/>
                  </a:cubicBezTo>
                  <a:cubicBezTo>
                    <a:pt x="8896350" y="9164094"/>
                    <a:pt x="9038590" y="9306335"/>
                    <a:pt x="9213850" y="9306335"/>
                  </a:cubicBezTo>
                  <a:cubicBezTo>
                    <a:pt x="9389110" y="9306335"/>
                    <a:pt x="9531350" y="9164094"/>
                    <a:pt x="9531350" y="8988835"/>
                  </a:cubicBezTo>
                  <a:cubicBezTo>
                    <a:pt x="9531350" y="9164094"/>
                    <a:pt x="9673590" y="9306335"/>
                    <a:pt x="9848850" y="9306335"/>
                  </a:cubicBezTo>
                  <a:cubicBezTo>
                    <a:pt x="10024110" y="9306335"/>
                    <a:pt x="10166350" y="9164094"/>
                    <a:pt x="10166350" y="8988835"/>
                  </a:cubicBezTo>
                  <a:lnTo>
                    <a:pt x="10166350" y="8527824"/>
                  </a:lnTo>
                  <a:close/>
                  <a:moveTo>
                    <a:pt x="641350" y="8988835"/>
                  </a:moveTo>
                  <a:lnTo>
                    <a:pt x="641350" y="8981214"/>
                  </a:lnTo>
                  <a:lnTo>
                    <a:pt x="641350" y="8988835"/>
                  </a:lnTo>
                  <a:close/>
                  <a:moveTo>
                    <a:pt x="1910080" y="8988835"/>
                  </a:moveTo>
                  <a:lnTo>
                    <a:pt x="1910080" y="8981214"/>
                  </a:lnTo>
                  <a:lnTo>
                    <a:pt x="1910080" y="8988835"/>
                  </a:lnTo>
                  <a:close/>
                  <a:moveTo>
                    <a:pt x="3178810" y="8988835"/>
                  </a:moveTo>
                  <a:lnTo>
                    <a:pt x="3178810" y="8981214"/>
                  </a:lnTo>
                  <a:lnTo>
                    <a:pt x="3178810" y="8988835"/>
                  </a:lnTo>
                  <a:close/>
                  <a:moveTo>
                    <a:pt x="5717540" y="8988835"/>
                  </a:moveTo>
                  <a:lnTo>
                    <a:pt x="5717540" y="8981214"/>
                  </a:lnTo>
                  <a:lnTo>
                    <a:pt x="5717540" y="8988835"/>
                  </a:lnTo>
                  <a:close/>
                  <a:moveTo>
                    <a:pt x="6352540" y="8988835"/>
                  </a:moveTo>
                  <a:lnTo>
                    <a:pt x="6352540" y="8981214"/>
                  </a:lnTo>
                  <a:lnTo>
                    <a:pt x="6352540" y="8988835"/>
                  </a:lnTo>
                  <a:close/>
                  <a:moveTo>
                    <a:pt x="6986270" y="8988835"/>
                  </a:moveTo>
                  <a:lnTo>
                    <a:pt x="6986270" y="8981214"/>
                  </a:lnTo>
                  <a:cubicBezTo>
                    <a:pt x="6987540" y="8983754"/>
                    <a:pt x="6986270" y="8986294"/>
                    <a:pt x="6986270" y="8988835"/>
                  </a:cubicBezTo>
                  <a:close/>
                  <a:moveTo>
                    <a:pt x="7621270" y="8988835"/>
                  </a:moveTo>
                  <a:lnTo>
                    <a:pt x="7621270" y="8981214"/>
                  </a:lnTo>
                  <a:lnTo>
                    <a:pt x="7621270" y="8988835"/>
                  </a:lnTo>
                  <a:close/>
                  <a:moveTo>
                    <a:pt x="8256270" y="8988835"/>
                  </a:moveTo>
                  <a:lnTo>
                    <a:pt x="8256270" y="8981214"/>
                  </a:lnTo>
                  <a:lnTo>
                    <a:pt x="8256270" y="8988835"/>
                  </a:lnTo>
                  <a:close/>
                  <a:moveTo>
                    <a:pt x="8890000" y="8988835"/>
                  </a:moveTo>
                  <a:lnTo>
                    <a:pt x="8890000" y="8981214"/>
                  </a:lnTo>
                  <a:cubicBezTo>
                    <a:pt x="8891270" y="8983754"/>
                    <a:pt x="8890000" y="8986294"/>
                    <a:pt x="8890000" y="8988835"/>
                  </a:cubicBezTo>
                  <a:close/>
                  <a:moveTo>
                    <a:pt x="9525000" y="8988835"/>
                  </a:moveTo>
                  <a:lnTo>
                    <a:pt x="9525000" y="8981214"/>
                  </a:lnTo>
                  <a:lnTo>
                    <a:pt x="9525000" y="8988835"/>
                  </a:lnTo>
                  <a:close/>
                </a:path>
              </a:pathLst>
            </a:custGeom>
            <a:solidFill>
              <a:srgbClr val="FFFFFF"/>
            </a:solidFill>
          </p:spPr>
        </p:sp>
      </p:grpSp>
      <p:sp>
        <p:nvSpPr>
          <p:cNvPr name="Freeform 4" id="4"/>
          <p:cNvSpPr/>
          <p:nvPr/>
        </p:nvSpPr>
        <p:spPr>
          <a:xfrm flipH="false" flipV="false" rot="0">
            <a:off x="1513146" y="-2633234"/>
            <a:ext cx="3746224" cy="3661934"/>
          </a:xfrm>
          <a:custGeom>
            <a:avLst/>
            <a:gdLst/>
            <a:ahLst/>
            <a:cxnLst/>
            <a:rect r="r" b="b" t="t" l="l"/>
            <a:pathLst>
              <a:path h="3661934" w="3746224">
                <a:moveTo>
                  <a:pt x="0" y="0"/>
                </a:moveTo>
                <a:lnTo>
                  <a:pt x="3746223" y="0"/>
                </a:lnTo>
                <a:lnTo>
                  <a:pt x="3746223" y="3661934"/>
                </a:lnTo>
                <a:lnTo>
                  <a:pt x="0" y="3661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1803804">
            <a:off x="15518889"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13146" y="1445766"/>
            <a:ext cx="15013635" cy="8563790"/>
          </a:xfrm>
          <a:custGeom>
            <a:avLst/>
            <a:gdLst/>
            <a:ahLst/>
            <a:cxnLst/>
            <a:rect r="r" b="b" t="t" l="l"/>
            <a:pathLst>
              <a:path h="8563790" w="15013635">
                <a:moveTo>
                  <a:pt x="0" y="0"/>
                </a:moveTo>
                <a:lnTo>
                  <a:pt x="15013635" y="0"/>
                </a:lnTo>
                <a:lnTo>
                  <a:pt x="15013635" y="8563790"/>
                </a:lnTo>
                <a:lnTo>
                  <a:pt x="0" y="8563790"/>
                </a:lnTo>
                <a:lnTo>
                  <a:pt x="0" y="0"/>
                </a:lnTo>
                <a:close/>
              </a:path>
            </a:pathLst>
          </a:custGeom>
          <a:blipFill>
            <a:blip r:embed="rId6"/>
            <a:stretch>
              <a:fillRect l="0" t="0" r="0" b="0"/>
            </a:stretch>
          </a:blipFill>
          <a:ln cap="sq">
            <a:noFill/>
            <a:prstDash val="solid"/>
            <a:miter/>
          </a:ln>
        </p:spPr>
      </p:sp>
      <p:grpSp>
        <p:nvGrpSpPr>
          <p:cNvPr name="Group 7" id="7"/>
          <p:cNvGrpSpPr/>
          <p:nvPr/>
        </p:nvGrpSpPr>
        <p:grpSpPr>
          <a:xfrm rot="0">
            <a:off x="10348001" y="5727661"/>
            <a:ext cx="6778377" cy="2111340"/>
            <a:chOff x="0" y="0"/>
            <a:chExt cx="1785252" cy="556073"/>
          </a:xfrm>
        </p:grpSpPr>
        <p:sp>
          <p:nvSpPr>
            <p:cNvPr name="Freeform 8" id="8"/>
            <p:cNvSpPr/>
            <p:nvPr/>
          </p:nvSpPr>
          <p:spPr>
            <a:xfrm flipH="false" flipV="false" rot="0">
              <a:off x="0" y="0"/>
              <a:ext cx="1785252" cy="556073"/>
            </a:xfrm>
            <a:custGeom>
              <a:avLst/>
              <a:gdLst/>
              <a:ahLst/>
              <a:cxnLst/>
              <a:rect r="r" b="b" t="t" l="l"/>
              <a:pathLst>
                <a:path h="556073" w="1785252">
                  <a:moveTo>
                    <a:pt x="0" y="0"/>
                  </a:moveTo>
                  <a:lnTo>
                    <a:pt x="1785252" y="0"/>
                  </a:lnTo>
                  <a:lnTo>
                    <a:pt x="1785252" y="556073"/>
                  </a:lnTo>
                  <a:lnTo>
                    <a:pt x="0" y="556073"/>
                  </a:lnTo>
                  <a:close/>
                </a:path>
              </a:pathLst>
            </a:custGeom>
            <a:solidFill>
              <a:srgbClr val="D0E4D7"/>
            </a:solidFill>
          </p:spPr>
        </p:sp>
        <p:sp>
          <p:nvSpPr>
            <p:cNvPr name="TextBox 9" id="9"/>
            <p:cNvSpPr txBox="true"/>
            <p:nvPr/>
          </p:nvSpPr>
          <p:spPr>
            <a:xfrm>
              <a:off x="0" y="-47625"/>
              <a:ext cx="1785252" cy="603698"/>
            </a:xfrm>
            <a:prstGeom prst="rect">
              <a:avLst/>
            </a:prstGeom>
          </p:spPr>
          <p:txBody>
            <a:bodyPr anchor="ctr" rtlCol="false" tIns="50800" lIns="50800" bIns="50800" rIns="50800"/>
            <a:lstStyle/>
            <a:p>
              <a:pPr>
                <a:lnSpc>
                  <a:spcPts val="3309"/>
                </a:lnSpc>
              </a:pPr>
              <a:r>
                <a:rPr lang="en-US" sz="2364">
                  <a:solidFill>
                    <a:srgbClr val="000000"/>
                  </a:solidFill>
                  <a:latin typeface="Amaranth"/>
                </a:rPr>
                <a:t>The ROC curve visualizes the trade-off between the True Positive Rate (TPR) and the False Positive Rate (FPR) at various threshold settings.</a:t>
              </a:r>
            </a:p>
          </p:txBody>
        </p:sp>
      </p:grpSp>
      <p:sp>
        <p:nvSpPr>
          <p:cNvPr name="TextBox 10" id="10"/>
          <p:cNvSpPr txBox="true"/>
          <p:nvPr/>
        </p:nvSpPr>
        <p:spPr>
          <a:xfrm rot="0">
            <a:off x="6805203" y="77342"/>
            <a:ext cx="467759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ROC Curve</a:t>
            </a:r>
          </a:p>
        </p:txBody>
      </p:sp>
      <p:sp>
        <p:nvSpPr>
          <p:cNvPr name="TextBox 11" id="11"/>
          <p:cNvSpPr txBox="true"/>
          <p:nvPr/>
        </p:nvSpPr>
        <p:spPr>
          <a:xfrm rot="0">
            <a:off x="8156847" y="6197073"/>
            <a:ext cx="1336629" cy="355335"/>
          </a:xfrm>
          <a:prstGeom prst="rect">
            <a:avLst/>
          </a:prstGeom>
        </p:spPr>
        <p:txBody>
          <a:bodyPr anchor="t" rtlCol="false" tIns="0" lIns="0" bIns="0" rIns="0">
            <a:spAutoFit/>
          </a:bodyPr>
          <a:lstStyle/>
          <a:p>
            <a:pPr algn="ctr">
              <a:lnSpc>
                <a:spcPts val="2905"/>
              </a:lnSpc>
              <a:spcBef>
                <a:spcPct val="0"/>
              </a:spcBef>
            </a:pPr>
            <a:r>
              <a:rPr lang="en-US" sz="2075">
                <a:solidFill>
                  <a:srgbClr val="51817B"/>
                </a:solidFill>
                <a:latin typeface="Amaranth Bold"/>
              </a:rPr>
              <a:t>AUC= 0.953</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844099" y="-2868680"/>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802711" y="-2633234"/>
            <a:ext cx="3746224" cy="3661934"/>
          </a:xfrm>
          <a:custGeom>
            <a:avLst/>
            <a:gdLst/>
            <a:ahLst/>
            <a:cxnLst/>
            <a:rect r="r" b="b" t="t" l="l"/>
            <a:pathLst>
              <a:path h="3661934" w="3746224">
                <a:moveTo>
                  <a:pt x="0" y="0"/>
                </a:moveTo>
                <a:lnTo>
                  <a:pt x="3746224" y="0"/>
                </a:lnTo>
                <a:lnTo>
                  <a:pt x="3746224" y="3661934"/>
                </a:lnTo>
                <a:lnTo>
                  <a:pt x="0" y="3661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842826" y="2549971"/>
            <a:ext cx="13935704" cy="4516564"/>
          </a:xfrm>
          <a:prstGeom prst="rect">
            <a:avLst/>
          </a:prstGeom>
        </p:spPr>
        <p:txBody>
          <a:bodyPr anchor="t" rtlCol="false" tIns="0" lIns="0" bIns="0" rIns="0">
            <a:spAutoFit/>
          </a:bodyPr>
          <a:lstStyle/>
          <a:p>
            <a:pPr algn="just" marL="795053" indent="-397527" lvl="1">
              <a:lnSpc>
                <a:spcPts val="5155"/>
              </a:lnSpc>
              <a:buFont typeface="Arial"/>
              <a:buChar char="•"/>
            </a:pPr>
            <a:r>
              <a:rPr lang="en-US" sz="3682">
                <a:solidFill>
                  <a:srgbClr val="51817B"/>
                </a:solidFill>
                <a:latin typeface="Amaranth"/>
              </a:rPr>
              <a:t>All of the models are reasonably good predictors of customer satisfaction that incorporate multiple different variable levels with limited bias</a:t>
            </a:r>
          </a:p>
          <a:p>
            <a:pPr algn="just">
              <a:lnSpc>
                <a:spcPts val="5155"/>
              </a:lnSpc>
            </a:pPr>
          </a:p>
          <a:p>
            <a:pPr algn="just" marL="795053" indent="-397527" lvl="1">
              <a:lnSpc>
                <a:spcPts val="5155"/>
              </a:lnSpc>
              <a:buFont typeface="Arial"/>
              <a:buChar char="•"/>
            </a:pPr>
            <a:r>
              <a:rPr lang="en-US" sz="3682">
                <a:solidFill>
                  <a:srgbClr val="51817B"/>
                </a:solidFill>
                <a:latin typeface="Amaranth"/>
              </a:rPr>
              <a:t>The random forest method appears to yield the best results; however, there is an interpretation tradeoff relative to other models</a:t>
            </a:r>
          </a:p>
        </p:txBody>
      </p:sp>
      <p:sp>
        <p:nvSpPr>
          <p:cNvPr name="Freeform 6" id="6"/>
          <p:cNvSpPr/>
          <p:nvPr/>
        </p:nvSpPr>
        <p:spPr>
          <a:xfrm flipH="true" flipV="false" rot="-1803804">
            <a:off x="14808455"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27230" y="7728564"/>
            <a:ext cx="3097186" cy="1875547"/>
          </a:xfrm>
          <a:custGeom>
            <a:avLst/>
            <a:gdLst/>
            <a:ahLst/>
            <a:cxnLst/>
            <a:rect r="r" b="b" t="t" l="l"/>
            <a:pathLst>
              <a:path h="1875547" w="3097186">
                <a:moveTo>
                  <a:pt x="0" y="0"/>
                </a:moveTo>
                <a:lnTo>
                  <a:pt x="3097186" y="0"/>
                </a:lnTo>
                <a:lnTo>
                  <a:pt x="3097186" y="1875547"/>
                </a:lnTo>
                <a:lnTo>
                  <a:pt x="0" y="18755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802711" y="1067246"/>
            <a:ext cx="14975819"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Conclusion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590167"/>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Introduction (1/4)</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132444" y="3211934"/>
            <a:ext cx="2261194" cy="1271922"/>
          </a:xfrm>
          <a:custGeom>
            <a:avLst/>
            <a:gdLst/>
            <a:ahLst/>
            <a:cxnLst/>
            <a:rect r="r" b="b" t="t" l="l"/>
            <a:pathLst>
              <a:path h="1271922" w="2261194">
                <a:moveTo>
                  <a:pt x="0" y="0"/>
                </a:moveTo>
                <a:lnTo>
                  <a:pt x="2261194" y="0"/>
                </a:lnTo>
                <a:lnTo>
                  <a:pt x="2261194" y="1271922"/>
                </a:lnTo>
                <a:lnTo>
                  <a:pt x="0" y="12719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859299" y="3411194"/>
            <a:ext cx="5368013" cy="825778"/>
          </a:xfrm>
          <a:prstGeom prst="rect">
            <a:avLst/>
          </a:prstGeom>
        </p:spPr>
        <p:txBody>
          <a:bodyPr anchor="t" rtlCol="false" tIns="0" lIns="0" bIns="0" rIns="0">
            <a:spAutoFit/>
          </a:bodyPr>
          <a:lstStyle/>
          <a:p>
            <a:pPr>
              <a:lnSpc>
                <a:spcPts val="3309"/>
              </a:lnSpc>
            </a:pPr>
            <a:r>
              <a:rPr lang="en-US" sz="2364">
                <a:solidFill>
                  <a:srgbClr val="51817B"/>
                </a:solidFill>
                <a:latin typeface="Amaranth Bold"/>
              </a:rPr>
              <a:t>Dataset</a:t>
            </a:r>
            <a:r>
              <a:rPr lang="en-US" sz="2364">
                <a:solidFill>
                  <a:srgbClr val="51817B"/>
                </a:solidFill>
                <a:latin typeface="Amaranth"/>
              </a:rPr>
              <a:t>: a survey of passengers on commercial airlines</a:t>
            </a:r>
          </a:p>
        </p:txBody>
      </p:sp>
      <p:sp>
        <p:nvSpPr>
          <p:cNvPr name="TextBox 9" id="9"/>
          <p:cNvSpPr txBox="true"/>
          <p:nvPr/>
        </p:nvSpPr>
        <p:spPr>
          <a:xfrm rot="0">
            <a:off x="6912239" y="5095875"/>
            <a:ext cx="5368013" cy="1244878"/>
          </a:xfrm>
          <a:prstGeom prst="rect">
            <a:avLst/>
          </a:prstGeom>
        </p:spPr>
        <p:txBody>
          <a:bodyPr anchor="t" rtlCol="false" tIns="0" lIns="0" bIns="0" rIns="0">
            <a:spAutoFit/>
          </a:bodyPr>
          <a:lstStyle/>
          <a:p>
            <a:pPr>
              <a:lnSpc>
                <a:spcPts val="3309"/>
              </a:lnSpc>
            </a:pPr>
            <a:r>
              <a:rPr lang="en-US" sz="2364">
                <a:solidFill>
                  <a:srgbClr val="51817B"/>
                </a:solidFill>
                <a:latin typeface="Amaranth Bold"/>
              </a:rPr>
              <a:t>Goal: </a:t>
            </a:r>
            <a:r>
              <a:rPr lang="en-US" sz="2364">
                <a:solidFill>
                  <a:srgbClr val="51817B"/>
                </a:solidFill>
                <a:latin typeface="Amaranth"/>
              </a:rPr>
              <a:t>predict satisfaction for passengers based on certain characteristics and aspects of the flight experience</a:t>
            </a:r>
          </a:p>
        </p:txBody>
      </p:sp>
      <p:sp>
        <p:nvSpPr>
          <p:cNvPr name="TextBox 10" id="10"/>
          <p:cNvSpPr txBox="true"/>
          <p:nvPr/>
        </p:nvSpPr>
        <p:spPr>
          <a:xfrm rot="0">
            <a:off x="8145982" y="7198003"/>
            <a:ext cx="5727286" cy="1663978"/>
          </a:xfrm>
          <a:prstGeom prst="rect">
            <a:avLst/>
          </a:prstGeom>
        </p:spPr>
        <p:txBody>
          <a:bodyPr anchor="t" rtlCol="false" tIns="0" lIns="0" bIns="0" rIns="0">
            <a:spAutoFit/>
          </a:bodyPr>
          <a:lstStyle/>
          <a:p>
            <a:pPr>
              <a:lnSpc>
                <a:spcPts val="3309"/>
              </a:lnSpc>
            </a:pPr>
            <a:r>
              <a:rPr lang="en-US" sz="2364">
                <a:solidFill>
                  <a:srgbClr val="51817B"/>
                </a:solidFill>
                <a:latin typeface="Amaranth Bold"/>
              </a:rPr>
              <a:t>Strategy</a:t>
            </a:r>
            <a:r>
              <a:rPr lang="en-US" sz="2364">
                <a:solidFill>
                  <a:srgbClr val="51817B"/>
                </a:solidFill>
                <a:latin typeface="Amaranth"/>
              </a:rPr>
              <a:t>: conduct exploratory data analysis (EDA) to evaluate potential model inputs and investigate potential models</a:t>
            </a:r>
          </a:p>
          <a:p>
            <a:pPr>
              <a:lnSpc>
                <a:spcPts val="3309"/>
              </a:lnSpc>
            </a:pPr>
          </a:p>
        </p:txBody>
      </p:sp>
      <p:sp>
        <p:nvSpPr>
          <p:cNvPr name="Freeform 11" id="11"/>
          <p:cNvSpPr/>
          <p:nvPr/>
        </p:nvSpPr>
        <p:spPr>
          <a:xfrm flipH="false" flipV="false" rot="0">
            <a:off x="4263041" y="5106166"/>
            <a:ext cx="2261194" cy="1271922"/>
          </a:xfrm>
          <a:custGeom>
            <a:avLst/>
            <a:gdLst/>
            <a:ahLst/>
            <a:cxnLst/>
            <a:rect r="r" b="b" t="t" l="l"/>
            <a:pathLst>
              <a:path h="1271922" w="2261194">
                <a:moveTo>
                  <a:pt x="0" y="0"/>
                </a:moveTo>
                <a:lnTo>
                  <a:pt x="2261194" y="0"/>
                </a:lnTo>
                <a:lnTo>
                  <a:pt x="2261194" y="1271921"/>
                </a:lnTo>
                <a:lnTo>
                  <a:pt x="0" y="12719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393638" y="7208294"/>
            <a:ext cx="2261194" cy="1271922"/>
          </a:xfrm>
          <a:custGeom>
            <a:avLst/>
            <a:gdLst/>
            <a:ahLst/>
            <a:cxnLst/>
            <a:rect r="r" b="b" t="t" l="l"/>
            <a:pathLst>
              <a:path h="1271922" w="2261194">
                <a:moveTo>
                  <a:pt x="0" y="0"/>
                </a:moveTo>
                <a:lnTo>
                  <a:pt x="2261194" y="0"/>
                </a:lnTo>
                <a:lnTo>
                  <a:pt x="2261194" y="1271921"/>
                </a:lnTo>
                <a:lnTo>
                  <a:pt x="0" y="12719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5859299" y="2250268"/>
            <a:ext cx="2666802" cy="537845"/>
          </a:xfrm>
          <a:prstGeom prst="rect">
            <a:avLst/>
          </a:prstGeom>
        </p:spPr>
        <p:txBody>
          <a:bodyPr anchor="t" rtlCol="false" tIns="0" lIns="0" bIns="0" rIns="0">
            <a:spAutoFit/>
          </a:bodyPr>
          <a:lstStyle/>
          <a:p>
            <a:pPr algn="ctr">
              <a:lnSpc>
                <a:spcPts val="4480"/>
              </a:lnSpc>
              <a:spcBef>
                <a:spcPct val="0"/>
              </a:spcBef>
            </a:pPr>
            <a:r>
              <a:rPr lang="en-US" sz="3200">
                <a:solidFill>
                  <a:srgbClr val="51817B"/>
                </a:solidFill>
                <a:latin typeface="Amaranth Bold"/>
              </a:rPr>
              <a:t>Key EDA steps: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090174"/>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477508"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510877" y="2361904"/>
            <a:ext cx="11266247" cy="1708151"/>
          </a:xfrm>
          <a:prstGeom prst="rect">
            <a:avLst/>
          </a:prstGeom>
        </p:spPr>
        <p:txBody>
          <a:bodyPr anchor="t" rtlCol="false" tIns="0" lIns="0" bIns="0" rIns="0">
            <a:spAutoFit/>
          </a:bodyPr>
          <a:lstStyle/>
          <a:p>
            <a:pPr algn="ctr">
              <a:lnSpc>
                <a:spcPts val="13999"/>
              </a:lnSpc>
              <a:spcBef>
                <a:spcPct val="0"/>
              </a:spcBef>
            </a:pPr>
            <a:r>
              <a:rPr lang="en-US" sz="9999">
                <a:solidFill>
                  <a:srgbClr val="51817B"/>
                </a:solidFill>
                <a:latin typeface="Amaranth Bold"/>
              </a:rPr>
              <a:t>That's all for today!</a:t>
            </a:r>
          </a:p>
        </p:txBody>
      </p:sp>
      <p:sp>
        <p:nvSpPr>
          <p:cNvPr name="TextBox 6" id="6"/>
          <p:cNvSpPr txBox="true"/>
          <p:nvPr/>
        </p:nvSpPr>
        <p:spPr>
          <a:xfrm rot="0">
            <a:off x="4363030" y="4216400"/>
            <a:ext cx="9561940" cy="863600"/>
          </a:xfrm>
          <a:prstGeom prst="rect">
            <a:avLst/>
          </a:prstGeom>
        </p:spPr>
        <p:txBody>
          <a:bodyPr anchor="t" rtlCol="false" tIns="0" lIns="0" bIns="0" rIns="0">
            <a:spAutoFit/>
          </a:bodyPr>
          <a:lstStyle/>
          <a:p>
            <a:pPr algn="ctr">
              <a:lnSpc>
                <a:spcPts val="7000"/>
              </a:lnSpc>
              <a:spcBef>
                <a:spcPct val="0"/>
              </a:spcBef>
            </a:pPr>
            <a:r>
              <a:rPr lang="en-US" sz="5000">
                <a:solidFill>
                  <a:srgbClr val="51817B"/>
                </a:solidFill>
                <a:latin typeface="Amaranth"/>
              </a:rPr>
              <a:t>See you on our next adventure!</a:t>
            </a:r>
          </a:p>
        </p:txBody>
      </p:sp>
      <p:sp>
        <p:nvSpPr>
          <p:cNvPr name="Freeform 7" id="7"/>
          <p:cNvSpPr/>
          <p:nvPr/>
        </p:nvSpPr>
        <p:spPr>
          <a:xfrm flipH="true" flipV="false" rot="-1803804">
            <a:off x="15518889"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949241" y="6874591"/>
            <a:ext cx="4020373" cy="3146938"/>
          </a:xfrm>
          <a:custGeom>
            <a:avLst/>
            <a:gdLst/>
            <a:ahLst/>
            <a:cxnLst/>
            <a:rect r="r" b="b" t="t" l="l"/>
            <a:pathLst>
              <a:path h="3146938" w="4020373">
                <a:moveTo>
                  <a:pt x="0" y="0"/>
                </a:moveTo>
                <a:lnTo>
                  <a:pt x="4020373" y="0"/>
                </a:lnTo>
                <a:lnTo>
                  <a:pt x="4020373" y="3146937"/>
                </a:lnTo>
                <a:lnTo>
                  <a:pt x="0" y="31469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590167"/>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Introduction (2/4)</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132444" y="3211934"/>
            <a:ext cx="2261194" cy="1271922"/>
          </a:xfrm>
          <a:custGeom>
            <a:avLst/>
            <a:gdLst/>
            <a:ahLst/>
            <a:cxnLst/>
            <a:rect r="r" b="b" t="t" l="l"/>
            <a:pathLst>
              <a:path h="1271922" w="2261194">
                <a:moveTo>
                  <a:pt x="0" y="0"/>
                </a:moveTo>
                <a:lnTo>
                  <a:pt x="2261194" y="0"/>
                </a:lnTo>
                <a:lnTo>
                  <a:pt x="2261194" y="1271922"/>
                </a:lnTo>
                <a:lnTo>
                  <a:pt x="0" y="12719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859299" y="3411194"/>
            <a:ext cx="9720017" cy="1244878"/>
          </a:xfrm>
          <a:prstGeom prst="rect">
            <a:avLst/>
          </a:prstGeom>
        </p:spPr>
        <p:txBody>
          <a:bodyPr anchor="t" rtlCol="false" tIns="0" lIns="0" bIns="0" rIns="0">
            <a:spAutoFit/>
          </a:bodyPr>
          <a:lstStyle/>
          <a:p>
            <a:pPr>
              <a:lnSpc>
                <a:spcPts val="3309"/>
              </a:lnSpc>
            </a:pPr>
            <a:r>
              <a:rPr lang="en-US" sz="2364">
                <a:solidFill>
                  <a:srgbClr val="51817B"/>
                </a:solidFill>
                <a:latin typeface="Amaranth"/>
              </a:rPr>
              <a:t>To what extent do certain surveyed passenger characteristics and flight experience components impact the likelihood that a passenger will be satisfied – rather than neutral or dissatisfied – with their trip?</a:t>
            </a:r>
          </a:p>
        </p:txBody>
      </p:sp>
      <p:sp>
        <p:nvSpPr>
          <p:cNvPr name="TextBox 9" id="9"/>
          <p:cNvSpPr txBox="true"/>
          <p:nvPr/>
        </p:nvSpPr>
        <p:spPr>
          <a:xfrm rot="0">
            <a:off x="6912239" y="5285931"/>
            <a:ext cx="8812313" cy="1244878"/>
          </a:xfrm>
          <a:prstGeom prst="rect">
            <a:avLst/>
          </a:prstGeom>
        </p:spPr>
        <p:txBody>
          <a:bodyPr anchor="t" rtlCol="false" tIns="0" lIns="0" bIns="0" rIns="0">
            <a:spAutoFit/>
          </a:bodyPr>
          <a:lstStyle/>
          <a:p>
            <a:pPr>
              <a:lnSpc>
                <a:spcPts val="3309"/>
              </a:lnSpc>
            </a:pPr>
            <a:r>
              <a:rPr lang="en-US" sz="2364">
                <a:solidFill>
                  <a:srgbClr val="51817B"/>
                </a:solidFill>
                <a:latin typeface="Amaranth"/>
              </a:rPr>
              <a:t>How can we model the likelihood of passenger satisfaction using surveyed passenger characteristics and flight experience components in a manner that minimizes predictive bias?</a:t>
            </a:r>
          </a:p>
        </p:txBody>
      </p:sp>
      <p:sp>
        <p:nvSpPr>
          <p:cNvPr name="TextBox 10" id="10"/>
          <p:cNvSpPr txBox="true"/>
          <p:nvPr/>
        </p:nvSpPr>
        <p:spPr>
          <a:xfrm rot="0">
            <a:off x="8145982" y="7198003"/>
            <a:ext cx="7816247" cy="1244878"/>
          </a:xfrm>
          <a:prstGeom prst="rect">
            <a:avLst/>
          </a:prstGeom>
        </p:spPr>
        <p:txBody>
          <a:bodyPr anchor="t" rtlCol="false" tIns="0" lIns="0" bIns="0" rIns="0">
            <a:spAutoFit/>
          </a:bodyPr>
          <a:lstStyle/>
          <a:p>
            <a:pPr>
              <a:lnSpc>
                <a:spcPts val="3309"/>
              </a:lnSpc>
            </a:pPr>
            <a:r>
              <a:rPr lang="en-US" sz="2364">
                <a:solidFill>
                  <a:srgbClr val="51817B"/>
                </a:solidFill>
                <a:latin typeface="Amaranth"/>
              </a:rPr>
              <a:t>To what extent can we predict the likelihood that a flight passenger will be satisfied with their experience using multiple different variable levels?</a:t>
            </a:r>
          </a:p>
        </p:txBody>
      </p:sp>
      <p:sp>
        <p:nvSpPr>
          <p:cNvPr name="Freeform 11" id="11"/>
          <p:cNvSpPr/>
          <p:nvPr/>
        </p:nvSpPr>
        <p:spPr>
          <a:xfrm flipH="false" flipV="false" rot="0">
            <a:off x="4263041" y="5296222"/>
            <a:ext cx="2261194" cy="1271922"/>
          </a:xfrm>
          <a:custGeom>
            <a:avLst/>
            <a:gdLst/>
            <a:ahLst/>
            <a:cxnLst/>
            <a:rect r="r" b="b" t="t" l="l"/>
            <a:pathLst>
              <a:path h="1271922" w="2261194">
                <a:moveTo>
                  <a:pt x="0" y="0"/>
                </a:moveTo>
                <a:lnTo>
                  <a:pt x="2261194" y="0"/>
                </a:lnTo>
                <a:lnTo>
                  <a:pt x="2261194" y="1271921"/>
                </a:lnTo>
                <a:lnTo>
                  <a:pt x="0" y="12719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393638" y="7208294"/>
            <a:ext cx="2261194" cy="1271922"/>
          </a:xfrm>
          <a:custGeom>
            <a:avLst/>
            <a:gdLst/>
            <a:ahLst/>
            <a:cxnLst/>
            <a:rect r="r" b="b" t="t" l="l"/>
            <a:pathLst>
              <a:path h="1271922" w="2261194">
                <a:moveTo>
                  <a:pt x="0" y="0"/>
                </a:moveTo>
                <a:lnTo>
                  <a:pt x="2261194" y="0"/>
                </a:lnTo>
                <a:lnTo>
                  <a:pt x="2261194" y="1271921"/>
                </a:lnTo>
                <a:lnTo>
                  <a:pt x="0" y="12719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4596542" y="2250268"/>
            <a:ext cx="5192316" cy="537845"/>
          </a:xfrm>
          <a:prstGeom prst="rect">
            <a:avLst/>
          </a:prstGeom>
        </p:spPr>
        <p:txBody>
          <a:bodyPr anchor="t" rtlCol="false" tIns="0" lIns="0" bIns="0" rIns="0">
            <a:spAutoFit/>
          </a:bodyPr>
          <a:lstStyle/>
          <a:p>
            <a:pPr algn="ctr">
              <a:lnSpc>
                <a:spcPts val="4480"/>
              </a:lnSpc>
              <a:spcBef>
                <a:spcPct val="0"/>
              </a:spcBef>
            </a:pPr>
            <a:r>
              <a:rPr lang="en-US" sz="3200">
                <a:solidFill>
                  <a:srgbClr val="51817B"/>
                </a:solidFill>
                <a:latin typeface="Amaranth Bold"/>
              </a:rPr>
              <a:t>Research (SMART) questions: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590167"/>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Introduction (3/4)</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016183" y="3914993"/>
            <a:ext cx="504117" cy="50411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9E0"/>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309"/>
                </a:lnSpc>
              </a:pPr>
            </a:p>
          </p:txBody>
        </p:sp>
      </p:grpSp>
      <p:sp>
        <p:nvSpPr>
          <p:cNvPr name="TextBox 10" id="10"/>
          <p:cNvSpPr txBox="true"/>
          <p:nvPr/>
        </p:nvSpPr>
        <p:spPr>
          <a:xfrm rot="0">
            <a:off x="2470007" y="3486472"/>
            <a:ext cx="6300585" cy="3948430"/>
          </a:xfrm>
          <a:prstGeom prst="rect">
            <a:avLst/>
          </a:prstGeom>
        </p:spPr>
        <p:txBody>
          <a:bodyPr anchor="t" rtlCol="false" tIns="0" lIns="0" bIns="0" rIns="0">
            <a:spAutoFit/>
          </a:bodyPr>
          <a:lstStyle/>
          <a:p>
            <a:pPr>
              <a:lnSpc>
                <a:spcPts val="3919"/>
              </a:lnSpc>
            </a:pPr>
            <a:r>
              <a:rPr lang="en-US" sz="2799">
                <a:solidFill>
                  <a:srgbClr val="51817B"/>
                </a:solidFill>
                <a:latin typeface="Amaranth"/>
              </a:rPr>
              <a:t>Our dataset includes:</a:t>
            </a:r>
          </a:p>
          <a:p>
            <a:pPr>
              <a:lnSpc>
                <a:spcPts val="3919"/>
              </a:lnSpc>
            </a:pPr>
          </a:p>
          <a:p>
            <a:pPr marL="604519" indent="-302260" lvl="1">
              <a:lnSpc>
                <a:spcPts val="3919"/>
              </a:lnSpc>
              <a:buFont typeface="Arial"/>
              <a:buChar char="•"/>
            </a:pPr>
            <a:r>
              <a:rPr lang="en-US" sz="2799">
                <a:solidFill>
                  <a:srgbClr val="51817B"/>
                </a:solidFill>
                <a:latin typeface="Amaranth"/>
              </a:rPr>
              <a:t>Continuous variables</a:t>
            </a:r>
          </a:p>
          <a:p>
            <a:pPr>
              <a:lnSpc>
                <a:spcPts val="3919"/>
              </a:lnSpc>
            </a:pPr>
          </a:p>
          <a:p>
            <a:pPr marL="1209039" indent="-403013" lvl="2">
              <a:lnSpc>
                <a:spcPts val="3919"/>
              </a:lnSpc>
              <a:buFont typeface="Arial"/>
              <a:buChar char="⚬"/>
            </a:pPr>
            <a:r>
              <a:rPr lang="en-US" sz="2799">
                <a:solidFill>
                  <a:srgbClr val="51817B"/>
                </a:solidFill>
                <a:latin typeface="Amaranth"/>
              </a:rPr>
              <a:t>Categorical variables</a:t>
            </a:r>
          </a:p>
          <a:p>
            <a:pPr>
              <a:lnSpc>
                <a:spcPts val="3919"/>
              </a:lnSpc>
            </a:pPr>
          </a:p>
          <a:p>
            <a:pPr marL="1209039" indent="-403013" lvl="2">
              <a:lnSpc>
                <a:spcPts val="3919"/>
              </a:lnSpc>
              <a:buFont typeface="Arial"/>
              <a:buChar char="⚬"/>
            </a:pPr>
            <a:r>
              <a:rPr lang="en-US" sz="2799">
                <a:solidFill>
                  <a:srgbClr val="51817B"/>
                </a:solidFill>
                <a:latin typeface="Amaranth"/>
              </a:rPr>
              <a:t>Ordinal variables (individual ratings)</a:t>
            </a:r>
          </a:p>
        </p:txBody>
      </p:sp>
      <p:sp>
        <p:nvSpPr>
          <p:cNvPr name="TextBox 11" id="11"/>
          <p:cNvSpPr txBox="true"/>
          <p:nvPr/>
        </p:nvSpPr>
        <p:spPr>
          <a:xfrm rot="0">
            <a:off x="11082867" y="2413041"/>
            <a:ext cx="2666802" cy="537845"/>
          </a:xfrm>
          <a:prstGeom prst="rect">
            <a:avLst/>
          </a:prstGeom>
        </p:spPr>
        <p:txBody>
          <a:bodyPr anchor="t" rtlCol="false" tIns="0" lIns="0" bIns="0" rIns="0">
            <a:spAutoFit/>
          </a:bodyPr>
          <a:lstStyle/>
          <a:p>
            <a:pPr algn="ctr">
              <a:lnSpc>
                <a:spcPts val="4480"/>
              </a:lnSpc>
              <a:spcBef>
                <a:spcPct val="0"/>
              </a:spcBef>
            </a:pPr>
            <a:r>
              <a:rPr lang="en-US" sz="3200">
                <a:solidFill>
                  <a:srgbClr val="51817B"/>
                </a:solidFill>
                <a:latin typeface="Amaranth Bold"/>
              </a:rPr>
              <a:t>Key EDA steps:</a:t>
            </a:r>
          </a:p>
        </p:txBody>
      </p:sp>
      <p:sp>
        <p:nvSpPr>
          <p:cNvPr name="TextBox 12" id="12"/>
          <p:cNvSpPr txBox="true"/>
          <p:nvPr/>
        </p:nvSpPr>
        <p:spPr>
          <a:xfrm rot="0">
            <a:off x="10830809" y="3897811"/>
            <a:ext cx="4286230" cy="481330"/>
          </a:xfrm>
          <a:prstGeom prst="rect">
            <a:avLst/>
          </a:prstGeom>
        </p:spPr>
        <p:txBody>
          <a:bodyPr anchor="t" rtlCol="false" tIns="0" lIns="0" bIns="0" rIns="0">
            <a:spAutoFit/>
          </a:bodyPr>
          <a:lstStyle/>
          <a:p>
            <a:pPr>
              <a:lnSpc>
                <a:spcPts val="3920"/>
              </a:lnSpc>
            </a:pPr>
            <a:r>
              <a:rPr lang="en-US" sz="2800">
                <a:solidFill>
                  <a:srgbClr val="51817B"/>
                </a:solidFill>
                <a:latin typeface="Amaranth"/>
              </a:rPr>
              <a:t>Data pre-processing</a:t>
            </a:r>
          </a:p>
        </p:txBody>
      </p:sp>
      <p:sp>
        <p:nvSpPr>
          <p:cNvPr name="TextBox 13" id="13"/>
          <p:cNvSpPr txBox="true"/>
          <p:nvPr/>
        </p:nvSpPr>
        <p:spPr>
          <a:xfrm rot="0">
            <a:off x="10830809" y="5531737"/>
            <a:ext cx="4286230" cy="481330"/>
          </a:xfrm>
          <a:prstGeom prst="rect">
            <a:avLst/>
          </a:prstGeom>
        </p:spPr>
        <p:txBody>
          <a:bodyPr anchor="t" rtlCol="false" tIns="0" lIns="0" bIns="0" rIns="0">
            <a:spAutoFit/>
          </a:bodyPr>
          <a:lstStyle/>
          <a:p>
            <a:pPr>
              <a:lnSpc>
                <a:spcPts val="3920"/>
              </a:lnSpc>
            </a:pPr>
            <a:r>
              <a:rPr lang="en-US" sz="2800">
                <a:solidFill>
                  <a:srgbClr val="51817B"/>
                </a:solidFill>
                <a:latin typeface="Amaranth"/>
              </a:rPr>
              <a:t>Mapping distributions</a:t>
            </a:r>
          </a:p>
        </p:txBody>
      </p:sp>
      <p:sp>
        <p:nvSpPr>
          <p:cNvPr name="TextBox 14" id="14"/>
          <p:cNvSpPr txBox="true"/>
          <p:nvPr/>
        </p:nvSpPr>
        <p:spPr>
          <a:xfrm rot="0">
            <a:off x="10830809" y="7165662"/>
            <a:ext cx="4286230" cy="481330"/>
          </a:xfrm>
          <a:prstGeom prst="rect">
            <a:avLst/>
          </a:prstGeom>
        </p:spPr>
        <p:txBody>
          <a:bodyPr anchor="t" rtlCol="false" tIns="0" lIns="0" bIns="0" rIns="0">
            <a:spAutoFit/>
          </a:bodyPr>
          <a:lstStyle/>
          <a:p>
            <a:pPr>
              <a:lnSpc>
                <a:spcPts val="3920"/>
              </a:lnSpc>
            </a:pPr>
            <a:r>
              <a:rPr lang="en-US" sz="2800">
                <a:solidFill>
                  <a:srgbClr val="51817B"/>
                </a:solidFill>
                <a:latin typeface="Amaranth"/>
              </a:rPr>
              <a:t>Multicollinearity testing</a:t>
            </a:r>
          </a:p>
        </p:txBody>
      </p:sp>
      <p:grpSp>
        <p:nvGrpSpPr>
          <p:cNvPr name="Group 15" id="15"/>
          <p:cNvGrpSpPr/>
          <p:nvPr/>
        </p:nvGrpSpPr>
        <p:grpSpPr>
          <a:xfrm rot="0">
            <a:off x="10016183" y="5548918"/>
            <a:ext cx="504117" cy="50411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9E0"/>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309"/>
                </a:lnSpc>
              </a:pPr>
            </a:p>
          </p:txBody>
        </p:sp>
      </p:grpSp>
      <p:grpSp>
        <p:nvGrpSpPr>
          <p:cNvPr name="Group 18" id="18"/>
          <p:cNvGrpSpPr/>
          <p:nvPr/>
        </p:nvGrpSpPr>
        <p:grpSpPr>
          <a:xfrm rot="0">
            <a:off x="10016183" y="7186510"/>
            <a:ext cx="504117" cy="50411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9E0"/>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3309"/>
                </a:lnSpc>
              </a:pPr>
            </a:p>
          </p:txBody>
        </p:sp>
      </p:grpSp>
      <p:sp>
        <p:nvSpPr>
          <p:cNvPr name="AutoShape 21" id="21"/>
          <p:cNvSpPr/>
          <p:nvPr/>
        </p:nvSpPr>
        <p:spPr>
          <a:xfrm flipH="true">
            <a:off x="10268241" y="4419110"/>
            <a:ext cx="0" cy="4413150"/>
          </a:xfrm>
          <a:prstGeom prst="line">
            <a:avLst/>
          </a:prstGeom>
          <a:ln cap="flat" w="95250">
            <a:solidFill>
              <a:srgbClr val="BFE9E0"/>
            </a:solidFill>
            <a:prstDash val="solid"/>
            <a:headEnd type="none" len="sm" w="sm"/>
            <a:tailEnd type="arrow" len="sm" w="med"/>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590167"/>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Introduction (4/4)</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7" id="7"/>
          <p:cNvPicPr>
            <a:picLocks noChangeAspect="true"/>
          </p:cNvPicPr>
          <p:nvPr/>
        </p:nvPicPr>
        <p:blipFill>
          <a:blip r:embed="rId6"/>
          <a:srcRect l="0" t="0" r="0" b="0"/>
          <a:stretch>
            <a:fillRect/>
          </a:stretch>
        </p:blipFill>
        <p:spPr>
          <a:xfrm flipH="false" flipV="false" rot="0">
            <a:off x="3694844" y="7005955"/>
            <a:ext cx="3318176" cy="2438859"/>
          </a:xfrm>
          <a:prstGeom prst="rect">
            <a:avLst/>
          </a:prstGeom>
        </p:spPr>
      </p:pic>
      <p:sp>
        <p:nvSpPr>
          <p:cNvPr name="TextBox 8" id="8"/>
          <p:cNvSpPr txBox="true"/>
          <p:nvPr/>
        </p:nvSpPr>
        <p:spPr>
          <a:xfrm rot="0">
            <a:off x="2881826" y="2875549"/>
            <a:ext cx="5723897" cy="3112770"/>
          </a:xfrm>
          <a:prstGeom prst="rect">
            <a:avLst/>
          </a:prstGeom>
        </p:spPr>
        <p:txBody>
          <a:bodyPr anchor="t" rtlCol="false" tIns="0" lIns="0" bIns="0" rIns="0">
            <a:spAutoFit/>
          </a:bodyPr>
          <a:lstStyle/>
          <a:p>
            <a:pPr>
              <a:lnSpc>
                <a:spcPts val="4199"/>
              </a:lnSpc>
            </a:pPr>
            <a:r>
              <a:rPr lang="en-US" sz="2799">
                <a:solidFill>
                  <a:srgbClr val="51817B"/>
                </a:solidFill>
                <a:latin typeface="Amaranth"/>
              </a:rPr>
              <a:t>Ratings Group 1: Pre-Flight &amp; Wi-Fi</a:t>
            </a:r>
          </a:p>
          <a:p>
            <a:pPr marL="604519" indent="-302260" lvl="1">
              <a:lnSpc>
                <a:spcPts val="4199"/>
              </a:lnSpc>
              <a:buFont typeface="Arial"/>
              <a:buChar char="•"/>
            </a:pPr>
            <a:r>
              <a:rPr lang="en-US" sz="2799">
                <a:solidFill>
                  <a:srgbClr val="51817B"/>
                </a:solidFill>
                <a:latin typeface="Amaranth"/>
              </a:rPr>
              <a:t>In-Flight Wifi Service</a:t>
            </a:r>
          </a:p>
          <a:p>
            <a:pPr marL="604519" indent="-302260" lvl="1">
              <a:lnSpc>
                <a:spcPts val="4199"/>
              </a:lnSpc>
              <a:buFont typeface="Arial"/>
              <a:buChar char="•"/>
            </a:pPr>
            <a:r>
              <a:rPr lang="en-US" sz="2799">
                <a:solidFill>
                  <a:srgbClr val="51817B"/>
                </a:solidFill>
                <a:latin typeface="Amaranth"/>
              </a:rPr>
              <a:t>Departure / Arrival Time</a:t>
            </a:r>
          </a:p>
          <a:p>
            <a:pPr marL="604519" indent="-302260" lvl="1">
              <a:lnSpc>
                <a:spcPts val="4199"/>
              </a:lnSpc>
              <a:buFont typeface="Arial"/>
              <a:buChar char="•"/>
            </a:pPr>
            <a:r>
              <a:rPr lang="en-US" sz="2799">
                <a:solidFill>
                  <a:srgbClr val="51817B"/>
                </a:solidFill>
                <a:latin typeface="Amaranth"/>
              </a:rPr>
              <a:t>Ease of Online Booking</a:t>
            </a:r>
          </a:p>
          <a:p>
            <a:pPr marL="604519" indent="-302260" lvl="1">
              <a:lnSpc>
                <a:spcPts val="4199"/>
              </a:lnSpc>
              <a:buFont typeface="Arial"/>
              <a:buChar char="•"/>
            </a:pPr>
            <a:r>
              <a:rPr lang="en-US" sz="2799">
                <a:solidFill>
                  <a:srgbClr val="51817B"/>
                </a:solidFill>
                <a:latin typeface="Amaranth"/>
              </a:rPr>
              <a:t>Gate Location</a:t>
            </a:r>
          </a:p>
          <a:p>
            <a:pPr marL="604519" indent="-302260" lvl="1">
              <a:lnSpc>
                <a:spcPts val="4199"/>
              </a:lnSpc>
              <a:buFont typeface="Arial"/>
              <a:buChar char="•"/>
            </a:pPr>
            <a:r>
              <a:rPr lang="en-US" sz="2799">
                <a:solidFill>
                  <a:srgbClr val="51817B"/>
                </a:solidFill>
                <a:latin typeface="Amaranth"/>
              </a:rPr>
              <a:t>Online Boarding</a:t>
            </a:r>
          </a:p>
        </p:txBody>
      </p:sp>
      <p:sp>
        <p:nvSpPr>
          <p:cNvPr name="TextBox 9" id="9"/>
          <p:cNvSpPr txBox="true"/>
          <p:nvPr/>
        </p:nvSpPr>
        <p:spPr>
          <a:xfrm rot="0">
            <a:off x="9682278" y="2875549"/>
            <a:ext cx="5723897" cy="5208270"/>
          </a:xfrm>
          <a:prstGeom prst="rect">
            <a:avLst/>
          </a:prstGeom>
        </p:spPr>
        <p:txBody>
          <a:bodyPr anchor="t" rtlCol="false" tIns="0" lIns="0" bIns="0" rIns="0">
            <a:spAutoFit/>
          </a:bodyPr>
          <a:lstStyle/>
          <a:p>
            <a:pPr>
              <a:lnSpc>
                <a:spcPts val="4199"/>
              </a:lnSpc>
            </a:pPr>
            <a:r>
              <a:rPr lang="en-US" sz="2799">
                <a:solidFill>
                  <a:srgbClr val="51817B"/>
                </a:solidFill>
                <a:latin typeface="Amaranth"/>
              </a:rPr>
              <a:t>Ratings Group 2: In-Flight &amp; Baggage</a:t>
            </a:r>
          </a:p>
          <a:p>
            <a:pPr marL="604519" indent="-302260" lvl="1">
              <a:lnSpc>
                <a:spcPts val="4199"/>
              </a:lnSpc>
              <a:buFont typeface="Arial"/>
              <a:buChar char="•"/>
            </a:pPr>
            <a:r>
              <a:rPr lang="en-US" sz="2799">
                <a:solidFill>
                  <a:srgbClr val="51817B"/>
                </a:solidFill>
                <a:latin typeface="Amaranth"/>
              </a:rPr>
              <a:t>Food and Drink</a:t>
            </a:r>
          </a:p>
          <a:p>
            <a:pPr marL="604519" indent="-302260" lvl="1">
              <a:lnSpc>
                <a:spcPts val="4199"/>
              </a:lnSpc>
              <a:buFont typeface="Arial"/>
              <a:buChar char="•"/>
            </a:pPr>
            <a:r>
              <a:rPr lang="en-US" sz="2799">
                <a:solidFill>
                  <a:srgbClr val="51817B"/>
                </a:solidFill>
                <a:latin typeface="Amaranth"/>
              </a:rPr>
              <a:t>Seat Comfort</a:t>
            </a:r>
          </a:p>
          <a:p>
            <a:pPr marL="604519" indent="-302260" lvl="1">
              <a:lnSpc>
                <a:spcPts val="4199"/>
              </a:lnSpc>
              <a:buFont typeface="Arial"/>
              <a:buChar char="•"/>
            </a:pPr>
            <a:r>
              <a:rPr lang="en-US" sz="2799">
                <a:solidFill>
                  <a:srgbClr val="51817B"/>
                </a:solidFill>
                <a:latin typeface="Amaranth"/>
              </a:rPr>
              <a:t>In-Flight Entertainment</a:t>
            </a:r>
          </a:p>
          <a:p>
            <a:pPr marL="604519" indent="-302260" lvl="1">
              <a:lnSpc>
                <a:spcPts val="4199"/>
              </a:lnSpc>
              <a:buFont typeface="Arial"/>
              <a:buChar char="•"/>
            </a:pPr>
            <a:r>
              <a:rPr lang="en-US" sz="2799">
                <a:solidFill>
                  <a:srgbClr val="51817B"/>
                </a:solidFill>
                <a:latin typeface="Amaranth"/>
              </a:rPr>
              <a:t>Onboard Service</a:t>
            </a:r>
          </a:p>
          <a:p>
            <a:pPr marL="604519" indent="-302260" lvl="1">
              <a:lnSpc>
                <a:spcPts val="4199"/>
              </a:lnSpc>
              <a:buFont typeface="Arial"/>
              <a:buChar char="•"/>
            </a:pPr>
            <a:r>
              <a:rPr lang="en-US" sz="2799">
                <a:solidFill>
                  <a:srgbClr val="51817B"/>
                </a:solidFill>
                <a:latin typeface="Amaranth"/>
              </a:rPr>
              <a:t>Leg Room Service</a:t>
            </a:r>
          </a:p>
          <a:p>
            <a:pPr marL="604519" indent="-302260" lvl="1">
              <a:lnSpc>
                <a:spcPts val="4199"/>
              </a:lnSpc>
              <a:buFont typeface="Arial"/>
              <a:buChar char="•"/>
            </a:pPr>
            <a:r>
              <a:rPr lang="en-US" sz="2799">
                <a:solidFill>
                  <a:srgbClr val="51817B"/>
                </a:solidFill>
                <a:latin typeface="Amaranth"/>
              </a:rPr>
              <a:t>Baggage Handling</a:t>
            </a:r>
          </a:p>
          <a:p>
            <a:pPr marL="604519" indent="-302260" lvl="1">
              <a:lnSpc>
                <a:spcPts val="4199"/>
              </a:lnSpc>
              <a:buFont typeface="Arial"/>
              <a:buChar char="•"/>
            </a:pPr>
            <a:r>
              <a:rPr lang="en-US" sz="2799">
                <a:solidFill>
                  <a:srgbClr val="51817B"/>
                </a:solidFill>
                <a:latin typeface="Amaranth"/>
              </a:rPr>
              <a:t>Check-In Service</a:t>
            </a:r>
          </a:p>
          <a:p>
            <a:pPr marL="604519" indent="-302260" lvl="1">
              <a:lnSpc>
                <a:spcPts val="4199"/>
              </a:lnSpc>
              <a:buFont typeface="Arial"/>
              <a:buChar char="•"/>
            </a:pPr>
            <a:r>
              <a:rPr lang="en-US" sz="2799">
                <a:solidFill>
                  <a:srgbClr val="51817B"/>
                </a:solidFill>
                <a:latin typeface="Amaranth"/>
              </a:rPr>
              <a:t>In-Flight Service</a:t>
            </a:r>
          </a:p>
          <a:p>
            <a:pPr marL="604519" indent="-302260" lvl="1">
              <a:lnSpc>
                <a:spcPts val="4199"/>
              </a:lnSpc>
              <a:buFont typeface="Arial"/>
              <a:buChar char="•"/>
            </a:pPr>
            <a:r>
              <a:rPr lang="en-US" sz="2799">
                <a:solidFill>
                  <a:srgbClr val="51817B"/>
                </a:solidFill>
                <a:latin typeface="Amaranth"/>
              </a:rPr>
              <a:t>Cleanliness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590167"/>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Linear Model (1/2)</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470007" y="3495997"/>
            <a:ext cx="5368013" cy="1638849"/>
          </a:xfrm>
          <a:prstGeom prst="rect">
            <a:avLst/>
          </a:prstGeom>
        </p:spPr>
        <p:txBody>
          <a:bodyPr anchor="t" rtlCol="false" tIns="0" lIns="0" bIns="0" rIns="0">
            <a:spAutoFit/>
          </a:bodyPr>
          <a:lstStyle/>
          <a:p>
            <a:pPr marL="510401" indent="-255200" lvl="1">
              <a:lnSpc>
                <a:spcPts val="3309"/>
              </a:lnSpc>
              <a:buFont typeface="Arial"/>
              <a:buChar char="•"/>
            </a:pPr>
            <a:r>
              <a:rPr lang="en-US" sz="2364">
                <a:solidFill>
                  <a:srgbClr val="51817B"/>
                </a:solidFill>
                <a:latin typeface="Amaranth"/>
              </a:rPr>
              <a:t>Satisfaction—as a categorical/binary variable—runs into a fundamental interpretation issue under a standard linear model</a:t>
            </a:r>
          </a:p>
        </p:txBody>
      </p:sp>
      <p:sp>
        <p:nvSpPr>
          <p:cNvPr name="TextBox 8" id="8"/>
          <p:cNvSpPr txBox="true"/>
          <p:nvPr/>
        </p:nvSpPr>
        <p:spPr>
          <a:xfrm rot="0">
            <a:off x="2470007" y="5570702"/>
            <a:ext cx="5368013" cy="1638849"/>
          </a:xfrm>
          <a:prstGeom prst="rect">
            <a:avLst/>
          </a:prstGeom>
        </p:spPr>
        <p:txBody>
          <a:bodyPr anchor="t" rtlCol="false" tIns="0" lIns="0" bIns="0" rIns="0">
            <a:spAutoFit/>
          </a:bodyPr>
          <a:lstStyle/>
          <a:p>
            <a:pPr marL="510401" indent="-255200" lvl="1">
              <a:lnSpc>
                <a:spcPts val="3309"/>
              </a:lnSpc>
              <a:buFont typeface="Arial"/>
              <a:buChar char="•"/>
            </a:pPr>
            <a:r>
              <a:rPr lang="en-US" sz="2364">
                <a:solidFill>
                  <a:srgbClr val="51817B"/>
                </a:solidFill>
                <a:latin typeface="Amaranth"/>
              </a:rPr>
              <a:t>Despite this restriction, linear probability models remain in widespread use, particularly among social scientists</a:t>
            </a:r>
          </a:p>
        </p:txBody>
      </p:sp>
      <p:graphicFrame>
        <p:nvGraphicFramePr>
          <p:cNvPr name="Table 9" id="9"/>
          <p:cNvGraphicFramePr>
            <a:graphicFrameLocks noGrp="true"/>
          </p:cNvGraphicFramePr>
          <p:nvPr/>
        </p:nvGraphicFramePr>
        <p:xfrm>
          <a:off x="8251713" y="1827658"/>
          <a:ext cx="8115892" cy="8020050"/>
        </p:xfrm>
        <a:graphic>
          <a:graphicData uri="http://schemas.openxmlformats.org/drawingml/2006/table">
            <a:tbl>
              <a:tblPr/>
              <a:tblGrid>
                <a:gridCol w="3793052"/>
                <a:gridCol w="1835877"/>
                <a:gridCol w="2486963"/>
              </a:tblGrid>
              <a:tr h="1215449">
                <a:tc>
                  <a:txBody>
                    <a:bodyPr anchor="t" rtlCol="false"/>
                    <a:lstStyle/>
                    <a:p>
                      <a:pPr algn="just">
                        <a:lnSpc>
                          <a:spcPts val="1800"/>
                        </a:lnSpc>
                        <a:defRPr/>
                      </a:pPr>
                      <a:r>
                        <a:rPr lang="en-US" sz="1800">
                          <a:solidFill>
                            <a:srgbClr val="000000"/>
                          </a:solidFill>
                          <a:latin typeface="Amaranth Bold"/>
                        </a:rPr>
                        <a:t>Variable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just">
                        <a:lnSpc>
                          <a:spcPts val="1800"/>
                        </a:lnSpc>
                        <a:defRPr/>
                      </a:pPr>
                      <a:r>
                        <a:rPr lang="en-US" sz="1800">
                          <a:solidFill>
                            <a:srgbClr val="000000"/>
                          </a:solidFill>
                          <a:latin typeface="Amaranth Bold"/>
                        </a:rPr>
                        <a:t>T-test </a:t>
                      </a:r>
                      <a:endParaRPr lang="en-US" sz="1100"/>
                    </a:p>
                    <a:p>
                      <a:pPr algn="just">
                        <a:lnSpc>
                          <a:spcPts val="1800"/>
                        </a:lnSpc>
                      </a:pPr>
                      <a:r>
                        <a:rPr lang="en-US" sz="1800">
                          <a:solidFill>
                            <a:srgbClr val="000000"/>
                          </a:solidFill>
                          <a:latin typeface="Amaranth Bold"/>
                        </a:rPr>
                        <a:t>P-Values</a:t>
                      </a:r>
                    </a:p>
                    <a:p>
                      <a:pPr algn="just">
                        <a:lnSpc>
                          <a:spcPts val="1800"/>
                        </a:lnSpc>
                      </a:pPr>
                      <a:r>
                        <a:rPr lang="en-US" sz="1800">
                          <a:solidFill>
                            <a:srgbClr val="000000"/>
                          </a:solidFill>
                          <a:latin typeface="Amaranth Bold"/>
                        </a:rPr>
                        <a:t>(Robust SE)</a:t>
                      </a: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just">
                        <a:lnSpc>
                          <a:spcPts val="1800"/>
                        </a:lnSpc>
                        <a:defRPr/>
                      </a:pPr>
                      <a:r>
                        <a:rPr lang="en-US" sz="1800">
                          <a:solidFill>
                            <a:srgbClr val="000000"/>
                          </a:solidFill>
                          <a:latin typeface="Amaranth Bold"/>
                        </a:rPr>
                        <a:t>Included in v2?</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r>
              <a:tr h="756067">
                <a:tc>
                  <a:txBody>
                    <a:bodyPr anchor="t" rtlCol="false"/>
                    <a:lstStyle/>
                    <a:p>
                      <a:pPr algn="just">
                        <a:lnSpc>
                          <a:spcPts val="1800"/>
                        </a:lnSpc>
                        <a:defRPr/>
                      </a:pPr>
                      <a:r>
                        <a:rPr lang="en-US" sz="1800">
                          <a:solidFill>
                            <a:srgbClr val="000000"/>
                          </a:solidFill>
                          <a:latin typeface="Amaranth"/>
                        </a:rPr>
                        <a:t>Gender</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0.86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N</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56067">
                <a:tc>
                  <a:txBody>
                    <a:bodyPr anchor="t" rtlCol="false"/>
                    <a:lstStyle/>
                    <a:p>
                      <a:pPr algn="just">
                        <a:lnSpc>
                          <a:spcPts val="1800"/>
                        </a:lnSpc>
                        <a:defRPr/>
                      </a:pPr>
                      <a:r>
                        <a:rPr lang="en-US" sz="1800">
                          <a:solidFill>
                            <a:srgbClr val="000000"/>
                          </a:solidFill>
                          <a:latin typeface="Amaranth"/>
                        </a:rPr>
                        <a:t>Customer.Type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&lt; 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Y</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56067">
                <a:tc>
                  <a:txBody>
                    <a:bodyPr anchor="t" rtlCol="false"/>
                    <a:lstStyle/>
                    <a:p>
                      <a:pPr algn="just">
                        <a:lnSpc>
                          <a:spcPts val="1800"/>
                        </a:lnSpc>
                        <a:defRPr/>
                      </a:pPr>
                      <a:r>
                        <a:rPr lang="en-US" sz="1800">
                          <a:solidFill>
                            <a:srgbClr val="000000"/>
                          </a:solidFill>
                          <a:latin typeface="Amaranth"/>
                        </a:rPr>
                        <a:t>Age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0.023</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Y</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56067">
                <a:tc>
                  <a:txBody>
                    <a:bodyPr anchor="t" rtlCol="false"/>
                    <a:lstStyle/>
                    <a:p>
                      <a:pPr algn="just">
                        <a:lnSpc>
                          <a:spcPts val="1800"/>
                        </a:lnSpc>
                        <a:defRPr/>
                      </a:pPr>
                      <a:r>
                        <a:rPr lang="en-US" sz="1800">
                          <a:solidFill>
                            <a:srgbClr val="000000"/>
                          </a:solidFill>
                          <a:latin typeface="Amaranth"/>
                        </a:rPr>
                        <a:t>Type.of.Travel</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&lt; 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Y</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56067">
                <a:tc>
                  <a:txBody>
                    <a:bodyPr anchor="t" rtlCol="false"/>
                    <a:lstStyle/>
                    <a:p>
                      <a:pPr algn="just">
                        <a:lnSpc>
                          <a:spcPts val="1800"/>
                        </a:lnSpc>
                        <a:defRPr/>
                      </a:pPr>
                      <a:r>
                        <a:rPr lang="en-US" sz="1800">
                          <a:solidFill>
                            <a:srgbClr val="000000"/>
                          </a:solidFill>
                          <a:latin typeface="Amaranth"/>
                        </a:rPr>
                        <a:t>Class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&lt; 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Y</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56067">
                <a:tc>
                  <a:txBody>
                    <a:bodyPr anchor="t" rtlCol="false"/>
                    <a:lstStyle/>
                    <a:p>
                      <a:pPr algn="just">
                        <a:lnSpc>
                          <a:spcPts val="1800"/>
                        </a:lnSpc>
                        <a:defRPr/>
                      </a:pPr>
                      <a:r>
                        <a:rPr lang="en-US" sz="1800">
                          <a:solidFill>
                            <a:srgbClr val="000000"/>
                          </a:solidFill>
                          <a:latin typeface="Amaranth"/>
                        </a:rPr>
                        <a:t>Flight.Distance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9.8e-07</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Y</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56067">
                <a:tc>
                  <a:txBody>
                    <a:bodyPr anchor="t" rtlCol="false"/>
                    <a:lstStyle/>
                    <a:p>
                      <a:pPr algn="just">
                        <a:lnSpc>
                          <a:spcPts val="1800"/>
                        </a:lnSpc>
                        <a:defRPr/>
                      </a:pPr>
                      <a:r>
                        <a:rPr lang="en-US" sz="1800">
                          <a:solidFill>
                            <a:srgbClr val="000000"/>
                          </a:solidFill>
                          <a:latin typeface="Amaranth"/>
                        </a:rPr>
                        <a:t>Pre_Flight_and_WiFi_Ratings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&lt; 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Y</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56067">
                <a:tc>
                  <a:txBody>
                    <a:bodyPr anchor="t" rtlCol="false"/>
                    <a:lstStyle/>
                    <a:p>
                      <a:pPr algn="just">
                        <a:lnSpc>
                          <a:spcPts val="1800"/>
                        </a:lnSpc>
                        <a:defRPr/>
                      </a:pPr>
                      <a:r>
                        <a:rPr lang="en-US" sz="1800">
                          <a:solidFill>
                            <a:srgbClr val="000000"/>
                          </a:solidFill>
                          <a:latin typeface="Amaranth"/>
                        </a:rPr>
                        <a:t>In_Flight_and_Baggage_Ratings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&lt; 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Y</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56067">
                <a:tc>
                  <a:txBody>
                    <a:bodyPr anchor="t" rtlCol="false"/>
                    <a:lstStyle/>
                    <a:p>
                      <a:pPr algn="just">
                        <a:lnSpc>
                          <a:spcPts val="1800"/>
                        </a:lnSpc>
                        <a:defRPr/>
                      </a:pPr>
                      <a:r>
                        <a:rPr lang="en-US" sz="1800">
                          <a:solidFill>
                            <a:srgbClr val="000000"/>
                          </a:solidFill>
                          <a:latin typeface="Amaranth"/>
                        </a:rPr>
                        <a:t>Arrival.Delay.in.Minutes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&lt; 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1800"/>
                        </a:lnSpc>
                        <a:defRPr/>
                      </a:pPr>
                      <a:r>
                        <a:rPr lang="en-US" sz="1800">
                          <a:solidFill>
                            <a:srgbClr val="000000"/>
                          </a:solidFill>
                          <a:latin typeface="Amaranth"/>
                        </a:rPr>
                        <a:t>Y</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490693"/>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6736149" y="0"/>
            <a:ext cx="3426749" cy="3349647"/>
          </a:xfrm>
          <a:custGeom>
            <a:avLst/>
            <a:gdLst/>
            <a:ahLst/>
            <a:cxnLst/>
            <a:rect r="r" b="b" t="t" l="l"/>
            <a:pathLst>
              <a:path h="3349647" w="3426749">
                <a:moveTo>
                  <a:pt x="0" y="0"/>
                </a:moveTo>
                <a:lnTo>
                  <a:pt x="3426749" y="0"/>
                </a:lnTo>
                <a:lnTo>
                  <a:pt x="3426749" y="3349647"/>
                </a:lnTo>
                <a:lnTo>
                  <a:pt x="0" y="3349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13344" y="268288"/>
            <a:ext cx="10659924" cy="1368358"/>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Linear Model (2/2)</a:t>
            </a:r>
          </a:p>
        </p:txBody>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7" id="7"/>
          <p:cNvGraphicFramePr>
            <a:graphicFrameLocks noGrp="true"/>
          </p:cNvGraphicFramePr>
          <p:nvPr/>
        </p:nvGraphicFramePr>
        <p:xfrm>
          <a:off x="2520180" y="1964828"/>
          <a:ext cx="6742194" cy="7662367"/>
        </p:xfrm>
        <a:graphic>
          <a:graphicData uri="http://schemas.openxmlformats.org/drawingml/2006/table">
            <a:tbl>
              <a:tblPr/>
              <a:tblGrid>
                <a:gridCol w="3725485"/>
                <a:gridCol w="1512106"/>
                <a:gridCol w="1504603"/>
              </a:tblGrid>
              <a:tr h="1060797">
                <a:tc>
                  <a:txBody>
                    <a:bodyPr anchor="t" rtlCol="false"/>
                    <a:lstStyle/>
                    <a:p>
                      <a:pPr algn="just">
                        <a:lnSpc>
                          <a:spcPts val="2520"/>
                        </a:lnSpc>
                        <a:defRPr/>
                      </a:pPr>
                      <a:r>
                        <a:rPr lang="en-US" sz="1800">
                          <a:solidFill>
                            <a:srgbClr val="000000"/>
                          </a:solidFill>
                          <a:latin typeface="Amaranth Bold"/>
                        </a:rPr>
                        <a:t>Variable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just">
                        <a:lnSpc>
                          <a:spcPts val="2520"/>
                        </a:lnSpc>
                        <a:defRPr/>
                      </a:pPr>
                      <a:r>
                        <a:rPr lang="en-US" sz="1800">
                          <a:solidFill>
                            <a:srgbClr val="000000"/>
                          </a:solidFill>
                          <a:latin typeface="Amaranth Bold"/>
                        </a:rPr>
                        <a:t>Coefficient</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just">
                        <a:lnSpc>
                          <a:spcPts val="2520"/>
                        </a:lnSpc>
                        <a:defRPr/>
                      </a:pPr>
                      <a:r>
                        <a:rPr lang="en-US" sz="1800">
                          <a:solidFill>
                            <a:srgbClr val="000000"/>
                          </a:solidFill>
                          <a:latin typeface="Amaranth Bold"/>
                        </a:rPr>
                        <a:t>VIF Score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r>
              <a:tr h="746663">
                <a:tc>
                  <a:txBody>
                    <a:bodyPr anchor="t" rtlCol="false"/>
                    <a:lstStyle/>
                    <a:p>
                      <a:pPr algn="just">
                        <a:lnSpc>
                          <a:spcPts val="2520"/>
                        </a:lnSpc>
                        <a:defRPr/>
                      </a:pPr>
                      <a:r>
                        <a:rPr lang="en-US" sz="1800">
                          <a:solidFill>
                            <a:srgbClr val="000000"/>
                          </a:solidFill>
                          <a:latin typeface="Amaranth"/>
                        </a:rPr>
                        <a:t>Customer.Type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3.57e-01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1.36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46663">
                <a:tc>
                  <a:txBody>
                    <a:bodyPr anchor="t" rtlCol="false"/>
                    <a:lstStyle/>
                    <a:p>
                      <a:pPr algn="just">
                        <a:lnSpc>
                          <a:spcPts val="2520"/>
                        </a:lnSpc>
                        <a:defRPr/>
                      </a:pPr>
                      <a:r>
                        <a:rPr lang="en-US" sz="1800">
                          <a:solidFill>
                            <a:srgbClr val="000000"/>
                          </a:solidFill>
                          <a:latin typeface="Amaranth"/>
                        </a:rPr>
                        <a:t>Type.of.Travel</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4.36e-01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1.78</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46663">
                <a:tc>
                  <a:txBody>
                    <a:bodyPr anchor="t" rtlCol="false"/>
                    <a:lstStyle/>
                    <a:p>
                      <a:pPr algn="just">
                        <a:lnSpc>
                          <a:spcPts val="2520"/>
                        </a:lnSpc>
                        <a:defRPr/>
                      </a:pPr>
                      <a:r>
                        <a:rPr lang="en-US" sz="1800">
                          <a:solidFill>
                            <a:srgbClr val="000000"/>
                          </a:solidFill>
                          <a:latin typeface="Amaranth"/>
                        </a:rPr>
                        <a:t>Age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1.72e-04</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1.10</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46663">
                <a:tc>
                  <a:txBody>
                    <a:bodyPr anchor="t" rtlCol="false"/>
                    <a:lstStyle/>
                    <a:p>
                      <a:pPr algn="just">
                        <a:lnSpc>
                          <a:spcPts val="2520"/>
                        </a:lnSpc>
                        <a:defRPr/>
                      </a:pPr>
                      <a:r>
                        <a:rPr lang="en-US" sz="1800">
                          <a:solidFill>
                            <a:srgbClr val="000000"/>
                          </a:solidFill>
                          <a:latin typeface="Amaranth"/>
                        </a:rPr>
                        <a:t>Class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1.24e-01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1.92</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46663">
                <a:tc>
                  <a:txBody>
                    <a:bodyPr anchor="t" rtlCol="false"/>
                    <a:lstStyle/>
                    <a:p>
                      <a:pPr algn="just">
                        <a:lnSpc>
                          <a:spcPts val="2520"/>
                        </a:lnSpc>
                        <a:defRPr/>
                      </a:pPr>
                      <a:r>
                        <a:rPr lang="en-US" sz="1800">
                          <a:solidFill>
                            <a:srgbClr val="000000"/>
                          </a:solidFill>
                          <a:latin typeface="Amaranth"/>
                        </a:rPr>
                        <a:t>Flight.Distance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5.98e-06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1.35</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0797">
                <a:tc>
                  <a:txBody>
                    <a:bodyPr anchor="t" rtlCol="false"/>
                    <a:lstStyle/>
                    <a:p>
                      <a:pPr algn="just">
                        <a:lnSpc>
                          <a:spcPts val="2520"/>
                        </a:lnSpc>
                        <a:defRPr/>
                      </a:pPr>
                      <a:r>
                        <a:rPr lang="en-US" sz="1800">
                          <a:solidFill>
                            <a:srgbClr val="000000"/>
                          </a:solidFill>
                          <a:latin typeface="Amaranth"/>
                        </a:rPr>
                        <a:t>Pre_Flight_and_WiFi_Ratings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9.04e-02</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1.05</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0797">
                <a:tc>
                  <a:txBody>
                    <a:bodyPr anchor="t" rtlCol="false"/>
                    <a:lstStyle/>
                    <a:p>
                      <a:pPr algn="just">
                        <a:lnSpc>
                          <a:spcPts val="2520"/>
                        </a:lnSpc>
                        <a:defRPr/>
                      </a:pPr>
                      <a:r>
                        <a:rPr lang="en-US" sz="1800">
                          <a:solidFill>
                            <a:srgbClr val="000000"/>
                          </a:solidFill>
                          <a:latin typeface="Amaranth"/>
                        </a:rPr>
                        <a:t>In_Flight_and_Baggage_Ratings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2.28e-01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1.14</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46663">
                <a:tc>
                  <a:txBody>
                    <a:bodyPr anchor="t" rtlCol="false"/>
                    <a:lstStyle/>
                    <a:p>
                      <a:pPr algn="just">
                        <a:lnSpc>
                          <a:spcPts val="2520"/>
                        </a:lnSpc>
                        <a:defRPr/>
                      </a:pPr>
                      <a:r>
                        <a:rPr lang="en-US" sz="1800">
                          <a:solidFill>
                            <a:srgbClr val="000000"/>
                          </a:solidFill>
                          <a:latin typeface="Amaranth"/>
                        </a:rPr>
                        <a:t>Arrival.Delay.in.Minutes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-4.61e-04</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1.00</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bl>
          </a:graphicData>
        </a:graphic>
      </p:graphicFrame>
      <p:sp>
        <p:nvSpPr>
          <p:cNvPr name="TextBox 8" id="8"/>
          <p:cNvSpPr txBox="true"/>
          <p:nvPr/>
        </p:nvSpPr>
        <p:spPr>
          <a:xfrm rot="0">
            <a:off x="12448817" y="6350490"/>
            <a:ext cx="2848901" cy="537779"/>
          </a:xfrm>
          <a:prstGeom prst="rect">
            <a:avLst/>
          </a:prstGeom>
        </p:spPr>
        <p:txBody>
          <a:bodyPr anchor="t" rtlCol="false" tIns="0" lIns="0" bIns="0" rIns="0">
            <a:spAutoFit/>
          </a:bodyPr>
          <a:lstStyle/>
          <a:p>
            <a:pPr algn="ctr">
              <a:lnSpc>
                <a:spcPts val="4480"/>
              </a:lnSpc>
              <a:spcBef>
                <a:spcPct val="0"/>
              </a:spcBef>
            </a:pPr>
            <a:r>
              <a:rPr lang="en-US" sz="3200">
                <a:solidFill>
                  <a:srgbClr val="51817B"/>
                </a:solidFill>
                <a:latin typeface="Amaranth Bold"/>
              </a:rPr>
              <a:t>Accuracy: 0.865</a:t>
            </a:r>
          </a:p>
        </p:txBody>
      </p:sp>
      <p:graphicFrame>
        <p:nvGraphicFramePr>
          <p:cNvPr name="Table 9" id="9"/>
          <p:cNvGraphicFramePr>
            <a:graphicFrameLocks noGrp="true"/>
          </p:cNvGraphicFramePr>
          <p:nvPr/>
        </p:nvGraphicFramePr>
        <p:xfrm>
          <a:off x="9852621" y="3276131"/>
          <a:ext cx="5480273" cy="2933700"/>
        </p:xfrm>
        <a:graphic>
          <a:graphicData uri="http://schemas.openxmlformats.org/drawingml/2006/table">
            <a:tbl>
              <a:tblPr/>
              <a:tblGrid>
                <a:gridCol w="594909"/>
                <a:gridCol w="2442682"/>
                <a:gridCol w="2442682"/>
              </a:tblGrid>
              <a:tr h="868530">
                <a:tc>
                  <a:txBody>
                    <a:bodyPr anchor="t" rtlCol="false"/>
                    <a:lstStyle/>
                    <a:p>
                      <a:pPr algn="ctr">
                        <a:lnSpc>
                          <a:spcPts val="3359"/>
                        </a:lnSpc>
                        <a:defRPr/>
                      </a:pP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26424D"/>
                          </a:solidFill>
                          <a:latin typeface="Amaranth Bold"/>
                        </a:rPr>
                        <a:t>0</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213138"/>
                          </a:solidFill>
                          <a:latin typeface="Amaranth Bold"/>
                        </a:rPr>
                        <a:t>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r>
              <a:tr h="1032585">
                <a:tc>
                  <a:txBody>
                    <a:bodyPr anchor="t" rtlCol="false"/>
                    <a:lstStyle/>
                    <a:p>
                      <a:pPr algn="ctr">
                        <a:lnSpc>
                          <a:spcPts val="3359"/>
                        </a:lnSpc>
                        <a:defRPr/>
                      </a:pPr>
                      <a:r>
                        <a:rPr lang="en-US" sz="2400">
                          <a:solidFill>
                            <a:srgbClr val="213138"/>
                          </a:solidFill>
                          <a:latin typeface="Amaranth"/>
                        </a:rPr>
                        <a:t>0</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000000"/>
                          </a:solidFill>
                          <a:latin typeface="Amaranth"/>
                        </a:rPr>
                        <a:t>11,934</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Amaranth"/>
                        </a:rPr>
                        <a:t>1,656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32585">
                <a:tc>
                  <a:txBody>
                    <a:bodyPr anchor="t" rtlCol="false"/>
                    <a:lstStyle/>
                    <a:p>
                      <a:pPr algn="ctr">
                        <a:lnSpc>
                          <a:spcPts val="3359"/>
                        </a:lnSpc>
                        <a:defRPr/>
                      </a:pPr>
                      <a:r>
                        <a:rPr lang="en-US" sz="2400">
                          <a:solidFill>
                            <a:srgbClr val="213138"/>
                          </a:solidFill>
                          <a:latin typeface="Amaranth"/>
                        </a:rPr>
                        <a:t>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ctr">
                        <a:lnSpc>
                          <a:spcPts val="3359"/>
                        </a:lnSpc>
                        <a:defRPr/>
                      </a:pPr>
                      <a:r>
                        <a:rPr lang="en-US" sz="2400">
                          <a:solidFill>
                            <a:srgbClr val="000000"/>
                          </a:solidFill>
                          <a:latin typeface="Amaranth"/>
                        </a:rPr>
                        <a:t>1,557</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Amaranth"/>
                        </a:rPr>
                        <a:t>8,716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bl>
          </a:graphicData>
        </a:graphic>
      </p:graphicFrame>
      <p:sp>
        <p:nvSpPr>
          <p:cNvPr name="TextBox 10" id="10"/>
          <p:cNvSpPr txBox="true"/>
          <p:nvPr/>
        </p:nvSpPr>
        <p:spPr>
          <a:xfrm rot="0">
            <a:off x="9852621" y="2413041"/>
            <a:ext cx="5127295" cy="537779"/>
          </a:xfrm>
          <a:prstGeom prst="rect">
            <a:avLst/>
          </a:prstGeom>
        </p:spPr>
        <p:txBody>
          <a:bodyPr anchor="t" rtlCol="false" tIns="0" lIns="0" bIns="0" rIns="0">
            <a:spAutoFit/>
          </a:bodyPr>
          <a:lstStyle/>
          <a:p>
            <a:pPr algn="ctr">
              <a:lnSpc>
                <a:spcPts val="4480"/>
              </a:lnSpc>
              <a:spcBef>
                <a:spcPct val="0"/>
              </a:spcBef>
            </a:pPr>
            <a:r>
              <a:rPr lang="en-US" sz="3200">
                <a:solidFill>
                  <a:srgbClr val="51817B"/>
                </a:solidFill>
                <a:latin typeface="Amaranth Bold"/>
              </a:rPr>
              <a:t>Confusion Matrix (v2 Model)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090174"/>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001946" y="-779958"/>
            <a:ext cx="4936237" cy="3122170"/>
          </a:xfrm>
          <a:custGeom>
            <a:avLst/>
            <a:gdLst/>
            <a:ahLst/>
            <a:cxnLst/>
            <a:rect r="r" b="b" t="t" l="l"/>
            <a:pathLst>
              <a:path h="3122170" w="4936237">
                <a:moveTo>
                  <a:pt x="0" y="0"/>
                </a:moveTo>
                <a:lnTo>
                  <a:pt x="4936236" y="0"/>
                </a:lnTo>
                <a:lnTo>
                  <a:pt x="4936236" y="3122170"/>
                </a:lnTo>
                <a:lnTo>
                  <a:pt x="0" y="3122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69581" y="608428"/>
            <a:ext cx="12343944" cy="1183589"/>
          </a:xfrm>
          <a:prstGeom prst="rect">
            <a:avLst/>
          </a:prstGeom>
        </p:spPr>
        <p:txBody>
          <a:bodyPr anchor="t" rtlCol="false" tIns="0" lIns="0" bIns="0" rIns="0">
            <a:spAutoFit/>
          </a:bodyPr>
          <a:lstStyle/>
          <a:p>
            <a:pPr algn="ctr">
              <a:lnSpc>
                <a:spcPts val="9238"/>
              </a:lnSpc>
            </a:pPr>
            <a:r>
              <a:rPr lang="en-US" sz="8033">
                <a:solidFill>
                  <a:srgbClr val="51817B"/>
                </a:solidFill>
                <a:latin typeface="Amaranth Bold"/>
              </a:rPr>
              <a:t>Logistic regression (1/4)</a:t>
            </a:r>
          </a:p>
        </p:txBody>
      </p:sp>
      <p:graphicFrame>
        <p:nvGraphicFramePr>
          <p:cNvPr name="Table 6" id="6"/>
          <p:cNvGraphicFramePr>
            <a:graphicFrameLocks noGrp="true"/>
          </p:cNvGraphicFramePr>
          <p:nvPr/>
        </p:nvGraphicFramePr>
        <p:xfrm>
          <a:off x="3575766" y="1982884"/>
          <a:ext cx="4885448" cy="7120341"/>
        </p:xfrm>
        <a:graphic>
          <a:graphicData uri="http://schemas.openxmlformats.org/drawingml/2006/table">
            <a:tbl>
              <a:tblPr/>
              <a:tblGrid>
                <a:gridCol w="3411268"/>
                <a:gridCol w="1474180"/>
              </a:tblGrid>
              <a:tr h="762481">
                <a:tc>
                  <a:txBody>
                    <a:bodyPr anchor="t" rtlCol="false"/>
                    <a:lstStyle/>
                    <a:p>
                      <a:pPr algn="just">
                        <a:lnSpc>
                          <a:spcPts val="2520"/>
                        </a:lnSpc>
                        <a:defRPr/>
                      </a:pPr>
                      <a:r>
                        <a:rPr lang="en-US" sz="1800">
                          <a:solidFill>
                            <a:srgbClr val="000000"/>
                          </a:solidFill>
                          <a:latin typeface="Amaranth"/>
                        </a:rPr>
                        <a:t>variable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just">
                        <a:lnSpc>
                          <a:spcPts val="2520"/>
                        </a:lnSpc>
                        <a:defRPr/>
                      </a:pPr>
                      <a:r>
                        <a:rPr lang="en-US" sz="1800">
                          <a:solidFill>
                            <a:srgbClr val="000000"/>
                          </a:solidFill>
                          <a:latin typeface="Amaranth"/>
                        </a:rPr>
                        <a:t>P values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r>
              <a:tr h="762481">
                <a:tc>
                  <a:txBody>
                    <a:bodyPr anchor="t" rtlCol="false"/>
                    <a:lstStyle/>
                    <a:p>
                      <a:pPr algn="just">
                        <a:lnSpc>
                          <a:spcPts val="2520"/>
                        </a:lnSpc>
                        <a:defRPr/>
                      </a:pPr>
                      <a:r>
                        <a:rPr lang="en-US" sz="1800">
                          <a:solidFill>
                            <a:srgbClr val="000000"/>
                          </a:solidFill>
                          <a:latin typeface="Amaranth"/>
                        </a:rPr>
                        <a:t>Age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481">
                <a:tc>
                  <a:txBody>
                    <a:bodyPr anchor="t" rtlCol="false"/>
                    <a:lstStyle/>
                    <a:p>
                      <a:pPr algn="just">
                        <a:lnSpc>
                          <a:spcPts val="2520"/>
                        </a:lnSpc>
                        <a:defRPr/>
                      </a:pPr>
                      <a:r>
                        <a:rPr lang="en-US" sz="1800">
                          <a:solidFill>
                            <a:srgbClr val="000000"/>
                          </a:solidFill>
                          <a:latin typeface="Amaranth"/>
                        </a:rPr>
                        <a:t>Type.of.Travel</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481">
                <a:tc>
                  <a:txBody>
                    <a:bodyPr anchor="t" rtlCol="false"/>
                    <a:lstStyle/>
                    <a:p>
                      <a:pPr algn="just">
                        <a:lnSpc>
                          <a:spcPts val="2520"/>
                        </a:lnSpc>
                        <a:defRPr/>
                      </a:pPr>
                      <a:r>
                        <a:rPr lang="en-US" sz="1800">
                          <a:solidFill>
                            <a:srgbClr val="000000"/>
                          </a:solidFill>
                          <a:latin typeface="Amaranth"/>
                        </a:rPr>
                        <a:t>Class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481">
                <a:tc>
                  <a:txBody>
                    <a:bodyPr anchor="t" rtlCol="false"/>
                    <a:lstStyle/>
                    <a:p>
                      <a:pPr algn="just">
                        <a:lnSpc>
                          <a:spcPts val="2520"/>
                        </a:lnSpc>
                        <a:defRPr/>
                      </a:pPr>
                      <a:r>
                        <a:rPr lang="en-US" sz="1800">
                          <a:solidFill>
                            <a:srgbClr val="000000"/>
                          </a:solidFill>
                          <a:latin typeface="Amaranth"/>
                        </a:rPr>
                        <a:t>Inflight.wifi.service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481">
                <a:tc>
                  <a:txBody>
                    <a:bodyPr anchor="t" rtlCol="false"/>
                    <a:lstStyle/>
                    <a:p>
                      <a:pPr algn="just">
                        <a:lnSpc>
                          <a:spcPts val="2520"/>
                        </a:lnSpc>
                        <a:defRPr/>
                      </a:pPr>
                      <a:r>
                        <a:rPr lang="en-US" sz="1800">
                          <a:solidFill>
                            <a:srgbClr val="000000"/>
                          </a:solidFill>
                          <a:latin typeface="Amaranth"/>
                        </a:rPr>
                        <a:t>Ease.of.Online.booking</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1.9e-05</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481">
                <a:tc>
                  <a:txBody>
                    <a:bodyPr anchor="t" rtlCol="false"/>
                    <a:lstStyle/>
                    <a:p>
                      <a:pPr algn="just">
                        <a:lnSpc>
                          <a:spcPts val="2520"/>
                        </a:lnSpc>
                        <a:defRPr/>
                      </a:pPr>
                      <a:r>
                        <a:rPr lang="en-US" sz="1800">
                          <a:solidFill>
                            <a:srgbClr val="000000"/>
                          </a:solidFill>
                          <a:latin typeface="Amaranth"/>
                        </a:rPr>
                        <a:t>Online.boarding</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481">
                <a:tc>
                  <a:txBody>
                    <a:bodyPr anchor="t" rtlCol="false"/>
                    <a:lstStyle/>
                    <a:p>
                      <a:pPr algn="just">
                        <a:lnSpc>
                          <a:spcPts val="2520"/>
                        </a:lnSpc>
                        <a:defRPr/>
                      </a:pPr>
                      <a:r>
                        <a:rPr lang="en-US" sz="1800">
                          <a:solidFill>
                            <a:srgbClr val="000000"/>
                          </a:solidFill>
                          <a:latin typeface="Amaranth"/>
                        </a:rPr>
                        <a:t>Seat.comfort</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0.024</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20496">
                <a:tc>
                  <a:txBody>
                    <a:bodyPr anchor="t" rtlCol="false"/>
                    <a:lstStyle/>
                    <a:p>
                      <a:pPr algn="just">
                        <a:lnSpc>
                          <a:spcPts val="2520"/>
                        </a:lnSpc>
                        <a:defRPr/>
                      </a:pPr>
                      <a:r>
                        <a:rPr lang="en-US" sz="1800">
                          <a:solidFill>
                            <a:srgbClr val="000000"/>
                          </a:solidFill>
                          <a:latin typeface="Amaranth"/>
                        </a:rPr>
                        <a:t>Inflight.entertainment</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bl>
          </a:graphicData>
        </a:graphic>
      </p:graphicFrame>
      <p:graphicFrame>
        <p:nvGraphicFramePr>
          <p:cNvPr name="Table 7" id="7"/>
          <p:cNvGraphicFramePr>
            <a:graphicFrameLocks noGrp="true"/>
          </p:cNvGraphicFramePr>
          <p:nvPr/>
        </p:nvGraphicFramePr>
        <p:xfrm>
          <a:off x="10482774" y="1982884"/>
          <a:ext cx="4789342" cy="7126139"/>
        </p:xfrm>
        <a:graphic>
          <a:graphicData uri="http://schemas.openxmlformats.org/drawingml/2006/table">
            <a:tbl>
              <a:tblPr/>
              <a:tblGrid>
                <a:gridCol w="2837755"/>
                <a:gridCol w="1951588"/>
              </a:tblGrid>
              <a:tr h="748390">
                <a:tc>
                  <a:txBody>
                    <a:bodyPr anchor="t" rtlCol="false"/>
                    <a:lstStyle/>
                    <a:p>
                      <a:pPr algn="just">
                        <a:lnSpc>
                          <a:spcPts val="2520"/>
                        </a:lnSpc>
                        <a:defRPr/>
                      </a:pPr>
                      <a:r>
                        <a:rPr lang="en-US" sz="1800">
                          <a:solidFill>
                            <a:srgbClr val="000000"/>
                          </a:solidFill>
                          <a:latin typeface="Amaranth Bold"/>
                        </a:rPr>
                        <a:t>Variable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just">
                        <a:lnSpc>
                          <a:spcPts val="2520"/>
                        </a:lnSpc>
                        <a:defRPr/>
                      </a:pPr>
                      <a:r>
                        <a:rPr lang="en-US" sz="1800">
                          <a:solidFill>
                            <a:srgbClr val="000000"/>
                          </a:solidFill>
                          <a:latin typeface="Amaranth"/>
                        </a:rPr>
                        <a:t>P values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r>
              <a:tr h="1062958">
                <a:tc>
                  <a:txBody>
                    <a:bodyPr anchor="t" rtlCol="false"/>
                    <a:lstStyle/>
                    <a:p>
                      <a:pPr algn="just">
                        <a:lnSpc>
                          <a:spcPts val="2520"/>
                        </a:lnSpc>
                        <a:defRPr/>
                      </a:pPr>
                      <a:r>
                        <a:rPr lang="en-US" sz="1800">
                          <a:solidFill>
                            <a:srgbClr val="000000"/>
                          </a:solidFill>
                          <a:latin typeface="Amaranth"/>
                        </a:rPr>
                        <a:t>Leg.room.service</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2958">
                <a:tc>
                  <a:txBody>
                    <a:bodyPr anchor="t" rtlCol="false"/>
                    <a:lstStyle/>
                    <a:p>
                      <a:pPr algn="just">
                        <a:lnSpc>
                          <a:spcPts val="2520"/>
                        </a:lnSpc>
                        <a:defRPr/>
                      </a:pPr>
                      <a:r>
                        <a:rPr lang="en-US" sz="1800">
                          <a:solidFill>
                            <a:srgbClr val="000000"/>
                          </a:solidFill>
                          <a:latin typeface="Amaranth"/>
                        </a:rPr>
                        <a:t>Baggage.handling</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1.1e-05</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2958">
                <a:tc>
                  <a:txBody>
                    <a:bodyPr anchor="t" rtlCol="false"/>
                    <a:lstStyle/>
                    <a:p>
                      <a:pPr algn="just">
                        <a:lnSpc>
                          <a:spcPts val="2520"/>
                        </a:lnSpc>
                        <a:defRPr/>
                      </a:pPr>
                      <a:r>
                        <a:rPr lang="en-US" sz="1800">
                          <a:solidFill>
                            <a:srgbClr val="000000"/>
                          </a:solidFill>
                          <a:latin typeface="Amaranth"/>
                        </a:rPr>
                        <a:t>Checkin.service </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2958">
                <a:tc>
                  <a:txBody>
                    <a:bodyPr anchor="t" rtlCol="false"/>
                    <a:lstStyle/>
                    <a:p>
                      <a:pPr algn="just">
                        <a:lnSpc>
                          <a:spcPts val="2520"/>
                        </a:lnSpc>
                        <a:defRPr/>
                      </a:pPr>
                      <a:r>
                        <a:rPr lang="en-US" sz="1800">
                          <a:solidFill>
                            <a:srgbClr val="000000"/>
                          </a:solidFill>
                          <a:latin typeface="Amaranth"/>
                        </a:rPr>
                        <a:t>Inflight.service</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0.159</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2958">
                <a:tc>
                  <a:txBody>
                    <a:bodyPr anchor="t" rtlCol="false"/>
                    <a:lstStyle/>
                    <a:p>
                      <a:pPr algn="just">
                        <a:lnSpc>
                          <a:spcPts val="2520"/>
                        </a:lnSpc>
                        <a:defRPr/>
                      </a:pPr>
                      <a:r>
                        <a:rPr lang="en-US" sz="1800">
                          <a:solidFill>
                            <a:srgbClr val="000000"/>
                          </a:solidFill>
                          <a:latin typeface="Amaranth"/>
                        </a:rPr>
                        <a:t>Cleanliness </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2958">
                <a:tc>
                  <a:txBody>
                    <a:bodyPr anchor="t" rtlCol="false"/>
                    <a:lstStyle/>
                    <a:p>
                      <a:pPr algn="just">
                        <a:lnSpc>
                          <a:spcPts val="2520"/>
                        </a:lnSpc>
                        <a:defRPr/>
                      </a:pPr>
                      <a:r>
                        <a:rPr lang="en-US" sz="1800">
                          <a:solidFill>
                            <a:srgbClr val="000000"/>
                          </a:solidFill>
                          <a:latin typeface="Amaranth"/>
                        </a:rPr>
                        <a:t>Arrival.Delay.in.Minutes </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2e-16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FE9E0"/>
        </a:solidFill>
      </p:bgPr>
    </p:bg>
    <p:spTree>
      <p:nvGrpSpPr>
        <p:cNvPr id="1" name=""/>
        <p:cNvGrpSpPr/>
        <p:nvPr/>
      </p:nvGrpSpPr>
      <p:grpSpPr>
        <a:xfrm>
          <a:off x="0" y="0"/>
          <a:ext cx="0" cy="0"/>
          <a:chOff x="0" y="0"/>
          <a:chExt cx="0" cy="0"/>
        </a:xfrm>
      </p:grpSpPr>
      <p:grpSp>
        <p:nvGrpSpPr>
          <p:cNvPr name="Group 2" id="2"/>
          <p:cNvGrpSpPr/>
          <p:nvPr/>
        </p:nvGrpSpPr>
        <p:grpSpPr>
          <a:xfrm rot="5400000">
            <a:off x="-1133665" y="-3090174"/>
            <a:ext cx="20792077" cy="16467348"/>
            <a:chOff x="0" y="0"/>
            <a:chExt cx="10153650" cy="8041702"/>
          </a:xfrm>
        </p:grpSpPr>
        <p:sp>
          <p:nvSpPr>
            <p:cNvPr name="Freeform 3" id="3"/>
            <p:cNvSpPr/>
            <p:nvPr/>
          </p:nvSpPr>
          <p:spPr>
            <a:xfrm flipH="false" flipV="false" rot="0">
              <a:off x="-6350" y="36830"/>
              <a:ext cx="10166350" cy="7962962"/>
            </a:xfrm>
            <a:custGeom>
              <a:avLst/>
              <a:gdLst/>
              <a:ahLst/>
              <a:cxnLst/>
              <a:rect r="r" b="b" t="t" l="l"/>
              <a:pathLst>
                <a:path h="7962962" w="10166350">
                  <a:moveTo>
                    <a:pt x="10158730" y="7184452"/>
                  </a:moveTo>
                  <a:lnTo>
                    <a:pt x="10158730" y="317500"/>
                  </a:lnTo>
                  <a:cubicBezTo>
                    <a:pt x="10158730" y="142240"/>
                    <a:pt x="10016490" y="0"/>
                    <a:pt x="9841230" y="0"/>
                  </a:cubicBezTo>
                  <a:cubicBezTo>
                    <a:pt x="9665970" y="0"/>
                    <a:pt x="9523730" y="142240"/>
                    <a:pt x="9523730" y="317500"/>
                  </a:cubicBezTo>
                  <a:lnTo>
                    <a:pt x="9523730" y="328930"/>
                  </a:lnTo>
                  <a:lnTo>
                    <a:pt x="9523730" y="317500"/>
                  </a:lnTo>
                  <a:cubicBezTo>
                    <a:pt x="9523730" y="142240"/>
                    <a:pt x="9381490" y="0"/>
                    <a:pt x="9206230" y="0"/>
                  </a:cubicBezTo>
                  <a:cubicBezTo>
                    <a:pt x="9030970" y="0"/>
                    <a:pt x="8888730" y="142240"/>
                    <a:pt x="8888730" y="317500"/>
                  </a:cubicBezTo>
                  <a:lnTo>
                    <a:pt x="8888730" y="328930"/>
                  </a:lnTo>
                  <a:lnTo>
                    <a:pt x="8888730" y="317500"/>
                  </a:lnTo>
                  <a:cubicBezTo>
                    <a:pt x="8888730" y="142240"/>
                    <a:pt x="8746490" y="0"/>
                    <a:pt x="8571230" y="0"/>
                  </a:cubicBezTo>
                  <a:cubicBezTo>
                    <a:pt x="8395970" y="0"/>
                    <a:pt x="8253730" y="142240"/>
                    <a:pt x="8253730" y="317500"/>
                  </a:cubicBezTo>
                  <a:lnTo>
                    <a:pt x="8253730" y="328930"/>
                  </a:lnTo>
                  <a:lnTo>
                    <a:pt x="8253730" y="317500"/>
                  </a:lnTo>
                  <a:cubicBezTo>
                    <a:pt x="8253730" y="142240"/>
                    <a:pt x="8111490" y="0"/>
                    <a:pt x="7936230" y="0"/>
                  </a:cubicBezTo>
                  <a:cubicBezTo>
                    <a:pt x="7760970" y="0"/>
                    <a:pt x="7618730" y="142240"/>
                    <a:pt x="7618730" y="317500"/>
                  </a:cubicBezTo>
                  <a:lnTo>
                    <a:pt x="7618730" y="328930"/>
                  </a:lnTo>
                  <a:lnTo>
                    <a:pt x="7618730" y="317500"/>
                  </a:lnTo>
                  <a:cubicBezTo>
                    <a:pt x="7618730" y="142240"/>
                    <a:pt x="7476490" y="0"/>
                    <a:pt x="7301230" y="0"/>
                  </a:cubicBezTo>
                  <a:cubicBezTo>
                    <a:pt x="7125970" y="0"/>
                    <a:pt x="6983730" y="142240"/>
                    <a:pt x="6983730" y="317500"/>
                  </a:cubicBezTo>
                  <a:lnTo>
                    <a:pt x="6983730" y="328930"/>
                  </a:lnTo>
                  <a:lnTo>
                    <a:pt x="6983730" y="317500"/>
                  </a:lnTo>
                  <a:cubicBezTo>
                    <a:pt x="6983730" y="142240"/>
                    <a:pt x="6841490" y="0"/>
                    <a:pt x="6666230" y="0"/>
                  </a:cubicBezTo>
                  <a:cubicBezTo>
                    <a:pt x="6490970" y="0"/>
                    <a:pt x="6348730" y="142240"/>
                    <a:pt x="6348730" y="317500"/>
                  </a:cubicBezTo>
                  <a:lnTo>
                    <a:pt x="6348730" y="328930"/>
                  </a:lnTo>
                  <a:lnTo>
                    <a:pt x="6348730" y="317500"/>
                  </a:lnTo>
                  <a:cubicBezTo>
                    <a:pt x="6348730" y="142240"/>
                    <a:pt x="6206490" y="0"/>
                    <a:pt x="6031230" y="0"/>
                  </a:cubicBezTo>
                  <a:cubicBezTo>
                    <a:pt x="5855970" y="0"/>
                    <a:pt x="5713730" y="142240"/>
                    <a:pt x="5713730" y="317500"/>
                  </a:cubicBezTo>
                  <a:lnTo>
                    <a:pt x="5713730" y="328930"/>
                  </a:lnTo>
                  <a:lnTo>
                    <a:pt x="5713730" y="317500"/>
                  </a:lnTo>
                  <a:cubicBezTo>
                    <a:pt x="5713730" y="142240"/>
                    <a:pt x="5571490" y="0"/>
                    <a:pt x="5396230" y="0"/>
                  </a:cubicBezTo>
                  <a:cubicBezTo>
                    <a:pt x="5236210" y="0"/>
                    <a:pt x="5104130" y="118110"/>
                    <a:pt x="5082540" y="273050"/>
                  </a:cubicBezTo>
                  <a:lnTo>
                    <a:pt x="5076190" y="273050"/>
                  </a:lnTo>
                  <a:cubicBezTo>
                    <a:pt x="5054600" y="119380"/>
                    <a:pt x="4922520" y="0"/>
                    <a:pt x="4762500" y="0"/>
                  </a:cubicBezTo>
                  <a:cubicBezTo>
                    <a:pt x="4587240" y="0"/>
                    <a:pt x="4445000" y="142240"/>
                    <a:pt x="4445000" y="317500"/>
                  </a:cubicBezTo>
                  <a:lnTo>
                    <a:pt x="4445000" y="328930"/>
                  </a:lnTo>
                  <a:lnTo>
                    <a:pt x="4445000" y="317500"/>
                  </a:lnTo>
                  <a:cubicBezTo>
                    <a:pt x="4445000" y="142240"/>
                    <a:pt x="4302760" y="0"/>
                    <a:pt x="4127500" y="0"/>
                  </a:cubicBezTo>
                  <a:cubicBezTo>
                    <a:pt x="3952240" y="0"/>
                    <a:pt x="3810000" y="142240"/>
                    <a:pt x="3810000" y="317500"/>
                  </a:cubicBezTo>
                  <a:lnTo>
                    <a:pt x="3810000" y="328930"/>
                  </a:lnTo>
                  <a:lnTo>
                    <a:pt x="3810000" y="317500"/>
                  </a:lnTo>
                  <a:cubicBezTo>
                    <a:pt x="3810000" y="142240"/>
                    <a:pt x="3667760" y="0"/>
                    <a:pt x="3492500" y="0"/>
                  </a:cubicBezTo>
                  <a:cubicBezTo>
                    <a:pt x="3317240" y="0"/>
                    <a:pt x="3175000" y="142240"/>
                    <a:pt x="3175000" y="317500"/>
                  </a:cubicBezTo>
                  <a:lnTo>
                    <a:pt x="3175000" y="328930"/>
                  </a:lnTo>
                  <a:lnTo>
                    <a:pt x="3175000" y="317500"/>
                  </a:lnTo>
                  <a:cubicBezTo>
                    <a:pt x="3175000" y="142240"/>
                    <a:pt x="3032760" y="0"/>
                    <a:pt x="2857500" y="0"/>
                  </a:cubicBezTo>
                  <a:cubicBezTo>
                    <a:pt x="2682240" y="0"/>
                    <a:pt x="2540000" y="142240"/>
                    <a:pt x="2540000" y="317500"/>
                  </a:cubicBezTo>
                  <a:lnTo>
                    <a:pt x="2540000" y="328930"/>
                  </a:lnTo>
                  <a:lnTo>
                    <a:pt x="2540000" y="317500"/>
                  </a:lnTo>
                  <a:cubicBezTo>
                    <a:pt x="2540000" y="142240"/>
                    <a:pt x="2397760" y="0"/>
                    <a:pt x="2222500" y="0"/>
                  </a:cubicBezTo>
                  <a:cubicBezTo>
                    <a:pt x="2047240" y="0"/>
                    <a:pt x="1905000" y="142240"/>
                    <a:pt x="1905000" y="317500"/>
                  </a:cubicBezTo>
                  <a:lnTo>
                    <a:pt x="1905000" y="328930"/>
                  </a:lnTo>
                  <a:lnTo>
                    <a:pt x="1905000" y="317500"/>
                  </a:lnTo>
                  <a:cubicBezTo>
                    <a:pt x="1905000" y="142240"/>
                    <a:pt x="1762760" y="0"/>
                    <a:pt x="1587500" y="0"/>
                  </a:cubicBezTo>
                  <a:cubicBezTo>
                    <a:pt x="1412240" y="0"/>
                    <a:pt x="1270000" y="142240"/>
                    <a:pt x="1270000" y="317500"/>
                  </a:cubicBezTo>
                  <a:lnTo>
                    <a:pt x="1270000" y="328930"/>
                  </a:lnTo>
                  <a:lnTo>
                    <a:pt x="1270000" y="317500"/>
                  </a:lnTo>
                  <a:cubicBezTo>
                    <a:pt x="1270000" y="142240"/>
                    <a:pt x="1127760" y="0"/>
                    <a:pt x="952500" y="0"/>
                  </a:cubicBezTo>
                  <a:cubicBezTo>
                    <a:pt x="777240" y="0"/>
                    <a:pt x="635000" y="142240"/>
                    <a:pt x="635000" y="317500"/>
                  </a:cubicBezTo>
                  <a:lnTo>
                    <a:pt x="635000" y="328930"/>
                  </a:lnTo>
                  <a:lnTo>
                    <a:pt x="635000" y="317500"/>
                  </a:lnTo>
                  <a:cubicBezTo>
                    <a:pt x="635000" y="142240"/>
                    <a:pt x="492760" y="0"/>
                    <a:pt x="317500" y="0"/>
                  </a:cubicBezTo>
                  <a:cubicBezTo>
                    <a:pt x="142240" y="0"/>
                    <a:pt x="0" y="142240"/>
                    <a:pt x="0" y="317500"/>
                  </a:cubicBezTo>
                  <a:cubicBezTo>
                    <a:pt x="0" y="327660"/>
                    <a:pt x="0" y="337820"/>
                    <a:pt x="1270" y="349250"/>
                  </a:cubicBezTo>
                  <a:lnTo>
                    <a:pt x="1270" y="7614982"/>
                  </a:lnTo>
                  <a:cubicBezTo>
                    <a:pt x="6350" y="7625142"/>
                    <a:pt x="6350" y="7635302"/>
                    <a:pt x="6350" y="7645462"/>
                  </a:cubicBezTo>
                  <a:cubicBezTo>
                    <a:pt x="6350" y="7820721"/>
                    <a:pt x="148590" y="7962962"/>
                    <a:pt x="323850" y="7962962"/>
                  </a:cubicBezTo>
                  <a:cubicBezTo>
                    <a:pt x="499110" y="7962962"/>
                    <a:pt x="641350" y="7820721"/>
                    <a:pt x="641350" y="7645462"/>
                  </a:cubicBezTo>
                  <a:cubicBezTo>
                    <a:pt x="641350" y="7820721"/>
                    <a:pt x="783590" y="7962962"/>
                    <a:pt x="958850" y="7962962"/>
                  </a:cubicBezTo>
                  <a:cubicBezTo>
                    <a:pt x="1134110" y="7962962"/>
                    <a:pt x="1276350" y="7820721"/>
                    <a:pt x="1276350" y="7645462"/>
                  </a:cubicBezTo>
                  <a:lnTo>
                    <a:pt x="1276350" y="7636571"/>
                  </a:lnTo>
                  <a:lnTo>
                    <a:pt x="1276350" y="7645462"/>
                  </a:lnTo>
                  <a:cubicBezTo>
                    <a:pt x="1276350" y="7820721"/>
                    <a:pt x="1418590" y="7962962"/>
                    <a:pt x="1593850" y="7962962"/>
                  </a:cubicBezTo>
                  <a:cubicBezTo>
                    <a:pt x="1769110" y="7962962"/>
                    <a:pt x="1911350" y="7820721"/>
                    <a:pt x="1911350" y="7645462"/>
                  </a:cubicBezTo>
                  <a:cubicBezTo>
                    <a:pt x="1911350" y="7820721"/>
                    <a:pt x="2053590" y="7962962"/>
                    <a:pt x="2228850" y="7962962"/>
                  </a:cubicBezTo>
                  <a:cubicBezTo>
                    <a:pt x="2404110" y="7962962"/>
                    <a:pt x="2546350" y="7820721"/>
                    <a:pt x="2546350" y="7645462"/>
                  </a:cubicBezTo>
                  <a:lnTo>
                    <a:pt x="2546350" y="7636571"/>
                  </a:lnTo>
                  <a:lnTo>
                    <a:pt x="2546350" y="7645462"/>
                  </a:lnTo>
                  <a:cubicBezTo>
                    <a:pt x="2546350" y="7820721"/>
                    <a:pt x="2688590" y="7962962"/>
                    <a:pt x="2863850" y="7962962"/>
                  </a:cubicBezTo>
                  <a:cubicBezTo>
                    <a:pt x="3039110" y="7962962"/>
                    <a:pt x="3181350" y="7820721"/>
                    <a:pt x="3181350" y="7645462"/>
                  </a:cubicBezTo>
                  <a:cubicBezTo>
                    <a:pt x="3181350" y="7820721"/>
                    <a:pt x="3323590" y="7962962"/>
                    <a:pt x="3498850" y="7962962"/>
                  </a:cubicBezTo>
                  <a:cubicBezTo>
                    <a:pt x="3674110" y="7962962"/>
                    <a:pt x="3816350" y="7820721"/>
                    <a:pt x="3816350" y="7645462"/>
                  </a:cubicBezTo>
                  <a:lnTo>
                    <a:pt x="3816350" y="7636571"/>
                  </a:lnTo>
                  <a:lnTo>
                    <a:pt x="3816350" y="7645462"/>
                  </a:lnTo>
                  <a:cubicBezTo>
                    <a:pt x="3816350" y="7820721"/>
                    <a:pt x="3958590" y="7962962"/>
                    <a:pt x="4133850" y="7962962"/>
                  </a:cubicBezTo>
                  <a:cubicBezTo>
                    <a:pt x="4309110" y="7962962"/>
                    <a:pt x="4451350" y="7820721"/>
                    <a:pt x="4451350" y="7645462"/>
                  </a:cubicBezTo>
                  <a:lnTo>
                    <a:pt x="4451350" y="7636571"/>
                  </a:lnTo>
                  <a:lnTo>
                    <a:pt x="4451350" y="7645462"/>
                  </a:lnTo>
                  <a:cubicBezTo>
                    <a:pt x="4451350" y="7820721"/>
                    <a:pt x="4593590" y="7962962"/>
                    <a:pt x="4768850" y="7962962"/>
                  </a:cubicBezTo>
                  <a:cubicBezTo>
                    <a:pt x="4933950" y="7962962"/>
                    <a:pt x="5069840" y="7835962"/>
                    <a:pt x="5085080" y="7674671"/>
                  </a:cubicBezTo>
                  <a:lnTo>
                    <a:pt x="5087620" y="7674671"/>
                  </a:lnTo>
                  <a:cubicBezTo>
                    <a:pt x="5102860" y="7835962"/>
                    <a:pt x="5238750" y="7962962"/>
                    <a:pt x="5403850" y="7962962"/>
                  </a:cubicBezTo>
                  <a:cubicBezTo>
                    <a:pt x="5579110" y="7962962"/>
                    <a:pt x="5721350" y="7820721"/>
                    <a:pt x="5721350" y="7645462"/>
                  </a:cubicBezTo>
                  <a:cubicBezTo>
                    <a:pt x="5721350" y="7820721"/>
                    <a:pt x="5863590" y="7962962"/>
                    <a:pt x="6038850" y="7962962"/>
                  </a:cubicBezTo>
                  <a:cubicBezTo>
                    <a:pt x="6214110" y="7962962"/>
                    <a:pt x="6356350" y="7820721"/>
                    <a:pt x="6356350" y="7645462"/>
                  </a:cubicBezTo>
                  <a:cubicBezTo>
                    <a:pt x="6356350" y="7820721"/>
                    <a:pt x="6498590" y="7962962"/>
                    <a:pt x="6673850" y="7962962"/>
                  </a:cubicBezTo>
                  <a:cubicBezTo>
                    <a:pt x="6849110" y="7962962"/>
                    <a:pt x="6991350" y="7820721"/>
                    <a:pt x="6991350" y="7645462"/>
                  </a:cubicBezTo>
                  <a:cubicBezTo>
                    <a:pt x="6991350" y="7820721"/>
                    <a:pt x="7133590" y="7962962"/>
                    <a:pt x="7308850" y="7962962"/>
                  </a:cubicBezTo>
                  <a:cubicBezTo>
                    <a:pt x="7484110" y="7962962"/>
                    <a:pt x="7626350" y="7820721"/>
                    <a:pt x="7626350" y="7645462"/>
                  </a:cubicBezTo>
                  <a:cubicBezTo>
                    <a:pt x="7626350" y="7820721"/>
                    <a:pt x="7768590" y="7962962"/>
                    <a:pt x="7943850" y="7962962"/>
                  </a:cubicBezTo>
                  <a:cubicBezTo>
                    <a:pt x="8119110" y="7962962"/>
                    <a:pt x="8261350" y="7820721"/>
                    <a:pt x="8261350" y="7645462"/>
                  </a:cubicBezTo>
                  <a:cubicBezTo>
                    <a:pt x="8261350" y="7820721"/>
                    <a:pt x="8403590" y="7962962"/>
                    <a:pt x="8578850" y="7962962"/>
                  </a:cubicBezTo>
                  <a:cubicBezTo>
                    <a:pt x="8754110" y="7962962"/>
                    <a:pt x="8896350" y="7820721"/>
                    <a:pt x="8896350" y="7645462"/>
                  </a:cubicBezTo>
                  <a:cubicBezTo>
                    <a:pt x="8896350" y="7820721"/>
                    <a:pt x="9038590" y="7962962"/>
                    <a:pt x="9213850" y="7962962"/>
                  </a:cubicBezTo>
                  <a:cubicBezTo>
                    <a:pt x="9389110" y="7962962"/>
                    <a:pt x="9531350" y="7820721"/>
                    <a:pt x="9531350" y="7645462"/>
                  </a:cubicBezTo>
                  <a:cubicBezTo>
                    <a:pt x="9531350" y="7820721"/>
                    <a:pt x="9673590" y="7962962"/>
                    <a:pt x="9848850" y="7962962"/>
                  </a:cubicBezTo>
                  <a:cubicBezTo>
                    <a:pt x="10024110" y="7962962"/>
                    <a:pt x="10166350" y="7820721"/>
                    <a:pt x="10166350" y="7645462"/>
                  </a:cubicBezTo>
                  <a:lnTo>
                    <a:pt x="10166350" y="7184452"/>
                  </a:lnTo>
                  <a:close/>
                  <a:moveTo>
                    <a:pt x="641350" y="7645462"/>
                  </a:moveTo>
                  <a:lnTo>
                    <a:pt x="641350" y="7637842"/>
                  </a:lnTo>
                  <a:lnTo>
                    <a:pt x="641350" y="7645462"/>
                  </a:lnTo>
                  <a:close/>
                  <a:moveTo>
                    <a:pt x="1910080" y="7645462"/>
                  </a:moveTo>
                  <a:lnTo>
                    <a:pt x="1910080" y="7637842"/>
                  </a:lnTo>
                  <a:lnTo>
                    <a:pt x="1910080" y="7645462"/>
                  </a:lnTo>
                  <a:close/>
                  <a:moveTo>
                    <a:pt x="3178810" y="7645462"/>
                  </a:moveTo>
                  <a:lnTo>
                    <a:pt x="3178810" y="7637842"/>
                  </a:lnTo>
                  <a:lnTo>
                    <a:pt x="3178810" y="7645462"/>
                  </a:lnTo>
                  <a:close/>
                  <a:moveTo>
                    <a:pt x="5717540" y="7645462"/>
                  </a:moveTo>
                  <a:lnTo>
                    <a:pt x="5717540" y="7637842"/>
                  </a:lnTo>
                  <a:lnTo>
                    <a:pt x="5717540" y="7645462"/>
                  </a:lnTo>
                  <a:close/>
                  <a:moveTo>
                    <a:pt x="6352540" y="7645462"/>
                  </a:moveTo>
                  <a:lnTo>
                    <a:pt x="6352540" y="7637842"/>
                  </a:lnTo>
                  <a:lnTo>
                    <a:pt x="6352540" y="7645462"/>
                  </a:lnTo>
                  <a:close/>
                  <a:moveTo>
                    <a:pt x="6986270" y="7645462"/>
                  </a:moveTo>
                  <a:lnTo>
                    <a:pt x="6986270" y="7637842"/>
                  </a:lnTo>
                  <a:cubicBezTo>
                    <a:pt x="6987540" y="7640382"/>
                    <a:pt x="6986270" y="7642921"/>
                    <a:pt x="6986270" y="7645462"/>
                  </a:cubicBezTo>
                  <a:close/>
                  <a:moveTo>
                    <a:pt x="7621270" y="7645462"/>
                  </a:moveTo>
                  <a:lnTo>
                    <a:pt x="7621270" y="7637842"/>
                  </a:lnTo>
                  <a:lnTo>
                    <a:pt x="7621270" y="7645462"/>
                  </a:lnTo>
                  <a:close/>
                  <a:moveTo>
                    <a:pt x="8256270" y="7645462"/>
                  </a:moveTo>
                  <a:lnTo>
                    <a:pt x="8256270" y="7637842"/>
                  </a:lnTo>
                  <a:lnTo>
                    <a:pt x="8256270" y="7645462"/>
                  </a:lnTo>
                  <a:close/>
                  <a:moveTo>
                    <a:pt x="8890000" y="7645462"/>
                  </a:moveTo>
                  <a:lnTo>
                    <a:pt x="8890000" y="7637842"/>
                  </a:lnTo>
                  <a:cubicBezTo>
                    <a:pt x="8891270" y="7640382"/>
                    <a:pt x="8890000" y="7642921"/>
                    <a:pt x="8890000" y="7645462"/>
                  </a:cubicBezTo>
                  <a:close/>
                  <a:moveTo>
                    <a:pt x="9525000" y="7645462"/>
                  </a:moveTo>
                  <a:lnTo>
                    <a:pt x="9525000" y="7637842"/>
                  </a:lnTo>
                  <a:lnTo>
                    <a:pt x="9525000" y="7645462"/>
                  </a:lnTo>
                  <a:close/>
                </a:path>
              </a:pathLst>
            </a:custGeom>
            <a:solidFill>
              <a:srgbClr val="FFFFFF"/>
            </a:solidFill>
          </p:spPr>
        </p:sp>
      </p:grpSp>
      <p:sp>
        <p:nvSpPr>
          <p:cNvPr name="Freeform 4" id="4"/>
          <p:cNvSpPr/>
          <p:nvPr/>
        </p:nvSpPr>
        <p:spPr>
          <a:xfrm flipH="false" flipV="false" rot="0">
            <a:off x="-1926911" y="5152680"/>
            <a:ext cx="3688316" cy="3605329"/>
          </a:xfrm>
          <a:custGeom>
            <a:avLst/>
            <a:gdLst/>
            <a:ahLst/>
            <a:cxnLst/>
            <a:rect r="r" b="b" t="t" l="l"/>
            <a:pathLst>
              <a:path h="3605329" w="3688316">
                <a:moveTo>
                  <a:pt x="0" y="0"/>
                </a:moveTo>
                <a:lnTo>
                  <a:pt x="3688316" y="0"/>
                </a:lnTo>
                <a:lnTo>
                  <a:pt x="3688316" y="3605329"/>
                </a:lnTo>
                <a:lnTo>
                  <a:pt x="0" y="36053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998024" y="7450462"/>
            <a:ext cx="1928007" cy="2615094"/>
          </a:xfrm>
          <a:custGeom>
            <a:avLst/>
            <a:gdLst/>
            <a:ahLst/>
            <a:cxnLst/>
            <a:rect r="r" b="b" t="t" l="l"/>
            <a:pathLst>
              <a:path h="2615094" w="1928007">
                <a:moveTo>
                  <a:pt x="0" y="0"/>
                </a:moveTo>
                <a:lnTo>
                  <a:pt x="1928007" y="0"/>
                </a:lnTo>
                <a:lnTo>
                  <a:pt x="1928007" y="2615093"/>
                </a:lnTo>
                <a:lnTo>
                  <a:pt x="0" y="26150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1803804">
            <a:off x="1981950" y="388052"/>
            <a:ext cx="976114" cy="1281295"/>
          </a:xfrm>
          <a:custGeom>
            <a:avLst/>
            <a:gdLst/>
            <a:ahLst/>
            <a:cxnLst/>
            <a:rect r="r" b="b" t="t" l="l"/>
            <a:pathLst>
              <a:path h="1281295" w="976114">
                <a:moveTo>
                  <a:pt x="976114" y="0"/>
                </a:moveTo>
                <a:lnTo>
                  <a:pt x="0" y="0"/>
                </a:lnTo>
                <a:lnTo>
                  <a:pt x="0" y="1281296"/>
                </a:lnTo>
                <a:lnTo>
                  <a:pt x="976114" y="1281296"/>
                </a:lnTo>
                <a:lnTo>
                  <a:pt x="97611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7" id="7"/>
          <p:cNvGraphicFramePr>
            <a:graphicFrameLocks noGrp="true"/>
          </p:cNvGraphicFramePr>
          <p:nvPr/>
        </p:nvGraphicFramePr>
        <p:xfrm>
          <a:off x="3305213" y="2315189"/>
          <a:ext cx="4885448" cy="6863706"/>
        </p:xfrm>
        <a:graphic>
          <a:graphicData uri="http://schemas.openxmlformats.org/drawingml/2006/table">
            <a:tbl>
              <a:tblPr/>
              <a:tblGrid>
                <a:gridCol w="3411268"/>
                <a:gridCol w="1474180"/>
              </a:tblGrid>
              <a:tr h="762634">
                <a:tc>
                  <a:txBody>
                    <a:bodyPr anchor="t" rtlCol="false"/>
                    <a:lstStyle/>
                    <a:p>
                      <a:pPr algn="just">
                        <a:lnSpc>
                          <a:spcPts val="2520"/>
                        </a:lnSpc>
                        <a:defRPr/>
                      </a:pPr>
                      <a:r>
                        <a:rPr lang="en-US" sz="1800">
                          <a:solidFill>
                            <a:srgbClr val="000000"/>
                          </a:solidFill>
                          <a:latin typeface="Amaranth Bold"/>
                        </a:rPr>
                        <a:t>Variable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just">
                        <a:lnSpc>
                          <a:spcPts val="2520"/>
                        </a:lnSpc>
                        <a:defRPr/>
                      </a:pPr>
                      <a:r>
                        <a:rPr lang="en-US" sz="1800">
                          <a:solidFill>
                            <a:srgbClr val="000000"/>
                          </a:solidFill>
                          <a:latin typeface="Amaranth Bold"/>
                        </a:rPr>
                        <a:t>VIF Score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r>
              <a:tr h="762634">
                <a:tc>
                  <a:txBody>
                    <a:bodyPr anchor="t" rtlCol="false"/>
                    <a:lstStyle/>
                    <a:p>
                      <a:pPr algn="just">
                        <a:lnSpc>
                          <a:spcPts val="2520"/>
                        </a:lnSpc>
                        <a:defRPr/>
                      </a:pPr>
                      <a:r>
                        <a:rPr lang="en-US" sz="1800">
                          <a:solidFill>
                            <a:srgbClr val="000000"/>
                          </a:solidFill>
                          <a:latin typeface="Amaranth"/>
                        </a:rPr>
                        <a:t>Age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1.06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634">
                <a:tc>
                  <a:txBody>
                    <a:bodyPr anchor="t" rtlCol="false"/>
                    <a:lstStyle/>
                    <a:p>
                      <a:pPr algn="just">
                        <a:lnSpc>
                          <a:spcPts val="2520"/>
                        </a:lnSpc>
                        <a:defRPr/>
                      </a:pPr>
                      <a:r>
                        <a:rPr lang="en-US" sz="1800">
                          <a:solidFill>
                            <a:srgbClr val="000000"/>
                          </a:solidFill>
                          <a:latin typeface="Amaranth"/>
                        </a:rPr>
                        <a:t>Type.of.Travel</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1.42</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634">
                <a:tc>
                  <a:txBody>
                    <a:bodyPr anchor="t" rtlCol="false"/>
                    <a:lstStyle/>
                    <a:p>
                      <a:pPr algn="just">
                        <a:lnSpc>
                          <a:spcPts val="2520"/>
                        </a:lnSpc>
                        <a:defRPr/>
                      </a:pPr>
                      <a:r>
                        <a:rPr lang="en-US" sz="1800">
                          <a:solidFill>
                            <a:srgbClr val="000000"/>
                          </a:solidFill>
                          <a:latin typeface="Amaranth"/>
                        </a:rPr>
                        <a:t>Class</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1.47</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634">
                <a:tc>
                  <a:txBody>
                    <a:bodyPr anchor="t" rtlCol="false"/>
                    <a:lstStyle/>
                    <a:p>
                      <a:pPr algn="just">
                        <a:lnSpc>
                          <a:spcPts val="2520"/>
                        </a:lnSpc>
                        <a:defRPr/>
                      </a:pPr>
                      <a:r>
                        <a:rPr lang="en-US" sz="1800">
                          <a:solidFill>
                            <a:srgbClr val="000000"/>
                          </a:solidFill>
                          <a:latin typeface="Amaranth"/>
                        </a:rPr>
                        <a:t>Inflight.wifi.service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1.85</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634">
                <a:tc>
                  <a:txBody>
                    <a:bodyPr anchor="t" rtlCol="false"/>
                    <a:lstStyle/>
                    <a:p>
                      <a:pPr algn="just">
                        <a:lnSpc>
                          <a:spcPts val="2520"/>
                        </a:lnSpc>
                        <a:defRPr/>
                      </a:pPr>
                      <a:r>
                        <a:rPr lang="en-US" sz="1800">
                          <a:solidFill>
                            <a:srgbClr val="000000"/>
                          </a:solidFill>
                          <a:latin typeface="Amaranth"/>
                        </a:rPr>
                        <a:t>Ease.of.Online.booking</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1.68</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634">
                <a:tc>
                  <a:txBody>
                    <a:bodyPr anchor="t" rtlCol="false"/>
                    <a:lstStyle/>
                    <a:p>
                      <a:pPr algn="just">
                        <a:lnSpc>
                          <a:spcPts val="2520"/>
                        </a:lnSpc>
                        <a:defRPr/>
                      </a:pPr>
                      <a:r>
                        <a:rPr lang="en-US" sz="1800">
                          <a:solidFill>
                            <a:srgbClr val="000000"/>
                          </a:solidFill>
                          <a:latin typeface="Amaranth"/>
                        </a:rPr>
                        <a:t>Online.boarding</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1.27</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634">
                <a:tc>
                  <a:txBody>
                    <a:bodyPr anchor="t" rtlCol="false"/>
                    <a:lstStyle/>
                    <a:p>
                      <a:pPr algn="just">
                        <a:lnSpc>
                          <a:spcPts val="2520"/>
                        </a:lnSpc>
                        <a:defRPr/>
                      </a:pPr>
                      <a:r>
                        <a:rPr lang="en-US" sz="1800">
                          <a:solidFill>
                            <a:srgbClr val="000000"/>
                          </a:solidFill>
                          <a:latin typeface="Amaranth"/>
                        </a:rPr>
                        <a:t>Seat.comfort</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1.85</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762634">
                <a:tc>
                  <a:txBody>
                    <a:bodyPr anchor="t" rtlCol="false"/>
                    <a:lstStyle/>
                    <a:p>
                      <a:pPr algn="just">
                        <a:lnSpc>
                          <a:spcPts val="2520"/>
                        </a:lnSpc>
                        <a:defRPr/>
                      </a:pPr>
                      <a:r>
                        <a:rPr lang="en-US" sz="1800">
                          <a:solidFill>
                            <a:srgbClr val="000000"/>
                          </a:solidFill>
                          <a:latin typeface="Amaranth"/>
                        </a:rPr>
                        <a:t>Inflight.entertainment</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2.41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bl>
          </a:graphicData>
        </a:graphic>
      </p:graphicFrame>
      <p:graphicFrame>
        <p:nvGraphicFramePr>
          <p:cNvPr name="Table 8" id="8"/>
          <p:cNvGraphicFramePr>
            <a:graphicFrameLocks noGrp="true"/>
          </p:cNvGraphicFramePr>
          <p:nvPr/>
        </p:nvGraphicFramePr>
        <p:xfrm>
          <a:off x="9734469" y="2315189"/>
          <a:ext cx="4768763" cy="7131710"/>
        </p:xfrm>
        <a:graphic>
          <a:graphicData uri="http://schemas.openxmlformats.org/drawingml/2006/table">
            <a:tbl>
              <a:tblPr/>
              <a:tblGrid>
                <a:gridCol w="2838420"/>
                <a:gridCol w="1930343"/>
              </a:tblGrid>
              <a:tr h="750464">
                <a:tc>
                  <a:txBody>
                    <a:bodyPr anchor="t" rtlCol="false"/>
                    <a:lstStyle/>
                    <a:p>
                      <a:pPr algn="just">
                        <a:lnSpc>
                          <a:spcPts val="2520"/>
                        </a:lnSpc>
                        <a:defRPr/>
                      </a:pPr>
                      <a:r>
                        <a:rPr lang="en-US" sz="1800">
                          <a:solidFill>
                            <a:srgbClr val="000000"/>
                          </a:solidFill>
                          <a:latin typeface="Amaranth Bold"/>
                        </a:rPr>
                        <a:t>Variable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c>
                  <a:txBody>
                    <a:bodyPr anchor="t" rtlCol="false"/>
                    <a:lstStyle/>
                    <a:p>
                      <a:pPr algn="just">
                        <a:lnSpc>
                          <a:spcPts val="2520"/>
                        </a:lnSpc>
                        <a:defRPr/>
                      </a:pPr>
                      <a:r>
                        <a:rPr lang="en-US" sz="1800">
                          <a:solidFill>
                            <a:srgbClr val="000000"/>
                          </a:solidFill>
                          <a:latin typeface="Amaranth Bold"/>
                        </a:rPr>
                        <a:t>VIF Score</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solidFill>
                      <a:srgbClr val="BFE9E0"/>
                    </a:solidFill>
                  </a:tcPr>
                </a:tc>
              </a:tr>
              <a:tr h="1062954">
                <a:tc>
                  <a:txBody>
                    <a:bodyPr anchor="t" rtlCol="false"/>
                    <a:lstStyle/>
                    <a:p>
                      <a:pPr algn="just">
                        <a:lnSpc>
                          <a:spcPts val="2520"/>
                        </a:lnSpc>
                        <a:defRPr/>
                      </a:pPr>
                      <a:r>
                        <a:rPr lang="en-US" sz="1800">
                          <a:solidFill>
                            <a:srgbClr val="000000"/>
                          </a:solidFill>
                          <a:latin typeface="Amaranth"/>
                        </a:rPr>
                        <a:t>Leg.room.service</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1.18</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4716">
                <a:tc>
                  <a:txBody>
                    <a:bodyPr anchor="t" rtlCol="false"/>
                    <a:lstStyle/>
                    <a:p>
                      <a:pPr algn="just">
                        <a:lnSpc>
                          <a:spcPts val="2520"/>
                        </a:lnSpc>
                        <a:defRPr/>
                      </a:pPr>
                      <a:r>
                        <a:rPr lang="en-US" sz="1800">
                          <a:solidFill>
                            <a:srgbClr val="000000"/>
                          </a:solidFill>
                          <a:latin typeface="Amaranth"/>
                        </a:rPr>
                        <a:t>Baggage.handling</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1.71</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2954">
                <a:tc>
                  <a:txBody>
                    <a:bodyPr anchor="t" rtlCol="false"/>
                    <a:lstStyle/>
                    <a:p>
                      <a:pPr algn="just">
                        <a:lnSpc>
                          <a:spcPts val="2520"/>
                        </a:lnSpc>
                        <a:defRPr/>
                      </a:pPr>
                      <a:r>
                        <a:rPr lang="en-US" sz="1800">
                          <a:solidFill>
                            <a:srgbClr val="000000"/>
                          </a:solidFill>
                          <a:latin typeface="Amaranth"/>
                        </a:rPr>
                        <a:t>Checkin.service </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1.16</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4716">
                <a:tc>
                  <a:txBody>
                    <a:bodyPr anchor="t" rtlCol="false"/>
                    <a:lstStyle/>
                    <a:p>
                      <a:pPr algn="just">
                        <a:lnSpc>
                          <a:spcPts val="2520"/>
                        </a:lnSpc>
                        <a:defRPr/>
                      </a:pPr>
                      <a:r>
                        <a:rPr lang="en-US" sz="1800">
                          <a:solidFill>
                            <a:srgbClr val="000000"/>
                          </a:solidFill>
                          <a:latin typeface="Amaranth"/>
                        </a:rPr>
                        <a:t>Inflight.service</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1.87</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2954">
                <a:tc>
                  <a:txBody>
                    <a:bodyPr anchor="t" rtlCol="false"/>
                    <a:lstStyle/>
                    <a:p>
                      <a:pPr algn="just">
                        <a:lnSpc>
                          <a:spcPts val="2520"/>
                        </a:lnSpc>
                        <a:defRPr/>
                      </a:pPr>
                      <a:r>
                        <a:rPr lang="en-US" sz="1800">
                          <a:solidFill>
                            <a:srgbClr val="000000"/>
                          </a:solidFill>
                          <a:latin typeface="Amaranth"/>
                        </a:rPr>
                        <a:t>Cleanliness </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2.02</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r h="1062954">
                <a:tc>
                  <a:txBody>
                    <a:bodyPr anchor="t" rtlCol="false"/>
                    <a:lstStyle/>
                    <a:p>
                      <a:pPr algn="just">
                        <a:lnSpc>
                          <a:spcPts val="2520"/>
                        </a:lnSpc>
                        <a:defRPr/>
                      </a:pPr>
                      <a:r>
                        <a:rPr lang="en-US" sz="1800">
                          <a:solidFill>
                            <a:srgbClr val="000000"/>
                          </a:solidFill>
                          <a:latin typeface="Amaranth"/>
                        </a:rPr>
                        <a:t>Arrival.Delay.in.Minutes </a:t>
                      </a:r>
                      <a:endParaRPr lang="en-US" sz="1100"/>
                    </a:p>
                    <a:p>
                      <a:pPr algn="just">
                        <a:lnSpc>
                          <a:spcPts val="2520"/>
                        </a:lnSpc>
                      </a:pPr>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Amaranth"/>
                        </a:rPr>
                        <a:t>1.02</a:t>
                      </a:r>
                      <a:endParaRPr lang="en-US" sz="1100"/>
                    </a:p>
                  </a:txBody>
                  <a:tcPr marL="190500" marR="190500" marT="190500" marB="190500" anchor="ctr">
                    <a:lnL cmpd="sng" algn="ctr" cap="flat" w="38100">
                      <a:solidFill>
                        <a:srgbClr val="BFE9E0"/>
                      </a:solidFill>
                      <a:prstDash val="solid"/>
                      <a:round/>
                      <a:headEnd type="none" w="med" len="med"/>
                      <a:tailEnd type="none" w="med" len="med"/>
                    </a:lnL>
                    <a:lnR cmpd="sng" algn="ctr" cap="flat" w="38100">
                      <a:solidFill>
                        <a:srgbClr val="BFE9E0"/>
                      </a:solidFill>
                      <a:prstDash val="solid"/>
                      <a:round/>
                      <a:headEnd type="none" w="med" len="med"/>
                      <a:tailEnd type="none" w="med" len="med"/>
                    </a:lnR>
                    <a:lnT cmpd="sng" algn="ctr" cap="flat" w="38100">
                      <a:solidFill>
                        <a:srgbClr val="BFE9E0"/>
                      </a:solidFill>
                      <a:prstDash val="solid"/>
                      <a:round/>
                      <a:headEnd type="none" w="med" len="med"/>
                      <a:tailEnd type="none" w="med" len="med"/>
                    </a:lnT>
                    <a:lnB cmpd="sng" algn="ctr" cap="flat" w="38100">
                      <a:solidFill>
                        <a:srgbClr val="BFE9E0"/>
                      </a:solidFill>
                      <a:prstDash val="solid"/>
                      <a:round/>
                      <a:headEnd type="none" w="med" len="med"/>
                      <a:tailEnd type="none" w="med" len="med"/>
                    </a:lnB>
                  </a:tcPr>
                </a:tc>
              </a:tr>
            </a:tbl>
          </a:graphicData>
        </a:graphic>
      </p:graphicFrame>
      <p:sp>
        <p:nvSpPr>
          <p:cNvPr name="TextBox 9" id="9"/>
          <p:cNvSpPr txBox="true"/>
          <p:nvPr/>
        </p:nvSpPr>
        <p:spPr>
          <a:xfrm rot="0">
            <a:off x="3763646" y="459234"/>
            <a:ext cx="10751344" cy="1368424"/>
          </a:xfrm>
          <a:prstGeom prst="rect">
            <a:avLst/>
          </a:prstGeom>
        </p:spPr>
        <p:txBody>
          <a:bodyPr anchor="t" rtlCol="false" tIns="0" lIns="0" bIns="0" rIns="0">
            <a:spAutoFit/>
          </a:bodyPr>
          <a:lstStyle/>
          <a:p>
            <a:pPr algn="ctr">
              <a:lnSpc>
                <a:spcPts val="11200"/>
              </a:lnSpc>
              <a:spcBef>
                <a:spcPct val="0"/>
              </a:spcBef>
            </a:pPr>
            <a:r>
              <a:rPr lang="en-US" sz="8000">
                <a:solidFill>
                  <a:srgbClr val="51817B"/>
                </a:solidFill>
                <a:latin typeface="Amaranth Bold"/>
              </a:rPr>
              <a:t>Logistic regression (2/4)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DAF3J-TJTn4</dc:identifier>
  <dcterms:modified xsi:type="dcterms:W3CDTF">2011-08-01T06:04:30Z</dcterms:modified>
  <cp:revision>1</cp:revision>
  <dc:title>Evaluating Data Concerning Airline Passenger Satisfaction</dc:title>
</cp:coreProperties>
</file>