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73" d="100"/>
          <a:sy n="73"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3F0706-1AF1-43FC-B21B-E0F595E93BCD}" type="datetimeFigureOut">
              <a:rPr lang="en-IN" smtClean="0"/>
              <a:t>08-09-2021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C92FB04-1175-4F75-B6FA-C3FAD3B7DC3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170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F0706-1AF1-43FC-B21B-E0F595E93BC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2FB04-1175-4F75-B6FA-C3FAD3B7DC3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522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F0706-1AF1-43FC-B21B-E0F595E93BC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2FB04-1175-4F75-B6FA-C3FAD3B7DC3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02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F0706-1AF1-43FC-B21B-E0F595E93BC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2FB04-1175-4F75-B6FA-C3FAD3B7DC3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191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F0706-1AF1-43FC-B21B-E0F595E93BC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2FB04-1175-4F75-B6FA-C3FAD3B7DC3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4371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3F0706-1AF1-43FC-B21B-E0F595E93BC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92FB04-1175-4F75-B6FA-C3FAD3B7DC3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456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3F0706-1AF1-43FC-B21B-E0F595E93BCD}" type="datetimeFigureOut">
              <a:rPr lang="en-IN" smtClean="0"/>
              <a:t>08-09-2021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92FB04-1175-4F75-B6FA-C3FAD3B7DC3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379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3F0706-1AF1-43FC-B21B-E0F595E93BCD}"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92FB04-1175-4F75-B6FA-C3FAD3B7DC3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806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F0706-1AF1-43FC-B21B-E0F595E93BCD}" type="datetimeFigureOut">
              <a:rPr lang="en-IN" smtClean="0"/>
              <a:t>08-09-2021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92FB04-1175-4F75-B6FA-C3FAD3B7DC33}" type="slidenum">
              <a:rPr lang="en-IN" smtClean="0"/>
              <a:t>‹#›</a:t>
            </a:fld>
            <a:endParaRPr lang="en-IN"/>
          </a:p>
        </p:txBody>
      </p:sp>
    </p:spTree>
    <p:extLst>
      <p:ext uri="{BB962C8B-B14F-4D97-AF65-F5344CB8AC3E}">
        <p14:creationId xmlns:p14="http://schemas.microsoft.com/office/powerpoint/2010/main" val="177204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3F0706-1AF1-43FC-B21B-E0F595E93BC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92FB04-1175-4F75-B6FA-C3FAD3B7DC3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136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13F0706-1AF1-43FC-B21B-E0F595E93BCD}" type="datetimeFigureOut">
              <a:rPr lang="en-IN" smtClean="0"/>
              <a:t>08-09-2021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C92FB04-1175-4F75-B6FA-C3FAD3B7DC3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5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13F0706-1AF1-43FC-B21B-E0F595E93BCD}" type="datetimeFigureOut">
              <a:rPr lang="en-IN" smtClean="0"/>
              <a:t>08-09-2021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C92FB04-1175-4F75-B6FA-C3FAD3B7DC3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3702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0A557B-8638-457E-9E3C-0B7C42B4A3FF}"/>
              </a:ext>
            </a:extLst>
          </p:cNvPr>
          <p:cNvSpPr>
            <a:spLocks noGrp="1"/>
          </p:cNvSpPr>
          <p:nvPr>
            <p:ph type="title"/>
          </p:nvPr>
        </p:nvSpPr>
        <p:spPr>
          <a:xfrm>
            <a:off x="838200" y="1"/>
            <a:ext cx="10515600" cy="5379868"/>
          </a:xfrm>
        </p:spPr>
        <p:txBody>
          <a:bodyPr>
            <a:normAutofit fontScale="90000"/>
          </a:bodyPr>
          <a:lstStyle/>
          <a:p>
            <a:r>
              <a:rPr lang="en-IN" dirty="0"/>
              <a:t>                 </a:t>
            </a:r>
            <a:br>
              <a:rPr lang="en-IN" dirty="0"/>
            </a:br>
            <a:r>
              <a:rPr lang="en-IN" dirty="0"/>
              <a:t/>
            </a:r>
            <a:br>
              <a:rPr lang="en-IN" dirty="0"/>
            </a:br>
            <a:r>
              <a:rPr lang="en-IN" dirty="0"/>
              <a:t/>
            </a:r>
            <a:br>
              <a:rPr lang="en-IN" dirty="0"/>
            </a:br>
            <a:r>
              <a:rPr lang="en-IN" dirty="0"/>
              <a:t>                     </a:t>
            </a:r>
            <a:r>
              <a:rPr lang="en-IN" sz="4400" b="1" dirty="0"/>
              <a:t>LEAD SCORE CASE STUDY</a:t>
            </a:r>
            <a:r>
              <a:rPr lang="en-IN" b="1" dirty="0"/>
              <a:t/>
            </a:r>
            <a:br>
              <a:rPr lang="en-IN" b="1" dirty="0"/>
            </a:br>
            <a:r>
              <a:rPr lang="en-IN" b="1" dirty="0"/>
              <a:t/>
            </a:r>
            <a:br>
              <a:rPr lang="en-IN" b="1" dirty="0"/>
            </a:br>
            <a:r>
              <a:rPr lang="en-IN" b="1" dirty="0"/>
              <a:t/>
            </a:r>
            <a:br>
              <a:rPr lang="en-IN" b="1" dirty="0"/>
            </a:br>
            <a:r>
              <a:rPr lang="en-IN" b="1" dirty="0"/>
              <a:t/>
            </a:r>
            <a:br>
              <a:rPr lang="en-IN" b="1" dirty="0"/>
            </a:br>
            <a:r>
              <a:rPr lang="en-IN" sz="2800" b="1" dirty="0"/>
              <a:t>Group Members:</a:t>
            </a:r>
            <a:br>
              <a:rPr lang="en-IN" sz="2800" b="1" dirty="0"/>
            </a:br>
            <a:r>
              <a:rPr lang="en-IN" sz="2800" b="1" dirty="0"/>
              <a:t/>
            </a:r>
            <a:br>
              <a:rPr lang="en-IN" sz="2800" b="1" dirty="0"/>
            </a:br>
            <a:r>
              <a:rPr lang="en-IN" sz="2800" b="1" dirty="0"/>
              <a:t>                                                                                                          Sumanth Addagalla</a:t>
            </a:r>
            <a:br>
              <a:rPr lang="en-IN" sz="2800" b="1" dirty="0"/>
            </a:br>
            <a:r>
              <a:rPr lang="en-IN" sz="2800" b="1" dirty="0"/>
              <a:t>                                                                                                           Parv Patawari</a:t>
            </a:r>
            <a:br>
              <a:rPr lang="en-IN" sz="2800" b="1" dirty="0"/>
            </a:br>
            <a:r>
              <a:rPr lang="en-IN" sz="2800" b="1" dirty="0"/>
              <a:t> </a:t>
            </a:r>
          </a:p>
        </p:txBody>
      </p:sp>
    </p:spTree>
    <p:extLst>
      <p:ext uri="{BB962C8B-B14F-4D97-AF65-F5344CB8AC3E}">
        <p14:creationId xmlns:p14="http://schemas.microsoft.com/office/powerpoint/2010/main" val="73195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CB4F-AC70-4C0E-A5CC-7C1CB4E9C243}"/>
              </a:ext>
            </a:extLst>
          </p:cNvPr>
          <p:cNvSpPr>
            <a:spLocks noGrp="1"/>
          </p:cNvSpPr>
          <p:nvPr>
            <p:ph type="title"/>
          </p:nvPr>
        </p:nvSpPr>
        <p:spPr/>
        <p:txBody>
          <a:bodyPr/>
          <a:lstStyle/>
          <a:p>
            <a:r>
              <a:rPr lang="en-IN" b="1" dirty="0"/>
              <a:t>Feature Elimination Using VIF and P-value</a:t>
            </a:r>
          </a:p>
        </p:txBody>
      </p:sp>
      <p:sp>
        <p:nvSpPr>
          <p:cNvPr id="3" name="Content Placeholder 2">
            <a:extLst>
              <a:ext uri="{FF2B5EF4-FFF2-40B4-BE49-F238E27FC236}">
                <a16:creationId xmlns:a16="http://schemas.microsoft.com/office/drawing/2014/main" id="{764B5366-B42D-4C9E-B5B3-19F632953250}"/>
              </a:ext>
            </a:extLst>
          </p:cNvPr>
          <p:cNvSpPr>
            <a:spLocks noGrp="1"/>
          </p:cNvSpPr>
          <p:nvPr>
            <p:ph idx="1"/>
          </p:nvPr>
        </p:nvSpPr>
        <p:spPr/>
        <p:txBody>
          <a:bodyPr>
            <a:normAutofit/>
          </a:bodyPr>
          <a:lstStyle/>
          <a:p>
            <a:endParaRPr lang="en-IN" dirty="0"/>
          </a:p>
          <a:p>
            <a:r>
              <a:rPr lang="en-IN" sz="1600" dirty="0">
                <a:latin typeface="Trebuchet MS" panose="020B0603020202020204" pitchFamily="34" charset="0"/>
              </a:rPr>
              <a:t>After getting RFE filtered columns, we would start building the model with columns.</a:t>
            </a:r>
          </a:p>
          <a:p>
            <a:r>
              <a:rPr lang="en-IN" sz="1600" dirty="0">
                <a:latin typeface="Trebuchet MS" panose="020B0603020202020204" pitchFamily="34" charset="0"/>
              </a:rPr>
              <a:t>Later we check for p-value from the model and we calculate the VIF for all the columns.</a:t>
            </a:r>
          </a:p>
          <a:p>
            <a:r>
              <a:rPr lang="en-IN" sz="1600" dirty="0">
                <a:latin typeface="Trebuchet MS" panose="020B0603020202020204" pitchFamily="34" charset="0"/>
              </a:rPr>
              <a:t>Based on p-value and VIF values we eliminate the unnecessary columns.</a:t>
            </a:r>
          </a:p>
          <a:p>
            <a:r>
              <a:rPr lang="en-IN" sz="1600" dirty="0">
                <a:latin typeface="Trebuchet MS" panose="020B0603020202020204" pitchFamily="34" charset="0"/>
              </a:rPr>
              <a:t>The process of p-value and VIF continues till we get the lower p-values and VIF lesser than zero(0).</a:t>
            </a:r>
          </a:p>
          <a:p>
            <a:r>
              <a:rPr lang="en-IN" sz="1600" dirty="0">
                <a:latin typeface="Trebuchet MS" panose="020B0603020202020204" pitchFamily="34" charset="0"/>
              </a:rPr>
              <a:t>Once we got the lower p-values and VIF lesser than zero. We can finalize the columns for final model.</a:t>
            </a:r>
          </a:p>
        </p:txBody>
      </p:sp>
    </p:spTree>
    <p:extLst>
      <p:ext uri="{BB962C8B-B14F-4D97-AF65-F5344CB8AC3E}">
        <p14:creationId xmlns:p14="http://schemas.microsoft.com/office/powerpoint/2010/main" val="335500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5CA6-6F15-4434-A134-8397D0CCADDD}"/>
              </a:ext>
            </a:extLst>
          </p:cNvPr>
          <p:cNvSpPr>
            <a:spLocks noGrp="1"/>
          </p:cNvSpPr>
          <p:nvPr>
            <p:ph type="title"/>
          </p:nvPr>
        </p:nvSpPr>
        <p:spPr/>
        <p:txBody>
          <a:bodyPr/>
          <a:lstStyle/>
          <a:p>
            <a:r>
              <a:rPr lang="en-IN" b="1" dirty="0"/>
              <a:t>Confusion Matrix and Accuracy</a:t>
            </a:r>
          </a:p>
        </p:txBody>
      </p:sp>
      <p:sp>
        <p:nvSpPr>
          <p:cNvPr id="3" name="Content Placeholder 2">
            <a:extLst>
              <a:ext uri="{FF2B5EF4-FFF2-40B4-BE49-F238E27FC236}">
                <a16:creationId xmlns:a16="http://schemas.microsoft.com/office/drawing/2014/main" id="{C0740667-9292-4FDE-AF51-06F15BB139A5}"/>
              </a:ext>
            </a:extLst>
          </p:cNvPr>
          <p:cNvSpPr>
            <a:spLocks noGrp="1"/>
          </p:cNvSpPr>
          <p:nvPr>
            <p:ph idx="1"/>
          </p:nvPr>
        </p:nvSpPr>
        <p:spPr>
          <a:xfrm>
            <a:off x="621437" y="2015732"/>
            <a:ext cx="11345662" cy="4686909"/>
          </a:xfrm>
        </p:spPr>
        <p:txBody>
          <a:bodyPr>
            <a:normAutofit/>
          </a:bodyPr>
          <a:lstStyle/>
          <a:p>
            <a:r>
              <a:rPr lang="en-IN" sz="1400" dirty="0">
                <a:latin typeface="Trebuchet MS" panose="020B0603020202020204" pitchFamily="34" charset="0"/>
              </a:rPr>
              <a:t>After finalizing the columns form P-value and VIF.</a:t>
            </a:r>
          </a:p>
          <a:p>
            <a:r>
              <a:rPr lang="en-IN" sz="1400" dirty="0">
                <a:latin typeface="Trebuchet MS" panose="020B0603020202020204" pitchFamily="34" charset="0"/>
              </a:rPr>
              <a:t>We generate the predicted values from final data frame.</a:t>
            </a:r>
          </a:p>
          <a:p>
            <a:r>
              <a:rPr lang="en-IN" sz="1400" dirty="0">
                <a:latin typeface="Trebuchet MS" panose="020B0603020202020204" pitchFamily="34" charset="0"/>
              </a:rPr>
              <a:t>We create a new data frame with actual and predicted probabilities and </a:t>
            </a:r>
            <a:r>
              <a:rPr lang="en-US" sz="1400" dirty="0">
                <a:latin typeface="Trebuchet MS" panose="020B0603020202020204" pitchFamily="34" charset="0"/>
              </a:rPr>
              <a:t>new column called 'predicted' with 1 if conversion_prob &gt;0.5 else 0.</a:t>
            </a:r>
          </a:p>
          <a:p>
            <a:r>
              <a:rPr lang="en-US" sz="1400" dirty="0">
                <a:latin typeface="Trebuchet MS" panose="020B0603020202020204" pitchFamily="34" charset="0"/>
              </a:rPr>
              <a:t>By default we consider conversion probability as 0.5 for initial model building.</a:t>
            </a:r>
          </a:p>
          <a:p>
            <a:r>
              <a:rPr lang="en-US" sz="1400" dirty="0">
                <a:latin typeface="Trebuchet MS" panose="020B0603020202020204" pitchFamily="34" charset="0"/>
              </a:rPr>
              <a:t>Later we use confusion matrix and generate the accuracy form the model if we get greater than 75% it’s a decent model</a:t>
            </a:r>
          </a:p>
          <a:p>
            <a:r>
              <a:rPr lang="en-IN" sz="1400" dirty="0">
                <a:latin typeface="Trebuchet MS" panose="020B0603020202020204" pitchFamily="34" charset="0"/>
              </a:rPr>
              <a:t>Later we check for sensitivity, positive predictive value and negative predictive value.</a:t>
            </a:r>
          </a:p>
          <a:p>
            <a:pPr marL="0" indent="0">
              <a:buNone/>
            </a:pPr>
            <a:r>
              <a:rPr lang="en-IN" sz="1400" dirty="0">
                <a:latin typeface="Trebuchet MS" panose="020B0603020202020204" pitchFamily="34" charset="0"/>
              </a:rPr>
              <a:t>Code for checking confusion matrix and accuracy</a:t>
            </a:r>
          </a:p>
        </p:txBody>
      </p:sp>
      <p:pic>
        <p:nvPicPr>
          <p:cNvPr id="7" name="Picture 6">
            <a:extLst>
              <a:ext uri="{FF2B5EF4-FFF2-40B4-BE49-F238E27FC236}">
                <a16:creationId xmlns:a16="http://schemas.microsoft.com/office/drawing/2014/main" id="{801C3B2D-E8EA-4912-8C5B-2F620DDE643F}"/>
              </a:ext>
            </a:extLst>
          </p:cNvPr>
          <p:cNvPicPr>
            <a:picLocks noChangeAspect="1"/>
          </p:cNvPicPr>
          <p:nvPr/>
        </p:nvPicPr>
        <p:blipFill>
          <a:blip r:embed="rId2"/>
          <a:stretch>
            <a:fillRect/>
          </a:stretch>
        </p:blipFill>
        <p:spPr>
          <a:xfrm>
            <a:off x="949819" y="4927107"/>
            <a:ext cx="11017280" cy="1855433"/>
          </a:xfrm>
          <a:prstGeom prst="rect">
            <a:avLst/>
          </a:prstGeom>
        </p:spPr>
      </p:pic>
    </p:spTree>
    <p:extLst>
      <p:ext uri="{BB962C8B-B14F-4D97-AF65-F5344CB8AC3E}">
        <p14:creationId xmlns:p14="http://schemas.microsoft.com/office/powerpoint/2010/main" val="79727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B505-B42F-4FBB-830C-301AE514FC3C}"/>
              </a:ext>
            </a:extLst>
          </p:cNvPr>
          <p:cNvSpPr>
            <a:spLocks noGrp="1"/>
          </p:cNvSpPr>
          <p:nvPr>
            <p:ph type="title"/>
          </p:nvPr>
        </p:nvSpPr>
        <p:spPr/>
        <p:txBody>
          <a:bodyPr/>
          <a:lstStyle/>
          <a:p>
            <a:r>
              <a:rPr lang="en-IN" sz="4400" b="1" dirty="0"/>
              <a:t>Metrics Beyond Accuracy </a:t>
            </a:r>
            <a:endParaRPr lang="en-IN" b="1" dirty="0"/>
          </a:p>
        </p:txBody>
      </p:sp>
      <p:sp>
        <p:nvSpPr>
          <p:cNvPr id="3" name="Content Placeholder 2">
            <a:extLst>
              <a:ext uri="{FF2B5EF4-FFF2-40B4-BE49-F238E27FC236}">
                <a16:creationId xmlns:a16="http://schemas.microsoft.com/office/drawing/2014/main" id="{633DE322-09EF-4E0A-BFBE-DDEFD5FF725F}"/>
              </a:ext>
            </a:extLst>
          </p:cNvPr>
          <p:cNvSpPr>
            <a:spLocks noGrp="1"/>
          </p:cNvSpPr>
          <p:nvPr>
            <p:ph idx="1"/>
          </p:nvPr>
        </p:nvSpPr>
        <p:spPr/>
        <p:txBody>
          <a:bodyPr/>
          <a:lstStyle/>
          <a:p>
            <a:r>
              <a:rPr lang="en-IN" sz="1800" dirty="0">
                <a:latin typeface="Trebuchet MS" panose="020B0603020202020204" pitchFamily="34" charset="0"/>
              </a:rPr>
              <a:t>We cross check with other metrics other than accuracy just to validate the model.</a:t>
            </a:r>
          </a:p>
          <a:p>
            <a:pPr marL="0" indent="0">
              <a:buNone/>
            </a:pPr>
            <a:endParaRPr lang="en-IN" dirty="0"/>
          </a:p>
        </p:txBody>
      </p:sp>
      <p:pic>
        <p:nvPicPr>
          <p:cNvPr id="5" name="Picture 4">
            <a:extLst>
              <a:ext uri="{FF2B5EF4-FFF2-40B4-BE49-F238E27FC236}">
                <a16:creationId xmlns:a16="http://schemas.microsoft.com/office/drawing/2014/main" id="{8DF1FC77-093B-4C0D-ACBB-67BDC66D28A9}"/>
              </a:ext>
            </a:extLst>
          </p:cNvPr>
          <p:cNvPicPr>
            <a:picLocks noChangeAspect="1"/>
          </p:cNvPicPr>
          <p:nvPr/>
        </p:nvPicPr>
        <p:blipFill>
          <a:blip r:embed="rId2"/>
          <a:stretch>
            <a:fillRect/>
          </a:stretch>
        </p:blipFill>
        <p:spPr>
          <a:xfrm>
            <a:off x="1722268" y="2594946"/>
            <a:ext cx="9401452" cy="3987846"/>
          </a:xfrm>
          <a:prstGeom prst="rect">
            <a:avLst/>
          </a:prstGeom>
        </p:spPr>
      </p:pic>
    </p:spTree>
    <p:extLst>
      <p:ext uri="{BB962C8B-B14F-4D97-AF65-F5344CB8AC3E}">
        <p14:creationId xmlns:p14="http://schemas.microsoft.com/office/powerpoint/2010/main" val="324924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B15C-A9BB-4592-A2B3-BD871A757477}"/>
              </a:ext>
            </a:extLst>
          </p:cNvPr>
          <p:cNvSpPr>
            <a:spLocks noGrp="1"/>
          </p:cNvSpPr>
          <p:nvPr>
            <p:ph type="title"/>
          </p:nvPr>
        </p:nvSpPr>
        <p:spPr/>
        <p:txBody>
          <a:bodyPr/>
          <a:lstStyle/>
          <a:p>
            <a:r>
              <a:rPr lang="en-IN" b="1" dirty="0"/>
              <a:t>Plotting the ROC Curve</a:t>
            </a:r>
          </a:p>
        </p:txBody>
      </p:sp>
      <p:sp>
        <p:nvSpPr>
          <p:cNvPr id="3" name="Content Placeholder 2">
            <a:extLst>
              <a:ext uri="{FF2B5EF4-FFF2-40B4-BE49-F238E27FC236}">
                <a16:creationId xmlns:a16="http://schemas.microsoft.com/office/drawing/2014/main" id="{AE34808D-27B7-474D-9995-D5370D643359}"/>
              </a:ext>
            </a:extLst>
          </p:cNvPr>
          <p:cNvSpPr>
            <a:spLocks noGrp="1"/>
          </p:cNvSpPr>
          <p:nvPr>
            <p:ph idx="1"/>
          </p:nvPr>
        </p:nvSpPr>
        <p:spPr>
          <a:xfrm>
            <a:off x="1451579" y="2015732"/>
            <a:ext cx="10408988" cy="4604971"/>
          </a:xfrm>
        </p:spPr>
        <p:txBody>
          <a:bodyPr/>
          <a:lstStyle/>
          <a:p>
            <a:r>
              <a:rPr lang="en-US" sz="1600" dirty="0">
                <a:latin typeface="Trebuchet MS" panose="020B0603020202020204" pitchFamily="34" charset="0"/>
              </a:rPr>
              <a:t>The Receiver Operator Characteristic (ROC) curve is an evaluation metric for binary classification problems. It is a probability curve that plots the TPR against FPR at various threshold values and essentially separates the 'signal' from the 'noise’.</a:t>
            </a:r>
          </a:p>
          <a:p>
            <a:r>
              <a:rPr lang="en-IN" sz="1600" dirty="0">
                <a:latin typeface="Trebuchet MS" panose="020B0603020202020204" pitchFamily="34" charset="0"/>
              </a:rPr>
              <a:t>Code for calculating the ROC:</a:t>
            </a:r>
          </a:p>
          <a:p>
            <a:endParaRPr lang="en-IN" sz="2000" dirty="0"/>
          </a:p>
          <a:p>
            <a:endParaRPr lang="en-US" sz="2000" dirty="0"/>
          </a:p>
        </p:txBody>
      </p:sp>
      <p:pic>
        <p:nvPicPr>
          <p:cNvPr id="6" name="Picture 5">
            <a:extLst>
              <a:ext uri="{FF2B5EF4-FFF2-40B4-BE49-F238E27FC236}">
                <a16:creationId xmlns:a16="http://schemas.microsoft.com/office/drawing/2014/main" id="{F9F779BB-15AA-4BFC-82E1-B465DD80A523}"/>
              </a:ext>
            </a:extLst>
          </p:cNvPr>
          <p:cNvPicPr>
            <a:picLocks noChangeAspect="1"/>
          </p:cNvPicPr>
          <p:nvPr/>
        </p:nvPicPr>
        <p:blipFill>
          <a:blip r:embed="rId2"/>
          <a:stretch>
            <a:fillRect/>
          </a:stretch>
        </p:blipFill>
        <p:spPr>
          <a:xfrm>
            <a:off x="1802167" y="3581240"/>
            <a:ext cx="6569476" cy="2879665"/>
          </a:xfrm>
          <a:prstGeom prst="rect">
            <a:avLst/>
          </a:prstGeom>
        </p:spPr>
      </p:pic>
    </p:spTree>
    <p:extLst>
      <p:ext uri="{BB962C8B-B14F-4D97-AF65-F5344CB8AC3E}">
        <p14:creationId xmlns:p14="http://schemas.microsoft.com/office/powerpoint/2010/main" val="2311874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B458-54DD-4AAF-AA4C-E88EB93D234C}"/>
              </a:ext>
            </a:extLst>
          </p:cNvPr>
          <p:cNvSpPr>
            <a:spLocks noGrp="1"/>
          </p:cNvSpPr>
          <p:nvPr>
            <p:ph type="title"/>
          </p:nvPr>
        </p:nvSpPr>
        <p:spPr/>
        <p:txBody>
          <a:bodyPr/>
          <a:lstStyle/>
          <a:p>
            <a:r>
              <a:rPr lang="en-IN" b="1" dirty="0"/>
              <a:t>Finding Optimal Cut-off Point</a:t>
            </a:r>
          </a:p>
        </p:txBody>
      </p:sp>
      <p:sp>
        <p:nvSpPr>
          <p:cNvPr id="3" name="Content Placeholder 2">
            <a:extLst>
              <a:ext uri="{FF2B5EF4-FFF2-40B4-BE49-F238E27FC236}">
                <a16:creationId xmlns:a16="http://schemas.microsoft.com/office/drawing/2014/main" id="{BC9F220E-0AD5-4505-8141-276853700615}"/>
              </a:ext>
            </a:extLst>
          </p:cNvPr>
          <p:cNvSpPr>
            <a:spLocks noGrp="1"/>
          </p:cNvSpPr>
          <p:nvPr>
            <p:ph idx="1"/>
          </p:nvPr>
        </p:nvSpPr>
        <p:spPr>
          <a:xfrm>
            <a:off x="838200" y="2032986"/>
            <a:ext cx="10515600" cy="4572000"/>
          </a:xfrm>
        </p:spPr>
        <p:txBody>
          <a:bodyPr>
            <a:normAutofit/>
          </a:bodyPr>
          <a:lstStyle/>
          <a:p>
            <a:r>
              <a:rPr lang="en-US" sz="1600" b="0" i="0" dirty="0">
                <a:solidFill>
                  <a:srgbClr val="000000"/>
                </a:solidFill>
                <a:effectLst/>
                <a:latin typeface="Trebuchet MS" panose="020B0603020202020204" pitchFamily="34" charset="0"/>
              </a:rPr>
              <a:t>Optimal cut-</a:t>
            </a:r>
            <a:r>
              <a:rPr lang="en-US" sz="1600" dirty="0">
                <a:solidFill>
                  <a:srgbClr val="000000"/>
                </a:solidFill>
                <a:latin typeface="Trebuchet MS" panose="020B0603020202020204" pitchFamily="34" charset="0"/>
              </a:rPr>
              <a:t>o</a:t>
            </a:r>
            <a:r>
              <a:rPr lang="en-US" sz="1600" b="0" i="0" dirty="0">
                <a:solidFill>
                  <a:srgbClr val="000000"/>
                </a:solidFill>
                <a:effectLst/>
                <a:latin typeface="Trebuchet MS" panose="020B0603020202020204" pitchFamily="34" charset="0"/>
              </a:rPr>
              <a:t>ff probability is that probability where we get balanced specificity and sensitivity.</a:t>
            </a:r>
          </a:p>
          <a:p>
            <a:endParaRPr lang="en-US" sz="2000" dirty="0">
              <a:solidFill>
                <a:srgbClr val="000000"/>
              </a:solidFill>
              <a:latin typeface="Helvetica Neue"/>
            </a:endParaRPr>
          </a:p>
          <a:p>
            <a:endParaRPr lang="en-US" sz="2000" b="0" i="0" dirty="0">
              <a:solidFill>
                <a:srgbClr val="000000"/>
              </a:solidFill>
              <a:effectLst/>
              <a:latin typeface="Helvetica Neue"/>
            </a:endParaRPr>
          </a:p>
          <a:p>
            <a:endParaRPr lang="en-US" sz="2000" dirty="0">
              <a:solidFill>
                <a:srgbClr val="000000"/>
              </a:solidFill>
              <a:latin typeface="Helvetica Neue"/>
            </a:endParaRPr>
          </a:p>
          <a:p>
            <a:endParaRPr lang="en-US" sz="2000" b="0" i="0" dirty="0">
              <a:solidFill>
                <a:srgbClr val="000000"/>
              </a:solidFill>
              <a:effectLst/>
              <a:latin typeface="Helvetica Neue"/>
            </a:endParaRPr>
          </a:p>
          <a:p>
            <a:endParaRPr lang="en-US" sz="2000" dirty="0">
              <a:solidFill>
                <a:srgbClr val="000000"/>
              </a:solidFill>
              <a:latin typeface="Helvetica Neue"/>
            </a:endParaRPr>
          </a:p>
          <a:p>
            <a:endParaRPr lang="en-US" sz="2000" b="0" i="0" dirty="0">
              <a:solidFill>
                <a:srgbClr val="000000"/>
              </a:solidFill>
              <a:effectLst/>
              <a:latin typeface="Helvetica Neue"/>
            </a:endParaRPr>
          </a:p>
          <a:p>
            <a:endParaRPr lang="en-US" sz="1600" dirty="0">
              <a:solidFill>
                <a:srgbClr val="000000"/>
              </a:solidFill>
              <a:latin typeface="Trebuchet MS" panose="020B0603020202020204" pitchFamily="34" charset="0"/>
            </a:endParaRPr>
          </a:p>
          <a:p>
            <a:r>
              <a:rPr lang="en-US" sz="1600" dirty="0">
                <a:solidFill>
                  <a:srgbClr val="000000"/>
                </a:solidFill>
                <a:latin typeface="Trebuchet MS" panose="020B0603020202020204" pitchFamily="34" charset="0"/>
              </a:rPr>
              <a:t>From the cutoff point graph above we got 0.4 as the optimum point.</a:t>
            </a:r>
          </a:p>
          <a:p>
            <a:pPr marL="0" indent="0">
              <a:buNone/>
            </a:pPr>
            <a:endParaRPr lang="en-US" sz="2000" b="0" i="0" dirty="0">
              <a:solidFill>
                <a:srgbClr val="000000"/>
              </a:solidFill>
              <a:effectLst/>
              <a:latin typeface="Helvetica Neue"/>
            </a:endParaRPr>
          </a:p>
          <a:p>
            <a:endParaRPr lang="en-US" sz="2000" dirty="0">
              <a:solidFill>
                <a:srgbClr val="000000"/>
              </a:solidFill>
              <a:latin typeface="Helvetica Neue"/>
            </a:endParaRPr>
          </a:p>
          <a:p>
            <a:endParaRPr lang="en-US" sz="2000" dirty="0">
              <a:solidFill>
                <a:srgbClr val="000000"/>
              </a:solidFill>
              <a:latin typeface="Helvetica Neue"/>
            </a:endParaRPr>
          </a:p>
          <a:p>
            <a:endParaRPr lang="en-US" sz="2000" dirty="0">
              <a:solidFill>
                <a:srgbClr val="000000"/>
              </a:solidFill>
              <a:latin typeface="Helvetica Neue"/>
            </a:endParaRPr>
          </a:p>
          <a:p>
            <a:endParaRPr lang="en-US" sz="2000" b="0" i="0" dirty="0">
              <a:solidFill>
                <a:srgbClr val="000000"/>
              </a:solidFill>
              <a:effectLst/>
              <a:latin typeface="Helvetica Neue"/>
            </a:endParaRPr>
          </a:p>
          <a:p>
            <a:pPr marL="0" indent="0">
              <a:buNone/>
            </a:pPr>
            <a:endParaRPr lang="en-US" b="0" i="0" dirty="0">
              <a:solidFill>
                <a:srgbClr val="000000"/>
              </a:solidFill>
              <a:effectLst/>
              <a:latin typeface="Helvetica Neue"/>
            </a:endParaRPr>
          </a:p>
          <a:p>
            <a:endParaRPr lang="en-IN" dirty="0"/>
          </a:p>
        </p:txBody>
      </p:sp>
      <p:pic>
        <p:nvPicPr>
          <p:cNvPr id="5" name="Picture 4">
            <a:extLst>
              <a:ext uri="{FF2B5EF4-FFF2-40B4-BE49-F238E27FC236}">
                <a16:creationId xmlns:a16="http://schemas.microsoft.com/office/drawing/2014/main" id="{26EF61CB-E1AB-4BFD-B611-A7A22DF0DF84}"/>
              </a:ext>
            </a:extLst>
          </p:cNvPr>
          <p:cNvPicPr>
            <a:picLocks noChangeAspect="1"/>
          </p:cNvPicPr>
          <p:nvPr/>
        </p:nvPicPr>
        <p:blipFill>
          <a:blip r:embed="rId2"/>
          <a:stretch>
            <a:fillRect/>
          </a:stretch>
        </p:blipFill>
        <p:spPr>
          <a:xfrm>
            <a:off x="935855" y="2684810"/>
            <a:ext cx="5962096" cy="2837101"/>
          </a:xfrm>
          <a:prstGeom prst="rect">
            <a:avLst/>
          </a:prstGeom>
        </p:spPr>
      </p:pic>
      <p:pic>
        <p:nvPicPr>
          <p:cNvPr id="9" name="Picture 8">
            <a:extLst>
              <a:ext uri="{FF2B5EF4-FFF2-40B4-BE49-F238E27FC236}">
                <a16:creationId xmlns:a16="http://schemas.microsoft.com/office/drawing/2014/main" id="{4442D4C2-7C6B-457B-A4C1-1F7E6EEBD942}"/>
              </a:ext>
            </a:extLst>
          </p:cNvPr>
          <p:cNvPicPr>
            <a:picLocks noChangeAspect="1"/>
          </p:cNvPicPr>
          <p:nvPr/>
        </p:nvPicPr>
        <p:blipFill>
          <a:blip r:embed="rId3"/>
          <a:stretch>
            <a:fillRect/>
          </a:stretch>
        </p:blipFill>
        <p:spPr>
          <a:xfrm>
            <a:off x="7072544" y="2684810"/>
            <a:ext cx="4281256" cy="2837101"/>
          </a:xfrm>
          <a:prstGeom prst="rect">
            <a:avLst/>
          </a:prstGeom>
        </p:spPr>
      </p:pic>
    </p:spTree>
    <p:extLst>
      <p:ext uri="{BB962C8B-B14F-4D97-AF65-F5344CB8AC3E}">
        <p14:creationId xmlns:p14="http://schemas.microsoft.com/office/powerpoint/2010/main" val="26051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BB48-EF98-45F0-9D41-B7C1B4658269}"/>
              </a:ext>
            </a:extLst>
          </p:cNvPr>
          <p:cNvSpPr>
            <a:spLocks noGrp="1"/>
          </p:cNvSpPr>
          <p:nvPr>
            <p:ph type="title"/>
          </p:nvPr>
        </p:nvSpPr>
        <p:spPr/>
        <p:txBody>
          <a:bodyPr/>
          <a:lstStyle/>
          <a:p>
            <a:r>
              <a:rPr lang="en-IN" b="1" dirty="0"/>
              <a:t>Finding Optimal Cut-off Point</a:t>
            </a:r>
            <a:endParaRPr lang="en-IN" dirty="0"/>
          </a:p>
        </p:txBody>
      </p:sp>
      <p:sp>
        <p:nvSpPr>
          <p:cNvPr id="3" name="Content Placeholder 2">
            <a:extLst>
              <a:ext uri="{FF2B5EF4-FFF2-40B4-BE49-F238E27FC236}">
                <a16:creationId xmlns:a16="http://schemas.microsoft.com/office/drawing/2014/main" id="{82EAA043-BE42-4B3A-A0F2-F03C458512AA}"/>
              </a:ext>
            </a:extLst>
          </p:cNvPr>
          <p:cNvSpPr>
            <a:spLocks noGrp="1"/>
          </p:cNvSpPr>
          <p:nvPr>
            <p:ph idx="1"/>
          </p:nvPr>
        </p:nvSpPr>
        <p:spPr>
          <a:xfrm>
            <a:off x="1451579" y="2015732"/>
            <a:ext cx="9603275" cy="4722419"/>
          </a:xfrm>
        </p:spPr>
        <p:txBody>
          <a:bodyPr>
            <a:normAutofit/>
          </a:bodyPr>
          <a:lstStyle/>
          <a:p>
            <a:r>
              <a:rPr lang="en-IN" sz="1600" dirty="0">
                <a:latin typeface="Trebuchet MS" panose="020B0603020202020204" pitchFamily="34" charset="0"/>
              </a:rPr>
              <a:t>After getting 0.4 as the optimum cut off point.</a:t>
            </a:r>
          </a:p>
          <a:p>
            <a:r>
              <a:rPr lang="en-IN" sz="1600" dirty="0">
                <a:latin typeface="Trebuchet MS" panose="020B0603020202020204" pitchFamily="34" charset="0"/>
              </a:rPr>
              <a:t>We need to check the accuracy considering cut off point (0.4).Where it would be the final model.</a:t>
            </a:r>
          </a:p>
          <a:p>
            <a:r>
              <a:rPr lang="en-IN" sz="1600" dirty="0">
                <a:latin typeface="Trebuchet MS" panose="020B0603020202020204" pitchFamily="34" charset="0"/>
              </a:rPr>
              <a:t>In our case we got 78% accuracy from train set .</a:t>
            </a:r>
          </a:p>
          <a:p>
            <a:pPr marL="0" indent="0">
              <a:buNone/>
            </a:pPr>
            <a:endParaRPr lang="en-IN" sz="2000" dirty="0"/>
          </a:p>
          <a:p>
            <a:endParaRPr lang="en-IN" sz="2000" dirty="0"/>
          </a:p>
        </p:txBody>
      </p:sp>
      <p:pic>
        <p:nvPicPr>
          <p:cNvPr id="5" name="Picture 4">
            <a:extLst>
              <a:ext uri="{FF2B5EF4-FFF2-40B4-BE49-F238E27FC236}">
                <a16:creationId xmlns:a16="http://schemas.microsoft.com/office/drawing/2014/main" id="{C3519DBE-9434-455A-90BC-4428DD1BAF01}"/>
              </a:ext>
            </a:extLst>
          </p:cNvPr>
          <p:cNvPicPr>
            <a:picLocks noChangeAspect="1"/>
          </p:cNvPicPr>
          <p:nvPr/>
        </p:nvPicPr>
        <p:blipFill>
          <a:blip r:embed="rId2"/>
          <a:stretch>
            <a:fillRect/>
          </a:stretch>
        </p:blipFill>
        <p:spPr>
          <a:xfrm>
            <a:off x="1653559" y="3344431"/>
            <a:ext cx="7499319" cy="2619375"/>
          </a:xfrm>
          <a:prstGeom prst="rect">
            <a:avLst/>
          </a:prstGeom>
        </p:spPr>
      </p:pic>
    </p:spTree>
    <p:extLst>
      <p:ext uri="{BB962C8B-B14F-4D97-AF65-F5344CB8AC3E}">
        <p14:creationId xmlns:p14="http://schemas.microsoft.com/office/powerpoint/2010/main" val="249444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4422-2474-4EBA-94C1-25AA5FB2701C}"/>
              </a:ext>
            </a:extLst>
          </p:cNvPr>
          <p:cNvSpPr>
            <a:spLocks noGrp="1"/>
          </p:cNvSpPr>
          <p:nvPr>
            <p:ph type="title"/>
          </p:nvPr>
        </p:nvSpPr>
        <p:spPr>
          <a:xfrm>
            <a:off x="1451579" y="804520"/>
            <a:ext cx="9603275" cy="587718"/>
          </a:xfrm>
        </p:spPr>
        <p:txBody>
          <a:bodyPr/>
          <a:lstStyle/>
          <a:p>
            <a:r>
              <a:rPr lang="en-IN" b="1" dirty="0"/>
              <a:t>Precision and Recall</a:t>
            </a:r>
          </a:p>
        </p:txBody>
      </p:sp>
      <p:sp>
        <p:nvSpPr>
          <p:cNvPr id="7" name="Content Placeholder 6">
            <a:extLst>
              <a:ext uri="{FF2B5EF4-FFF2-40B4-BE49-F238E27FC236}">
                <a16:creationId xmlns:a16="http://schemas.microsoft.com/office/drawing/2014/main" id="{A32F464A-F3D0-419B-9B7D-AF83C3D3CCE2}"/>
              </a:ext>
            </a:extLst>
          </p:cNvPr>
          <p:cNvSpPr>
            <a:spLocks noGrp="1"/>
          </p:cNvSpPr>
          <p:nvPr>
            <p:ph idx="1"/>
          </p:nvPr>
        </p:nvSpPr>
        <p:spPr>
          <a:xfrm>
            <a:off x="1451579" y="2015732"/>
            <a:ext cx="9603275" cy="4447212"/>
          </a:xfrm>
        </p:spPr>
        <p:txBody>
          <a:bodyPr/>
          <a:lstStyle/>
          <a:p>
            <a:pPr algn="l"/>
            <a:r>
              <a:rPr lang="en-US" b="0" i="0" dirty="0">
                <a:solidFill>
                  <a:srgbClr val="202124"/>
                </a:solidFill>
                <a:effectLst/>
                <a:latin typeface="Trebuchet MS" panose="020B0603020202020204" pitchFamily="34" charset="0"/>
              </a:rPr>
              <a:t>This method was also used to recheck and a cut off of 0.42 was found with Precision around 73% and recall around 79% on the test data frame.</a:t>
            </a:r>
          </a:p>
          <a:p>
            <a:pPr algn="l"/>
            <a:r>
              <a:rPr lang="en-US" b="0" i="0" dirty="0">
                <a:solidFill>
                  <a:srgbClr val="202124"/>
                </a:solidFill>
                <a:effectLst/>
                <a:latin typeface="Trebuchet MS" panose="020B0603020202020204" pitchFamily="34" charset="0"/>
              </a:rPr>
              <a:t>Hence we continued with the same cut off to predict the on the test data set</a:t>
            </a:r>
          </a:p>
          <a:p>
            <a:endParaRPr lang="en-IN" dirty="0"/>
          </a:p>
        </p:txBody>
      </p:sp>
      <p:pic>
        <p:nvPicPr>
          <p:cNvPr id="9" name="Content Placeholder 4">
            <a:extLst>
              <a:ext uri="{FF2B5EF4-FFF2-40B4-BE49-F238E27FC236}">
                <a16:creationId xmlns:a16="http://schemas.microsoft.com/office/drawing/2014/main" id="{0879C518-1954-4FBF-BEF7-4AA8D86DE85B}"/>
              </a:ext>
            </a:extLst>
          </p:cNvPr>
          <p:cNvPicPr>
            <a:picLocks noChangeAspect="1"/>
          </p:cNvPicPr>
          <p:nvPr/>
        </p:nvPicPr>
        <p:blipFill>
          <a:blip r:embed="rId2"/>
          <a:stretch>
            <a:fillRect/>
          </a:stretch>
        </p:blipFill>
        <p:spPr>
          <a:xfrm>
            <a:off x="1748230" y="3429000"/>
            <a:ext cx="6133500" cy="3033944"/>
          </a:xfrm>
          <a:prstGeom prst="rect">
            <a:avLst/>
          </a:prstGeom>
        </p:spPr>
      </p:pic>
    </p:spTree>
    <p:extLst>
      <p:ext uri="{BB962C8B-B14F-4D97-AF65-F5344CB8AC3E}">
        <p14:creationId xmlns:p14="http://schemas.microsoft.com/office/powerpoint/2010/main" val="3366034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E3B6-CA7C-4DB8-8ADA-FBA3D36AFF95}"/>
              </a:ext>
            </a:extLst>
          </p:cNvPr>
          <p:cNvSpPr>
            <a:spLocks noGrp="1"/>
          </p:cNvSpPr>
          <p:nvPr>
            <p:ph type="title"/>
          </p:nvPr>
        </p:nvSpPr>
        <p:spPr/>
        <p:txBody>
          <a:bodyPr/>
          <a:lstStyle/>
          <a:p>
            <a:r>
              <a:rPr lang="en-IN" b="1" dirty="0"/>
              <a:t>Precision and Recall Trade Off</a:t>
            </a:r>
            <a:endParaRPr lang="en-IN" dirty="0"/>
          </a:p>
        </p:txBody>
      </p:sp>
      <p:pic>
        <p:nvPicPr>
          <p:cNvPr id="6" name="Content Placeholder 4">
            <a:extLst>
              <a:ext uri="{FF2B5EF4-FFF2-40B4-BE49-F238E27FC236}">
                <a16:creationId xmlns:a16="http://schemas.microsoft.com/office/drawing/2014/main" id="{B0FC7F6F-CD53-41E8-B882-084029DCF7AB}"/>
              </a:ext>
            </a:extLst>
          </p:cNvPr>
          <p:cNvPicPr>
            <a:picLocks noGrp="1" noChangeAspect="1"/>
          </p:cNvPicPr>
          <p:nvPr>
            <p:ph idx="1"/>
          </p:nvPr>
        </p:nvPicPr>
        <p:blipFill>
          <a:blip r:embed="rId2"/>
          <a:stretch>
            <a:fillRect/>
          </a:stretch>
        </p:blipFill>
        <p:spPr>
          <a:xfrm>
            <a:off x="1660124" y="1935332"/>
            <a:ext cx="7350711" cy="4118149"/>
          </a:xfrm>
          <a:prstGeom prst="rect">
            <a:avLst/>
          </a:prstGeom>
        </p:spPr>
      </p:pic>
    </p:spTree>
    <p:extLst>
      <p:ext uri="{BB962C8B-B14F-4D97-AF65-F5344CB8AC3E}">
        <p14:creationId xmlns:p14="http://schemas.microsoft.com/office/powerpoint/2010/main" val="2321319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19AD-D72E-4575-828B-B7A80334A9F6}"/>
              </a:ext>
            </a:extLst>
          </p:cNvPr>
          <p:cNvSpPr>
            <a:spLocks noGrp="1"/>
          </p:cNvSpPr>
          <p:nvPr>
            <p:ph type="title"/>
          </p:nvPr>
        </p:nvSpPr>
        <p:spPr/>
        <p:txBody>
          <a:bodyPr/>
          <a:lstStyle/>
          <a:p>
            <a:r>
              <a:rPr lang="en-IN" dirty="0"/>
              <a:t>Making Predictions On Test Data </a:t>
            </a:r>
          </a:p>
        </p:txBody>
      </p:sp>
      <p:sp>
        <p:nvSpPr>
          <p:cNvPr id="3" name="Content Placeholder 2">
            <a:extLst>
              <a:ext uri="{FF2B5EF4-FFF2-40B4-BE49-F238E27FC236}">
                <a16:creationId xmlns:a16="http://schemas.microsoft.com/office/drawing/2014/main" id="{00485904-735A-45E1-9EEC-6206D3E4BBBB}"/>
              </a:ext>
            </a:extLst>
          </p:cNvPr>
          <p:cNvSpPr>
            <a:spLocks noGrp="1"/>
          </p:cNvSpPr>
          <p:nvPr>
            <p:ph idx="1"/>
          </p:nvPr>
        </p:nvSpPr>
        <p:spPr>
          <a:xfrm>
            <a:off x="838200" y="1825625"/>
            <a:ext cx="10515600" cy="4504154"/>
          </a:xfrm>
        </p:spPr>
        <p:txBody>
          <a:bodyPr>
            <a:normAutofit/>
          </a:bodyPr>
          <a:lstStyle/>
          <a:p>
            <a:r>
              <a:rPr lang="en-IN" sz="1600" dirty="0">
                <a:latin typeface="Trebuchet MS" panose="020B0603020202020204" pitchFamily="34" charset="0"/>
              </a:rPr>
              <a:t>After we get finalized the train model and accuracy.</a:t>
            </a:r>
          </a:p>
          <a:p>
            <a:r>
              <a:rPr lang="en-IN" sz="1600" dirty="0">
                <a:latin typeface="Trebuchet MS" panose="020B0603020202020204" pitchFamily="34" charset="0"/>
              </a:rPr>
              <a:t>Further we consider the same variables from train data set and test on the test data</a:t>
            </a:r>
          </a:p>
          <a:p>
            <a:r>
              <a:rPr lang="en-IN" sz="1600" dirty="0">
                <a:latin typeface="Trebuchet MS" panose="020B0603020202020204" pitchFamily="34" charset="0"/>
              </a:rPr>
              <a:t>We again scale the variables on test data and generate the predicted values on test set.</a:t>
            </a:r>
          </a:p>
          <a:p>
            <a:r>
              <a:rPr lang="en-IN" sz="1600" dirty="0">
                <a:latin typeface="Trebuchet MS" panose="020B0603020202020204" pitchFamily="34" charset="0"/>
              </a:rPr>
              <a:t>With the final cut off point 0.42 we calculate an accuracy on test data.</a:t>
            </a:r>
          </a:p>
          <a:p>
            <a:r>
              <a:rPr lang="en-IN" sz="1600" dirty="0">
                <a:latin typeface="Trebuchet MS" panose="020B0603020202020204" pitchFamily="34" charset="0"/>
              </a:rPr>
              <a:t>The accuracy on test data should be near by or more than the accuracy of train data.</a:t>
            </a:r>
          </a:p>
          <a:p>
            <a:pPr marL="0" indent="0">
              <a:buNone/>
            </a:pPr>
            <a:endParaRPr lang="en-IN" sz="2000" dirty="0"/>
          </a:p>
          <a:p>
            <a:r>
              <a:rPr lang="en-IN" sz="1600" dirty="0">
                <a:latin typeface="Trebuchet MS" panose="020B0603020202020204" pitchFamily="34" charset="0"/>
              </a:rPr>
              <a:t>Where we achieved the accuracy on test data as 79%</a:t>
            </a:r>
          </a:p>
          <a:p>
            <a:endParaRPr lang="en-IN" sz="2000" dirty="0"/>
          </a:p>
          <a:p>
            <a:endParaRPr lang="en-IN" sz="2000" dirty="0"/>
          </a:p>
        </p:txBody>
      </p:sp>
      <p:pic>
        <p:nvPicPr>
          <p:cNvPr id="5" name="Picture 4">
            <a:extLst>
              <a:ext uri="{FF2B5EF4-FFF2-40B4-BE49-F238E27FC236}">
                <a16:creationId xmlns:a16="http://schemas.microsoft.com/office/drawing/2014/main" id="{46DE48B8-FA9F-4805-A509-06EA6F271CC2}"/>
              </a:ext>
            </a:extLst>
          </p:cNvPr>
          <p:cNvPicPr>
            <a:picLocks noChangeAspect="1"/>
          </p:cNvPicPr>
          <p:nvPr/>
        </p:nvPicPr>
        <p:blipFill>
          <a:blip r:embed="rId2"/>
          <a:stretch>
            <a:fillRect/>
          </a:stretch>
        </p:blipFill>
        <p:spPr>
          <a:xfrm>
            <a:off x="1166998" y="4837822"/>
            <a:ext cx="9591675" cy="1285875"/>
          </a:xfrm>
          <a:prstGeom prst="rect">
            <a:avLst/>
          </a:prstGeom>
        </p:spPr>
      </p:pic>
    </p:spTree>
    <p:extLst>
      <p:ext uri="{BB962C8B-B14F-4D97-AF65-F5344CB8AC3E}">
        <p14:creationId xmlns:p14="http://schemas.microsoft.com/office/powerpoint/2010/main" val="222037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Hence we made a Logistic Regression model having an accuracy around 80%.</a:t>
            </a:r>
          </a:p>
          <a:p>
            <a:r>
              <a:rPr lang="en-US" dirty="0" smtClean="0"/>
              <a:t>From the above model the X company can focus on the leads which can convert and increase their sales accordingly rather wasting their resource on less converting leads.</a:t>
            </a:r>
          </a:p>
          <a:p>
            <a:endParaRPr lang="en-US" dirty="0"/>
          </a:p>
          <a:p>
            <a:pPr marL="0" indent="0" algn="ctr">
              <a:buNone/>
            </a:pPr>
            <a:r>
              <a:rPr lang="en-US" sz="6600" dirty="0" smtClean="0"/>
              <a:t>THANK YOU </a:t>
            </a:r>
            <a:endParaRPr lang="en-US" sz="6600" dirty="0"/>
          </a:p>
        </p:txBody>
      </p:sp>
    </p:spTree>
    <p:extLst>
      <p:ext uri="{BB962C8B-B14F-4D97-AF65-F5344CB8AC3E}">
        <p14:creationId xmlns:p14="http://schemas.microsoft.com/office/powerpoint/2010/main" val="77421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80A6E1-BB57-4D9E-8FA7-FCF858BD1AF3}"/>
              </a:ext>
            </a:extLst>
          </p:cNvPr>
          <p:cNvSpPr>
            <a:spLocks noGrp="1"/>
          </p:cNvSpPr>
          <p:nvPr>
            <p:ph type="title"/>
          </p:nvPr>
        </p:nvSpPr>
        <p:spPr/>
        <p:txBody>
          <a:bodyPr/>
          <a:lstStyle/>
          <a:p>
            <a:r>
              <a:rPr lang="en-IN" b="1" dirty="0"/>
              <a:t>Problem Statement</a:t>
            </a:r>
          </a:p>
        </p:txBody>
      </p:sp>
      <p:sp>
        <p:nvSpPr>
          <p:cNvPr id="4" name="Content Placeholder 3">
            <a:extLst>
              <a:ext uri="{FF2B5EF4-FFF2-40B4-BE49-F238E27FC236}">
                <a16:creationId xmlns:a16="http://schemas.microsoft.com/office/drawing/2014/main" id="{40F9CBAA-5E7F-430A-B623-E06435F2C419}"/>
              </a:ext>
            </a:extLst>
          </p:cNvPr>
          <p:cNvSpPr>
            <a:spLocks noGrp="1"/>
          </p:cNvSpPr>
          <p:nvPr>
            <p:ph idx="1"/>
          </p:nvPr>
        </p:nvSpPr>
        <p:spPr/>
        <p:txBody>
          <a:bodyPr>
            <a:normAutofit fontScale="77500" lnSpcReduction="20000"/>
          </a:bodyPr>
          <a:lstStyle/>
          <a:p>
            <a:r>
              <a:rPr lang="en-US" sz="1800" b="0" i="0" dirty="0">
                <a:solidFill>
                  <a:srgbClr val="091E42"/>
                </a:solidFill>
                <a:effectLst/>
                <a:latin typeface="freight-text-pro"/>
              </a:rPr>
              <a:t>X Education sells online courses to industry professionals</a:t>
            </a:r>
          </a:p>
          <a:p>
            <a:r>
              <a:rPr lang="en-US" sz="1800" b="0" i="0" dirty="0">
                <a:solidFill>
                  <a:srgbClr val="091E42"/>
                </a:solidFill>
                <a:effectLst/>
                <a:latin typeface="freight-text-pro"/>
              </a:rPr>
              <a:t>X Education gets a lot of leads, its lead conversion rate is very poor.  For example, if, say, they acquire 100 leads in a day, only about 30 of them are converted.</a:t>
            </a:r>
          </a:p>
          <a:p>
            <a:r>
              <a:rPr lang="en-US" sz="1800" b="0" i="0" dirty="0">
                <a:solidFill>
                  <a:srgbClr val="091E42"/>
                </a:solidFill>
                <a:effectLst/>
                <a:latin typeface="freight-text-pro"/>
              </a:rPr>
              <a:t>To make this process more efficient, the company wishes to identify the most potential leads, also known as ‘Hot Leads’.</a:t>
            </a:r>
            <a:endParaRPr lang="en-US" sz="1800" dirty="0">
              <a:solidFill>
                <a:srgbClr val="091E42"/>
              </a:solidFill>
              <a:latin typeface="freight-text-pro"/>
            </a:endParaRPr>
          </a:p>
          <a:p>
            <a:r>
              <a:rPr lang="en-US" sz="1800" b="0" i="0" dirty="0">
                <a:solidFill>
                  <a:srgbClr val="091E42"/>
                </a:solidFill>
                <a:effectLst/>
                <a:latin typeface="freight-text-pro"/>
              </a:rPr>
              <a:t>If they successfully identify this set of leads, the lead conversion rate should go up as the sales team will now be focusing more on communicating with the potential leads rather than making calls to everyone. </a:t>
            </a:r>
          </a:p>
          <a:p>
            <a:pPr marL="0" indent="0">
              <a:buNone/>
            </a:pPr>
            <a:r>
              <a:rPr lang="en-IN" sz="2400" dirty="0"/>
              <a:t>Business Objective:</a:t>
            </a:r>
          </a:p>
          <a:p>
            <a:r>
              <a:rPr lang="en-IN" sz="1700" dirty="0"/>
              <a:t>X wants to know most promising leads.</a:t>
            </a:r>
          </a:p>
          <a:p>
            <a:r>
              <a:rPr lang="en-IN" sz="1700" dirty="0"/>
              <a:t>X Education company needed a model which identifies the hot leads</a:t>
            </a:r>
          </a:p>
          <a:p>
            <a:r>
              <a:rPr lang="en-IN" sz="1700" dirty="0"/>
              <a:t>Deployment of the model for further use.</a:t>
            </a:r>
          </a:p>
        </p:txBody>
      </p:sp>
    </p:spTree>
    <p:extLst>
      <p:ext uri="{BB962C8B-B14F-4D97-AF65-F5344CB8AC3E}">
        <p14:creationId xmlns:p14="http://schemas.microsoft.com/office/powerpoint/2010/main" val="207758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5CC3-2735-48FF-8283-99761DB03A5B}"/>
              </a:ext>
            </a:extLst>
          </p:cNvPr>
          <p:cNvSpPr>
            <a:spLocks noGrp="1"/>
          </p:cNvSpPr>
          <p:nvPr>
            <p:ph type="title"/>
          </p:nvPr>
        </p:nvSpPr>
        <p:spPr/>
        <p:txBody>
          <a:bodyPr/>
          <a:lstStyle/>
          <a:p>
            <a:r>
              <a:rPr lang="en-IN" b="1" dirty="0"/>
              <a:t>Solution Methodology</a:t>
            </a:r>
          </a:p>
        </p:txBody>
      </p:sp>
      <p:sp>
        <p:nvSpPr>
          <p:cNvPr id="3" name="Content Placeholder 2">
            <a:extLst>
              <a:ext uri="{FF2B5EF4-FFF2-40B4-BE49-F238E27FC236}">
                <a16:creationId xmlns:a16="http://schemas.microsoft.com/office/drawing/2014/main" id="{4FC7614E-629B-4884-AEE4-6E144C005C09}"/>
              </a:ext>
            </a:extLst>
          </p:cNvPr>
          <p:cNvSpPr>
            <a:spLocks noGrp="1"/>
          </p:cNvSpPr>
          <p:nvPr>
            <p:ph sz="half" idx="2"/>
          </p:nvPr>
        </p:nvSpPr>
        <p:spPr>
          <a:xfrm>
            <a:off x="839788" y="1926454"/>
            <a:ext cx="5157787" cy="4263209"/>
          </a:xfrm>
        </p:spPr>
        <p:txBody>
          <a:bodyPr>
            <a:normAutofit/>
          </a:bodyPr>
          <a:lstStyle/>
          <a:p>
            <a:endParaRPr lang="en-IN" dirty="0"/>
          </a:p>
          <a:p>
            <a:pPr>
              <a:buFont typeface="Wingdings" panose="05000000000000000000" pitchFamily="2" charset="2"/>
              <a:buChar char="Ø"/>
            </a:pPr>
            <a:r>
              <a:rPr lang="en-IN" sz="2000" dirty="0"/>
              <a:t>Collecting and Cleansing the data</a:t>
            </a:r>
          </a:p>
          <a:p>
            <a:pPr>
              <a:buFont typeface="Wingdings" panose="05000000000000000000" pitchFamily="2" charset="2"/>
              <a:buChar char="Ø"/>
            </a:pPr>
            <a:r>
              <a:rPr lang="en-IN" sz="2000" dirty="0"/>
              <a:t>One Hot Encoding</a:t>
            </a:r>
          </a:p>
          <a:p>
            <a:pPr>
              <a:buFont typeface="Wingdings" panose="05000000000000000000" pitchFamily="2" charset="2"/>
              <a:buChar char="Ø"/>
            </a:pPr>
            <a:r>
              <a:rPr lang="en-IN" sz="2000" dirty="0"/>
              <a:t>Building the train model</a:t>
            </a:r>
          </a:p>
          <a:p>
            <a:pPr>
              <a:buFont typeface="Wingdings" panose="05000000000000000000" pitchFamily="2" charset="2"/>
              <a:buChar char="Ø"/>
            </a:pPr>
            <a:r>
              <a:rPr lang="en-IN" sz="2000" dirty="0"/>
              <a:t>Feature Scaling</a:t>
            </a:r>
          </a:p>
          <a:p>
            <a:pPr>
              <a:buFont typeface="Wingdings" panose="05000000000000000000" pitchFamily="2" charset="2"/>
              <a:buChar char="Ø"/>
            </a:pPr>
            <a:r>
              <a:rPr lang="en-IN" sz="2000" dirty="0"/>
              <a:t>Feature Elimination</a:t>
            </a:r>
          </a:p>
          <a:p>
            <a:pPr>
              <a:buFont typeface="Wingdings" panose="05000000000000000000" pitchFamily="2" charset="2"/>
              <a:buChar char="Ø"/>
            </a:pPr>
            <a:r>
              <a:rPr lang="en-IN" sz="2000" dirty="0"/>
              <a:t>Confusion Matrix and </a:t>
            </a:r>
            <a:r>
              <a:rPr lang="en-IN" sz="2000" dirty="0">
                <a:latin typeface="Trebuchet MS" panose="020B0603020202020204" pitchFamily="34" charset="0"/>
              </a:rPr>
              <a:t>Accuracy</a:t>
            </a:r>
            <a:r>
              <a:rPr lang="en-IN" sz="2000" dirty="0"/>
              <a:t> </a:t>
            </a:r>
          </a:p>
        </p:txBody>
      </p:sp>
      <p:sp>
        <p:nvSpPr>
          <p:cNvPr id="6" name="Content Placeholder 5">
            <a:extLst>
              <a:ext uri="{FF2B5EF4-FFF2-40B4-BE49-F238E27FC236}">
                <a16:creationId xmlns:a16="http://schemas.microsoft.com/office/drawing/2014/main" id="{5D9B08C4-FC4D-4EC4-AAD9-4C52B1E15136}"/>
              </a:ext>
            </a:extLst>
          </p:cNvPr>
          <p:cNvSpPr>
            <a:spLocks noGrp="1"/>
          </p:cNvSpPr>
          <p:nvPr>
            <p:ph sz="quarter" idx="4"/>
          </p:nvPr>
        </p:nvSpPr>
        <p:spPr>
          <a:xfrm>
            <a:off x="6172200" y="2370338"/>
            <a:ext cx="5183188" cy="3819325"/>
          </a:xfrm>
        </p:spPr>
        <p:txBody>
          <a:bodyPr>
            <a:normAutofit/>
          </a:bodyPr>
          <a:lstStyle/>
          <a:p>
            <a:pPr>
              <a:buFont typeface="Wingdings" panose="05000000000000000000" pitchFamily="2" charset="2"/>
              <a:buChar char="Ø"/>
            </a:pPr>
            <a:r>
              <a:rPr lang="en-IN" sz="2000" dirty="0"/>
              <a:t>Metrics Beyond Accuracy </a:t>
            </a:r>
          </a:p>
          <a:p>
            <a:pPr>
              <a:buFont typeface="Wingdings" panose="05000000000000000000" pitchFamily="2" charset="2"/>
              <a:buChar char="Ø"/>
            </a:pPr>
            <a:r>
              <a:rPr lang="en-IN" sz="2000" dirty="0"/>
              <a:t>Plotting ROC Curve </a:t>
            </a:r>
          </a:p>
          <a:p>
            <a:pPr>
              <a:buFont typeface="Wingdings" panose="05000000000000000000" pitchFamily="2" charset="2"/>
              <a:buChar char="Ø"/>
            </a:pPr>
            <a:r>
              <a:rPr lang="en-IN" sz="2000" dirty="0"/>
              <a:t>Finding </a:t>
            </a:r>
            <a:r>
              <a:rPr lang="en-IN" sz="2000" dirty="0">
                <a:latin typeface="Trebuchet MS" panose="020B0603020202020204" pitchFamily="34" charset="0"/>
              </a:rPr>
              <a:t>Optimal</a:t>
            </a:r>
            <a:r>
              <a:rPr lang="en-IN" sz="2000" dirty="0"/>
              <a:t> Cut-off  Point </a:t>
            </a:r>
          </a:p>
          <a:p>
            <a:pPr>
              <a:buFont typeface="Wingdings" panose="05000000000000000000" pitchFamily="2" charset="2"/>
              <a:buChar char="Ø"/>
            </a:pPr>
            <a:r>
              <a:rPr lang="en-IN" sz="2000" dirty="0"/>
              <a:t>Precision And Recall </a:t>
            </a:r>
          </a:p>
          <a:p>
            <a:pPr>
              <a:buFont typeface="Wingdings" panose="05000000000000000000" pitchFamily="2" charset="2"/>
              <a:buChar char="Ø"/>
            </a:pPr>
            <a:r>
              <a:rPr lang="en-IN" sz="2000" dirty="0"/>
              <a:t>Precision And Recall Trade Off </a:t>
            </a:r>
          </a:p>
          <a:p>
            <a:pPr>
              <a:buFont typeface="Wingdings" panose="05000000000000000000" pitchFamily="2" charset="2"/>
              <a:buChar char="Ø"/>
            </a:pPr>
            <a:r>
              <a:rPr lang="en-IN" sz="2000" dirty="0"/>
              <a:t>Making Predictions on Test Data</a:t>
            </a:r>
          </a:p>
          <a:p>
            <a:pPr marL="0" indent="0">
              <a:buNone/>
            </a:pPr>
            <a:endParaRPr lang="en-IN" dirty="0"/>
          </a:p>
        </p:txBody>
      </p:sp>
    </p:spTree>
    <p:extLst>
      <p:ext uri="{BB962C8B-B14F-4D97-AF65-F5344CB8AC3E}">
        <p14:creationId xmlns:p14="http://schemas.microsoft.com/office/powerpoint/2010/main" val="352487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9C001A-850A-4BB6-B236-5DED659EF508}"/>
              </a:ext>
            </a:extLst>
          </p:cNvPr>
          <p:cNvSpPr>
            <a:spLocks noGrp="1"/>
          </p:cNvSpPr>
          <p:nvPr>
            <p:ph type="title"/>
          </p:nvPr>
        </p:nvSpPr>
        <p:spPr/>
        <p:txBody>
          <a:bodyPr/>
          <a:lstStyle/>
          <a:p>
            <a:r>
              <a:rPr lang="en-IN" dirty="0"/>
              <a:t>Collecting and Cleansing the data </a:t>
            </a:r>
          </a:p>
        </p:txBody>
      </p:sp>
      <p:sp>
        <p:nvSpPr>
          <p:cNvPr id="8" name="Content Placeholder 7">
            <a:extLst>
              <a:ext uri="{FF2B5EF4-FFF2-40B4-BE49-F238E27FC236}">
                <a16:creationId xmlns:a16="http://schemas.microsoft.com/office/drawing/2014/main" id="{8D76D2EF-8C85-48E3-B000-339DD215D3F0}"/>
              </a:ext>
            </a:extLst>
          </p:cNvPr>
          <p:cNvSpPr>
            <a:spLocks noGrp="1"/>
          </p:cNvSpPr>
          <p:nvPr>
            <p:ph idx="1"/>
          </p:nvPr>
        </p:nvSpPr>
        <p:spPr>
          <a:xfrm>
            <a:off x="1451579" y="2015732"/>
            <a:ext cx="9603275" cy="3683732"/>
          </a:xfrm>
        </p:spPr>
        <p:txBody>
          <a:bodyPr>
            <a:normAutofit/>
          </a:bodyPr>
          <a:lstStyle/>
          <a:p>
            <a:r>
              <a:rPr lang="en-IN" sz="1600" dirty="0">
                <a:latin typeface="Trebuchet MS" panose="020B0603020202020204" pitchFamily="34" charset="0"/>
              </a:rPr>
              <a:t>Reading the data from CSV file and analysing the data through </a:t>
            </a:r>
            <a:r>
              <a:rPr lang="en-IN" sz="1600" dirty="0" err="1">
                <a:latin typeface="Trebuchet MS" panose="020B0603020202020204" pitchFamily="34" charset="0"/>
              </a:rPr>
              <a:t>Jupyter</a:t>
            </a:r>
            <a:r>
              <a:rPr lang="en-IN" sz="1600" dirty="0">
                <a:latin typeface="Trebuchet MS" panose="020B0603020202020204" pitchFamily="34" charset="0"/>
              </a:rPr>
              <a:t> </a:t>
            </a:r>
          </a:p>
          <a:p>
            <a:pPr marL="0" indent="0">
              <a:buNone/>
            </a:pPr>
            <a:r>
              <a:rPr lang="en-IN" sz="1600" dirty="0">
                <a:latin typeface="Trebuchet MS" panose="020B0603020202020204" pitchFamily="34" charset="0"/>
              </a:rPr>
              <a:t>    python notebook</a:t>
            </a:r>
          </a:p>
          <a:p>
            <a:r>
              <a:rPr lang="en-IN" sz="1600" dirty="0">
                <a:latin typeface="Trebuchet MS" panose="020B0603020202020204" pitchFamily="34" charset="0"/>
              </a:rPr>
              <a:t>Checking the data structure and data.</a:t>
            </a:r>
          </a:p>
          <a:p>
            <a:r>
              <a:rPr lang="en-IN" sz="1600" dirty="0">
                <a:latin typeface="Trebuchet MS" panose="020B0603020202020204" pitchFamily="34" charset="0"/>
              </a:rPr>
              <a:t>Identifying the numerical and categorical columns.</a:t>
            </a:r>
          </a:p>
          <a:p>
            <a:r>
              <a:rPr lang="en-IN" sz="1600" dirty="0">
                <a:latin typeface="Trebuchet MS" panose="020B0603020202020204" pitchFamily="34" charset="0"/>
              </a:rPr>
              <a:t>Checking the null values in columns.</a:t>
            </a:r>
          </a:p>
          <a:p>
            <a:r>
              <a:rPr lang="en-IN" sz="1600" dirty="0">
                <a:latin typeface="Trebuchet MS" panose="020B0603020202020204" pitchFamily="34" charset="0"/>
              </a:rPr>
              <a:t>Dropping the null values in the columns , where value count is greater than 3000.</a:t>
            </a:r>
          </a:p>
          <a:p>
            <a:r>
              <a:rPr lang="en-IN" sz="1600" dirty="0">
                <a:latin typeface="Trebuchet MS" panose="020B0603020202020204" pitchFamily="34" charset="0"/>
              </a:rPr>
              <a:t>Identifying the unnecessary columns (columns without variance and columns with 50% ‘select’ values)  which wont help in building the model.</a:t>
            </a:r>
          </a:p>
          <a:p>
            <a:r>
              <a:rPr lang="en-IN" sz="1600" dirty="0">
                <a:latin typeface="Trebuchet MS" panose="020B0603020202020204" pitchFamily="34" charset="0"/>
              </a:rPr>
              <a:t>Dropping the unnecessary columns.</a:t>
            </a:r>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323069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AAF7-279A-4485-B806-3D8029B2A713}"/>
              </a:ext>
            </a:extLst>
          </p:cNvPr>
          <p:cNvSpPr>
            <a:spLocks noGrp="1"/>
          </p:cNvSpPr>
          <p:nvPr>
            <p:ph type="title"/>
          </p:nvPr>
        </p:nvSpPr>
        <p:spPr/>
        <p:txBody>
          <a:bodyPr/>
          <a:lstStyle/>
          <a:p>
            <a:r>
              <a:rPr lang="en-IN" b="1" dirty="0"/>
              <a:t>One-Hot Encoding</a:t>
            </a:r>
          </a:p>
        </p:txBody>
      </p:sp>
      <p:sp>
        <p:nvSpPr>
          <p:cNvPr id="3" name="Content Placeholder 2">
            <a:extLst>
              <a:ext uri="{FF2B5EF4-FFF2-40B4-BE49-F238E27FC236}">
                <a16:creationId xmlns:a16="http://schemas.microsoft.com/office/drawing/2014/main" id="{44B400F6-32E8-48B5-885B-0519D7FECC4C}"/>
              </a:ext>
            </a:extLst>
          </p:cNvPr>
          <p:cNvSpPr>
            <a:spLocks noGrp="1"/>
          </p:cNvSpPr>
          <p:nvPr>
            <p:ph idx="1"/>
          </p:nvPr>
        </p:nvSpPr>
        <p:spPr>
          <a:xfrm>
            <a:off x="1260629" y="2015732"/>
            <a:ext cx="10466773" cy="4678031"/>
          </a:xfrm>
        </p:spPr>
        <p:txBody>
          <a:bodyPr/>
          <a:lstStyle/>
          <a:p>
            <a:r>
              <a:rPr lang="en-IN" sz="1600" dirty="0">
                <a:latin typeface="Trebuchet MS" panose="020B0603020202020204" pitchFamily="34" charset="0"/>
              </a:rPr>
              <a:t>Identifying the categorical columns and performing the one-hot encoding on all categorical columns.</a:t>
            </a:r>
          </a:p>
          <a:p>
            <a:r>
              <a:rPr lang="en-IN" sz="1600" dirty="0">
                <a:latin typeface="Trebuchet MS" panose="020B0603020202020204" pitchFamily="34" charset="0"/>
              </a:rPr>
              <a:t>Code for performing One-Hot encoding.</a:t>
            </a:r>
          </a:p>
          <a:p>
            <a:pPr marL="0" indent="0">
              <a:buNone/>
            </a:pPr>
            <a:endParaRPr lang="en-IN" dirty="0"/>
          </a:p>
          <a:p>
            <a:r>
              <a:rPr lang="en-IN" sz="1600" dirty="0">
                <a:latin typeface="Trebuchet MS" panose="020B0603020202020204" pitchFamily="34" charset="0"/>
              </a:rPr>
              <a:t>After one encoding all the categorical data converted as below.</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2F3D214D-791F-4534-8916-7B966BB5DCEE}"/>
              </a:ext>
            </a:extLst>
          </p:cNvPr>
          <p:cNvPicPr>
            <a:picLocks noChangeAspect="1"/>
          </p:cNvPicPr>
          <p:nvPr/>
        </p:nvPicPr>
        <p:blipFill>
          <a:blip r:embed="rId2"/>
          <a:stretch>
            <a:fillRect/>
          </a:stretch>
        </p:blipFill>
        <p:spPr>
          <a:xfrm>
            <a:off x="1610195" y="2889876"/>
            <a:ext cx="8191500" cy="348381"/>
          </a:xfrm>
          <a:prstGeom prst="rect">
            <a:avLst/>
          </a:prstGeom>
        </p:spPr>
      </p:pic>
      <p:pic>
        <p:nvPicPr>
          <p:cNvPr id="7" name="Picture 6">
            <a:extLst>
              <a:ext uri="{FF2B5EF4-FFF2-40B4-BE49-F238E27FC236}">
                <a16:creationId xmlns:a16="http://schemas.microsoft.com/office/drawing/2014/main" id="{E0DA0524-BB78-4B52-AED4-76CB9E979DD1}"/>
              </a:ext>
            </a:extLst>
          </p:cNvPr>
          <p:cNvPicPr>
            <a:picLocks noChangeAspect="1"/>
          </p:cNvPicPr>
          <p:nvPr/>
        </p:nvPicPr>
        <p:blipFill>
          <a:blip r:embed="rId3"/>
          <a:stretch>
            <a:fillRect/>
          </a:stretch>
        </p:blipFill>
        <p:spPr>
          <a:xfrm>
            <a:off x="1548051" y="3754251"/>
            <a:ext cx="9286042" cy="2299229"/>
          </a:xfrm>
          <a:prstGeom prst="rect">
            <a:avLst/>
          </a:prstGeom>
        </p:spPr>
      </p:pic>
    </p:spTree>
    <p:extLst>
      <p:ext uri="{BB962C8B-B14F-4D97-AF65-F5344CB8AC3E}">
        <p14:creationId xmlns:p14="http://schemas.microsoft.com/office/powerpoint/2010/main" val="37640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8C3D-4F32-4161-BBE8-975A50323595}"/>
              </a:ext>
            </a:extLst>
          </p:cNvPr>
          <p:cNvSpPr>
            <a:spLocks noGrp="1"/>
          </p:cNvSpPr>
          <p:nvPr>
            <p:ph type="title"/>
          </p:nvPr>
        </p:nvSpPr>
        <p:spPr/>
        <p:txBody>
          <a:bodyPr/>
          <a:lstStyle/>
          <a:p>
            <a:r>
              <a:rPr lang="en-IN" b="1" dirty="0"/>
              <a:t>Building the Model</a:t>
            </a:r>
          </a:p>
        </p:txBody>
      </p:sp>
      <p:sp>
        <p:nvSpPr>
          <p:cNvPr id="3" name="Content Placeholder 2">
            <a:extLst>
              <a:ext uri="{FF2B5EF4-FFF2-40B4-BE49-F238E27FC236}">
                <a16:creationId xmlns:a16="http://schemas.microsoft.com/office/drawing/2014/main" id="{C9DFD42F-3734-4275-B4C1-E92AB8721273}"/>
              </a:ext>
            </a:extLst>
          </p:cNvPr>
          <p:cNvSpPr>
            <a:spLocks noGrp="1"/>
          </p:cNvSpPr>
          <p:nvPr>
            <p:ph idx="1"/>
          </p:nvPr>
        </p:nvSpPr>
        <p:spPr>
          <a:xfrm>
            <a:off x="838199" y="1825624"/>
            <a:ext cx="11155533" cy="4903649"/>
          </a:xfrm>
        </p:spPr>
        <p:txBody>
          <a:bodyPr>
            <a:normAutofit/>
          </a:bodyPr>
          <a:lstStyle/>
          <a:p>
            <a:r>
              <a:rPr lang="en-IN" sz="1600" dirty="0">
                <a:latin typeface="Trebuchet MS" panose="020B0603020202020204" pitchFamily="34" charset="0"/>
              </a:rPr>
              <a:t>Dividing the data in to x and y variables.</a:t>
            </a:r>
          </a:p>
          <a:p>
            <a:r>
              <a:rPr lang="en-IN" sz="1600" dirty="0">
                <a:latin typeface="Trebuchet MS" panose="020B0603020202020204" pitchFamily="34" charset="0"/>
              </a:rPr>
              <a:t>X consists of all variables except the response variable.</a:t>
            </a:r>
          </a:p>
          <a:p>
            <a:r>
              <a:rPr lang="en-IN" sz="1600" dirty="0">
                <a:latin typeface="Trebuchet MS" panose="020B0603020202020204" pitchFamily="34" charset="0"/>
              </a:rPr>
              <a:t>Y consists of only response variable.</a:t>
            </a:r>
          </a:p>
          <a:p>
            <a:r>
              <a:rPr lang="en-IN" sz="1600" dirty="0">
                <a:latin typeface="Trebuchet MS" panose="020B0603020202020204" pitchFamily="34" charset="0"/>
              </a:rPr>
              <a:t>By Importing the python scikit learn module we split the data into Train and Test in 70:30 ratio.</a:t>
            </a:r>
          </a:p>
          <a:p>
            <a:pPr marL="0" indent="0">
              <a:buNone/>
            </a:pPr>
            <a:endParaRPr lang="en-IN" sz="1600" dirty="0">
              <a:latin typeface="Trebuchet MS" panose="020B0603020202020204" pitchFamily="34" charset="0"/>
            </a:endParaRPr>
          </a:p>
          <a:p>
            <a:r>
              <a:rPr lang="en-IN" sz="1600" dirty="0">
                <a:latin typeface="Trebuchet MS" panose="020B0603020202020204" pitchFamily="34" charset="0"/>
              </a:rPr>
              <a:t>Code for performing the Train Test Split Model.</a:t>
            </a:r>
          </a:p>
          <a:p>
            <a:pPr marL="0" indent="0">
              <a:buNone/>
            </a:pPr>
            <a:endParaRPr lang="en-IN" sz="2400" dirty="0"/>
          </a:p>
        </p:txBody>
      </p:sp>
      <p:pic>
        <p:nvPicPr>
          <p:cNvPr id="5" name="Picture 4">
            <a:extLst>
              <a:ext uri="{FF2B5EF4-FFF2-40B4-BE49-F238E27FC236}">
                <a16:creationId xmlns:a16="http://schemas.microsoft.com/office/drawing/2014/main" id="{B2B0F477-113C-497A-B90C-9BCA5A1E7EE2}"/>
              </a:ext>
            </a:extLst>
          </p:cNvPr>
          <p:cNvPicPr>
            <a:picLocks noChangeAspect="1"/>
          </p:cNvPicPr>
          <p:nvPr/>
        </p:nvPicPr>
        <p:blipFill>
          <a:blip r:embed="rId2"/>
          <a:stretch>
            <a:fillRect/>
          </a:stretch>
        </p:blipFill>
        <p:spPr>
          <a:xfrm>
            <a:off x="1127093" y="4687410"/>
            <a:ext cx="10577744" cy="1873188"/>
          </a:xfrm>
          <a:prstGeom prst="rect">
            <a:avLst/>
          </a:prstGeom>
        </p:spPr>
      </p:pic>
    </p:spTree>
    <p:extLst>
      <p:ext uri="{BB962C8B-B14F-4D97-AF65-F5344CB8AC3E}">
        <p14:creationId xmlns:p14="http://schemas.microsoft.com/office/powerpoint/2010/main" val="284984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9C4B-8CED-4E26-AFDF-9545E3BB4AFE}"/>
              </a:ext>
            </a:extLst>
          </p:cNvPr>
          <p:cNvSpPr>
            <a:spLocks noGrp="1"/>
          </p:cNvSpPr>
          <p:nvPr>
            <p:ph type="title"/>
          </p:nvPr>
        </p:nvSpPr>
        <p:spPr>
          <a:xfrm>
            <a:off x="1451579" y="804519"/>
            <a:ext cx="9603275" cy="1058018"/>
          </a:xfrm>
        </p:spPr>
        <p:txBody>
          <a:bodyPr/>
          <a:lstStyle/>
          <a:p>
            <a:r>
              <a:rPr lang="en-IN" b="1" dirty="0"/>
              <a:t>Feature Scaling</a:t>
            </a:r>
          </a:p>
        </p:txBody>
      </p:sp>
      <p:sp>
        <p:nvSpPr>
          <p:cNvPr id="3" name="Content Placeholder 2">
            <a:extLst>
              <a:ext uri="{FF2B5EF4-FFF2-40B4-BE49-F238E27FC236}">
                <a16:creationId xmlns:a16="http://schemas.microsoft.com/office/drawing/2014/main" id="{46C25311-9008-4416-AC9D-080418324CFC}"/>
              </a:ext>
            </a:extLst>
          </p:cNvPr>
          <p:cNvSpPr>
            <a:spLocks noGrp="1"/>
          </p:cNvSpPr>
          <p:nvPr>
            <p:ph idx="1"/>
          </p:nvPr>
        </p:nvSpPr>
        <p:spPr>
          <a:xfrm>
            <a:off x="1184430" y="1988598"/>
            <a:ext cx="10835934" cy="4795396"/>
          </a:xfrm>
        </p:spPr>
        <p:txBody>
          <a:bodyPr>
            <a:normAutofit/>
          </a:bodyPr>
          <a:lstStyle/>
          <a:p>
            <a:r>
              <a:rPr lang="en-US" sz="1600" b="0" i="0" dirty="0">
                <a:solidFill>
                  <a:srgbClr val="343434"/>
                </a:solidFill>
                <a:effectLst/>
                <a:latin typeface="Trebuchet MS" panose="020B0603020202020204" pitchFamily="34" charset="0"/>
              </a:rPr>
              <a:t>Feature scaling is a method used to normalize the range of independent variables or features of data.</a:t>
            </a:r>
          </a:p>
          <a:p>
            <a:r>
              <a:rPr lang="en-US" sz="1600" dirty="0">
                <a:solidFill>
                  <a:srgbClr val="343434"/>
                </a:solidFill>
                <a:latin typeface="Trebuchet MS" panose="020B0603020202020204" pitchFamily="34" charset="0"/>
              </a:rPr>
              <a:t>We are performing Minmax scaling/Normalization in our current model to </a:t>
            </a:r>
            <a:r>
              <a:rPr lang="en-US" sz="1600" b="0" i="0" dirty="0">
                <a:solidFill>
                  <a:srgbClr val="343434"/>
                </a:solidFill>
                <a:effectLst/>
                <a:latin typeface="Trebuchet MS" panose="020B0603020202020204" pitchFamily="34" charset="0"/>
              </a:rPr>
              <a:t>help all the data to be in the same range, for example- in the range (0,1)</a:t>
            </a:r>
          </a:p>
          <a:p>
            <a:r>
              <a:rPr lang="en-US" sz="1600" dirty="0">
                <a:solidFill>
                  <a:srgbClr val="343434"/>
                </a:solidFill>
                <a:latin typeface="Trebuchet MS" panose="020B0603020202020204" pitchFamily="34" charset="0"/>
              </a:rPr>
              <a:t>Code for feature scaling</a:t>
            </a:r>
          </a:p>
          <a:p>
            <a:pPr marL="0" indent="0">
              <a:buNone/>
            </a:pPr>
            <a:endParaRPr lang="en-US" sz="2000" dirty="0">
              <a:solidFill>
                <a:srgbClr val="343434"/>
              </a:solidFill>
              <a:latin typeface="atoti-light"/>
            </a:endParaRPr>
          </a:p>
          <a:p>
            <a:endParaRPr lang="en-US" sz="2000" dirty="0">
              <a:solidFill>
                <a:srgbClr val="343434"/>
              </a:solidFill>
              <a:latin typeface="atoti-light"/>
            </a:endParaRPr>
          </a:p>
          <a:p>
            <a:r>
              <a:rPr lang="en-US" sz="1600" dirty="0">
                <a:solidFill>
                  <a:srgbClr val="343434"/>
                </a:solidFill>
                <a:latin typeface="Trebuchet MS" panose="020B0603020202020204" pitchFamily="34" charset="0"/>
              </a:rPr>
              <a:t>After normalization all the data in the data frame is converted in to (0,1) range.</a:t>
            </a:r>
          </a:p>
          <a:p>
            <a:pPr marL="0" indent="0">
              <a:buNone/>
            </a:pPr>
            <a:endParaRPr lang="en-US" sz="2000" dirty="0">
              <a:solidFill>
                <a:srgbClr val="343434"/>
              </a:solidFill>
              <a:latin typeface="atoti-light"/>
            </a:endParaRPr>
          </a:p>
          <a:p>
            <a:endParaRPr lang="en-IN" sz="2000" dirty="0"/>
          </a:p>
        </p:txBody>
      </p:sp>
      <p:pic>
        <p:nvPicPr>
          <p:cNvPr id="5" name="Picture 4">
            <a:extLst>
              <a:ext uri="{FF2B5EF4-FFF2-40B4-BE49-F238E27FC236}">
                <a16:creationId xmlns:a16="http://schemas.microsoft.com/office/drawing/2014/main" id="{3B5234FF-177A-43F0-BEBE-22EFA5B49939}"/>
              </a:ext>
            </a:extLst>
          </p:cNvPr>
          <p:cNvPicPr>
            <a:picLocks noChangeAspect="1"/>
          </p:cNvPicPr>
          <p:nvPr/>
        </p:nvPicPr>
        <p:blipFill>
          <a:blip r:embed="rId2"/>
          <a:stretch>
            <a:fillRect/>
          </a:stretch>
        </p:blipFill>
        <p:spPr>
          <a:xfrm>
            <a:off x="1513723" y="3491367"/>
            <a:ext cx="7409154" cy="921058"/>
          </a:xfrm>
          <a:prstGeom prst="rect">
            <a:avLst/>
          </a:prstGeom>
        </p:spPr>
      </p:pic>
      <p:pic>
        <p:nvPicPr>
          <p:cNvPr id="7" name="Picture 6">
            <a:extLst>
              <a:ext uri="{FF2B5EF4-FFF2-40B4-BE49-F238E27FC236}">
                <a16:creationId xmlns:a16="http://schemas.microsoft.com/office/drawing/2014/main" id="{BFAAC03C-EB3A-4A24-8AB3-F0A8BF58DD3F}"/>
              </a:ext>
            </a:extLst>
          </p:cNvPr>
          <p:cNvPicPr>
            <a:picLocks noChangeAspect="1"/>
          </p:cNvPicPr>
          <p:nvPr/>
        </p:nvPicPr>
        <p:blipFill>
          <a:blip r:embed="rId3"/>
          <a:stretch>
            <a:fillRect/>
          </a:stretch>
        </p:blipFill>
        <p:spPr>
          <a:xfrm>
            <a:off x="1451579" y="4935984"/>
            <a:ext cx="8047528" cy="1723723"/>
          </a:xfrm>
          <a:prstGeom prst="rect">
            <a:avLst/>
          </a:prstGeom>
        </p:spPr>
      </p:pic>
    </p:spTree>
    <p:extLst>
      <p:ext uri="{BB962C8B-B14F-4D97-AF65-F5344CB8AC3E}">
        <p14:creationId xmlns:p14="http://schemas.microsoft.com/office/powerpoint/2010/main" val="36422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BDA0-B955-4BA6-8130-8E88CBC0A0FA}"/>
              </a:ext>
            </a:extLst>
          </p:cNvPr>
          <p:cNvSpPr>
            <a:spLocks noGrp="1"/>
          </p:cNvSpPr>
          <p:nvPr>
            <p:ph type="title"/>
          </p:nvPr>
        </p:nvSpPr>
        <p:spPr/>
        <p:txBody>
          <a:bodyPr/>
          <a:lstStyle/>
          <a:p>
            <a:r>
              <a:rPr lang="en-IN" b="1" dirty="0"/>
              <a:t>Feature Elimination Using RFE </a:t>
            </a:r>
          </a:p>
        </p:txBody>
      </p:sp>
      <p:sp>
        <p:nvSpPr>
          <p:cNvPr id="3" name="Content Placeholder 2">
            <a:extLst>
              <a:ext uri="{FF2B5EF4-FFF2-40B4-BE49-F238E27FC236}">
                <a16:creationId xmlns:a16="http://schemas.microsoft.com/office/drawing/2014/main" id="{C2117561-1669-4265-A59D-870C66473420}"/>
              </a:ext>
            </a:extLst>
          </p:cNvPr>
          <p:cNvSpPr>
            <a:spLocks noGrp="1"/>
          </p:cNvSpPr>
          <p:nvPr>
            <p:ph idx="1"/>
          </p:nvPr>
        </p:nvSpPr>
        <p:spPr>
          <a:xfrm>
            <a:off x="838200" y="1825625"/>
            <a:ext cx="10515600" cy="4761606"/>
          </a:xfrm>
        </p:spPr>
        <p:txBody>
          <a:bodyPr>
            <a:normAutofit fontScale="85000" lnSpcReduction="10000"/>
          </a:bodyPr>
          <a:lstStyle/>
          <a:p>
            <a:r>
              <a:rPr lang="en-IN" sz="1900" dirty="0">
                <a:latin typeface="Trebuchet MS" panose="020B0603020202020204" pitchFamily="34" charset="0"/>
              </a:rPr>
              <a:t>Feature Elimination Technique RFE is useful to filter out the columns from the vast data frame.</a:t>
            </a:r>
          </a:p>
          <a:p>
            <a:r>
              <a:rPr lang="en-IN" sz="1900" dirty="0">
                <a:latin typeface="Trebuchet MS" panose="020B0603020202020204" pitchFamily="34" charset="0"/>
              </a:rPr>
              <a:t>In RFE user need to select the count, number of columns needed from RFE to proceed further with model</a:t>
            </a:r>
          </a:p>
          <a:p>
            <a:r>
              <a:rPr lang="en-IN" sz="1900" dirty="0">
                <a:latin typeface="Trebuchet MS" panose="020B0603020202020204" pitchFamily="34" charset="0"/>
              </a:rPr>
              <a:t>In current model we considered 15 columns in RFE for model building.</a:t>
            </a:r>
          </a:p>
          <a:p>
            <a:pPr marL="0" indent="0">
              <a:buNone/>
            </a:pPr>
            <a:r>
              <a:rPr lang="en-IN" sz="1600" dirty="0">
                <a:latin typeface="Trebuchet MS" panose="020B0603020202020204" pitchFamily="34" charset="0"/>
              </a:rPr>
              <a:t>Code for performing RFE in python                                                     Columns filtered after RFE</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r>
              <a:rPr lang="en-IN" sz="1800" dirty="0"/>
              <a:t>We proceed further with the filtered columns form RFE in building model.</a:t>
            </a:r>
          </a:p>
        </p:txBody>
      </p:sp>
      <p:pic>
        <p:nvPicPr>
          <p:cNvPr id="5" name="Picture 4">
            <a:extLst>
              <a:ext uri="{FF2B5EF4-FFF2-40B4-BE49-F238E27FC236}">
                <a16:creationId xmlns:a16="http://schemas.microsoft.com/office/drawing/2014/main" id="{08F47DE8-8781-45F1-856F-DC0356F912A5}"/>
              </a:ext>
            </a:extLst>
          </p:cNvPr>
          <p:cNvPicPr>
            <a:picLocks noChangeAspect="1"/>
          </p:cNvPicPr>
          <p:nvPr/>
        </p:nvPicPr>
        <p:blipFill>
          <a:blip r:embed="rId2"/>
          <a:stretch>
            <a:fillRect/>
          </a:stretch>
        </p:blipFill>
        <p:spPr>
          <a:xfrm>
            <a:off x="838200" y="3292236"/>
            <a:ext cx="4554246" cy="2483852"/>
          </a:xfrm>
          <a:prstGeom prst="rect">
            <a:avLst/>
          </a:prstGeom>
        </p:spPr>
      </p:pic>
      <p:pic>
        <p:nvPicPr>
          <p:cNvPr id="7" name="Picture 6">
            <a:extLst>
              <a:ext uri="{FF2B5EF4-FFF2-40B4-BE49-F238E27FC236}">
                <a16:creationId xmlns:a16="http://schemas.microsoft.com/office/drawing/2014/main" id="{F8228862-FF92-4B71-A144-88495B6E174B}"/>
              </a:ext>
            </a:extLst>
          </p:cNvPr>
          <p:cNvPicPr>
            <a:picLocks noChangeAspect="1"/>
          </p:cNvPicPr>
          <p:nvPr/>
        </p:nvPicPr>
        <p:blipFill>
          <a:blip r:embed="rId3"/>
          <a:stretch>
            <a:fillRect/>
          </a:stretch>
        </p:blipFill>
        <p:spPr>
          <a:xfrm>
            <a:off x="6101985" y="3358520"/>
            <a:ext cx="5251815" cy="2323189"/>
          </a:xfrm>
          <a:prstGeom prst="rect">
            <a:avLst/>
          </a:prstGeom>
        </p:spPr>
      </p:pic>
    </p:spTree>
    <p:extLst>
      <p:ext uri="{BB962C8B-B14F-4D97-AF65-F5344CB8AC3E}">
        <p14:creationId xmlns:p14="http://schemas.microsoft.com/office/powerpoint/2010/main" val="110052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A9E5-89A0-4EDC-8083-0BBB5622CAC9}"/>
              </a:ext>
            </a:extLst>
          </p:cNvPr>
          <p:cNvSpPr>
            <a:spLocks noGrp="1"/>
          </p:cNvSpPr>
          <p:nvPr>
            <p:ph type="title"/>
          </p:nvPr>
        </p:nvSpPr>
        <p:spPr>
          <a:xfrm>
            <a:off x="838200" y="391758"/>
            <a:ext cx="10515600" cy="931015"/>
          </a:xfrm>
        </p:spPr>
        <p:txBody>
          <a:bodyPr/>
          <a:lstStyle/>
          <a:p>
            <a:r>
              <a:rPr lang="en-IN" b="1" dirty="0"/>
              <a:t>Checking the correlation</a:t>
            </a:r>
          </a:p>
        </p:txBody>
      </p:sp>
      <p:sp>
        <p:nvSpPr>
          <p:cNvPr id="3" name="Content Placeholder 2">
            <a:extLst>
              <a:ext uri="{FF2B5EF4-FFF2-40B4-BE49-F238E27FC236}">
                <a16:creationId xmlns:a16="http://schemas.microsoft.com/office/drawing/2014/main" id="{622410DE-3D6D-407E-8E29-3A2C0DE0324C}"/>
              </a:ext>
            </a:extLst>
          </p:cNvPr>
          <p:cNvSpPr>
            <a:spLocks noGrp="1"/>
          </p:cNvSpPr>
          <p:nvPr>
            <p:ph idx="1"/>
          </p:nvPr>
        </p:nvSpPr>
        <p:spPr/>
        <p:txBody>
          <a:bodyPr/>
          <a:lstStyle/>
          <a:p>
            <a:r>
              <a:rPr lang="en-IN" sz="1600" dirty="0"/>
              <a:t>Checking the correlation we have plotted heat map on RFE filtered columns .</a:t>
            </a:r>
          </a:p>
          <a:p>
            <a:pPr marL="0" indent="0">
              <a:buNone/>
            </a:pPr>
            <a:endParaRPr lang="en-IN" dirty="0"/>
          </a:p>
        </p:txBody>
      </p:sp>
      <p:pic>
        <p:nvPicPr>
          <p:cNvPr id="5" name="Picture 4">
            <a:extLst>
              <a:ext uri="{FF2B5EF4-FFF2-40B4-BE49-F238E27FC236}">
                <a16:creationId xmlns:a16="http://schemas.microsoft.com/office/drawing/2014/main" id="{4C6C2D8C-9815-40BC-BAFC-AF9F13BE3EB5}"/>
              </a:ext>
            </a:extLst>
          </p:cNvPr>
          <p:cNvPicPr>
            <a:picLocks noChangeAspect="1"/>
          </p:cNvPicPr>
          <p:nvPr/>
        </p:nvPicPr>
        <p:blipFill>
          <a:blip r:embed="rId2"/>
          <a:stretch>
            <a:fillRect/>
          </a:stretch>
        </p:blipFill>
        <p:spPr>
          <a:xfrm>
            <a:off x="536038" y="2703088"/>
            <a:ext cx="6322781" cy="3915376"/>
          </a:xfrm>
          <a:prstGeom prst="rect">
            <a:avLst/>
          </a:prstGeom>
        </p:spPr>
      </p:pic>
      <p:pic>
        <p:nvPicPr>
          <p:cNvPr id="7" name="Picture 6">
            <a:extLst>
              <a:ext uri="{FF2B5EF4-FFF2-40B4-BE49-F238E27FC236}">
                <a16:creationId xmlns:a16="http://schemas.microsoft.com/office/drawing/2014/main" id="{9684D43E-1FBD-4687-B42E-F65CBE1FD809}"/>
              </a:ext>
            </a:extLst>
          </p:cNvPr>
          <p:cNvPicPr>
            <a:picLocks noChangeAspect="1"/>
          </p:cNvPicPr>
          <p:nvPr/>
        </p:nvPicPr>
        <p:blipFill>
          <a:blip r:embed="rId3"/>
          <a:stretch>
            <a:fillRect/>
          </a:stretch>
        </p:blipFill>
        <p:spPr>
          <a:xfrm>
            <a:off x="7039993" y="4714042"/>
            <a:ext cx="4930402" cy="1904421"/>
          </a:xfrm>
          <a:prstGeom prst="rect">
            <a:avLst/>
          </a:prstGeom>
        </p:spPr>
      </p:pic>
    </p:spTree>
    <p:extLst>
      <p:ext uri="{BB962C8B-B14F-4D97-AF65-F5344CB8AC3E}">
        <p14:creationId xmlns:p14="http://schemas.microsoft.com/office/powerpoint/2010/main" val="36840229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369</TotalTime>
  <Words>917</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atoti-light</vt:lpstr>
      <vt:lpstr>freight-text-pro</vt:lpstr>
      <vt:lpstr>Gill Sans MT</vt:lpstr>
      <vt:lpstr>Helvetica Neue</vt:lpstr>
      <vt:lpstr>Trebuchet MS</vt:lpstr>
      <vt:lpstr>Wingdings</vt:lpstr>
      <vt:lpstr>Gallery</vt:lpstr>
      <vt:lpstr>                                         LEAD SCORE CASE STUDY    Group Members:                                                                                                            Sumanth Addagalla                                                                                                            Parv Patawari  </vt:lpstr>
      <vt:lpstr>Problem Statement</vt:lpstr>
      <vt:lpstr>Solution Methodology</vt:lpstr>
      <vt:lpstr>Collecting and Cleansing the data </vt:lpstr>
      <vt:lpstr>One-Hot Encoding</vt:lpstr>
      <vt:lpstr>Building the Model</vt:lpstr>
      <vt:lpstr>Feature Scaling</vt:lpstr>
      <vt:lpstr>Feature Elimination Using RFE </vt:lpstr>
      <vt:lpstr>Checking the correlation</vt:lpstr>
      <vt:lpstr>Feature Elimination Using VIF and P-value</vt:lpstr>
      <vt:lpstr>Confusion Matrix and Accuracy</vt:lpstr>
      <vt:lpstr>Metrics Beyond Accuracy </vt:lpstr>
      <vt:lpstr>Plotting the ROC Curve</vt:lpstr>
      <vt:lpstr>Finding Optimal Cut-off Point</vt:lpstr>
      <vt:lpstr>Finding Optimal Cut-off Point</vt:lpstr>
      <vt:lpstr>Precision and Recall</vt:lpstr>
      <vt:lpstr>Precision and Recall Trade Off</vt:lpstr>
      <vt:lpstr>Making Predictions On Test Data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Sumanth Addagalla</dc:creator>
  <cp:lastModifiedBy>lenovo</cp:lastModifiedBy>
  <cp:revision>18</cp:revision>
  <dcterms:created xsi:type="dcterms:W3CDTF">2021-09-08T09:06:09Z</dcterms:created>
  <dcterms:modified xsi:type="dcterms:W3CDTF">2021-09-08T15:56:46Z</dcterms:modified>
</cp:coreProperties>
</file>