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2" r:id="rId1"/>
  </p:sldMasterIdLst>
  <p:notesMasterIdLst>
    <p:notesMasterId r:id="rId17"/>
  </p:notesMasterIdLst>
  <p:handoutMasterIdLst>
    <p:handoutMasterId r:id="rId18"/>
  </p:handoutMasterIdLst>
  <p:sldIdLst>
    <p:sldId id="310" r:id="rId2"/>
    <p:sldId id="329" r:id="rId3"/>
    <p:sldId id="330" r:id="rId4"/>
    <p:sldId id="331" r:id="rId5"/>
    <p:sldId id="332" r:id="rId6"/>
    <p:sldId id="333" r:id="rId7"/>
    <p:sldId id="334" r:id="rId8"/>
    <p:sldId id="335" r:id="rId9"/>
    <p:sldId id="336" r:id="rId10"/>
    <p:sldId id="337" r:id="rId11"/>
    <p:sldId id="338" r:id="rId12"/>
    <p:sldId id="339" r:id="rId13"/>
    <p:sldId id="340" r:id="rId14"/>
    <p:sldId id="342" r:id="rId15"/>
    <p:sldId id="34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6BBCA1-A2A0-4761-BC86-2A712DAD7352}">
          <p14:sldIdLst>
            <p14:sldId id="310"/>
            <p14:sldId id="329"/>
          </p14:sldIdLst>
        </p14:section>
        <p14:section name="Untitled Section" id="{FF75394A-3C6F-48AB-8887-3DAEA3ADF3D2}">
          <p14:sldIdLst>
            <p14:sldId id="330"/>
            <p14:sldId id="331"/>
            <p14:sldId id="332"/>
            <p14:sldId id="333"/>
            <p14:sldId id="334"/>
            <p14:sldId id="335"/>
            <p14:sldId id="336"/>
            <p14:sldId id="337"/>
            <p14:sldId id="338"/>
            <p14:sldId id="339"/>
            <p14:sldId id="340"/>
            <p14:sldId id="342"/>
            <p14:sldId id="34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 Saxena" initials="PS" lastIdx="1" clrIdx="0">
    <p:extLst>
      <p:ext uri="{19B8F6BF-5375-455C-9EA6-DF929625EA0E}">
        <p15:presenceInfo xmlns:p15="http://schemas.microsoft.com/office/powerpoint/2012/main" xmlns="" userId="8b064c6e83c5cc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9876" autoAdjust="0"/>
  </p:normalViewPr>
  <p:slideViewPr>
    <p:cSldViewPr snapToGrid="0">
      <p:cViewPr>
        <p:scale>
          <a:sx n="94" d="100"/>
          <a:sy n="94" d="100"/>
        </p:scale>
        <p:origin x="-235"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pPr/>
              <a:t>12/11/2023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pPr/>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pPr/>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pPr/>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911808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BAEEB452-F5CF-40B2-95F1-A6053C66CD57}" type="datetime1">
              <a:rPr lang="en-US" smtClean="0"/>
              <a:pPr/>
              <a:t>12/11/2023</a:t>
            </a:fld>
            <a:endParaRPr lang="en-US"/>
          </a:p>
        </p:txBody>
      </p:sp>
      <p:sp>
        <p:nvSpPr>
          <p:cNvPr id="5" name="Footer Placeholder 4"/>
          <p:cNvSpPr>
            <a:spLocks noGrp="1"/>
          </p:cNvSpPr>
          <p:nvPr>
            <p:ph type="ftr" sz="quarter" idx="11"/>
          </p:nvPr>
        </p:nvSpPr>
        <p:spPr/>
        <p:txBody>
          <a:bodyPr/>
          <a:lstStyle/>
          <a:p>
            <a:r>
              <a:rPr lang="en-US" smtClean="0"/>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785BD-CEBD-4E64-A26B-D33019D50E27}" type="datetime1">
              <a:rPr lang="en-US" smtClean="0"/>
              <a:pPr/>
              <a:t>12/11/2023</a:t>
            </a:fld>
            <a:endParaRPr lang="en-US"/>
          </a:p>
        </p:txBody>
      </p:sp>
      <p:sp>
        <p:nvSpPr>
          <p:cNvPr id="5" name="Footer Placeholder 4"/>
          <p:cNvSpPr>
            <a:spLocks noGrp="1"/>
          </p:cNvSpPr>
          <p:nvPr>
            <p:ph type="ftr" sz="quarter" idx="11"/>
          </p:nvPr>
        </p:nvSpPr>
        <p:spPr/>
        <p:txBody>
          <a:bodyPr/>
          <a:lstStyle/>
          <a:p>
            <a:r>
              <a:rPr lang="en-US" smtClean="0"/>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31ECB-716F-4FF7-893A-318AD98C9E40}" type="datetime1">
              <a:rPr lang="en-US" smtClean="0"/>
              <a:pPr/>
              <a:t>12/11/2023</a:t>
            </a:fld>
            <a:endParaRPr lang="en-US"/>
          </a:p>
        </p:txBody>
      </p:sp>
      <p:sp>
        <p:nvSpPr>
          <p:cNvPr id="5" name="Footer Placeholder 4"/>
          <p:cNvSpPr>
            <a:spLocks noGrp="1"/>
          </p:cNvSpPr>
          <p:nvPr>
            <p:ph type="ftr" sz="quarter" idx="11"/>
          </p:nvPr>
        </p:nvSpPr>
        <p:spPr/>
        <p:txBody>
          <a:bodyPr/>
          <a:lstStyle/>
          <a:p>
            <a:r>
              <a:rPr lang="en-US" smtClean="0"/>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C8EF2A33-CB10-4C07-98C6-D86D06F89527}" type="datetime1">
              <a:rPr lang="en-US" smtClean="0"/>
              <a:pPr/>
              <a:t>12/11/2023</a:t>
            </a:fld>
            <a:endParaRPr lang="en-US"/>
          </a:p>
        </p:txBody>
      </p:sp>
      <p:sp>
        <p:nvSpPr>
          <p:cNvPr id="5" name="Footer Placeholder 4"/>
          <p:cNvSpPr>
            <a:spLocks noGrp="1"/>
          </p:cNvSpPr>
          <p:nvPr>
            <p:ph type="ftr" sz="quarter" idx="11"/>
          </p:nvPr>
        </p:nvSpPr>
        <p:spPr/>
        <p:txBody>
          <a:bodyPr/>
          <a:lstStyle/>
          <a:p>
            <a:r>
              <a:rPr lang="en-US" smtClean="0"/>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BF9A5-9A47-470E-9295-FD4D8F2C51BC}" type="datetime1">
              <a:rPr lang="en-US" smtClean="0"/>
              <a:pPr/>
              <a:t>12/11/2023</a:t>
            </a:fld>
            <a:endParaRPr lang="en-US"/>
          </a:p>
        </p:txBody>
      </p:sp>
      <p:sp>
        <p:nvSpPr>
          <p:cNvPr id="5" name="Footer Placeholder 4"/>
          <p:cNvSpPr>
            <a:spLocks noGrp="1"/>
          </p:cNvSpPr>
          <p:nvPr>
            <p:ph type="ftr" sz="quarter" idx="11"/>
          </p:nvPr>
        </p:nvSpPr>
        <p:spPr/>
        <p:txBody>
          <a:bodyPr/>
          <a:lstStyle/>
          <a:p>
            <a:r>
              <a:rPr lang="en-US" smtClean="0"/>
              <a:t>name1_name2_name3_name4</a:t>
            </a:r>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B30795E-5B01-4738-8129-CB175515CDE4}" type="datetime1">
              <a:rPr lang="en-US" smtClean="0"/>
              <a:pPr/>
              <a:t>12/11/2023</a:t>
            </a:fld>
            <a:endParaRPr lang="en-US"/>
          </a:p>
        </p:txBody>
      </p:sp>
      <p:sp>
        <p:nvSpPr>
          <p:cNvPr id="6" name="Footer Placeholder 5"/>
          <p:cNvSpPr>
            <a:spLocks noGrp="1"/>
          </p:cNvSpPr>
          <p:nvPr>
            <p:ph type="ftr" sz="quarter" idx="11"/>
          </p:nvPr>
        </p:nvSpPr>
        <p:spPr/>
        <p:txBody>
          <a:bodyPr/>
          <a:lstStyle/>
          <a:p>
            <a:r>
              <a:rPr lang="en-US" smtClean="0"/>
              <a:t>name1_name2_name3_name4</a:t>
            </a:r>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1141298-23A2-4621-AE49-C561AB343EA4}" type="datetime1">
              <a:rPr lang="en-US" smtClean="0"/>
              <a:pPr/>
              <a:t>12/11/2023</a:t>
            </a:fld>
            <a:endParaRPr lang="en-US"/>
          </a:p>
        </p:txBody>
      </p:sp>
      <p:sp>
        <p:nvSpPr>
          <p:cNvPr id="8" name="Footer Placeholder 7"/>
          <p:cNvSpPr>
            <a:spLocks noGrp="1"/>
          </p:cNvSpPr>
          <p:nvPr>
            <p:ph type="ftr" sz="quarter" idx="11"/>
          </p:nvPr>
        </p:nvSpPr>
        <p:spPr/>
        <p:txBody>
          <a:bodyPr/>
          <a:lstStyle/>
          <a:p>
            <a:r>
              <a:rPr lang="en-US" smtClean="0"/>
              <a:t>name1_name2_name3_name4</a:t>
            </a:r>
            <a:endParaRPr lang="en-US"/>
          </a:p>
        </p:txBody>
      </p:sp>
      <p:sp>
        <p:nvSpPr>
          <p:cNvPr id="9" name="Slide Number Placeholder 8"/>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345189-7B3A-4C01-80BF-DD2A6814F5A8}" type="datetime1">
              <a:rPr lang="en-US" smtClean="0"/>
              <a:pPr/>
              <a:t>12/11/2023</a:t>
            </a:fld>
            <a:endParaRPr lang="en-US"/>
          </a:p>
        </p:txBody>
      </p:sp>
      <p:sp>
        <p:nvSpPr>
          <p:cNvPr id="4" name="Footer Placeholder 3"/>
          <p:cNvSpPr>
            <a:spLocks noGrp="1"/>
          </p:cNvSpPr>
          <p:nvPr>
            <p:ph type="ftr" sz="quarter" idx="11"/>
          </p:nvPr>
        </p:nvSpPr>
        <p:spPr/>
        <p:txBody>
          <a:bodyPr/>
          <a:lstStyle/>
          <a:p>
            <a:r>
              <a:rPr lang="en-US" smtClean="0"/>
              <a:t>name1_name2_name3_name4</a:t>
            </a:r>
            <a:endParaRPr lang="en-US"/>
          </a:p>
        </p:txBody>
      </p:sp>
      <p:sp>
        <p:nvSpPr>
          <p:cNvPr id="5" name="Slide Number Placeholder 4"/>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D44DE-6A7D-47B9-BEDB-FB8067F58F4B}" type="datetime1">
              <a:rPr lang="en-US" smtClean="0"/>
              <a:pPr/>
              <a:t>12/11/2023</a:t>
            </a:fld>
            <a:endParaRPr lang="en-US"/>
          </a:p>
        </p:txBody>
      </p:sp>
      <p:sp>
        <p:nvSpPr>
          <p:cNvPr id="3" name="Footer Placeholder 2"/>
          <p:cNvSpPr>
            <a:spLocks noGrp="1"/>
          </p:cNvSpPr>
          <p:nvPr>
            <p:ph type="ftr" sz="quarter" idx="11"/>
          </p:nvPr>
        </p:nvSpPr>
        <p:spPr/>
        <p:txBody>
          <a:bodyPr/>
          <a:lstStyle/>
          <a:p>
            <a:r>
              <a:rPr lang="en-US" smtClean="0"/>
              <a:t>name1_name2_name3_name4</a:t>
            </a:r>
            <a:endParaRPr lang="en-US"/>
          </a:p>
        </p:txBody>
      </p:sp>
      <p:sp>
        <p:nvSpPr>
          <p:cNvPr id="4" name="Slide Number Placeholder 3"/>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48AF05-8952-451C-AD62-23A321513D12}" type="datetime1">
              <a:rPr lang="en-US" smtClean="0"/>
              <a:pPr/>
              <a:t>12/11/2023</a:t>
            </a:fld>
            <a:endParaRPr lang="en-US"/>
          </a:p>
        </p:txBody>
      </p:sp>
      <p:sp>
        <p:nvSpPr>
          <p:cNvPr id="6" name="Footer Placeholder 5"/>
          <p:cNvSpPr>
            <a:spLocks noGrp="1"/>
          </p:cNvSpPr>
          <p:nvPr>
            <p:ph type="ftr" sz="quarter" idx="11"/>
          </p:nvPr>
        </p:nvSpPr>
        <p:spPr/>
        <p:txBody>
          <a:bodyPr/>
          <a:lstStyle/>
          <a:p>
            <a:r>
              <a:rPr lang="en-US" smtClean="0"/>
              <a:t>name1_name2_name3_name4</a:t>
            </a:r>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EC3B2-942B-4428-81EA-74917D81F4DB}" type="datetime1">
              <a:rPr lang="en-US" smtClean="0"/>
              <a:pPr/>
              <a:t>12/11/2023</a:t>
            </a:fld>
            <a:endParaRPr lang="en-US"/>
          </a:p>
        </p:txBody>
      </p:sp>
      <p:sp>
        <p:nvSpPr>
          <p:cNvPr id="6" name="Footer Placeholder 5"/>
          <p:cNvSpPr>
            <a:spLocks noGrp="1"/>
          </p:cNvSpPr>
          <p:nvPr>
            <p:ph type="ftr" sz="quarter" idx="11"/>
          </p:nvPr>
        </p:nvSpPr>
        <p:spPr/>
        <p:txBody>
          <a:bodyPr/>
          <a:lstStyle/>
          <a:p>
            <a:r>
              <a:rPr lang="en-US" smtClean="0"/>
              <a:t>name1_name2_name3_name4</a:t>
            </a:r>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F41BF7B-ACA3-4DFF-BB25-DD260A7F51AE}" type="datetime1">
              <a:rPr lang="en-US" smtClean="0"/>
              <a:pPr/>
              <a:t>12/11/2023</a:t>
            </a:fld>
            <a:endParaRPr lang="en-US"/>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r>
              <a:rPr lang="en-US" smtClean="0"/>
              <a:t>name1_name2_name3_name4</a:t>
            </a:r>
            <a:endParaRPr lang="en-US"/>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B5A7E83D-D0ED-4D2D-8278-07767DB0C10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992777"/>
            <a:ext cx="9744891" cy="2800767"/>
          </a:xfrm>
          <a:prstGeom prst="rect">
            <a:avLst/>
          </a:prstGeom>
        </p:spPr>
        <p:txBody>
          <a:bodyPr wrap="square">
            <a:spAutoFit/>
          </a:bodyPr>
          <a:lstStyle/>
          <a:p>
            <a:pPr algn="ctr"/>
            <a:r>
              <a:rPr lang="en-IN" sz="2800" dirty="0">
                <a:latin typeface="Trebuchet MS" pitchFamily="34" charset="0"/>
              </a:rPr>
              <a:t>Subject: Python for Computational Problem Solving (PCPS)</a:t>
            </a:r>
          </a:p>
          <a:p>
            <a:pPr algn="ctr"/>
            <a:r>
              <a:rPr lang="en-IN" sz="2800" dirty="0">
                <a:latin typeface="Trebuchet MS" pitchFamily="34" charset="0"/>
              </a:rPr>
              <a:t>Subject Code: UE23CS151A</a:t>
            </a:r>
          </a:p>
          <a:p>
            <a:pPr algn="ctr"/>
            <a:endParaRPr lang="en-IN" sz="2800" dirty="0">
              <a:latin typeface="Trebuchet MS" pitchFamily="34" charset="0"/>
            </a:endParaRPr>
          </a:p>
          <a:p>
            <a:pPr algn="ctr"/>
            <a:r>
              <a:rPr lang="en-IN" sz="2800" dirty="0">
                <a:latin typeface="Trebuchet MS" pitchFamily="34" charset="0"/>
              </a:rPr>
              <a:t>MiniProject</a:t>
            </a:r>
            <a:endParaRPr lang="en-US" sz="2800" dirty="0">
              <a:latin typeface="Trebuchet MS" pitchFamily="34" charset="0"/>
            </a:endParaRPr>
          </a:p>
          <a:p>
            <a:pPr algn="ctr"/>
            <a:r>
              <a:rPr lang="en-US" sz="3200" b="1" dirty="0">
                <a:solidFill>
                  <a:srgbClr val="FF0000"/>
                </a:solidFill>
                <a:latin typeface="Trebuchet MS" pitchFamily="34" charset="0"/>
              </a:rPr>
              <a:t>SEMESTER - I</a:t>
            </a:r>
          </a:p>
          <a:p>
            <a:pPr algn="ctr"/>
            <a:r>
              <a:rPr lang="en-US" sz="3200" b="1" dirty="0">
                <a:solidFill>
                  <a:srgbClr val="FF0000"/>
                </a:solidFill>
                <a:latin typeface="Trebuchet MS" pitchFamily="34" charset="0"/>
              </a:rPr>
              <a:t>“STOCK MARKET ANALYSIS”</a:t>
            </a: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12" name="TextBox 11">
            <a:extLst>
              <a:ext uri="{FF2B5EF4-FFF2-40B4-BE49-F238E27FC236}">
                <a16:creationId xmlns:a16="http://schemas.microsoft.com/office/drawing/2014/main" xmlns="" id="{D6B6BDD9-D39F-B419-9A6C-7EBD43016E7C}"/>
              </a:ext>
            </a:extLst>
          </p:cNvPr>
          <p:cNvSpPr txBox="1"/>
          <p:nvPr/>
        </p:nvSpPr>
        <p:spPr>
          <a:xfrm>
            <a:off x="1087655" y="4315100"/>
            <a:ext cx="4660002"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FF"/>
                </a:solidFill>
                <a:latin typeface="Trebuchet MS"/>
                <a:ea typeface="Trebuchet MS"/>
                <a:cs typeface="Trebuchet MS"/>
                <a:sym typeface="Trebuchet MS"/>
              </a:rPr>
              <a:t>Team details:</a:t>
            </a:r>
          </a:p>
          <a:p>
            <a:pPr marL="0" marR="0" lvl="0" indent="0" algn="l" rtl="0">
              <a:lnSpc>
                <a:spcPct val="100000"/>
              </a:lnSpc>
              <a:spcBef>
                <a:spcPts val="0"/>
              </a:spcBef>
              <a:spcAft>
                <a:spcPts val="0"/>
              </a:spcAft>
              <a:buClr>
                <a:srgbClr val="000000"/>
              </a:buClr>
              <a:buSzPts val="1800"/>
              <a:buFont typeface="Arial"/>
              <a:buNone/>
            </a:pPr>
            <a:r>
              <a:rPr lang="en-IN" dirty="0">
                <a:solidFill>
                  <a:srgbClr val="0000FF"/>
                </a:solidFill>
                <a:latin typeface="Trebuchet MS"/>
                <a:ea typeface="Trebuchet MS"/>
                <a:cs typeface="Trebuchet MS"/>
                <a:sym typeface="Trebuchet MS"/>
              </a:rPr>
              <a:t>Parva </a:t>
            </a:r>
            <a:r>
              <a:rPr lang="en-IN" dirty="0" err="1">
                <a:solidFill>
                  <a:srgbClr val="0000FF"/>
                </a:solidFill>
                <a:latin typeface="Trebuchet MS"/>
                <a:ea typeface="Trebuchet MS"/>
                <a:cs typeface="Trebuchet MS"/>
                <a:sym typeface="Trebuchet MS"/>
              </a:rPr>
              <a:t>JigarKumar</a:t>
            </a:r>
            <a:r>
              <a:rPr lang="en-IN" dirty="0">
                <a:solidFill>
                  <a:srgbClr val="0000FF"/>
                </a:solidFill>
                <a:latin typeface="Trebuchet MS"/>
                <a:ea typeface="Trebuchet MS"/>
                <a:cs typeface="Trebuchet MS"/>
                <a:sym typeface="Trebuchet MS"/>
              </a:rPr>
              <a:t> Shah – PES2UG23CS406</a:t>
            </a:r>
          </a:p>
          <a:p>
            <a:pPr>
              <a:buClr>
                <a:srgbClr val="000000"/>
              </a:buClr>
              <a:buSzPts val="1800"/>
            </a:pPr>
            <a:r>
              <a:rPr lang="en-IN" dirty="0">
                <a:solidFill>
                  <a:srgbClr val="0000FF"/>
                </a:solidFill>
                <a:latin typeface="Trebuchet MS"/>
                <a:ea typeface="Trebuchet MS"/>
                <a:cs typeface="Trebuchet MS"/>
                <a:sym typeface="Trebuchet MS"/>
              </a:rPr>
              <a:t>Pavan Saxena - PES2UG23CS407</a:t>
            </a:r>
          </a:p>
          <a:p>
            <a:pPr>
              <a:buClr>
                <a:srgbClr val="000000"/>
              </a:buClr>
              <a:buSzPts val="1800"/>
            </a:pPr>
            <a:r>
              <a:rPr lang="en-IN" dirty="0" err="1">
                <a:solidFill>
                  <a:srgbClr val="0000FF"/>
                </a:solidFill>
                <a:latin typeface="Trebuchet MS"/>
                <a:ea typeface="Trebuchet MS"/>
                <a:cs typeface="Trebuchet MS"/>
                <a:sym typeface="Trebuchet MS"/>
              </a:rPr>
              <a:t>Podili</a:t>
            </a:r>
            <a:r>
              <a:rPr lang="en-IN" dirty="0">
                <a:solidFill>
                  <a:srgbClr val="0000FF"/>
                </a:solidFill>
                <a:latin typeface="Trebuchet MS"/>
                <a:ea typeface="Trebuchet MS"/>
                <a:cs typeface="Trebuchet MS"/>
                <a:sym typeface="Trebuchet MS"/>
              </a:rPr>
              <a:t> </a:t>
            </a:r>
            <a:r>
              <a:rPr lang="en-IN" dirty="0" err="1">
                <a:solidFill>
                  <a:srgbClr val="0000FF"/>
                </a:solidFill>
                <a:latin typeface="Trebuchet MS"/>
                <a:ea typeface="Trebuchet MS"/>
                <a:cs typeface="Trebuchet MS"/>
                <a:sym typeface="Trebuchet MS"/>
              </a:rPr>
              <a:t>Sipivishta</a:t>
            </a:r>
            <a:r>
              <a:rPr lang="en-IN" dirty="0">
                <a:solidFill>
                  <a:srgbClr val="0000FF"/>
                </a:solidFill>
                <a:latin typeface="Trebuchet MS"/>
                <a:ea typeface="Trebuchet MS"/>
                <a:cs typeface="Trebuchet MS"/>
                <a:sym typeface="Trebuchet MS"/>
              </a:rPr>
              <a:t> – PES2UG23CS412</a:t>
            </a: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FF"/>
                </a:solidFill>
                <a:latin typeface="Trebuchet MS"/>
                <a:ea typeface="Trebuchet MS"/>
                <a:cs typeface="Trebuchet MS"/>
                <a:sym typeface="Trebuchet MS"/>
              </a:rPr>
              <a:t>Om Jagdish </a:t>
            </a:r>
            <a:r>
              <a:rPr lang="en-IN" sz="1800" b="0" i="0" u="none" strike="noStrike" cap="none" dirty="0" err="1">
                <a:solidFill>
                  <a:srgbClr val="0000FF"/>
                </a:solidFill>
                <a:latin typeface="Trebuchet MS"/>
                <a:ea typeface="Trebuchet MS"/>
                <a:cs typeface="Trebuchet MS"/>
                <a:sym typeface="Trebuchet MS"/>
              </a:rPr>
              <a:t>Salyan</a:t>
            </a:r>
            <a:r>
              <a:rPr lang="en-IN" sz="1800" b="0" i="0" u="none" strike="noStrike" cap="none" dirty="0">
                <a:solidFill>
                  <a:srgbClr val="0000FF"/>
                </a:solidFill>
                <a:latin typeface="Trebuchet MS"/>
                <a:ea typeface="Trebuchet MS"/>
                <a:cs typeface="Trebuchet MS"/>
                <a:sym typeface="Trebuchet MS"/>
              </a:rPr>
              <a:t> – PES2UG23CS403</a:t>
            </a:r>
          </a:p>
        </p:txBody>
      </p:sp>
      <p:sp>
        <p:nvSpPr>
          <p:cNvPr id="6" name="TextBox 5">
            <a:extLst>
              <a:ext uri="{FF2B5EF4-FFF2-40B4-BE49-F238E27FC236}">
                <a16:creationId xmlns:a16="http://schemas.microsoft.com/office/drawing/2014/main" xmlns="" id="{D6B6BDD9-D39F-B419-9A6C-7EBD43016E7C}"/>
              </a:ext>
            </a:extLst>
          </p:cNvPr>
          <p:cNvSpPr txBox="1"/>
          <p:nvPr/>
        </p:nvSpPr>
        <p:spPr>
          <a:xfrm>
            <a:off x="7334795" y="4247860"/>
            <a:ext cx="4395651"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FF"/>
                </a:solidFill>
                <a:latin typeface="Trebuchet MS"/>
                <a:ea typeface="Trebuchet MS"/>
                <a:cs typeface="Trebuchet MS"/>
                <a:sym typeface="Trebuchet MS"/>
              </a:rPr>
              <a:t>Under the guidance of,</a:t>
            </a: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smtClean="0">
                <a:solidFill>
                  <a:srgbClr val="0000FF"/>
                </a:solidFill>
                <a:latin typeface="Trebuchet MS"/>
                <a:ea typeface="Trebuchet MS"/>
                <a:cs typeface="Trebuchet MS"/>
                <a:sym typeface="Trebuchet MS"/>
              </a:rPr>
              <a:t> </a:t>
            </a:r>
            <a:r>
              <a:rPr lang="en-IN" sz="1800" b="0" i="0" u="none" strike="noStrike" cap="none" dirty="0">
                <a:solidFill>
                  <a:srgbClr val="0000FF"/>
                </a:solidFill>
                <a:latin typeface="Trebuchet MS"/>
                <a:ea typeface="Trebuchet MS"/>
                <a:cs typeface="Trebuchet MS"/>
                <a:sym typeface="Trebuchet MS"/>
              </a:rPr>
              <a:t>Prof. </a:t>
            </a:r>
            <a:r>
              <a:rPr lang="en-IN" dirty="0">
                <a:solidFill>
                  <a:srgbClr val="0000FF"/>
                </a:solidFill>
                <a:latin typeface="Trebuchet MS"/>
                <a:ea typeface="Trebuchet MS"/>
                <a:cs typeface="Trebuchet MS"/>
                <a:sym typeface="Trebuchet MS"/>
              </a:rPr>
              <a:t>Arvind </a:t>
            </a:r>
            <a:r>
              <a:rPr lang="en-IN" dirty="0" err="1">
                <a:solidFill>
                  <a:srgbClr val="0000FF"/>
                </a:solidFill>
                <a:latin typeface="Trebuchet MS"/>
                <a:ea typeface="Trebuchet MS"/>
                <a:cs typeface="Trebuchet MS"/>
                <a:sym typeface="Trebuchet MS"/>
              </a:rPr>
              <a:t>Upreti</a:t>
            </a:r>
            <a:endParaRPr lang="en-IN" sz="1800" b="0" i="0" u="none" strike="noStrike" cap="none"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IN" dirty="0">
                <a:solidFill>
                  <a:srgbClr val="0000FF"/>
                </a:solidFill>
                <a:latin typeface="Trebuchet MS"/>
                <a:ea typeface="Trebuchet MS"/>
                <a:cs typeface="Trebuchet MS"/>
                <a:sym typeface="Trebuchet MS"/>
              </a:rPr>
              <a:t>      Asst. Prof</a:t>
            </a: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FF"/>
                </a:solidFill>
                <a:latin typeface="Trebuchet MS"/>
                <a:ea typeface="Trebuchet MS"/>
                <a:cs typeface="Trebuchet MS"/>
                <a:sym typeface="Trebuchet MS"/>
              </a:rPr>
              <a:t>      Dept. of CSE</a:t>
            </a:r>
            <a:br>
              <a:rPr lang="en-IN" sz="1800" b="0" i="0" u="none" strike="noStrike" cap="none" dirty="0">
                <a:solidFill>
                  <a:srgbClr val="0000FF"/>
                </a:solidFill>
                <a:latin typeface="Trebuchet MS"/>
                <a:ea typeface="Trebuchet MS"/>
                <a:cs typeface="Trebuchet MS"/>
                <a:sym typeface="Trebuchet MS"/>
              </a:rPr>
            </a:br>
            <a:r>
              <a:rPr lang="en-IN" sz="1800" b="0" i="0" u="none" strike="noStrike" cap="none" dirty="0">
                <a:solidFill>
                  <a:srgbClr val="0000FF"/>
                </a:solidFill>
                <a:latin typeface="Trebuchet MS"/>
                <a:ea typeface="Trebuchet MS"/>
                <a:cs typeface="Trebuchet MS"/>
                <a:sym typeface="Trebuchet MS"/>
              </a:rPr>
              <a:t>      PES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2C3A86B6-EBD5-C292-0E7D-63584F582AC7}"/>
              </a:ext>
            </a:extLst>
          </p:cNvPr>
          <p:cNvSpPr>
            <a:spLocks noGrp="1"/>
          </p:cNvSpPr>
          <p:nvPr>
            <p:ph type="sldNum" sz="quarter" idx="12"/>
          </p:nvPr>
        </p:nvSpPr>
        <p:spPr/>
        <p:txBody>
          <a:bodyPr/>
          <a:lstStyle/>
          <a:p>
            <a:fld id="{B5A7E83D-D0ED-4D2D-8278-07767DB0C107}" type="slidenum">
              <a:rPr lang="en-US" smtClean="0"/>
              <a:pPr/>
              <a:t>10</a:t>
            </a:fld>
            <a:endParaRPr lang="en-US"/>
          </a:p>
        </p:txBody>
      </p:sp>
      <p:pic>
        <p:nvPicPr>
          <p:cNvPr id="6146" name="Picture 2">
            <a:extLst>
              <a:ext uri="{FF2B5EF4-FFF2-40B4-BE49-F238E27FC236}">
                <a16:creationId xmlns:a16="http://schemas.microsoft.com/office/drawing/2014/main" xmlns="" id="{72C67021-2E14-6F85-7FCC-983593023D6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23738" y="382013"/>
            <a:ext cx="5472262" cy="28047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3BAB92E7-99E5-3DBF-A835-86DD97FC6647}"/>
              </a:ext>
            </a:extLst>
          </p:cNvPr>
          <p:cNvSpPr txBox="1"/>
          <p:nvPr/>
        </p:nvSpPr>
        <p:spPr>
          <a:xfrm>
            <a:off x="1395663" y="3301898"/>
            <a:ext cx="3624564" cy="369332"/>
          </a:xfrm>
          <a:prstGeom prst="rect">
            <a:avLst/>
          </a:prstGeom>
          <a:noFill/>
        </p:spPr>
        <p:txBody>
          <a:bodyPr wrap="square" rtlCol="0">
            <a:spAutoFit/>
          </a:bodyPr>
          <a:lstStyle/>
          <a:p>
            <a:r>
              <a:rPr lang="en-IN" dirty="0"/>
              <a:t>Stock data of Google for 100 days</a:t>
            </a:r>
          </a:p>
        </p:txBody>
      </p:sp>
      <p:pic>
        <p:nvPicPr>
          <p:cNvPr id="6148" name="Picture 4">
            <a:extLst>
              <a:ext uri="{FF2B5EF4-FFF2-40B4-BE49-F238E27FC236}">
                <a16:creationId xmlns:a16="http://schemas.microsoft.com/office/drawing/2014/main" xmlns="" id="{4E4656A5-BA75-01C8-0E88-9C227E189F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499" y="2788281"/>
            <a:ext cx="4945931" cy="22018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7CF93141-01AC-E52A-24F2-A2838C8CFF58}"/>
              </a:ext>
            </a:extLst>
          </p:cNvPr>
          <p:cNvSpPr txBox="1"/>
          <p:nvPr/>
        </p:nvSpPr>
        <p:spPr>
          <a:xfrm>
            <a:off x="7577739" y="4990096"/>
            <a:ext cx="2528787" cy="369332"/>
          </a:xfrm>
          <a:prstGeom prst="rect">
            <a:avLst/>
          </a:prstGeom>
          <a:noFill/>
        </p:spPr>
        <p:txBody>
          <a:bodyPr wrap="square" rtlCol="0">
            <a:spAutoFit/>
          </a:bodyPr>
          <a:lstStyle/>
          <a:p>
            <a:r>
              <a:rPr lang="en-IN" dirty="0"/>
              <a:t>Graph choosing page</a:t>
            </a:r>
          </a:p>
        </p:txBody>
      </p:sp>
    </p:spTree>
    <p:extLst>
      <p:ext uri="{BB962C8B-B14F-4D97-AF65-F5344CB8AC3E}">
        <p14:creationId xmlns:p14="http://schemas.microsoft.com/office/powerpoint/2010/main" val="3946533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0A0BA-A4FC-AA82-7E11-009EB9B81780}"/>
              </a:ext>
            </a:extLst>
          </p:cNvPr>
          <p:cNvSpPr>
            <a:spLocks noGrp="1"/>
          </p:cNvSpPr>
          <p:nvPr>
            <p:ph type="title"/>
          </p:nvPr>
        </p:nvSpPr>
        <p:spPr>
          <a:xfrm>
            <a:off x="813195" y="514888"/>
            <a:ext cx="9761760" cy="626897"/>
          </a:xfrm>
        </p:spPr>
        <p:txBody>
          <a:bodyPr>
            <a:noAutofit/>
          </a:bodyPr>
          <a:lstStyle/>
          <a:p>
            <a:pPr algn="l"/>
            <a:r>
              <a:rPr lang="en-IN" sz="4000" b="1" dirty="0"/>
              <a:t>GRAPHS PLOTTED</a:t>
            </a:r>
          </a:p>
        </p:txBody>
      </p:sp>
      <p:sp>
        <p:nvSpPr>
          <p:cNvPr id="5" name="Slide Number Placeholder 4">
            <a:extLst>
              <a:ext uri="{FF2B5EF4-FFF2-40B4-BE49-F238E27FC236}">
                <a16:creationId xmlns:a16="http://schemas.microsoft.com/office/drawing/2014/main" xmlns="" id="{3EE3985D-9D41-8A35-E2EB-EF48C93F5E74}"/>
              </a:ext>
            </a:extLst>
          </p:cNvPr>
          <p:cNvSpPr>
            <a:spLocks noGrp="1"/>
          </p:cNvSpPr>
          <p:nvPr>
            <p:ph type="sldNum" sz="quarter" idx="12"/>
          </p:nvPr>
        </p:nvSpPr>
        <p:spPr/>
        <p:txBody>
          <a:bodyPr/>
          <a:lstStyle/>
          <a:p>
            <a:fld id="{B5A7E83D-D0ED-4D2D-8278-07767DB0C107}" type="slidenum">
              <a:rPr lang="en-US" smtClean="0"/>
              <a:pPr/>
              <a:t>11</a:t>
            </a:fld>
            <a:endParaRPr lang="en-US"/>
          </a:p>
        </p:txBody>
      </p:sp>
      <p:pic>
        <p:nvPicPr>
          <p:cNvPr id="7170" name="Picture 2">
            <a:extLst>
              <a:ext uri="{FF2B5EF4-FFF2-40B4-BE49-F238E27FC236}">
                <a16:creationId xmlns:a16="http://schemas.microsoft.com/office/drawing/2014/main" xmlns="" id="{0D46668B-03AD-8EFC-30B2-4D188DA8F35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26920" y="1459802"/>
            <a:ext cx="4410114" cy="23733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07D8274B-3868-6EC5-A54E-BB716DBD695D}"/>
              </a:ext>
            </a:extLst>
          </p:cNvPr>
          <p:cNvSpPr txBox="1"/>
          <p:nvPr/>
        </p:nvSpPr>
        <p:spPr>
          <a:xfrm>
            <a:off x="5200931" y="5933320"/>
            <a:ext cx="1498252" cy="369332"/>
          </a:xfrm>
          <a:prstGeom prst="rect">
            <a:avLst/>
          </a:prstGeom>
          <a:noFill/>
        </p:spPr>
        <p:txBody>
          <a:bodyPr wrap="square" rtlCol="0">
            <a:spAutoFit/>
          </a:bodyPr>
          <a:lstStyle/>
          <a:p>
            <a:r>
              <a:rPr lang="en-IN" dirty="0"/>
              <a:t>Scatter Chart</a:t>
            </a:r>
          </a:p>
        </p:txBody>
      </p:sp>
      <p:sp>
        <p:nvSpPr>
          <p:cNvPr id="7" name="TextBox 6">
            <a:extLst>
              <a:ext uri="{FF2B5EF4-FFF2-40B4-BE49-F238E27FC236}">
                <a16:creationId xmlns:a16="http://schemas.microsoft.com/office/drawing/2014/main" xmlns="" id="{0FFA2EA9-595F-AE8E-008E-C471ACDC6DA3}"/>
              </a:ext>
            </a:extLst>
          </p:cNvPr>
          <p:cNvSpPr txBox="1"/>
          <p:nvPr/>
        </p:nvSpPr>
        <p:spPr>
          <a:xfrm>
            <a:off x="8324668" y="3741657"/>
            <a:ext cx="2250287" cy="369332"/>
          </a:xfrm>
          <a:prstGeom prst="rect">
            <a:avLst/>
          </a:prstGeom>
          <a:noFill/>
        </p:spPr>
        <p:txBody>
          <a:bodyPr wrap="square" rtlCol="0">
            <a:spAutoFit/>
          </a:bodyPr>
          <a:lstStyle/>
          <a:p>
            <a:r>
              <a:rPr lang="en-IN" dirty="0"/>
              <a:t>Candlestick Chart</a:t>
            </a:r>
          </a:p>
        </p:txBody>
      </p:sp>
      <p:sp>
        <p:nvSpPr>
          <p:cNvPr id="8" name="TextBox 7">
            <a:extLst>
              <a:ext uri="{FF2B5EF4-FFF2-40B4-BE49-F238E27FC236}">
                <a16:creationId xmlns:a16="http://schemas.microsoft.com/office/drawing/2014/main" xmlns="" id="{F46399E0-ACDB-BCA2-95F7-E9A1880C62A3}"/>
              </a:ext>
            </a:extLst>
          </p:cNvPr>
          <p:cNvSpPr txBox="1"/>
          <p:nvPr/>
        </p:nvSpPr>
        <p:spPr>
          <a:xfrm>
            <a:off x="1617044" y="3843595"/>
            <a:ext cx="1764961" cy="369332"/>
          </a:xfrm>
          <a:prstGeom prst="rect">
            <a:avLst/>
          </a:prstGeom>
          <a:noFill/>
        </p:spPr>
        <p:txBody>
          <a:bodyPr wrap="square" rtlCol="0">
            <a:spAutoFit/>
          </a:bodyPr>
          <a:lstStyle/>
          <a:p>
            <a:r>
              <a:rPr lang="en-IN" dirty="0"/>
              <a:t>Line Chart</a:t>
            </a:r>
          </a:p>
        </p:txBody>
      </p:sp>
      <p:pic>
        <p:nvPicPr>
          <p:cNvPr id="7172" name="Picture 4">
            <a:extLst>
              <a:ext uri="{FF2B5EF4-FFF2-40B4-BE49-F238E27FC236}">
                <a16:creationId xmlns:a16="http://schemas.microsoft.com/office/drawing/2014/main" xmlns="" id="{567729B6-EC5F-4601-99F1-9B763CDA8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659" y="1551344"/>
            <a:ext cx="4410113" cy="219031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xmlns="" id="{1ED4E373-78C3-FB14-4F8B-A8B91E8EF6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032" y="3971150"/>
            <a:ext cx="3642610" cy="1962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758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FC780-0349-9F29-F0AC-A022D28640C9}"/>
              </a:ext>
            </a:extLst>
          </p:cNvPr>
          <p:cNvSpPr>
            <a:spLocks noGrp="1"/>
          </p:cNvSpPr>
          <p:nvPr>
            <p:ph type="title"/>
          </p:nvPr>
        </p:nvSpPr>
        <p:spPr/>
        <p:txBody>
          <a:bodyPr/>
          <a:lstStyle/>
          <a:p>
            <a:pPr algn="l"/>
            <a:r>
              <a:rPr lang="en-IN" sz="4000" b="1" dirty="0"/>
              <a:t>LEARNING FROM THIS PROJECT</a:t>
            </a:r>
          </a:p>
        </p:txBody>
      </p:sp>
      <p:sp>
        <p:nvSpPr>
          <p:cNvPr id="5" name="Slide Number Placeholder 4">
            <a:extLst>
              <a:ext uri="{FF2B5EF4-FFF2-40B4-BE49-F238E27FC236}">
                <a16:creationId xmlns:a16="http://schemas.microsoft.com/office/drawing/2014/main" xmlns="" id="{8884E557-DC5C-67D3-017F-32887809BB76}"/>
              </a:ext>
            </a:extLst>
          </p:cNvPr>
          <p:cNvSpPr>
            <a:spLocks noGrp="1"/>
          </p:cNvSpPr>
          <p:nvPr>
            <p:ph type="sldNum" sz="quarter" idx="12"/>
          </p:nvPr>
        </p:nvSpPr>
        <p:spPr/>
        <p:txBody>
          <a:bodyPr/>
          <a:lstStyle/>
          <a:p>
            <a:fld id="{B5A7E83D-D0ED-4D2D-8278-07767DB0C107}" type="slidenum">
              <a:rPr lang="en-US" smtClean="0"/>
              <a:pPr/>
              <a:t>12</a:t>
            </a:fld>
            <a:endParaRPr lang="en-US"/>
          </a:p>
        </p:txBody>
      </p:sp>
      <p:sp>
        <p:nvSpPr>
          <p:cNvPr id="3" name="Content Placeholder 2">
            <a:extLst>
              <a:ext uri="{FF2B5EF4-FFF2-40B4-BE49-F238E27FC236}">
                <a16:creationId xmlns:a16="http://schemas.microsoft.com/office/drawing/2014/main" xmlns="" id="{00909790-680F-DF4F-39DE-46A4883C8B9A}"/>
              </a:ext>
            </a:extLst>
          </p:cNvPr>
          <p:cNvSpPr>
            <a:spLocks noGrp="1"/>
          </p:cNvSpPr>
          <p:nvPr>
            <p:ph sz="quarter" idx="13"/>
          </p:nvPr>
        </p:nvSpPr>
        <p:spPr>
          <a:xfrm>
            <a:off x="924444" y="1885447"/>
            <a:ext cx="7796540" cy="3997828"/>
          </a:xfrm>
        </p:spPr>
        <p:txBody>
          <a:bodyPr>
            <a:normAutofit/>
          </a:bodyPr>
          <a:lstStyle/>
          <a:p>
            <a:pPr marL="457200" indent="-457200">
              <a:buFont typeface="+mj-lt"/>
              <a:buAutoNum type="arabicPeriod"/>
            </a:pPr>
            <a:r>
              <a:rPr lang="en-IN" sz="2000" dirty="0"/>
              <a:t>Using </a:t>
            </a:r>
            <a:r>
              <a:rPr lang="en-IN" sz="2000" dirty="0" err="1"/>
              <a:t>yfinance</a:t>
            </a:r>
            <a:r>
              <a:rPr lang="en-IN" sz="2000" dirty="0"/>
              <a:t> to handle stock data.</a:t>
            </a:r>
          </a:p>
          <a:p>
            <a:pPr marL="457200" indent="-457200">
              <a:buFont typeface="+mj-lt"/>
              <a:buAutoNum type="arabicPeriod"/>
            </a:pPr>
            <a:r>
              <a:rPr lang="en-IN" sz="2000" dirty="0"/>
              <a:t>Better understanding of graphical user interface.</a:t>
            </a:r>
          </a:p>
          <a:p>
            <a:pPr marL="457200" indent="-457200">
              <a:buFont typeface="+mj-lt"/>
              <a:buAutoNum type="arabicPeriod"/>
            </a:pPr>
            <a:r>
              <a:rPr lang="en-IN" sz="2000" dirty="0"/>
              <a:t>Application of other python libraries like time, </a:t>
            </a:r>
            <a:r>
              <a:rPr lang="en-IN" sz="2000" dirty="0" err="1"/>
              <a:t>os</a:t>
            </a:r>
            <a:r>
              <a:rPr lang="en-IN" sz="2000" dirty="0"/>
              <a:t> and </a:t>
            </a:r>
            <a:r>
              <a:rPr lang="en-IN" sz="2000" dirty="0" err="1" smtClean="0"/>
              <a:t>timedelta</a:t>
            </a:r>
            <a:r>
              <a:rPr lang="en-IN" sz="2000" dirty="0"/>
              <a:t>.</a:t>
            </a:r>
          </a:p>
          <a:p>
            <a:pPr marL="457200" indent="-457200">
              <a:buFont typeface="+mj-lt"/>
              <a:buAutoNum type="arabicPeriod"/>
            </a:pPr>
            <a:r>
              <a:rPr lang="en-IN" sz="2000" dirty="0"/>
              <a:t>Using matplotlib to plot graphs.</a:t>
            </a:r>
          </a:p>
        </p:txBody>
      </p:sp>
    </p:spTree>
    <p:extLst>
      <p:ext uri="{BB962C8B-B14F-4D97-AF65-F5344CB8AC3E}">
        <p14:creationId xmlns:p14="http://schemas.microsoft.com/office/powerpoint/2010/main" val="1022146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DEC17-1E42-9453-56D3-F6B55E790DAB}"/>
              </a:ext>
            </a:extLst>
          </p:cNvPr>
          <p:cNvSpPr>
            <a:spLocks noGrp="1"/>
          </p:cNvSpPr>
          <p:nvPr>
            <p:ph type="title"/>
          </p:nvPr>
        </p:nvSpPr>
        <p:spPr/>
        <p:txBody>
          <a:bodyPr/>
          <a:lstStyle/>
          <a:p>
            <a:pPr algn="l"/>
            <a:r>
              <a:rPr lang="en-IN" sz="4000" b="1" dirty="0"/>
              <a:t>CONCLUSION</a:t>
            </a:r>
          </a:p>
        </p:txBody>
      </p:sp>
      <p:sp>
        <p:nvSpPr>
          <p:cNvPr id="5" name="Slide Number Placeholder 4">
            <a:extLst>
              <a:ext uri="{FF2B5EF4-FFF2-40B4-BE49-F238E27FC236}">
                <a16:creationId xmlns:a16="http://schemas.microsoft.com/office/drawing/2014/main" xmlns="" id="{712EFD7B-8A90-7391-DC9B-FB12EB8EE5CA}"/>
              </a:ext>
            </a:extLst>
          </p:cNvPr>
          <p:cNvSpPr>
            <a:spLocks noGrp="1"/>
          </p:cNvSpPr>
          <p:nvPr>
            <p:ph type="sldNum" sz="quarter" idx="12"/>
          </p:nvPr>
        </p:nvSpPr>
        <p:spPr/>
        <p:txBody>
          <a:bodyPr/>
          <a:lstStyle/>
          <a:p>
            <a:fld id="{B5A7E83D-D0ED-4D2D-8278-07767DB0C107}" type="slidenum">
              <a:rPr lang="en-US" smtClean="0"/>
              <a:pPr/>
              <a:t>13</a:t>
            </a:fld>
            <a:endParaRPr lang="en-US"/>
          </a:p>
        </p:txBody>
      </p:sp>
      <p:sp>
        <p:nvSpPr>
          <p:cNvPr id="3" name="Content Placeholder 2">
            <a:extLst>
              <a:ext uri="{FF2B5EF4-FFF2-40B4-BE49-F238E27FC236}">
                <a16:creationId xmlns:a16="http://schemas.microsoft.com/office/drawing/2014/main" xmlns="" id="{4EE73EC1-A239-3644-6C77-07FE940C0CEA}"/>
              </a:ext>
            </a:extLst>
          </p:cNvPr>
          <p:cNvSpPr>
            <a:spLocks noGrp="1"/>
          </p:cNvSpPr>
          <p:nvPr>
            <p:ph sz="quarter" idx="13"/>
          </p:nvPr>
        </p:nvSpPr>
        <p:spPr>
          <a:xfrm>
            <a:off x="845168" y="1163230"/>
            <a:ext cx="10566400" cy="4114800"/>
          </a:xfrm>
        </p:spPr>
        <p:txBody>
          <a:bodyPr/>
          <a:lstStyle/>
          <a:p>
            <a:pPr marL="36900" indent="0">
              <a:buNone/>
            </a:pPr>
            <a:endParaRPr lang="en-US" dirty="0">
              <a:effectLst/>
              <a:latin typeface="Söhne"/>
            </a:endParaRPr>
          </a:p>
          <a:p>
            <a:pPr marL="36900" indent="0">
              <a:buNone/>
            </a:pPr>
            <a:endParaRPr lang="en-US" dirty="0">
              <a:effectLst/>
              <a:latin typeface="Söhne"/>
            </a:endParaRPr>
          </a:p>
          <a:p>
            <a:pPr marL="36900" indent="0">
              <a:buNone/>
            </a:pPr>
            <a:endParaRPr lang="en-US" dirty="0">
              <a:effectLst/>
              <a:latin typeface="Söhne"/>
            </a:endParaRPr>
          </a:p>
          <a:p>
            <a:pPr marL="36900" indent="0">
              <a:buNone/>
            </a:pPr>
            <a:r>
              <a:rPr lang="en-US" sz="2400" dirty="0"/>
              <a:t>This stock market analysis program offers a clear visual representation of crucial financial trends. This tool enhances understanding, aiding investors and analysts in strategic decision-making. By leveraging graphical insights, stakeholders can confidently navigate market complexities, identify opportunities, and mitigate risks, gaining a competitive edge in the dynamic world of finance.</a:t>
            </a:r>
            <a:endParaRPr lang="en-IN" sz="2400" dirty="0"/>
          </a:p>
        </p:txBody>
      </p:sp>
    </p:spTree>
    <p:extLst>
      <p:ext uri="{BB962C8B-B14F-4D97-AF65-F5344CB8AC3E}">
        <p14:creationId xmlns:p14="http://schemas.microsoft.com/office/powerpoint/2010/main" val="3649464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4773C-3E83-2A99-D137-999A295B2EFF}"/>
              </a:ext>
            </a:extLst>
          </p:cNvPr>
          <p:cNvSpPr>
            <a:spLocks noGrp="1"/>
          </p:cNvSpPr>
          <p:nvPr>
            <p:ph type="title"/>
          </p:nvPr>
        </p:nvSpPr>
        <p:spPr/>
        <p:txBody>
          <a:bodyPr/>
          <a:lstStyle/>
          <a:p>
            <a:pPr algn="l"/>
            <a:r>
              <a:rPr lang="en-IN" sz="4000" b="1" dirty="0"/>
              <a:t>REFERENCES</a:t>
            </a:r>
          </a:p>
        </p:txBody>
      </p:sp>
      <p:sp>
        <p:nvSpPr>
          <p:cNvPr id="5" name="Slide Number Placeholder 4">
            <a:extLst>
              <a:ext uri="{FF2B5EF4-FFF2-40B4-BE49-F238E27FC236}">
                <a16:creationId xmlns:a16="http://schemas.microsoft.com/office/drawing/2014/main" xmlns="" id="{7C5AB1FD-2CCF-ACB9-9B2E-2F632D1F6057}"/>
              </a:ext>
            </a:extLst>
          </p:cNvPr>
          <p:cNvSpPr>
            <a:spLocks noGrp="1"/>
          </p:cNvSpPr>
          <p:nvPr>
            <p:ph type="sldNum" sz="quarter" idx="12"/>
          </p:nvPr>
        </p:nvSpPr>
        <p:spPr/>
        <p:txBody>
          <a:bodyPr/>
          <a:lstStyle/>
          <a:p>
            <a:fld id="{B5A7E83D-D0ED-4D2D-8278-07767DB0C107}" type="slidenum">
              <a:rPr lang="en-US" smtClean="0"/>
              <a:pPr/>
              <a:t>14</a:t>
            </a:fld>
            <a:endParaRPr lang="en-US"/>
          </a:p>
        </p:txBody>
      </p:sp>
      <p:sp>
        <p:nvSpPr>
          <p:cNvPr id="3" name="Content Placeholder 2">
            <a:extLst>
              <a:ext uri="{FF2B5EF4-FFF2-40B4-BE49-F238E27FC236}">
                <a16:creationId xmlns:a16="http://schemas.microsoft.com/office/drawing/2014/main" xmlns="" id="{8DA4BD0E-A168-68B0-7AAB-6E1D2DC9F4F7}"/>
              </a:ext>
            </a:extLst>
          </p:cNvPr>
          <p:cNvSpPr>
            <a:spLocks noGrp="1"/>
          </p:cNvSpPr>
          <p:nvPr>
            <p:ph sz="quarter" idx="13"/>
          </p:nvPr>
        </p:nvSpPr>
        <p:spPr>
          <a:xfrm>
            <a:off x="812800" y="2158550"/>
            <a:ext cx="10566400" cy="4114800"/>
          </a:xfrm>
        </p:spPr>
        <p:txBody>
          <a:bodyPr>
            <a:normAutofit/>
          </a:bodyPr>
          <a:lstStyle/>
          <a:p>
            <a:pPr>
              <a:buFont typeface="Wingdings" panose="05000000000000000000" pitchFamily="2" charset="2"/>
              <a:buChar char="§"/>
            </a:pPr>
            <a:r>
              <a:rPr lang="en-IN" sz="2800" dirty="0">
                <a:hlinkClick r:id="rId2"/>
              </a:rPr>
              <a:t>https://www.geeksforgeeks.org/</a:t>
            </a:r>
            <a:endParaRPr lang="en-IN" sz="2800" dirty="0"/>
          </a:p>
          <a:p>
            <a:pPr>
              <a:buFont typeface="Wingdings" panose="05000000000000000000" pitchFamily="2" charset="2"/>
              <a:buChar char="§"/>
            </a:pPr>
            <a:r>
              <a:rPr lang="en-IN" sz="2800" dirty="0"/>
              <a:t>Python Documentation</a:t>
            </a:r>
          </a:p>
        </p:txBody>
      </p:sp>
    </p:spTree>
    <p:extLst>
      <p:ext uri="{BB962C8B-B14F-4D97-AF65-F5344CB8AC3E}">
        <p14:creationId xmlns:p14="http://schemas.microsoft.com/office/powerpoint/2010/main" val="114651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37670" y="1161264"/>
            <a:ext cx="11317161" cy="4106651"/>
          </a:xfrm>
        </p:spPr>
        <p:txBody>
          <a:bodyPr/>
          <a:lstStyle/>
          <a:p>
            <a:r>
              <a:rPr lang="en-US" sz="15000" b="1" dirty="0" smtClean="0">
                <a:solidFill>
                  <a:schemeClr val="accent6">
                    <a:lumMod val="20000"/>
                    <a:lumOff val="80000"/>
                  </a:schemeClr>
                </a:solidFill>
                <a:latin typeface="Algerian" pitchFamily="82" charset="0"/>
              </a:rPr>
              <a:t>THANK YOU</a:t>
            </a:r>
            <a:endParaRPr lang="en-US" sz="15000" b="1" dirty="0">
              <a:solidFill>
                <a:schemeClr val="accent6">
                  <a:lumMod val="20000"/>
                  <a:lumOff val="80000"/>
                </a:schemeClr>
              </a:solidFill>
              <a:latin typeface="Algerian" pitchFamily="82" charset="0"/>
            </a:endParaRPr>
          </a:p>
        </p:txBody>
      </p:sp>
      <p:sp>
        <p:nvSpPr>
          <p:cNvPr id="3" name="Slide Number Placeholder 2"/>
          <p:cNvSpPr>
            <a:spLocks noGrp="1"/>
          </p:cNvSpPr>
          <p:nvPr>
            <p:ph type="sldNum" sz="quarter" idx="12"/>
          </p:nvPr>
        </p:nvSpPr>
        <p:spPr/>
        <p:txBody>
          <a:bodyPr/>
          <a:lstStyle/>
          <a:p>
            <a:fld id="{B5A7E83D-D0ED-4D2D-8278-07767DB0C107}" type="slidenum">
              <a:rPr lang="en-US" smtClean="0"/>
              <a:pPr/>
              <a:t>15</a:t>
            </a:fld>
            <a:endParaRPr lang="en-US"/>
          </a:p>
        </p:txBody>
      </p:sp>
    </p:spTree>
    <p:extLst>
      <p:ext uri="{BB962C8B-B14F-4D97-AF65-F5344CB8AC3E}">
        <p14:creationId xmlns:p14="http://schemas.microsoft.com/office/powerpoint/2010/main" val="1653165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xmlns="" id="{BAD5292B-CC31-AB47-A74C-6756015895B1}"/>
              </a:ext>
            </a:extLst>
          </p:cNvPr>
          <p:cNvSpPr>
            <a:spLocks noGrp="1"/>
          </p:cNvSpPr>
          <p:nvPr>
            <p:ph type="title"/>
          </p:nvPr>
        </p:nvSpPr>
        <p:spPr>
          <a:xfrm>
            <a:off x="381001" y="397458"/>
            <a:ext cx="10515600" cy="1325563"/>
          </a:xfrm>
        </p:spPr>
        <p:txBody>
          <a:bodyPr/>
          <a:lstStyle/>
          <a:p>
            <a:pPr algn="r"/>
            <a:r>
              <a:rPr lang="en-US" sz="4000" b="1" dirty="0" smtClean="0"/>
              <a:t>Outline</a:t>
            </a:r>
            <a:endParaRPr lang="en-US" b="1" dirty="0"/>
          </a:p>
        </p:txBody>
      </p:sp>
      <p:sp>
        <p:nvSpPr>
          <p:cNvPr id="3" name="Content Placeholder 2">
            <a:extLst>
              <a:ext uri="{FF2B5EF4-FFF2-40B4-BE49-F238E27FC236}">
                <a16:creationId xmlns:a16="http://schemas.microsoft.com/office/drawing/2014/main" xmlns="" id="{F6596B33-B7A9-A041-9748-FCC5C6AC8DD4}"/>
              </a:ext>
            </a:extLst>
          </p:cNvPr>
          <p:cNvSpPr>
            <a:spLocks noGrp="1"/>
          </p:cNvSpPr>
          <p:nvPr>
            <p:ph sz="quarter" idx="13"/>
          </p:nvPr>
        </p:nvSpPr>
        <p:spPr>
          <a:xfrm>
            <a:off x="647700" y="1639887"/>
            <a:ext cx="10515600" cy="4351338"/>
          </a:xfrm>
        </p:spPr>
        <p:txBody>
          <a:bodyPr>
            <a:noAutofit/>
          </a:bodyPr>
          <a:lstStyle/>
          <a:p>
            <a:pPr marL="685791" indent="-342900" algn="just" eaLnBrk="0" hangingPunct="0">
              <a:spcBef>
                <a:spcPts val="0"/>
              </a:spcBef>
              <a:spcAft>
                <a:spcPts val="0"/>
              </a:spcAft>
              <a:buFont typeface="Wingdings" pitchFamily="2" charset="2"/>
              <a:buChar char="§"/>
              <a:defRPr/>
            </a:pPr>
            <a:endParaRPr lang="en-US" sz="2600" dirty="0">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Problem Statement</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Team Roles and Responsibilities.</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List of inbuilt modules with its features highlighted for each</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Implementation Details – Pseudocode / Algorithm</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Results and Discussion – Screenshots of outputs</a:t>
            </a: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Learning from this project</a:t>
            </a:r>
          </a:p>
          <a:p>
            <a:pPr marL="685791" indent="-342900" algn="just" eaLnBrk="0" hangingPunct="0">
              <a:spcBef>
                <a:spcPts val="0"/>
              </a:spcBef>
              <a:spcAft>
                <a:spcPts val="0"/>
              </a:spcAft>
              <a:buFont typeface="Wingdings" pitchFamily="2" charset="2"/>
              <a:buChar char="§"/>
              <a:defRPr/>
            </a:pPr>
            <a:r>
              <a:rPr lang="en-US" sz="2600" dirty="0" smtClean="0">
                <a:ea typeface="Trebuchet MS"/>
                <a:cs typeface="Trebuchet MS"/>
                <a:sym typeface="Trebuchet MS"/>
              </a:rPr>
              <a:t>Conclusion</a:t>
            </a:r>
            <a:endParaRPr lang="en-US" sz="2600" dirty="0">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600" dirty="0">
                <a:ea typeface="Trebuchet MS"/>
                <a:cs typeface="Trebuchet MS"/>
                <a:sym typeface="Trebuchet MS"/>
              </a:rPr>
              <a:t>References – Textbooks/ web Links/ Any resource used as reference</a:t>
            </a:r>
          </a:p>
          <a:p>
            <a:pPr marL="685791" indent="-342900" algn="just" eaLnBrk="0" hangingPunct="0">
              <a:spcBef>
                <a:spcPts val="0"/>
              </a:spcBef>
              <a:spcAft>
                <a:spcPts val="0"/>
              </a:spcAft>
              <a:buFont typeface="Wingdings" pitchFamily="2" charset="2"/>
              <a:buChar char="§"/>
              <a:defRPr/>
            </a:pPr>
            <a:endParaRPr lang="en-IN" sz="2600" dirty="0">
              <a:ea typeface="Trebuchet MS"/>
              <a:cs typeface="Trebuchet MS"/>
              <a:sym typeface="Trebuchet MS"/>
            </a:endParaRPr>
          </a:p>
          <a:p>
            <a:pPr marL="685791" indent="-342900" algn="just" eaLnBrk="0" hangingPunct="0">
              <a:spcBef>
                <a:spcPts val="0"/>
              </a:spcBef>
              <a:spcAft>
                <a:spcPts val="0"/>
              </a:spcAft>
              <a:buNone/>
              <a:defRPr/>
            </a:pPr>
            <a:endParaRPr lang="en-US" sz="2600" dirty="0">
              <a:solidFill>
                <a:srgbClr val="FF0000"/>
              </a:solidFill>
              <a:ea typeface="Trebuchet MS"/>
              <a:cs typeface="Trebuchet MS"/>
              <a:sym typeface="Trebuchet MS"/>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Tree>
    <p:extLst>
      <p:ext uri="{BB962C8B-B14F-4D97-AF65-F5344CB8AC3E}">
        <p14:creationId xmlns:p14="http://schemas.microsoft.com/office/powerpoint/2010/main" val="479574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B5242-8269-7089-2A5F-00CE94029FFF}"/>
              </a:ext>
            </a:extLst>
          </p:cNvPr>
          <p:cNvSpPr>
            <a:spLocks noGrp="1"/>
          </p:cNvSpPr>
          <p:nvPr>
            <p:ph type="title"/>
          </p:nvPr>
        </p:nvSpPr>
        <p:spPr/>
        <p:txBody>
          <a:bodyPr/>
          <a:lstStyle/>
          <a:p>
            <a:pPr algn="l"/>
            <a:r>
              <a:rPr lang="en-IN" sz="4800" b="1" dirty="0"/>
              <a:t>PROBLEM STATEMENT</a:t>
            </a:r>
          </a:p>
        </p:txBody>
      </p:sp>
      <p:sp>
        <p:nvSpPr>
          <p:cNvPr id="5" name="Slide Number Placeholder 4">
            <a:extLst>
              <a:ext uri="{FF2B5EF4-FFF2-40B4-BE49-F238E27FC236}">
                <a16:creationId xmlns:a16="http://schemas.microsoft.com/office/drawing/2014/main" xmlns="" id="{45A90C66-FF67-5C2B-964F-96562FC9FA45}"/>
              </a:ext>
            </a:extLst>
          </p:cNvPr>
          <p:cNvSpPr>
            <a:spLocks noGrp="1"/>
          </p:cNvSpPr>
          <p:nvPr>
            <p:ph type="sldNum" sz="quarter" idx="12"/>
          </p:nvPr>
        </p:nvSpPr>
        <p:spPr/>
        <p:txBody>
          <a:bodyPr/>
          <a:lstStyle/>
          <a:p>
            <a:fld id="{B5A7E83D-D0ED-4D2D-8278-07767DB0C107}" type="slidenum">
              <a:rPr lang="en-US" smtClean="0"/>
              <a:pPr/>
              <a:t>3</a:t>
            </a:fld>
            <a:endParaRPr lang="en-US"/>
          </a:p>
        </p:txBody>
      </p:sp>
      <p:sp>
        <p:nvSpPr>
          <p:cNvPr id="3" name="Content Placeholder 2">
            <a:extLst>
              <a:ext uri="{FF2B5EF4-FFF2-40B4-BE49-F238E27FC236}">
                <a16:creationId xmlns:a16="http://schemas.microsoft.com/office/drawing/2014/main" xmlns="" id="{F75C38D3-FD35-3F2D-23E2-F791860AA4E4}"/>
              </a:ext>
            </a:extLst>
          </p:cNvPr>
          <p:cNvSpPr>
            <a:spLocks noGrp="1"/>
          </p:cNvSpPr>
          <p:nvPr>
            <p:ph sz="quarter" idx="13"/>
          </p:nvPr>
        </p:nvSpPr>
        <p:spPr>
          <a:xfrm>
            <a:off x="715696" y="2474140"/>
            <a:ext cx="10566400" cy="4114800"/>
          </a:xfrm>
        </p:spPr>
        <p:txBody>
          <a:bodyPr>
            <a:normAutofit/>
          </a:bodyPr>
          <a:lstStyle/>
          <a:p>
            <a:pPr marL="0" indent="0" algn="ctr">
              <a:buNone/>
            </a:pPr>
            <a:r>
              <a:rPr lang="en-US" sz="3200" dirty="0"/>
              <a:t>The objective of the project is to develop a stock analysis tool for any company's stocks.</a:t>
            </a:r>
            <a:endParaRPr lang="en-IN" sz="3200" dirty="0"/>
          </a:p>
        </p:txBody>
      </p:sp>
    </p:spTree>
    <p:extLst>
      <p:ext uri="{BB962C8B-B14F-4D97-AF65-F5344CB8AC3E}">
        <p14:creationId xmlns:p14="http://schemas.microsoft.com/office/powerpoint/2010/main" val="1175990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E2980-7850-4C0B-6483-D20C182F981E}"/>
              </a:ext>
            </a:extLst>
          </p:cNvPr>
          <p:cNvSpPr>
            <a:spLocks noGrp="1"/>
          </p:cNvSpPr>
          <p:nvPr>
            <p:ph type="title"/>
          </p:nvPr>
        </p:nvSpPr>
        <p:spPr/>
        <p:txBody>
          <a:bodyPr>
            <a:normAutofit/>
          </a:bodyPr>
          <a:lstStyle/>
          <a:p>
            <a:pPr algn="l"/>
            <a:r>
              <a:rPr lang="en-US" sz="4800" b="1" dirty="0">
                <a:ea typeface="Trebuchet MS"/>
                <a:cs typeface="Trebuchet MS"/>
                <a:sym typeface="Trebuchet MS"/>
              </a:rPr>
              <a:t>TEAM ROLES AND </a:t>
            </a:r>
            <a:r>
              <a:rPr lang="en-US" sz="4800" b="1" dirty="0" smtClean="0">
                <a:ea typeface="Trebuchet MS"/>
                <a:cs typeface="Trebuchet MS"/>
                <a:sym typeface="Trebuchet MS"/>
              </a:rPr>
              <a:t>RESPONSIBILITIES</a:t>
            </a:r>
            <a:endParaRPr lang="en-IN" b="1" dirty="0"/>
          </a:p>
        </p:txBody>
      </p:sp>
      <p:sp>
        <p:nvSpPr>
          <p:cNvPr id="5" name="Slide Number Placeholder 4">
            <a:extLst>
              <a:ext uri="{FF2B5EF4-FFF2-40B4-BE49-F238E27FC236}">
                <a16:creationId xmlns:a16="http://schemas.microsoft.com/office/drawing/2014/main" xmlns="" id="{5A5CB02F-1D07-AFAB-FB8A-A69A046B391F}"/>
              </a:ext>
            </a:extLst>
          </p:cNvPr>
          <p:cNvSpPr>
            <a:spLocks noGrp="1"/>
          </p:cNvSpPr>
          <p:nvPr>
            <p:ph type="sldNum" sz="quarter" idx="12"/>
          </p:nvPr>
        </p:nvSpPr>
        <p:spPr/>
        <p:txBody>
          <a:bodyPr/>
          <a:lstStyle/>
          <a:p>
            <a:fld id="{B5A7E83D-D0ED-4D2D-8278-07767DB0C107}" type="slidenum">
              <a:rPr lang="en-US" smtClean="0"/>
              <a:pPr/>
              <a:t>4</a:t>
            </a:fld>
            <a:endParaRPr lang="en-US"/>
          </a:p>
        </p:txBody>
      </p:sp>
      <p:sp>
        <p:nvSpPr>
          <p:cNvPr id="3" name="Content Placeholder 2">
            <a:extLst>
              <a:ext uri="{FF2B5EF4-FFF2-40B4-BE49-F238E27FC236}">
                <a16:creationId xmlns:a16="http://schemas.microsoft.com/office/drawing/2014/main" xmlns="" id="{1E9ED8C6-A603-C615-DEBB-9B83CFE09097}"/>
              </a:ext>
            </a:extLst>
          </p:cNvPr>
          <p:cNvSpPr>
            <a:spLocks noGrp="1"/>
          </p:cNvSpPr>
          <p:nvPr>
            <p:ph sz="quarter" idx="13"/>
          </p:nvPr>
        </p:nvSpPr>
        <p:spPr>
          <a:xfrm>
            <a:off x="924444" y="2068009"/>
            <a:ext cx="7796540" cy="3997828"/>
          </a:xfrm>
        </p:spPr>
        <p:txBody>
          <a:bodyPr/>
          <a:lstStyle/>
          <a:p>
            <a:r>
              <a:rPr lang="en-IN" dirty="0"/>
              <a:t>Parva </a:t>
            </a:r>
            <a:r>
              <a:rPr lang="en-IN" dirty="0" err="1"/>
              <a:t>Jigarkumar</a:t>
            </a:r>
            <a:r>
              <a:rPr lang="en-IN" dirty="0"/>
              <a:t> Shah(PES2UG23CS406) – Login and Register Page, Graph for Stock Price plot.</a:t>
            </a:r>
          </a:p>
          <a:p>
            <a:r>
              <a:rPr lang="en-IN" dirty="0"/>
              <a:t>Pavan Saxena(PES2UG23CS407) – GUI for stock page, Minor additions and corrections.</a:t>
            </a:r>
          </a:p>
          <a:p>
            <a:r>
              <a:rPr lang="en-IN" dirty="0" err="1"/>
              <a:t>Podili</a:t>
            </a:r>
            <a:r>
              <a:rPr lang="en-IN" dirty="0"/>
              <a:t> </a:t>
            </a:r>
            <a:r>
              <a:rPr lang="en-IN" dirty="0" err="1"/>
              <a:t>Sipivishta</a:t>
            </a:r>
            <a:r>
              <a:rPr lang="en-IN" dirty="0"/>
              <a:t>(PES2UG23CS412) – Stock Program.</a:t>
            </a:r>
          </a:p>
          <a:p>
            <a:r>
              <a:rPr lang="en-IN" dirty="0"/>
              <a:t>Om Jagdish </a:t>
            </a:r>
            <a:r>
              <a:rPr lang="en-IN" dirty="0" err="1"/>
              <a:t>Salyan</a:t>
            </a:r>
            <a:r>
              <a:rPr lang="en-IN" dirty="0"/>
              <a:t>(PES2UG23CS403) – GUI additions and other changes.</a:t>
            </a:r>
          </a:p>
        </p:txBody>
      </p:sp>
    </p:spTree>
    <p:extLst>
      <p:ext uri="{BB962C8B-B14F-4D97-AF65-F5344CB8AC3E}">
        <p14:creationId xmlns:p14="http://schemas.microsoft.com/office/powerpoint/2010/main" val="2828480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D3325-D3A8-3D02-64E5-915FE4C949AF}"/>
              </a:ext>
            </a:extLst>
          </p:cNvPr>
          <p:cNvSpPr>
            <a:spLocks noGrp="1"/>
          </p:cNvSpPr>
          <p:nvPr>
            <p:ph type="title"/>
          </p:nvPr>
        </p:nvSpPr>
        <p:spPr/>
        <p:txBody>
          <a:bodyPr>
            <a:normAutofit/>
          </a:bodyPr>
          <a:lstStyle/>
          <a:p>
            <a:pPr algn="l"/>
            <a:r>
              <a:rPr lang="en-IN" sz="4000" b="1" dirty="0"/>
              <a:t>LIST OF MODULES AND THEIR </a:t>
            </a:r>
            <a:r>
              <a:rPr lang="en-IN" sz="4000" b="1" dirty="0" smtClean="0"/>
              <a:t>FUNCTIONS</a:t>
            </a:r>
            <a:endParaRPr lang="en-IN" sz="4000" b="1" dirty="0"/>
          </a:p>
        </p:txBody>
      </p:sp>
      <p:sp>
        <p:nvSpPr>
          <p:cNvPr id="5" name="Slide Number Placeholder 4">
            <a:extLst>
              <a:ext uri="{FF2B5EF4-FFF2-40B4-BE49-F238E27FC236}">
                <a16:creationId xmlns:a16="http://schemas.microsoft.com/office/drawing/2014/main" xmlns="" id="{70D310AA-42AF-CF13-FA67-C50A3B4ADC54}"/>
              </a:ext>
            </a:extLst>
          </p:cNvPr>
          <p:cNvSpPr>
            <a:spLocks noGrp="1"/>
          </p:cNvSpPr>
          <p:nvPr>
            <p:ph type="sldNum" sz="quarter" idx="12"/>
          </p:nvPr>
        </p:nvSpPr>
        <p:spPr/>
        <p:txBody>
          <a:bodyPr/>
          <a:lstStyle/>
          <a:p>
            <a:fld id="{B5A7E83D-D0ED-4D2D-8278-07767DB0C107}" type="slidenum">
              <a:rPr lang="en-US" smtClean="0"/>
              <a:pPr/>
              <a:t>5</a:t>
            </a:fld>
            <a:endParaRPr lang="en-US"/>
          </a:p>
        </p:txBody>
      </p:sp>
      <p:sp>
        <p:nvSpPr>
          <p:cNvPr id="3" name="Content Placeholder 2">
            <a:extLst>
              <a:ext uri="{FF2B5EF4-FFF2-40B4-BE49-F238E27FC236}">
                <a16:creationId xmlns:a16="http://schemas.microsoft.com/office/drawing/2014/main" xmlns="" id="{F3DC95B1-9470-3216-6A22-91F48D293507}"/>
              </a:ext>
            </a:extLst>
          </p:cNvPr>
          <p:cNvSpPr>
            <a:spLocks noGrp="1"/>
          </p:cNvSpPr>
          <p:nvPr>
            <p:ph sz="quarter" idx="13"/>
          </p:nvPr>
        </p:nvSpPr>
        <p:spPr>
          <a:xfrm>
            <a:off x="913795" y="2068009"/>
            <a:ext cx="7796540" cy="3997828"/>
          </a:xfrm>
        </p:spPr>
        <p:txBody>
          <a:bodyPr>
            <a:normAutofit/>
          </a:bodyPr>
          <a:lstStyle/>
          <a:p>
            <a:pPr marL="457200" indent="-457200">
              <a:buFont typeface="+mj-lt"/>
              <a:buAutoNum type="arabicPeriod"/>
            </a:pPr>
            <a:r>
              <a:rPr lang="en-IN" sz="1800" dirty="0" err="1"/>
              <a:t>Yfinance</a:t>
            </a:r>
            <a:r>
              <a:rPr lang="en-IN" sz="1800" dirty="0"/>
              <a:t> - Module used for obtaining stock market data from Yahoo Finance.</a:t>
            </a:r>
          </a:p>
          <a:p>
            <a:pPr marL="457200" indent="-457200">
              <a:buFont typeface="+mj-lt"/>
              <a:buAutoNum type="arabicPeriod"/>
            </a:pPr>
            <a:r>
              <a:rPr lang="en-IN" sz="1800" dirty="0" err="1"/>
              <a:t>Tkinter</a:t>
            </a:r>
            <a:r>
              <a:rPr lang="en-IN" sz="1800" dirty="0"/>
              <a:t> - Used to create graphical user interface, which has functions to create windows, widgets etc. in Python.</a:t>
            </a:r>
          </a:p>
          <a:p>
            <a:pPr marL="457200" indent="-457200">
              <a:buFont typeface="+mj-lt"/>
              <a:buAutoNum type="arabicPeriod"/>
            </a:pPr>
            <a:r>
              <a:rPr lang="en-IN" sz="1800" dirty="0"/>
              <a:t>Time - This </a:t>
            </a:r>
            <a:r>
              <a:rPr lang="en-US" sz="1800" dirty="0"/>
              <a:t>module in Python is used to handle time-related tasks, such as obtaining the current time, measuring time intervals, and formatting time.</a:t>
            </a:r>
            <a:endParaRPr lang="en-IN" sz="1800" dirty="0"/>
          </a:p>
          <a:p>
            <a:pPr marL="457200" indent="-457200">
              <a:buFont typeface="+mj-lt"/>
              <a:buAutoNum type="arabicPeriod"/>
            </a:pPr>
            <a:r>
              <a:rPr lang="en-IN" sz="1800" dirty="0" err="1"/>
              <a:t>Os</a:t>
            </a:r>
            <a:r>
              <a:rPr lang="en-IN" sz="1800" dirty="0"/>
              <a:t> – It </a:t>
            </a:r>
            <a:r>
              <a:rPr lang="en-US" sz="1800" dirty="0"/>
              <a:t>is used for interacting with the operating system, including tasks like file and directory operations.</a:t>
            </a:r>
            <a:endParaRPr lang="en-IN" sz="1800" dirty="0"/>
          </a:p>
          <a:p>
            <a:pPr marL="457200" indent="-457200">
              <a:buFont typeface="+mj-lt"/>
              <a:buAutoNum type="arabicPeriod"/>
            </a:pPr>
            <a:r>
              <a:rPr lang="en-IN" sz="1800" dirty="0" err="1"/>
              <a:t>Timedelta</a:t>
            </a:r>
            <a:r>
              <a:rPr lang="en-IN" sz="1800" dirty="0"/>
              <a:t> – This </a:t>
            </a:r>
            <a:r>
              <a:rPr lang="en-IN" sz="1800" dirty="0" smtClean="0"/>
              <a:t>function</a:t>
            </a:r>
            <a:r>
              <a:rPr lang="en-US" sz="1800" dirty="0" smtClean="0"/>
              <a:t> </a:t>
            </a:r>
            <a:r>
              <a:rPr lang="en-US" sz="1800" dirty="0"/>
              <a:t>in Python is used to represent the difference between two dates or times</a:t>
            </a:r>
            <a:r>
              <a:rPr lang="en-US" sz="1800" b="0" i="0" dirty="0">
                <a:effectLst/>
                <a:latin typeface="Söhne"/>
              </a:rPr>
              <a:t>.</a:t>
            </a:r>
            <a:endParaRPr lang="en-IN" sz="1800" dirty="0"/>
          </a:p>
          <a:p>
            <a:pPr marL="457200" indent="-457200">
              <a:buFont typeface="+mj-lt"/>
              <a:buAutoNum type="arabicPeriod"/>
            </a:pPr>
            <a:r>
              <a:rPr lang="en-IN" sz="1800" dirty="0" err="1"/>
              <a:t>Messagebox</a:t>
            </a:r>
            <a:r>
              <a:rPr lang="en-IN" sz="1800" dirty="0"/>
              <a:t> – Used to display a message in a box on the screen in response to an event</a:t>
            </a:r>
            <a:r>
              <a:rPr lang="en-IN" dirty="0"/>
              <a:t>.</a:t>
            </a:r>
          </a:p>
        </p:txBody>
      </p:sp>
    </p:spTree>
    <p:extLst>
      <p:ext uri="{BB962C8B-B14F-4D97-AF65-F5344CB8AC3E}">
        <p14:creationId xmlns:p14="http://schemas.microsoft.com/office/powerpoint/2010/main" val="2677013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1F55C-4246-7722-328D-BEF76D1CB027}"/>
              </a:ext>
            </a:extLst>
          </p:cNvPr>
          <p:cNvSpPr>
            <a:spLocks noGrp="1"/>
          </p:cNvSpPr>
          <p:nvPr>
            <p:ph type="title"/>
          </p:nvPr>
        </p:nvSpPr>
        <p:spPr/>
        <p:txBody>
          <a:bodyPr/>
          <a:lstStyle/>
          <a:p>
            <a:pPr algn="l"/>
            <a:r>
              <a:rPr lang="en-IN" sz="4000" b="1" dirty="0"/>
              <a:t>IMPLEMENTATION DETAILS</a:t>
            </a:r>
          </a:p>
        </p:txBody>
      </p:sp>
      <p:sp>
        <p:nvSpPr>
          <p:cNvPr id="5" name="Slide Number Placeholder 4">
            <a:extLst>
              <a:ext uri="{FF2B5EF4-FFF2-40B4-BE49-F238E27FC236}">
                <a16:creationId xmlns:a16="http://schemas.microsoft.com/office/drawing/2014/main" xmlns="" id="{4F444643-DDB4-FAF7-762F-1F87B8D0F5EF}"/>
              </a:ext>
            </a:extLst>
          </p:cNvPr>
          <p:cNvSpPr>
            <a:spLocks noGrp="1"/>
          </p:cNvSpPr>
          <p:nvPr>
            <p:ph type="sldNum" sz="quarter" idx="12"/>
          </p:nvPr>
        </p:nvSpPr>
        <p:spPr/>
        <p:txBody>
          <a:bodyPr/>
          <a:lstStyle/>
          <a:p>
            <a:fld id="{B5A7E83D-D0ED-4D2D-8278-07767DB0C107}" type="slidenum">
              <a:rPr lang="en-US" smtClean="0"/>
              <a:pPr/>
              <a:t>6</a:t>
            </a:fld>
            <a:endParaRPr lang="en-US"/>
          </a:p>
        </p:txBody>
      </p:sp>
      <p:sp>
        <p:nvSpPr>
          <p:cNvPr id="3" name="Content Placeholder 2">
            <a:extLst>
              <a:ext uri="{FF2B5EF4-FFF2-40B4-BE49-F238E27FC236}">
                <a16:creationId xmlns:a16="http://schemas.microsoft.com/office/drawing/2014/main" xmlns="" id="{EA68DEE5-DF09-81B7-62B8-10F6BA79F89B}"/>
              </a:ext>
            </a:extLst>
          </p:cNvPr>
          <p:cNvSpPr>
            <a:spLocks noGrp="1"/>
          </p:cNvSpPr>
          <p:nvPr>
            <p:ph sz="quarter" idx="13"/>
          </p:nvPr>
        </p:nvSpPr>
        <p:spPr>
          <a:xfrm>
            <a:off x="916352" y="1885447"/>
            <a:ext cx="7796540" cy="3997828"/>
          </a:xfrm>
        </p:spPr>
        <p:txBody>
          <a:bodyPr>
            <a:noAutofit/>
          </a:bodyPr>
          <a:lstStyle/>
          <a:p>
            <a:pPr marL="457200" indent="-457200">
              <a:buFont typeface="+mj-lt"/>
              <a:buAutoNum type="arabicPeriod"/>
            </a:pPr>
            <a:r>
              <a:rPr lang="en-IN" dirty="0"/>
              <a:t>Display Home page containing Login and register buttons.</a:t>
            </a:r>
          </a:p>
          <a:p>
            <a:pPr marL="457200" indent="-457200">
              <a:buFont typeface="+mj-lt"/>
              <a:buAutoNum type="arabicPeriod"/>
            </a:pPr>
            <a:r>
              <a:rPr lang="en-IN" dirty="0"/>
              <a:t>Either create a new user by clicking register or access an existing user in login. Relevant message is displayed if username is already in use during register or if credentials used for login are incorrect.</a:t>
            </a:r>
          </a:p>
          <a:p>
            <a:pPr marL="457200" indent="-457200">
              <a:buFont typeface="+mj-lt"/>
              <a:buAutoNum type="arabicPeriod"/>
            </a:pPr>
            <a:r>
              <a:rPr lang="en-IN" dirty="0"/>
              <a:t>Enter the “Stock Symbol” of a particular company and the number of days for which stock data must be called.</a:t>
            </a:r>
          </a:p>
          <a:p>
            <a:pPr marL="457200" indent="-457200">
              <a:buFont typeface="+mj-lt"/>
              <a:buAutoNum type="arabicPeriod"/>
            </a:pPr>
            <a:r>
              <a:rPr lang="en-IN" dirty="0"/>
              <a:t>On clicking “Fetch Stock History” the entire </a:t>
            </a:r>
            <a:r>
              <a:rPr lang="en-IN" dirty="0" smtClean="0"/>
              <a:t>stock data </a:t>
            </a:r>
            <a:r>
              <a:rPr lang="en-IN" dirty="0"/>
              <a:t>for specified number of days is displayed in </a:t>
            </a:r>
            <a:r>
              <a:rPr lang="en-IN" dirty="0" err="1"/>
              <a:t>listbox</a:t>
            </a:r>
            <a:r>
              <a:rPr lang="en-IN" dirty="0"/>
              <a:t>.</a:t>
            </a:r>
          </a:p>
          <a:p>
            <a:pPr marL="457200" indent="-457200">
              <a:buFont typeface="+mj-lt"/>
              <a:buAutoNum type="arabicPeriod"/>
            </a:pPr>
            <a:r>
              <a:rPr lang="en-IN" dirty="0"/>
              <a:t>Clicking on “OK</a:t>
            </a:r>
            <a:r>
              <a:rPr lang="en-IN" dirty="0" smtClean="0"/>
              <a:t>” button, it will take user to a graph plotting page where user can select a preferable graph from the given options such as Line Chart, </a:t>
            </a:r>
            <a:r>
              <a:rPr lang="en-IN" dirty="0" err="1" smtClean="0"/>
              <a:t>CandleStick</a:t>
            </a:r>
            <a:r>
              <a:rPr lang="en-IN" dirty="0" smtClean="0"/>
              <a:t> Chart and Scatter Chart</a:t>
            </a:r>
            <a:endParaRPr lang="en-IN" dirty="0"/>
          </a:p>
          <a:p>
            <a:pPr marL="457200" indent="-457200">
              <a:buFont typeface="+mj-lt"/>
              <a:buAutoNum type="arabicPeriod"/>
            </a:pPr>
            <a:r>
              <a:rPr lang="en-IN" dirty="0"/>
              <a:t>The graph for the entered data will be plotted. To exit the program, “Quit ”button must be pressed or the close window button can be clicked.</a:t>
            </a:r>
          </a:p>
        </p:txBody>
      </p:sp>
    </p:spTree>
    <p:extLst>
      <p:ext uri="{BB962C8B-B14F-4D97-AF65-F5344CB8AC3E}">
        <p14:creationId xmlns:p14="http://schemas.microsoft.com/office/powerpoint/2010/main" val="3357887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5183D-5D04-D9B1-E7A0-32FE35A63584}"/>
              </a:ext>
            </a:extLst>
          </p:cNvPr>
          <p:cNvSpPr>
            <a:spLocks noGrp="1"/>
          </p:cNvSpPr>
          <p:nvPr>
            <p:ph type="title"/>
          </p:nvPr>
        </p:nvSpPr>
        <p:spPr/>
        <p:txBody>
          <a:bodyPr/>
          <a:lstStyle/>
          <a:p>
            <a:pPr algn="l"/>
            <a:r>
              <a:rPr lang="en-IN" sz="4000" b="1" dirty="0"/>
              <a:t>RESULTS</a:t>
            </a:r>
          </a:p>
        </p:txBody>
      </p:sp>
      <p:sp>
        <p:nvSpPr>
          <p:cNvPr id="5" name="Slide Number Placeholder 4">
            <a:extLst>
              <a:ext uri="{FF2B5EF4-FFF2-40B4-BE49-F238E27FC236}">
                <a16:creationId xmlns:a16="http://schemas.microsoft.com/office/drawing/2014/main" xmlns="" id="{C5F4534A-9B21-CFDA-4C5F-6DF2300F74FC}"/>
              </a:ext>
            </a:extLst>
          </p:cNvPr>
          <p:cNvSpPr>
            <a:spLocks noGrp="1"/>
          </p:cNvSpPr>
          <p:nvPr>
            <p:ph type="sldNum" sz="quarter" idx="12"/>
          </p:nvPr>
        </p:nvSpPr>
        <p:spPr/>
        <p:txBody>
          <a:bodyPr/>
          <a:lstStyle/>
          <a:p>
            <a:fld id="{B5A7E83D-D0ED-4D2D-8278-07767DB0C107}" type="slidenum">
              <a:rPr lang="en-US" smtClean="0"/>
              <a:pPr/>
              <a:t>7</a:t>
            </a:fld>
            <a:endParaRPr lang="en-US"/>
          </a:p>
        </p:txBody>
      </p:sp>
      <p:pic>
        <p:nvPicPr>
          <p:cNvPr id="2050" name="Picture 2">
            <a:extLst>
              <a:ext uri="{FF2B5EF4-FFF2-40B4-BE49-F238E27FC236}">
                <a16:creationId xmlns:a16="http://schemas.microsoft.com/office/drawing/2014/main" xmlns="" id="{41FF3C95-F148-C545-256F-378A3510AE8B}"/>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97280" y="1949405"/>
            <a:ext cx="4394837" cy="29591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6EE7595C-2E6D-E198-7B08-F46CB5209903}"/>
              </a:ext>
            </a:extLst>
          </p:cNvPr>
          <p:cNvSpPr txBox="1"/>
          <p:nvPr/>
        </p:nvSpPr>
        <p:spPr>
          <a:xfrm>
            <a:off x="2491213" y="4908595"/>
            <a:ext cx="1734277" cy="369332"/>
          </a:xfrm>
          <a:prstGeom prst="rect">
            <a:avLst/>
          </a:prstGeom>
          <a:noFill/>
        </p:spPr>
        <p:txBody>
          <a:bodyPr wrap="square" rtlCol="0">
            <a:spAutoFit/>
          </a:bodyPr>
          <a:lstStyle/>
          <a:p>
            <a:r>
              <a:rPr lang="en-IN" dirty="0"/>
              <a:t>Welcome Page</a:t>
            </a:r>
          </a:p>
        </p:txBody>
      </p:sp>
      <p:pic>
        <p:nvPicPr>
          <p:cNvPr id="2052" name="Picture 4">
            <a:extLst>
              <a:ext uri="{FF2B5EF4-FFF2-40B4-BE49-F238E27FC236}">
                <a16:creationId xmlns:a16="http://schemas.microsoft.com/office/drawing/2014/main" xmlns="" id="{77294ECA-AD1E-3877-22DD-D282AD128F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49405"/>
            <a:ext cx="4822919" cy="2959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2501D6F2-5B01-0652-CFDA-F0D966FA6B31}"/>
              </a:ext>
            </a:extLst>
          </p:cNvPr>
          <p:cNvSpPr txBox="1"/>
          <p:nvPr/>
        </p:nvSpPr>
        <p:spPr>
          <a:xfrm>
            <a:off x="7703975" y="4935974"/>
            <a:ext cx="1606968" cy="369332"/>
          </a:xfrm>
          <a:prstGeom prst="rect">
            <a:avLst/>
          </a:prstGeom>
          <a:noFill/>
        </p:spPr>
        <p:txBody>
          <a:bodyPr wrap="square" rtlCol="0">
            <a:spAutoFit/>
          </a:bodyPr>
          <a:lstStyle/>
          <a:p>
            <a:r>
              <a:rPr lang="en-IN" dirty="0"/>
              <a:t>Register Page</a:t>
            </a:r>
          </a:p>
        </p:txBody>
      </p:sp>
    </p:spTree>
    <p:extLst>
      <p:ext uri="{BB962C8B-B14F-4D97-AF65-F5344CB8AC3E}">
        <p14:creationId xmlns:p14="http://schemas.microsoft.com/office/powerpoint/2010/main" val="728001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A4C64-7C22-6107-53AB-18A97B80E7B0}"/>
              </a:ext>
            </a:extLst>
          </p:cNvPr>
          <p:cNvSpPr>
            <a:spLocks noGrp="1"/>
          </p:cNvSpPr>
          <p:nvPr>
            <p:ph type="title"/>
          </p:nvPr>
        </p:nvSpPr>
        <p:spPr/>
        <p:txBody>
          <a:bodyPr/>
          <a:lstStyle/>
          <a:p>
            <a:pPr algn="l"/>
            <a:r>
              <a:rPr lang="en-IN" sz="4000" b="1" dirty="0"/>
              <a:t>SCREENSHOTS</a:t>
            </a:r>
          </a:p>
        </p:txBody>
      </p:sp>
      <p:sp>
        <p:nvSpPr>
          <p:cNvPr id="5" name="Slide Number Placeholder 4">
            <a:extLst>
              <a:ext uri="{FF2B5EF4-FFF2-40B4-BE49-F238E27FC236}">
                <a16:creationId xmlns:a16="http://schemas.microsoft.com/office/drawing/2014/main" xmlns="" id="{C3212508-BDAE-EDFC-74D4-38B9848004DD}"/>
              </a:ext>
            </a:extLst>
          </p:cNvPr>
          <p:cNvSpPr>
            <a:spLocks noGrp="1"/>
          </p:cNvSpPr>
          <p:nvPr>
            <p:ph type="sldNum" sz="quarter" idx="12"/>
          </p:nvPr>
        </p:nvSpPr>
        <p:spPr/>
        <p:txBody>
          <a:bodyPr/>
          <a:lstStyle/>
          <a:p>
            <a:fld id="{B5A7E83D-D0ED-4D2D-8278-07767DB0C107}" type="slidenum">
              <a:rPr lang="en-US" smtClean="0"/>
              <a:pPr/>
              <a:t>8</a:t>
            </a:fld>
            <a:endParaRPr lang="en-US"/>
          </a:p>
        </p:txBody>
      </p:sp>
      <p:pic>
        <p:nvPicPr>
          <p:cNvPr id="4100" name="Picture 4">
            <a:extLst>
              <a:ext uri="{FF2B5EF4-FFF2-40B4-BE49-F238E27FC236}">
                <a16:creationId xmlns:a16="http://schemas.microsoft.com/office/drawing/2014/main" xmlns="" id="{C3FB8B5B-E561-4CC5-5585-6C41426CC47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97280" y="2023101"/>
            <a:ext cx="4726004" cy="25447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0C235A8D-0C33-00DA-B3D7-A1F1C3CEF3D2}"/>
              </a:ext>
            </a:extLst>
          </p:cNvPr>
          <p:cNvSpPr txBox="1"/>
          <p:nvPr/>
        </p:nvSpPr>
        <p:spPr>
          <a:xfrm>
            <a:off x="2858703" y="4567871"/>
            <a:ext cx="1501541" cy="369332"/>
          </a:xfrm>
          <a:prstGeom prst="rect">
            <a:avLst/>
          </a:prstGeom>
          <a:noFill/>
        </p:spPr>
        <p:txBody>
          <a:bodyPr wrap="square" rtlCol="0">
            <a:spAutoFit/>
          </a:bodyPr>
          <a:lstStyle/>
          <a:p>
            <a:r>
              <a:rPr lang="en-IN" dirty="0"/>
              <a:t>Login Page</a:t>
            </a:r>
          </a:p>
        </p:txBody>
      </p:sp>
      <p:pic>
        <p:nvPicPr>
          <p:cNvPr id="4102" name="Picture 6">
            <a:extLst>
              <a:ext uri="{FF2B5EF4-FFF2-40B4-BE49-F238E27FC236}">
                <a16:creationId xmlns:a16="http://schemas.microsoft.com/office/drawing/2014/main" xmlns="" id="{55FBC139-E60A-BE6F-E9B3-FDF70F683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676" y="2023101"/>
            <a:ext cx="4726004" cy="26524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A88FC247-BD63-4940-7100-A72E209CEFFA}"/>
              </a:ext>
            </a:extLst>
          </p:cNvPr>
          <p:cNvSpPr txBox="1"/>
          <p:nvPr/>
        </p:nvSpPr>
        <p:spPr>
          <a:xfrm>
            <a:off x="6429676" y="4718614"/>
            <a:ext cx="4726004" cy="369332"/>
          </a:xfrm>
          <a:prstGeom prst="rect">
            <a:avLst/>
          </a:prstGeom>
          <a:noFill/>
        </p:spPr>
        <p:txBody>
          <a:bodyPr wrap="square" rtlCol="0">
            <a:spAutoFit/>
          </a:bodyPr>
          <a:lstStyle/>
          <a:p>
            <a:r>
              <a:rPr lang="en-IN" dirty="0"/>
              <a:t>				Stock Page</a:t>
            </a:r>
          </a:p>
        </p:txBody>
      </p:sp>
    </p:spTree>
    <p:extLst>
      <p:ext uri="{BB962C8B-B14F-4D97-AF65-F5344CB8AC3E}">
        <p14:creationId xmlns:p14="http://schemas.microsoft.com/office/powerpoint/2010/main" val="441908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DEEC4-66FB-C077-2CE6-AC9D98B0B1B8}"/>
              </a:ext>
            </a:extLst>
          </p:cNvPr>
          <p:cNvSpPr>
            <a:spLocks noGrp="1"/>
          </p:cNvSpPr>
          <p:nvPr>
            <p:ph type="title"/>
          </p:nvPr>
        </p:nvSpPr>
        <p:spPr>
          <a:xfrm>
            <a:off x="375830" y="153258"/>
            <a:ext cx="10566400" cy="1143000"/>
          </a:xfrm>
        </p:spPr>
        <p:txBody>
          <a:bodyPr>
            <a:normAutofit/>
          </a:bodyPr>
          <a:lstStyle/>
          <a:p>
            <a:pPr algn="l"/>
            <a:r>
              <a:rPr lang="en-IN" sz="2600" b="1" dirty="0"/>
              <a:t>SCREENSHOTS – Exceptions Thrown During Login Or Register</a:t>
            </a:r>
          </a:p>
        </p:txBody>
      </p:sp>
      <p:sp>
        <p:nvSpPr>
          <p:cNvPr id="5" name="Slide Number Placeholder 4">
            <a:extLst>
              <a:ext uri="{FF2B5EF4-FFF2-40B4-BE49-F238E27FC236}">
                <a16:creationId xmlns:a16="http://schemas.microsoft.com/office/drawing/2014/main" xmlns="" id="{B8668C80-0892-D51C-36F4-0C173A542818}"/>
              </a:ext>
            </a:extLst>
          </p:cNvPr>
          <p:cNvSpPr>
            <a:spLocks noGrp="1"/>
          </p:cNvSpPr>
          <p:nvPr>
            <p:ph type="sldNum" sz="quarter" idx="12"/>
          </p:nvPr>
        </p:nvSpPr>
        <p:spPr/>
        <p:txBody>
          <a:bodyPr/>
          <a:lstStyle/>
          <a:p>
            <a:fld id="{B5A7E83D-D0ED-4D2D-8278-07767DB0C107}" type="slidenum">
              <a:rPr lang="en-US" smtClean="0"/>
              <a:pPr/>
              <a:t>9</a:t>
            </a:fld>
            <a:endParaRPr lang="en-US"/>
          </a:p>
        </p:txBody>
      </p:sp>
      <p:pic>
        <p:nvPicPr>
          <p:cNvPr id="5122" name="Picture 2">
            <a:extLst>
              <a:ext uri="{FF2B5EF4-FFF2-40B4-BE49-F238E27FC236}">
                <a16:creationId xmlns:a16="http://schemas.microsoft.com/office/drawing/2014/main" xmlns="" id="{ACB5BB31-5F88-B936-A163-3AAF25DECC8E}"/>
              </a:ext>
            </a:extLst>
          </p:cNvPr>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789691" y="1638131"/>
            <a:ext cx="3560517" cy="18583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A63B9260-1BAB-3839-FF30-B904A02FFC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3476" y="1653297"/>
            <a:ext cx="3560517" cy="186741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xmlns="" id="{2F41982B-810C-2EE8-6AA1-74DCF9677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053" y="3784608"/>
            <a:ext cx="3552543" cy="202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3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Horizon</Template>
  <TotalTime>2147</TotalTime>
  <Words>620</Words>
  <Application>Microsoft Office PowerPoint</Application>
  <PresentationFormat>Custom</PresentationFormat>
  <Paragraphs>87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Horizon</vt:lpstr>
      <vt:lpstr>PowerPoint Presentation</vt:lpstr>
      <vt:lpstr>Outline</vt:lpstr>
      <vt:lpstr>PROBLEM STATEMENT</vt:lpstr>
      <vt:lpstr>TEAM ROLES AND RESPONSIBILITIES</vt:lpstr>
      <vt:lpstr>LIST OF MODULES AND THEIR FUNCTIONS</vt:lpstr>
      <vt:lpstr>IMPLEMENTATION DETAILS</vt:lpstr>
      <vt:lpstr>RESULTS</vt:lpstr>
      <vt:lpstr>SCREENSHOTS</vt:lpstr>
      <vt:lpstr>SCREENSHOTS – Exceptions Thrown During Login Or Register</vt:lpstr>
      <vt:lpstr>PowerPoint Presentation</vt:lpstr>
      <vt:lpstr>GRAPHS PLOTTED</vt:lpstr>
      <vt:lpstr>LEARNING FROM THIS PROJECT</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cp:lastModifiedBy>
  <cp:revision>91</cp:revision>
  <dcterms:created xsi:type="dcterms:W3CDTF">2023-02-02T07:40:50Z</dcterms:created>
  <dcterms:modified xsi:type="dcterms:W3CDTF">2023-12-11T15:56:57Z</dcterms:modified>
</cp:coreProperties>
</file>