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56" r:id="rId2"/>
    <p:sldId id="257" r:id="rId3"/>
    <p:sldId id="258" r:id="rId4"/>
    <p:sldId id="259" r:id="rId5"/>
    <p:sldId id="262" r:id="rId6"/>
    <p:sldId id="260" r:id="rId7"/>
    <p:sldId id="263"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6736" autoAdjust="0"/>
  </p:normalViewPr>
  <p:slideViewPr>
    <p:cSldViewPr snapToGrid="0">
      <p:cViewPr>
        <p:scale>
          <a:sx n="75" d="100"/>
          <a:sy n="75" d="100"/>
        </p:scale>
        <p:origin x="208"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hyperlink" Target="https://www.healthychildren.org/English/family-life/Media/Pages/Adverse-Effects-of-Television-Commercials.aspx"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healthychildren.org/English/family-life/Media/Pages/Adverse-Effects-of-Television-Commercials.aspx"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329493-8CB0-4CC2-A5FF-816157F43899}"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SG"/>
        </a:p>
      </dgm:t>
    </dgm:pt>
    <dgm:pt modelId="{06061BB3-5C8A-4BF4-B258-614E1EC8E15C}">
      <dgm:prSet phldrT="[Text]"/>
      <dgm:spPr/>
      <dgm:t>
        <a:bodyPr/>
        <a:lstStyle/>
        <a:p>
          <a:endParaRPr lang="en-SG" dirty="0"/>
        </a:p>
      </dgm:t>
    </dgm:pt>
    <dgm:pt modelId="{03111DCB-01CC-48CE-86DB-AB947439B2FD}" type="parTrans" cxnId="{B4707174-B174-409B-9C08-849EE1AA36FE}">
      <dgm:prSet/>
      <dgm:spPr/>
      <dgm:t>
        <a:bodyPr/>
        <a:lstStyle/>
        <a:p>
          <a:endParaRPr lang="en-SG"/>
        </a:p>
      </dgm:t>
    </dgm:pt>
    <dgm:pt modelId="{D84B5990-2F74-4380-A523-A7E44389B0C8}" type="sibTrans" cxnId="{B4707174-B174-409B-9C08-849EE1AA36FE}">
      <dgm:prSet/>
      <dgm:spPr/>
      <dgm:t>
        <a:bodyPr/>
        <a:lstStyle/>
        <a:p>
          <a:endParaRPr lang="en-SG"/>
        </a:p>
      </dgm:t>
    </dgm:pt>
    <dgm:pt modelId="{111A153C-596C-4A20-A03A-48E4C5D0DBD4}">
      <dgm:prSet phldrT="[Text]"/>
      <dgm:spPr/>
      <dgm:t>
        <a:bodyPr/>
        <a:lstStyle/>
        <a:p>
          <a:r>
            <a:rPr lang="en-US" dirty="0"/>
            <a:t>Social anxiety is on the rise globally with 1 in 2 young people being affected by it</a:t>
          </a:r>
          <a:endParaRPr lang="en-SG" dirty="0"/>
        </a:p>
      </dgm:t>
    </dgm:pt>
    <dgm:pt modelId="{AE7B2F98-44EE-4A8B-B1B9-3AAC77CBB4A7}" type="parTrans" cxnId="{C7B6BEAA-D672-4CC8-AAF8-E0EEFB35E929}">
      <dgm:prSet/>
      <dgm:spPr/>
      <dgm:t>
        <a:bodyPr/>
        <a:lstStyle/>
        <a:p>
          <a:endParaRPr lang="en-SG"/>
        </a:p>
      </dgm:t>
    </dgm:pt>
    <dgm:pt modelId="{B23F8A8A-887B-472B-8C51-FF63BFAC8D15}" type="sibTrans" cxnId="{C7B6BEAA-D672-4CC8-AAF8-E0EEFB35E929}">
      <dgm:prSet/>
      <dgm:spPr/>
      <dgm:t>
        <a:bodyPr/>
        <a:lstStyle/>
        <a:p>
          <a:endParaRPr lang="en-SG"/>
        </a:p>
      </dgm:t>
    </dgm:pt>
    <dgm:pt modelId="{929027A4-308A-4157-B0A3-9D66251A77CC}">
      <dgm:prSet phldrT="[Text]"/>
      <dgm:spPr/>
      <dgm:t>
        <a:bodyPr/>
        <a:lstStyle/>
        <a:p>
          <a:r>
            <a:rPr lang="en-US" b="0" i="0" dirty="0"/>
            <a:t>Between standardized testing and a culture of achievement, today's youth can feel pressure to succeed in ways previous generations did not</a:t>
          </a:r>
          <a:r>
            <a:rPr lang="en-US" dirty="0"/>
            <a:t> </a:t>
          </a:r>
          <a:endParaRPr lang="en-SG" dirty="0"/>
        </a:p>
      </dgm:t>
    </dgm:pt>
    <dgm:pt modelId="{43C5E475-2E05-4B14-9AF4-F669F9C41C32}" type="parTrans" cxnId="{C3A9A958-F884-4807-A8CD-6D2F1B74EA8B}">
      <dgm:prSet/>
      <dgm:spPr/>
      <dgm:t>
        <a:bodyPr/>
        <a:lstStyle/>
        <a:p>
          <a:endParaRPr lang="en-SG"/>
        </a:p>
      </dgm:t>
    </dgm:pt>
    <dgm:pt modelId="{B1ED49EA-8D39-46C5-B48A-BC2A388765E8}" type="sibTrans" cxnId="{C3A9A958-F884-4807-A8CD-6D2F1B74EA8B}">
      <dgm:prSet/>
      <dgm:spPr/>
      <dgm:t>
        <a:bodyPr/>
        <a:lstStyle/>
        <a:p>
          <a:endParaRPr lang="en-SG"/>
        </a:p>
      </dgm:t>
    </dgm:pt>
    <dgm:pt modelId="{20245547-7F60-4565-9CBA-1209D9BAFAE1}">
      <dgm:prSet phldrT="[Text]"/>
      <dgm:spPr/>
      <dgm:t>
        <a:bodyPr/>
        <a:lstStyle/>
        <a:p>
          <a:endParaRPr lang="en-SG" dirty="0"/>
        </a:p>
      </dgm:t>
    </dgm:pt>
    <dgm:pt modelId="{BF651C81-D4C1-4F26-A140-C42920B1CEFC}" type="parTrans" cxnId="{736F5809-D8A5-43B3-9825-06F9AFFB8DD9}">
      <dgm:prSet/>
      <dgm:spPr/>
      <dgm:t>
        <a:bodyPr/>
        <a:lstStyle/>
        <a:p>
          <a:endParaRPr lang="en-SG"/>
        </a:p>
      </dgm:t>
    </dgm:pt>
    <dgm:pt modelId="{EBEF2C74-2B2E-4AD1-8929-915EA3081B00}" type="sibTrans" cxnId="{736F5809-D8A5-43B3-9825-06F9AFFB8DD9}">
      <dgm:prSet/>
      <dgm:spPr/>
      <dgm:t>
        <a:bodyPr/>
        <a:lstStyle/>
        <a:p>
          <a:endParaRPr lang="en-SG"/>
        </a:p>
      </dgm:t>
    </dgm:pt>
    <dgm:pt modelId="{76327385-1606-41EF-AF62-7CA50E0148F0}">
      <dgm:prSet phldrT="[Text]"/>
      <dgm:spPr/>
      <dgm:t>
        <a:bodyPr/>
        <a:lstStyle/>
        <a:p>
          <a:r>
            <a:rPr lang="en-US" b="0" i="0" dirty="0"/>
            <a:t>Today</a:t>
          </a:r>
          <a:r>
            <a:rPr lang="en-US" b="0" i="0" dirty="0">
              <a:hlinkClick xmlns:r="http://schemas.openxmlformats.org/officeDocument/2006/relationships" r:id="rId1"/>
            </a:rPr>
            <a:t>’</a:t>
          </a:r>
          <a:r>
            <a:rPr lang="en-US" b="0" i="0" dirty="0"/>
            <a:t>s youth is constantly connected to social media. It's not surprising that their self-esteem―and worldview ―becomes connected to responses to social media posts and influencers. </a:t>
          </a:r>
          <a:endParaRPr lang="en-SG" dirty="0"/>
        </a:p>
      </dgm:t>
    </dgm:pt>
    <dgm:pt modelId="{90EDE1EA-9248-4343-A5A4-28CDC6632DEB}" type="parTrans" cxnId="{08887262-B0D7-45D7-AC4E-5575D676EB2C}">
      <dgm:prSet/>
      <dgm:spPr/>
      <dgm:t>
        <a:bodyPr/>
        <a:lstStyle/>
        <a:p>
          <a:endParaRPr lang="en-SG"/>
        </a:p>
      </dgm:t>
    </dgm:pt>
    <dgm:pt modelId="{3DB0BE3D-8A2F-4837-BF2D-448AF7C97626}" type="sibTrans" cxnId="{08887262-B0D7-45D7-AC4E-5575D676EB2C}">
      <dgm:prSet/>
      <dgm:spPr/>
      <dgm:t>
        <a:bodyPr/>
        <a:lstStyle/>
        <a:p>
          <a:endParaRPr lang="en-SG"/>
        </a:p>
      </dgm:t>
    </dgm:pt>
    <dgm:pt modelId="{CEA77EF0-383C-4A23-B205-CC527CBAE707}">
      <dgm:prSet phldrT="[Text]"/>
      <dgm:spPr/>
      <dgm:t>
        <a:bodyPr/>
        <a:lstStyle/>
        <a:p>
          <a:endParaRPr lang="en-SG" dirty="0"/>
        </a:p>
      </dgm:t>
    </dgm:pt>
    <dgm:pt modelId="{AB34A9CE-6063-4B30-A903-3C05AEFD9E66}" type="sibTrans" cxnId="{A50D3C02-FEF6-4BD4-9211-429C430C03BA}">
      <dgm:prSet/>
      <dgm:spPr/>
      <dgm:t>
        <a:bodyPr/>
        <a:lstStyle/>
        <a:p>
          <a:endParaRPr lang="en-SG"/>
        </a:p>
      </dgm:t>
    </dgm:pt>
    <dgm:pt modelId="{64AD2010-9761-41B3-819B-59086455A8E3}" type="parTrans" cxnId="{A50D3C02-FEF6-4BD4-9211-429C430C03BA}">
      <dgm:prSet/>
      <dgm:spPr/>
      <dgm:t>
        <a:bodyPr/>
        <a:lstStyle/>
        <a:p>
          <a:endParaRPr lang="en-SG"/>
        </a:p>
      </dgm:t>
    </dgm:pt>
    <dgm:pt modelId="{093F08DD-DCD6-4C53-A6C6-9E334FA6F14C}" type="pres">
      <dgm:prSet presAssocID="{6C329493-8CB0-4CC2-A5FF-816157F43899}" presName="Name0" presStyleCnt="0">
        <dgm:presLayoutVars>
          <dgm:chMax/>
          <dgm:chPref/>
          <dgm:dir/>
        </dgm:presLayoutVars>
      </dgm:prSet>
      <dgm:spPr/>
    </dgm:pt>
    <dgm:pt modelId="{258FBC05-06A2-4C93-9CDA-2E793F2529B4}" type="pres">
      <dgm:prSet presAssocID="{06061BB3-5C8A-4BF4-B258-614E1EC8E15C}" presName="parenttextcomposite" presStyleCnt="0"/>
      <dgm:spPr/>
    </dgm:pt>
    <dgm:pt modelId="{03816414-1E3F-449F-95EF-0DDD45CB003F}" type="pres">
      <dgm:prSet presAssocID="{06061BB3-5C8A-4BF4-B258-614E1EC8E15C}" presName="parenttext" presStyleLbl="revTx" presStyleIdx="0" presStyleCnt="3">
        <dgm:presLayoutVars>
          <dgm:chMax/>
          <dgm:chPref val="2"/>
          <dgm:bulletEnabled val="1"/>
        </dgm:presLayoutVars>
      </dgm:prSet>
      <dgm:spPr/>
    </dgm:pt>
    <dgm:pt modelId="{ABF8FB7D-773C-4257-BD9C-4C152DFABEC3}" type="pres">
      <dgm:prSet presAssocID="{06061BB3-5C8A-4BF4-B258-614E1EC8E15C}" presName="composite" presStyleCnt="0"/>
      <dgm:spPr/>
    </dgm:pt>
    <dgm:pt modelId="{147D44DB-D8AE-483F-9A77-1C4D0633F1EA}" type="pres">
      <dgm:prSet presAssocID="{06061BB3-5C8A-4BF4-B258-614E1EC8E15C}" presName="chevron1" presStyleLbl="alignNode1" presStyleIdx="0" presStyleCnt="21"/>
      <dgm:spPr/>
    </dgm:pt>
    <dgm:pt modelId="{833ABB70-627D-4C81-A5BA-DDC5D5D805A1}" type="pres">
      <dgm:prSet presAssocID="{06061BB3-5C8A-4BF4-B258-614E1EC8E15C}" presName="chevron2" presStyleLbl="alignNode1" presStyleIdx="1" presStyleCnt="21"/>
      <dgm:spPr/>
    </dgm:pt>
    <dgm:pt modelId="{30549450-5482-47AC-A392-00A706CB21B9}" type="pres">
      <dgm:prSet presAssocID="{06061BB3-5C8A-4BF4-B258-614E1EC8E15C}" presName="chevron3" presStyleLbl="alignNode1" presStyleIdx="2" presStyleCnt="21"/>
      <dgm:spPr/>
    </dgm:pt>
    <dgm:pt modelId="{7D1D77CB-F4C6-4CE7-8B08-98C27C44F536}" type="pres">
      <dgm:prSet presAssocID="{06061BB3-5C8A-4BF4-B258-614E1EC8E15C}" presName="chevron4" presStyleLbl="alignNode1" presStyleIdx="3" presStyleCnt="21"/>
      <dgm:spPr/>
    </dgm:pt>
    <dgm:pt modelId="{805784AD-06AD-4328-9204-2A003035F6E8}" type="pres">
      <dgm:prSet presAssocID="{06061BB3-5C8A-4BF4-B258-614E1EC8E15C}" presName="chevron5" presStyleLbl="alignNode1" presStyleIdx="4" presStyleCnt="21"/>
      <dgm:spPr/>
    </dgm:pt>
    <dgm:pt modelId="{5B6612E6-3CEC-4C2C-91F7-583F89D92709}" type="pres">
      <dgm:prSet presAssocID="{06061BB3-5C8A-4BF4-B258-614E1EC8E15C}" presName="chevron6" presStyleLbl="alignNode1" presStyleIdx="5" presStyleCnt="21"/>
      <dgm:spPr/>
    </dgm:pt>
    <dgm:pt modelId="{E350D10F-A4A2-4103-B6CA-AD330DF37602}" type="pres">
      <dgm:prSet presAssocID="{06061BB3-5C8A-4BF4-B258-614E1EC8E15C}" presName="chevron7" presStyleLbl="alignNode1" presStyleIdx="6" presStyleCnt="21"/>
      <dgm:spPr/>
    </dgm:pt>
    <dgm:pt modelId="{ECA1E149-60AC-45AE-8AFC-4ABB645A04D6}" type="pres">
      <dgm:prSet presAssocID="{06061BB3-5C8A-4BF4-B258-614E1EC8E15C}" presName="childtext" presStyleLbl="solidFgAcc1" presStyleIdx="0" presStyleCnt="3">
        <dgm:presLayoutVars>
          <dgm:chMax/>
          <dgm:chPref val="0"/>
          <dgm:bulletEnabled val="1"/>
        </dgm:presLayoutVars>
      </dgm:prSet>
      <dgm:spPr/>
    </dgm:pt>
    <dgm:pt modelId="{49C60C34-0B52-44BE-8768-D23E194FEC13}" type="pres">
      <dgm:prSet presAssocID="{D84B5990-2F74-4380-A523-A7E44389B0C8}" presName="sibTrans" presStyleCnt="0"/>
      <dgm:spPr/>
    </dgm:pt>
    <dgm:pt modelId="{04AD7AEE-DAEA-4C48-9514-9AD8E22E3495}" type="pres">
      <dgm:prSet presAssocID="{CEA77EF0-383C-4A23-B205-CC527CBAE707}" presName="parenttextcomposite" presStyleCnt="0"/>
      <dgm:spPr/>
    </dgm:pt>
    <dgm:pt modelId="{7CBC16D5-9402-4D35-8B76-49173F57410C}" type="pres">
      <dgm:prSet presAssocID="{CEA77EF0-383C-4A23-B205-CC527CBAE707}" presName="parenttext" presStyleLbl="revTx" presStyleIdx="1" presStyleCnt="3">
        <dgm:presLayoutVars>
          <dgm:chMax/>
          <dgm:chPref val="2"/>
          <dgm:bulletEnabled val="1"/>
        </dgm:presLayoutVars>
      </dgm:prSet>
      <dgm:spPr/>
    </dgm:pt>
    <dgm:pt modelId="{A61D940D-806C-46DA-B886-8D67D3C0E207}" type="pres">
      <dgm:prSet presAssocID="{CEA77EF0-383C-4A23-B205-CC527CBAE707}" presName="composite" presStyleCnt="0"/>
      <dgm:spPr/>
    </dgm:pt>
    <dgm:pt modelId="{B6910CD3-8826-463E-A6CB-A00D2D311A9E}" type="pres">
      <dgm:prSet presAssocID="{CEA77EF0-383C-4A23-B205-CC527CBAE707}" presName="chevron1" presStyleLbl="alignNode1" presStyleIdx="7" presStyleCnt="21"/>
      <dgm:spPr/>
    </dgm:pt>
    <dgm:pt modelId="{BBF8AA10-A615-42F2-9EAE-03CFDD29A082}" type="pres">
      <dgm:prSet presAssocID="{CEA77EF0-383C-4A23-B205-CC527CBAE707}" presName="chevron2" presStyleLbl="alignNode1" presStyleIdx="8" presStyleCnt="21"/>
      <dgm:spPr/>
    </dgm:pt>
    <dgm:pt modelId="{CD447288-EFD7-453B-A745-24A9AE87D3BA}" type="pres">
      <dgm:prSet presAssocID="{CEA77EF0-383C-4A23-B205-CC527CBAE707}" presName="chevron3" presStyleLbl="alignNode1" presStyleIdx="9" presStyleCnt="21"/>
      <dgm:spPr/>
    </dgm:pt>
    <dgm:pt modelId="{FDFF66F0-5DA4-4841-933C-BAB2A1267D8F}" type="pres">
      <dgm:prSet presAssocID="{CEA77EF0-383C-4A23-B205-CC527CBAE707}" presName="chevron4" presStyleLbl="alignNode1" presStyleIdx="10" presStyleCnt="21"/>
      <dgm:spPr/>
    </dgm:pt>
    <dgm:pt modelId="{597E4AC1-2A1E-4FCC-BBCF-D3116E51ECF7}" type="pres">
      <dgm:prSet presAssocID="{CEA77EF0-383C-4A23-B205-CC527CBAE707}" presName="chevron5" presStyleLbl="alignNode1" presStyleIdx="11" presStyleCnt="21"/>
      <dgm:spPr/>
    </dgm:pt>
    <dgm:pt modelId="{CA828351-2024-47FB-96B6-01B86BE486DB}" type="pres">
      <dgm:prSet presAssocID="{CEA77EF0-383C-4A23-B205-CC527CBAE707}" presName="chevron6" presStyleLbl="alignNode1" presStyleIdx="12" presStyleCnt="21"/>
      <dgm:spPr/>
    </dgm:pt>
    <dgm:pt modelId="{7B2A6951-1308-4019-B936-BA5796E093DC}" type="pres">
      <dgm:prSet presAssocID="{CEA77EF0-383C-4A23-B205-CC527CBAE707}" presName="chevron7" presStyleLbl="alignNode1" presStyleIdx="13" presStyleCnt="21"/>
      <dgm:spPr/>
    </dgm:pt>
    <dgm:pt modelId="{81B8F234-F82A-4E93-9D7B-DA75AAB9AD8F}" type="pres">
      <dgm:prSet presAssocID="{CEA77EF0-383C-4A23-B205-CC527CBAE707}" presName="childtext" presStyleLbl="solidFgAcc1" presStyleIdx="1" presStyleCnt="3">
        <dgm:presLayoutVars>
          <dgm:chMax/>
          <dgm:chPref val="0"/>
          <dgm:bulletEnabled val="1"/>
        </dgm:presLayoutVars>
      </dgm:prSet>
      <dgm:spPr/>
    </dgm:pt>
    <dgm:pt modelId="{D1FD4AD5-C430-4827-A45F-241EAF442395}" type="pres">
      <dgm:prSet presAssocID="{AB34A9CE-6063-4B30-A903-3C05AEFD9E66}" presName="sibTrans" presStyleCnt="0"/>
      <dgm:spPr/>
    </dgm:pt>
    <dgm:pt modelId="{23987244-E637-479E-9456-2090A04EE630}" type="pres">
      <dgm:prSet presAssocID="{20245547-7F60-4565-9CBA-1209D9BAFAE1}" presName="parenttextcomposite" presStyleCnt="0"/>
      <dgm:spPr/>
    </dgm:pt>
    <dgm:pt modelId="{ADE1CAEB-527F-4716-AEE5-6206A17A2649}" type="pres">
      <dgm:prSet presAssocID="{20245547-7F60-4565-9CBA-1209D9BAFAE1}" presName="parenttext" presStyleLbl="revTx" presStyleIdx="2" presStyleCnt="3">
        <dgm:presLayoutVars>
          <dgm:chMax/>
          <dgm:chPref val="2"/>
          <dgm:bulletEnabled val="1"/>
        </dgm:presLayoutVars>
      </dgm:prSet>
      <dgm:spPr/>
    </dgm:pt>
    <dgm:pt modelId="{8DA2D38A-3BE9-4851-90AF-FC6CD3D507D9}" type="pres">
      <dgm:prSet presAssocID="{20245547-7F60-4565-9CBA-1209D9BAFAE1}" presName="composite" presStyleCnt="0"/>
      <dgm:spPr/>
    </dgm:pt>
    <dgm:pt modelId="{FE7F4179-A561-41AC-8C15-5DBB620BB674}" type="pres">
      <dgm:prSet presAssocID="{20245547-7F60-4565-9CBA-1209D9BAFAE1}" presName="chevron1" presStyleLbl="alignNode1" presStyleIdx="14" presStyleCnt="21"/>
      <dgm:spPr/>
    </dgm:pt>
    <dgm:pt modelId="{3F18A289-97B4-40D5-A98C-8AC377694796}" type="pres">
      <dgm:prSet presAssocID="{20245547-7F60-4565-9CBA-1209D9BAFAE1}" presName="chevron2" presStyleLbl="alignNode1" presStyleIdx="15" presStyleCnt="21"/>
      <dgm:spPr/>
    </dgm:pt>
    <dgm:pt modelId="{471DA056-7EE2-45FB-AAB0-BC922B085A44}" type="pres">
      <dgm:prSet presAssocID="{20245547-7F60-4565-9CBA-1209D9BAFAE1}" presName="chevron3" presStyleLbl="alignNode1" presStyleIdx="16" presStyleCnt="21"/>
      <dgm:spPr/>
    </dgm:pt>
    <dgm:pt modelId="{3B300359-A46C-4C90-9340-E4A80D24B9E7}" type="pres">
      <dgm:prSet presAssocID="{20245547-7F60-4565-9CBA-1209D9BAFAE1}" presName="chevron4" presStyleLbl="alignNode1" presStyleIdx="17" presStyleCnt="21"/>
      <dgm:spPr/>
    </dgm:pt>
    <dgm:pt modelId="{B21FAD88-0C51-435E-AA3E-DB74F1ED6419}" type="pres">
      <dgm:prSet presAssocID="{20245547-7F60-4565-9CBA-1209D9BAFAE1}" presName="chevron5" presStyleLbl="alignNode1" presStyleIdx="18" presStyleCnt="21"/>
      <dgm:spPr/>
    </dgm:pt>
    <dgm:pt modelId="{9FC6B2DB-7243-4D6B-9F26-7C8F21BD68D1}" type="pres">
      <dgm:prSet presAssocID="{20245547-7F60-4565-9CBA-1209D9BAFAE1}" presName="chevron6" presStyleLbl="alignNode1" presStyleIdx="19" presStyleCnt="21"/>
      <dgm:spPr/>
    </dgm:pt>
    <dgm:pt modelId="{3502B938-E2E6-404E-A511-4F24F2C9A461}" type="pres">
      <dgm:prSet presAssocID="{20245547-7F60-4565-9CBA-1209D9BAFAE1}" presName="chevron7" presStyleLbl="alignNode1" presStyleIdx="20" presStyleCnt="21"/>
      <dgm:spPr/>
    </dgm:pt>
    <dgm:pt modelId="{362F0299-D080-4CA3-BECD-029A65632EBF}" type="pres">
      <dgm:prSet presAssocID="{20245547-7F60-4565-9CBA-1209D9BAFAE1}" presName="childtext" presStyleLbl="solidFgAcc1" presStyleIdx="2" presStyleCnt="3">
        <dgm:presLayoutVars>
          <dgm:chMax/>
          <dgm:chPref val="0"/>
          <dgm:bulletEnabled val="1"/>
        </dgm:presLayoutVars>
      </dgm:prSet>
      <dgm:spPr/>
    </dgm:pt>
  </dgm:ptLst>
  <dgm:cxnLst>
    <dgm:cxn modelId="{A50D3C02-FEF6-4BD4-9211-429C430C03BA}" srcId="{6C329493-8CB0-4CC2-A5FF-816157F43899}" destId="{CEA77EF0-383C-4A23-B205-CC527CBAE707}" srcOrd="1" destOrd="0" parTransId="{64AD2010-9761-41B3-819B-59086455A8E3}" sibTransId="{AB34A9CE-6063-4B30-A903-3C05AEFD9E66}"/>
    <dgm:cxn modelId="{736F5809-D8A5-43B3-9825-06F9AFFB8DD9}" srcId="{6C329493-8CB0-4CC2-A5FF-816157F43899}" destId="{20245547-7F60-4565-9CBA-1209D9BAFAE1}" srcOrd="2" destOrd="0" parTransId="{BF651C81-D4C1-4F26-A140-C42920B1CEFC}" sibTransId="{EBEF2C74-2B2E-4AD1-8929-915EA3081B00}"/>
    <dgm:cxn modelId="{5183651F-E014-4EEE-82DF-B7E52240CE45}" type="presOf" srcId="{6C329493-8CB0-4CC2-A5FF-816157F43899}" destId="{093F08DD-DCD6-4C53-A6C6-9E334FA6F14C}" srcOrd="0" destOrd="0" presId="urn:microsoft.com/office/officeart/2008/layout/VerticalAccentList"/>
    <dgm:cxn modelId="{8CD19E33-68DF-42B2-A4A5-0AFA6A0783E0}" type="presOf" srcId="{06061BB3-5C8A-4BF4-B258-614E1EC8E15C}" destId="{03816414-1E3F-449F-95EF-0DDD45CB003F}" srcOrd="0" destOrd="0" presId="urn:microsoft.com/office/officeart/2008/layout/VerticalAccentList"/>
    <dgm:cxn modelId="{C8297737-9009-4D93-B725-AA447FA54A25}" type="presOf" srcId="{111A153C-596C-4A20-A03A-48E4C5D0DBD4}" destId="{ECA1E149-60AC-45AE-8AFC-4ABB645A04D6}" srcOrd="0" destOrd="0" presId="urn:microsoft.com/office/officeart/2008/layout/VerticalAccentList"/>
    <dgm:cxn modelId="{35D73940-642D-443E-A2F3-D0539528A5B6}" type="presOf" srcId="{20245547-7F60-4565-9CBA-1209D9BAFAE1}" destId="{ADE1CAEB-527F-4716-AEE5-6206A17A2649}" srcOrd="0" destOrd="0" presId="urn:microsoft.com/office/officeart/2008/layout/VerticalAccentList"/>
    <dgm:cxn modelId="{08887262-B0D7-45D7-AC4E-5575D676EB2C}" srcId="{20245547-7F60-4565-9CBA-1209D9BAFAE1}" destId="{76327385-1606-41EF-AF62-7CA50E0148F0}" srcOrd="0" destOrd="0" parTransId="{90EDE1EA-9248-4343-A5A4-28CDC6632DEB}" sibTransId="{3DB0BE3D-8A2F-4837-BF2D-448AF7C97626}"/>
    <dgm:cxn modelId="{2F8BF163-723E-45C2-AB89-778C5458FF30}" type="presOf" srcId="{CEA77EF0-383C-4A23-B205-CC527CBAE707}" destId="{7CBC16D5-9402-4D35-8B76-49173F57410C}" srcOrd="0" destOrd="0" presId="urn:microsoft.com/office/officeart/2008/layout/VerticalAccentList"/>
    <dgm:cxn modelId="{B4707174-B174-409B-9C08-849EE1AA36FE}" srcId="{6C329493-8CB0-4CC2-A5FF-816157F43899}" destId="{06061BB3-5C8A-4BF4-B258-614E1EC8E15C}" srcOrd="0" destOrd="0" parTransId="{03111DCB-01CC-48CE-86DB-AB947439B2FD}" sibTransId="{D84B5990-2F74-4380-A523-A7E44389B0C8}"/>
    <dgm:cxn modelId="{C3A9A958-F884-4807-A8CD-6D2F1B74EA8B}" srcId="{CEA77EF0-383C-4A23-B205-CC527CBAE707}" destId="{929027A4-308A-4157-B0A3-9D66251A77CC}" srcOrd="0" destOrd="0" parTransId="{43C5E475-2E05-4B14-9AF4-F669F9C41C32}" sibTransId="{B1ED49EA-8D39-46C5-B48A-BC2A388765E8}"/>
    <dgm:cxn modelId="{8371817E-D8B9-4F74-8DBA-A0CBE03B1351}" type="presOf" srcId="{929027A4-308A-4157-B0A3-9D66251A77CC}" destId="{81B8F234-F82A-4E93-9D7B-DA75AAB9AD8F}" srcOrd="0" destOrd="0" presId="urn:microsoft.com/office/officeart/2008/layout/VerticalAccentList"/>
    <dgm:cxn modelId="{F3A8328A-4508-45AB-A4B2-D72BC7029887}" type="presOf" srcId="{76327385-1606-41EF-AF62-7CA50E0148F0}" destId="{362F0299-D080-4CA3-BECD-029A65632EBF}" srcOrd="0" destOrd="0" presId="urn:microsoft.com/office/officeart/2008/layout/VerticalAccentList"/>
    <dgm:cxn modelId="{C7B6BEAA-D672-4CC8-AAF8-E0EEFB35E929}" srcId="{06061BB3-5C8A-4BF4-B258-614E1EC8E15C}" destId="{111A153C-596C-4A20-A03A-48E4C5D0DBD4}" srcOrd="0" destOrd="0" parTransId="{AE7B2F98-44EE-4A8B-B1B9-3AAC77CBB4A7}" sibTransId="{B23F8A8A-887B-472B-8C51-FF63BFAC8D15}"/>
    <dgm:cxn modelId="{EE050F13-8BEB-471F-AD1C-E50178953B3E}" type="presParOf" srcId="{093F08DD-DCD6-4C53-A6C6-9E334FA6F14C}" destId="{258FBC05-06A2-4C93-9CDA-2E793F2529B4}" srcOrd="0" destOrd="0" presId="urn:microsoft.com/office/officeart/2008/layout/VerticalAccentList"/>
    <dgm:cxn modelId="{B3C46DEF-8637-4A51-8DF3-F2DF0B5D15BB}" type="presParOf" srcId="{258FBC05-06A2-4C93-9CDA-2E793F2529B4}" destId="{03816414-1E3F-449F-95EF-0DDD45CB003F}" srcOrd="0" destOrd="0" presId="urn:microsoft.com/office/officeart/2008/layout/VerticalAccentList"/>
    <dgm:cxn modelId="{70FD13E8-49E5-4807-B31F-C5762547C7F9}" type="presParOf" srcId="{093F08DD-DCD6-4C53-A6C6-9E334FA6F14C}" destId="{ABF8FB7D-773C-4257-BD9C-4C152DFABEC3}" srcOrd="1" destOrd="0" presId="urn:microsoft.com/office/officeart/2008/layout/VerticalAccentList"/>
    <dgm:cxn modelId="{3BC1FCD7-1E7D-4D60-86C0-A04E79530BDB}" type="presParOf" srcId="{ABF8FB7D-773C-4257-BD9C-4C152DFABEC3}" destId="{147D44DB-D8AE-483F-9A77-1C4D0633F1EA}" srcOrd="0" destOrd="0" presId="urn:microsoft.com/office/officeart/2008/layout/VerticalAccentList"/>
    <dgm:cxn modelId="{8EA7823F-1250-4F55-90E3-B0C0CF364F36}" type="presParOf" srcId="{ABF8FB7D-773C-4257-BD9C-4C152DFABEC3}" destId="{833ABB70-627D-4C81-A5BA-DDC5D5D805A1}" srcOrd="1" destOrd="0" presId="urn:microsoft.com/office/officeart/2008/layout/VerticalAccentList"/>
    <dgm:cxn modelId="{9287435A-6D91-4A2D-90BB-3B91665A49AD}" type="presParOf" srcId="{ABF8FB7D-773C-4257-BD9C-4C152DFABEC3}" destId="{30549450-5482-47AC-A392-00A706CB21B9}" srcOrd="2" destOrd="0" presId="urn:microsoft.com/office/officeart/2008/layout/VerticalAccentList"/>
    <dgm:cxn modelId="{ADCD50CD-142A-4F5B-839F-FEBED4601FCF}" type="presParOf" srcId="{ABF8FB7D-773C-4257-BD9C-4C152DFABEC3}" destId="{7D1D77CB-F4C6-4CE7-8B08-98C27C44F536}" srcOrd="3" destOrd="0" presId="urn:microsoft.com/office/officeart/2008/layout/VerticalAccentList"/>
    <dgm:cxn modelId="{B8AC69C2-BDBC-4B93-B506-17E5360AFE26}" type="presParOf" srcId="{ABF8FB7D-773C-4257-BD9C-4C152DFABEC3}" destId="{805784AD-06AD-4328-9204-2A003035F6E8}" srcOrd="4" destOrd="0" presId="urn:microsoft.com/office/officeart/2008/layout/VerticalAccentList"/>
    <dgm:cxn modelId="{5DF5303B-FD09-48C6-9792-6C188621F612}" type="presParOf" srcId="{ABF8FB7D-773C-4257-BD9C-4C152DFABEC3}" destId="{5B6612E6-3CEC-4C2C-91F7-583F89D92709}" srcOrd="5" destOrd="0" presId="urn:microsoft.com/office/officeart/2008/layout/VerticalAccentList"/>
    <dgm:cxn modelId="{0FBAE0D2-2079-42F4-BCDD-2A3EAC44AB1D}" type="presParOf" srcId="{ABF8FB7D-773C-4257-BD9C-4C152DFABEC3}" destId="{E350D10F-A4A2-4103-B6CA-AD330DF37602}" srcOrd="6" destOrd="0" presId="urn:microsoft.com/office/officeart/2008/layout/VerticalAccentList"/>
    <dgm:cxn modelId="{638FA61F-0112-49F8-90FC-A559A922B4E1}" type="presParOf" srcId="{ABF8FB7D-773C-4257-BD9C-4C152DFABEC3}" destId="{ECA1E149-60AC-45AE-8AFC-4ABB645A04D6}" srcOrd="7" destOrd="0" presId="urn:microsoft.com/office/officeart/2008/layout/VerticalAccentList"/>
    <dgm:cxn modelId="{F66973DC-4153-40F9-B09D-53C2A5C35889}" type="presParOf" srcId="{093F08DD-DCD6-4C53-A6C6-9E334FA6F14C}" destId="{49C60C34-0B52-44BE-8768-D23E194FEC13}" srcOrd="2" destOrd="0" presId="urn:microsoft.com/office/officeart/2008/layout/VerticalAccentList"/>
    <dgm:cxn modelId="{B47CC9F2-1259-405A-A2B8-F03EC5496D4E}" type="presParOf" srcId="{093F08DD-DCD6-4C53-A6C6-9E334FA6F14C}" destId="{04AD7AEE-DAEA-4C48-9514-9AD8E22E3495}" srcOrd="3" destOrd="0" presId="urn:microsoft.com/office/officeart/2008/layout/VerticalAccentList"/>
    <dgm:cxn modelId="{BD90D231-0270-4808-8BE3-FAF20C1C71AB}" type="presParOf" srcId="{04AD7AEE-DAEA-4C48-9514-9AD8E22E3495}" destId="{7CBC16D5-9402-4D35-8B76-49173F57410C}" srcOrd="0" destOrd="0" presId="urn:microsoft.com/office/officeart/2008/layout/VerticalAccentList"/>
    <dgm:cxn modelId="{5298A47C-A093-4725-8B2B-0F6A00E6DCBF}" type="presParOf" srcId="{093F08DD-DCD6-4C53-A6C6-9E334FA6F14C}" destId="{A61D940D-806C-46DA-B886-8D67D3C0E207}" srcOrd="4" destOrd="0" presId="urn:microsoft.com/office/officeart/2008/layout/VerticalAccentList"/>
    <dgm:cxn modelId="{E592839C-1E79-46B4-9DAE-1210FA3F39A3}" type="presParOf" srcId="{A61D940D-806C-46DA-B886-8D67D3C0E207}" destId="{B6910CD3-8826-463E-A6CB-A00D2D311A9E}" srcOrd="0" destOrd="0" presId="urn:microsoft.com/office/officeart/2008/layout/VerticalAccentList"/>
    <dgm:cxn modelId="{CE2DF18A-6E78-45A4-8C6D-637ED24DCF4A}" type="presParOf" srcId="{A61D940D-806C-46DA-B886-8D67D3C0E207}" destId="{BBF8AA10-A615-42F2-9EAE-03CFDD29A082}" srcOrd="1" destOrd="0" presId="urn:microsoft.com/office/officeart/2008/layout/VerticalAccentList"/>
    <dgm:cxn modelId="{2418800D-64C8-44DF-BE6C-BF1F201543E3}" type="presParOf" srcId="{A61D940D-806C-46DA-B886-8D67D3C0E207}" destId="{CD447288-EFD7-453B-A745-24A9AE87D3BA}" srcOrd="2" destOrd="0" presId="urn:microsoft.com/office/officeart/2008/layout/VerticalAccentList"/>
    <dgm:cxn modelId="{33EB2E5C-D2D5-4B65-BCF5-BF604F88F415}" type="presParOf" srcId="{A61D940D-806C-46DA-B886-8D67D3C0E207}" destId="{FDFF66F0-5DA4-4841-933C-BAB2A1267D8F}" srcOrd="3" destOrd="0" presId="urn:microsoft.com/office/officeart/2008/layout/VerticalAccentList"/>
    <dgm:cxn modelId="{8F6B343C-2CAD-4699-A65C-72758E91176D}" type="presParOf" srcId="{A61D940D-806C-46DA-B886-8D67D3C0E207}" destId="{597E4AC1-2A1E-4FCC-BBCF-D3116E51ECF7}" srcOrd="4" destOrd="0" presId="urn:microsoft.com/office/officeart/2008/layout/VerticalAccentList"/>
    <dgm:cxn modelId="{286EB46C-B09B-4D6F-9449-218DA8465678}" type="presParOf" srcId="{A61D940D-806C-46DA-B886-8D67D3C0E207}" destId="{CA828351-2024-47FB-96B6-01B86BE486DB}" srcOrd="5" destOrd="0" presId="urn:microsoft.com/office/officeart/2008/layout/VerticalAccentList"/>
    <dgm:cxn modelId="{EBD04ED0-539E-46DB-9318-7BBAFFDD438B}" type="presParOf" srcId="{A61D940D-806C-46DA-B886-8D67D3C0E207}" destId="{7B2A6951-1308-4019-B936-BA5796E093DC}" srcOrd="6" destOrd="0" presId="urn:microsoft.com/office/officeart/2008/layout/VerticalAccentList"/>
    <dgm:cxn modelId="{3377087A-1C4F-4775-8EAD-2153A9CB379D}" type="presParOf" srcId="{A61D940D-806C-46DA-B886-8D67D3C0E207}" destId="{81B8F234-F82A-4E93-9D7B-DA75AAB9AD8F}" srcOrd="7" destOrd="0" presId="urn:microsoft.com/office/officeart/2008/layout/VerticalAccentList"/>
    <dgm:cxn modelId="{F0283144-8D12-42E1-8B14-E8FC4F4E44A2}" type="presParOf" srcId="{093F08DD-DCD6-4C53-A6C6-9E334FA6F14C}" destId="{D1FD4AD5-C430-4827-A45F-241EAF442395}" srcOrd="5" destOrd="0" presId="urn:microsoft.com/office/officeart/2008/layout/VerticalAccentList"/>
    <dgm:cxn modelId="{BAE418B6-9A79-49DF-865B-06A83D36B1A6}" type="presParOf" srcId="{093F08DD-DCD6-4C53-A6C6-9E334FA6F14C}" destId="{23987244-E637-479E-9456-2090A04EE630}" srcOrd="6" destOrd="0" presId="urn:microsoft.com/office/officeart/2008/layout/VerticalAccentList"/>
    <dgm:cxn modelId="{8EC67A99-D93D-4DE4-90AE-8E7330D2E002}" type="presParOf" srcId="{23987244-E637-479E-9456-2090A04EE630}" destId="{ADE1CAEB-527F-4716-AEE5-6206A17A2649}" srcOrd="0" destOrd="0" presId="urn:microsoft.com/office/officeart/2008/layout/VerticalAccentList"/>
    <dgm:cxn modelId="{216EF343-3C2C-4285-97AD-13BB3F8D8A5C}" type="presParOf" srcId="{093F08DD-DCD6-4C53-A6C6-9E334FA6F14C}" destId="{8DA2D38A-3BE9-4851-90AF-FC6CD3D507D9}" srcOrd="7" destOrd="0" presId="urn:microsoft.com/office/officeart/2008/layout/VerticalAccentList"/>
    <dgm:cxn modelId="{FE9C51DD-D1A2-42F0-BB64-2232C2D60707}" type="presParOf" srcId="{8DA2D38A-3BE9-4851-90AF-FC6CD3D507D9}" destId="{FE7F4179-A561-41AC-8C15-5DBB620BB674}" srcOrd="0" destOrd="0" presId="urn:microsoft.com/office/officeart/2008/layout/VerticalAccentList"/>
    <dgm:cxn modelId="{05B56E4C-33FB-45F2-8601-C5C7B3A6B760}" type="presParOf" srcId="{8DA2D38A-3BE9-4851-90AF-FC6CD3D507D9}" destId="{3F18A289-97B4-40D5-A98C-8AC377694796}" srcOrd="1" destOrd="0" presId="urn:microsoft.com/office/officeart/2008/layout/VerticalAccentList"/>
    <dgm:cxn modelId="{91F5B312-1E5C-46DD-9202-E4326F93F576}" type="presParOf" srcId="{8DA2D38A-3BE9-4851-90AF-FC6CD3D507D9}" destId="{471DA056-7EE2-45FB-AAB0-BC922B085A44}" srcOrd="2" destOrd="0" presId="urn:microsoft.com/office/officeart/2008/layout/VerticalAccentList"/>
    <dgm:cxn modelId="{E4A5BA25-CFF2-421F-A123-98F2F192B73F}" type="presParOf" srcId="{8DA2D38A-3BE9-4851-90AF-FC6CD3D507D9}" destId="{3B300359-A46C-4C90-9340-E4A80D24B9E7}" srcOrd="3" destOrd="0" presId="urn:microsoft.com/office/officeart/2008/layout/VerticalAccentList"/>
    <dgm:cxn modelId="{586BED9B-0137-4DED-8B0F-116D0FA16E01}" type="presParOf" srcId="{8DA2D38A-3BE9-4851-90AF-FC6CD3D507D9}" destId="{B21FAD88-0C51-435E-AA3E-DB74F1ED6419}" srcOrd="4" destOrd="0" presId="urn:microsoft.com/office/officeart/2008/layout/VerticalAccentList"/>
    <dgm:cxn modelId="{3E11EABA-3297-4D45-9F2E-29BB067642B7}" type="presParOf" srcId="{8DA2D38A-3BE9-4851-90AF-FC6CD3D507D9}" destId="{9FC6B2DB-7243-4D6B-9F26-7C8F21BD68D1}" srcOrd="5" destOrd="0" presId="urn:microsoft.com/office/officeart/2008/layout/VerticalAccentList"/>
    <dgm:cxn modelId="{0D787D42-5C08-44A2-9371-9B26B68B48A2}" type="presParOf" srcId="{8DA2D38A-3BE9-4851-90AF-FC6CD3D507D9}" destId="{3502B938-E2E6-404E-A511-4F24F2C9A461}" srcOrd="6" destOrd="0" presId="urn:microsoft.com/office/officeart/2008/layout/VerticalAccentList"/>
    <dgm:cxn modelId="{0D343BB5-B0CE-464D-8DAB-98EA4AEEDD62}" type="presParOf" srcId="{8DA2D38A-3BE9-4851-90AF-FC6CD3D507D9}" destId="{362F0299-D080-4CA3-BECD-029A65632EBF}"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3DF4E6-A214-475B-A097-7BDF257F6885}" type="doc">
      <dgm:prSet loTypeId="urn:microsoft.com/office/officeart/2005/8/layout/cycle8" loCatId="cycle" qsTypeId="urn:microsoft.com/office/officeart/2005/8/quickstyle/simple1" qsCatId="simple" csTypeId="urn:microsoft.com/office/officeart/2005/8/colors/accent1_2" csCatId="accent1" phldr="1"/>
      <dgm:spPr/>
    </dgm:pt>
    <dgm:pt modelId="{31603EE3-336F-406D-BD88-BFF59CCF11ED}">
      <dgm:prSet phldrT="[Text]"/>
      <dgm:spPr/>
      <dgm:t>
        <a:bodyPr/>
        <a:lstStyle/>
        <a:p>
          <a:r>
            <a:rPr lang="en-US" dirty="0"/>
            <a:t>Hiding from spotlight moments</a:t>
          </a:r>
          <a:endParaRPr lang="en-SG" dirty="0"/>
        </a:p>
      </dgm:t>
    </dgm:pt>
    <dgm:pt modelId="{50C7E2AE-B93C-4A63-8AFB-ADB7499E67B7}" type="parTrans" cxnId="{FB3DB8EF-6884-436D-A436-7009A62FB022}">
      <dgm:prSet/>
      <dgm:spPr/>
      <dgm:t>
        <a:bodyPr/>
        <a:lstStyle/>
        <a:p>
          <a:endParaRPr lang="en-SG"/>
        </a:p>
      </dgm:t>
    </dgm:pt>
    <dgm:pt modelId="{4BFC3C12-A3E4-420B-B9CF-CBAB4F3372B5}" type="sibTrans" cxnId="{FB3DB8EF-6884-436D-A436-7009A62FB022}">
      <dgm:prSet/>
      <dgm:spPr/>
      <dgm:t>
        <a:bodyPr/>
        <a:lstStyle/>
        <a:p>
          <a:endParaRPr lang="en-SG"/>
        </a:p>
      </dgm:t>
    </dgm:pt>
    <dgm:pt modelId="{20F569A3-6206-4241-B767-66CCF9A9AC96}">
      <dgm:prSet phldrT="[Text]"/>
      <dgm:spPr/>
      <dgm:t>
        <a:bodyPr/>
        <a:lstStyle/>
        <a:p>
          <a:r>
            <a:rPr lang="en-US" dirty="0"/>
            <a:t>Missed opportunity to show what they can do</a:t>
          </a:r>
          <a:endParaRPr lang="en-SG" dirty="0"/>
        </a:p>
      </dgm:t>
    </dgm:pt>
    <dgm:pt modelId="{435F9AC5-07F5-4E87-AFE7-BBCBE2DF438E}" type="parTrans" cxnId="{1E1420E3-3118-454E-AFF4-84B73F5CD06A}">
      <dgm:prSet/>
      <dgm:spPr/>
      <dgm:t>
        <a:bodyPr/>
        <a:lstStyle/>
        <a:p>
          <a:endParaRPr lang="en-SG"/>
        </a:p>
      </dgm:t>
    </dgm:pt>
    <dgm:pt modelId="{9DF9E122-2757-4249-A18E-AEA584B915F8}" type="sibTrans" cxnId="{1E1420E3-3118-454E-AFF4-84B73F5CD06A}">
      <dgm:prSet/>
      <dgm:spPr/>
      <dgm:t>
        <a:bodyPr/>
        <a:lstStyle/>
        <a:p>
          <a:endParaRPr lang="en-SG"/>
        </a:p>
      </dgm:t>
    </dgm:pt>
    <dgm:pt modelId="{F2C621D7-AB25-4CDF-89A1-CB13F09C45A3}">
      <dgm:prSet phldrT="[Text]"/>
      <dgm:spPr/>
      <dgm:t>
        <a:bodyPr/>
        <a:lstStyle/>
        <a:p>
          <a:r>
            <a:rPr lang="en-US" dirty="0"/>
            <a:t>Fear of judgment of not living up to societal expectations</a:t>
          </a:r>
          <a:endParaRPr lang="en-SG" dirty="0"/>
        </a:p>
      </dgm:t>
    </dgm:pt>
    <dgm:pt modelId="{D766AF24-52E7-4568-969B-89D4EBEE9898}" type="parTrans" cxnId="{F3E7DE87-C6AB-416D-925C-6FD78D0CF777}">
      <dgm:prSet/>
      <dgm:spPr/>
      <dgm:t>
        <a:bodyPr/>
        <a:lstStyle/>
        <a:p>
          <a:endParaRPr lang="en-SG"/>
        </a:p>
      </dgm:t>
    </dgm:pt>
    <dgm:pt modelId="{1106098D-6FD1-4D30-8D16-4DC7748F561B}" type="sibTrans" cxnId="{F3E7DE87-C6AB-416D-925C-6FD78D0CF777}">
      <dgm:prSet/>
      <dgm:spPr/>
      <dgm:t>
        <a:bodyPr/>
        <a:lstStyle/>
        <a:p>
          <a:endParaRPr lang="en-SG"/>
        </a:p>
      </dgm:t>
    </dgm:pt>
    <dgm:pt modelId="{0D288B9A-D979-4B10-B632-8C5AA94620FC}" type="pres">
      <dgm:prSet presAssocID="{E03DF4E6-A214-475B-A097-7BDF257F6885}" presName="compositeShape" presStyleCnt="0">
        <dgm:presLayoutVars>
          <dgm:chMax val="7"/>
          <dgm:dir/>
          <dgm:resizeHandles val="exact"/>
        </dgm:presLayoutVars>
      </dgm:prSet>
      <dgm:spPr/>
    </dgm:pt>
    <dgm:pt modelId="{CC8355F4-2273-4B2F-B4DC-3CA71D66CF0F}" type="pres">
      <dgm:prSet presAssocID="{E03DF4E6-A214-475B-A097-7BDF257F6885}" presName="wedge1" presStyleLbl="node1" presStyleIdx="0" presStyleCnt="3"/>
      <dgm:spPr/>
    </dgm:pt>
    <dgm:pt modelId="{C4399F12-9007-4272-BABB-DCB977D278C5}" type="pres">
      <dgm:prSet presAssocID="{E03DF4E6-A214-475B-A097-7BDF257F6885}" presName="dummy1a" presStyleCnt="0"/>
      <dgm:spPr/>
    </dgm:pt>
    <dgm:pt modelId="{FD08B124-C30B-4079-8E80-0D58031C3F32}" type="pres">
      <dgm:prSet presAssocID="{E03DF4E6-A214-475B-A097-7BDF257F6885}" presName="dummy1b" presStyleCnt="0"/>
      <dgm:spPr/>
    </dgm:pt>
    <dgm:pt modelId="{642ECA9A-736B-481B-AF18-471133BCDDC4}" type="pres">
      <dgm:prSet presAssocID="{E03DF4E6-A214-475B-A097-7BDF257F6885}" presName="wedge1Tx" presStyleLbl="node1" presStyleIdx="0" presStyleCnt="3">
        <dgm:presLayoutVars>
          <dgm:chMax val="0"/>
          <dgm:chPref val="0"/>
          <dgm:bulletEnabled val="1"/>
        </dgm:presLayoutVars>
      </dgm:prSet>
      <dgm:spPr/>
    </dgm:pt>
    <dgm:pt modelId="{83535BEA-0A49-4ED4-8B33-284ADF61C17A}" type="pres">
      <dgm:prSet presAssocID="{E03DF4E6-A214-475B-A097-7BDF257F6885}" presName="wedge2" presStyleLbl="node1" presStyleIdx="1" presStyleCnt="3"/>
      <dgm:spPr/>
    </dgm:pt>
    <dgm:pt modelId="{947CA1F7-7D39-48D4-B4A4-B0B6E33545E0}" type="pres">
      <dgm:prSet presAssocID="{E03DF4E6-A214-475B-A097-7BDF257F6885}" presName="dummy2a" presStyleCnt="0"/>
      <dgm:spPr/>
    </dgm:pt>
    <dgm:pt modelId="{EC2D3C5B-7319-4B8F-9906-E2C051CDB062}" type="pres">
      <dgm:prSet presAssocID="{E03DF4E6-A214-475B-A097-7BDF257F6885}" presName="dummy2b" presStyleCnt="0"/>
      <dgm:spPr/>
    </dgm:pt>
    <dgm:pt modelId="{30F58A8D-4347-4B76-B961-7C701A87F705}" type="pres">
      <dgm:prSet presAssocID="{E03DF4E6-A214-475B-A097-7BDF257F6885}" presName="wedge2Tx" presStyleLbl="node1" presStyleIdx="1" presStyleCnt="3">
        <dgm:presLayoutVars>
          <dgm:chMax val="0"/>
          <dgm:chPref val="0"/>
          <dgm:bulletEnabled val="1"/>
        </dgm:presLayoutVars>
      </dgm:prSet>
      <dgm:spPr/>
    </dgm:pt>
    <dgm:pt modelId="{62FACD21-C091-441C-B215-9991114D0DB6}" type="pres">
      <dgm:prSet presAssocID="{E03DF4E6-A214-475B-A097-7BDF257F6885}" presName="wedge3" presStyleLbl="node1" presStyleIdx="2" presStyleCnt="3"/>
      <dgm:spPr/>
    </dgm:pt>
    <dgm:pt modelId="{BC6F02A7-AD23-4D11-8061-EDFE479ECF0E}" type="pres">
      <dgm:prSet presAssocID="{E03DF4E6-A214-475B-A097-7BDF257F6885}" presName="dummy3a" presStyleCnt="0"/>
      <dgm:spPr/>
    </dgm:pt>
    <dgm:pt modelId="{F5848DA4-AD5D-4892-8CD0-03323E0D334B}" type="pres">
      <dgm:prSet presAssocID="{E03DF4E6-A214-475B-A097-7BDF257F6885}" presName="dummy3b" presStyleCnt="0"/>
      <dgm:spPr/>
    </dgm:pt>
    <dgm:pt modelId="{CC135A15-48C6-45FD-8936-96309245BBEB}" type="pres">
      <dgm:prSet presAssocID="{E03DF4E6-A214-475B-A097-7BDF257F6885}" presName="wedge3Tx" presStyleLbl="node1" presStyleIdx="2" presStyleCnt="3">
        <dgm:presLayoutVars>
          <dgm:chMax val="0"/>
          <dgm:chPref val="0"/>
          <dgm:bulletEnabled val="1"/>
        </dgm:presLayoutVars>
      </dgm:prSet>
      <dgm:spPr/>
    </dgm:pt>
    <dgm:pt modelId="{D4822888-CECD-433C-B7B7-5CBD192E5EC9}" type="pres">
      <dgm:prSet presAssocID="{4BFC3C12-A3E4-420B-B9CF-CBAB4F3372B5}" presName="arrowWedge1" presStyleLbl="fgSibTrans2D1" presStyleIdx="0" presStyleCnt="3"/>
      <dgm:spPr/>
    </dgm:pt>
    <dgm:pt modelId="{CDA16CC6-271F-4444-B978-473E00C06345}" type="pres">
      <dgm:prSet presAssocID="{9DF9E122-2757-4249-A18E-AEA584B915F8}" presName="arrowWedge2" presStyleLbl="fgSibTrans2D1" presStyleIdx="1" presStyleCnt="3"/>
      <dgm:spPr/>
    </dgm:pt>
    <dgm:pt modelId="{2621FE2D-B68C-470B-B048-6CC134F7395F}" type="pres">
      <dgm:prSet presAssocID="{1106098D-6FD1-4D30-8D16-4DC7748F561B}" presName="arrowWedge3" presStyleLbl="fgSibTrans2D1" presStyleIdx="2" presStyleCnt="3"/>
      <dgm:spPr/>
    </dgm:pt>
  </dgm:ptLst>
  <dgm:cxnLst>
    <dgm:cxn modelId="{7F4AB30E-B36B-4006-8A62-3443479BF638}" type="presOf" srcId="{F2C621D7-AB25-4CDF-89A1-CB13F09C45A3}" destId="{62FACD21-C091-441C-B215-9991114D0DB6}" srcOrd="0" destOrd="0" presId="urn:microsoft.com/office/officeart/2005/8/layout/cycle8"/>
    <dgm:cxn modelId="{6328A00F-60C9-4479-AA72-45934673BF98}" type="presOf" srcId="{20F569A3-6206-4241-B767-66CCF9A9AC96}" destId="{83535BEA-0A49-4ED4-8B33-284ADF61C17A}" srcOrd="0" destOrd="0" presId="urn:microsoft.com/office/officeart/2005/8/layout/cycle8"/>
    <dgm:cxn modelId="{8F7A4A63-1D6C-4543-ADFF-902CBA29A63F}" type="presOf" srcId="{31603EE3-336F-406D-BD88-BFF59CCF11ED}" destId="{642ECA9A-736B-481B-AF18-471133BCDDC4}" srcOrd="1" destOrd="0" presId="urn:microsoft.com/office/officeart/2005/8/layout/cycle8"/>
    <dgm:cxn modelId="{F3E7DE87-C6AB-416D-925C-6FD78D0CF777}" srcId="{E03DF4E6-A214-475B-A097-7BDF257F6885}" destId="{F2C621D7-AB25-4CDF-89A1-CB13F09C45A3}" srcOrd="2" destOrd="0" parTransId="{D766AF24-52E7-4568-969B-89D4EBEE9898}" sibTransId="{1106098D-6FD1-4D30-8D16-4DC7748F561B}"/>
    <dgm:cxn modelId="{BECA708C-175B-4A47-B8CB-004C9F437C25}" type="presOf" srcId="{F2C621D7-AB25-4CDF-89A1-CB13F09C45A3}" destId="{CC135A15-48C6-45FD-8936-96309245BBEB}" srcOrd="1" destOrd="0" presId="urn:microsoft.com/office/officeart/2005/8/layout/cycle8"/>
    <dgm:cxn modelId="{10003EDD-3041-4782-98E5-05FE12BCDF52}" type="presOf" srcId="{20F569A3-6206-4241-B767-66CCF9A9AC96}" destId="{30F58A8D-4347-4B76-B961-7C701A87F705}" srcOrd="1" destOrd="0" presId="urn:microsoft.com/office/officeart/2005/8/layout/cycle8"/>
    <dgm:cxn modelId="{1E1420E3-3118-454E-AFF4-84B73F5CD06A}" srcId="{E03DF4E6-A214-475B-A097-7BDF257F6885}" destId="{20F569A3-6206-4241-B767-66CCF9A9AC96}" srcOrd="1" destOrd="0" parTransId="{435F9AC5-07F5-4E87-AFE7-BBCBE2DF438E}" sibTransId="{9DF9E122-2757-4249-A18E-AEA584B915F8}"/>
    <dgm:cxn modelId="{FB3DB8EF-6884-436D-A436-7009A62FB022}" srcId="{E03DF4E6-A214-475B-A097-7BDF257F6885}" destId="{31603EE3-336F-406D-BD88-BFF59CCF11ED}" srcOrd="0" destOrd="0" parTransId="{50C7E2AE-B93C-4A63-8AFB-ADB7499E67B7}" sibTransId="{4BFC3C12-A3E4-420B-B9CF-CBAB4F3372B5}"/>
    <dgm:cxn modelId="{D79DD8EF-B5D5-483D-A2A4-5CACE28FF64E}" type="presOf" srcId="{31603EE3-336F-406D-BD88-BFF59CCF11ED}" destId="{CC8355F4-2273-4B2F-B4DC-3CA71D66CF0F}" srcOrd="0" destOrd="0" presId="urn:microsoft.com/office/officeart/2005/8/layout/cycle8"/>
    <dgm:cxn modelId="{AED661F6-2D8A-47ED-881E-0F0B85AF04B3}" type="presOf" srcId="{E03DF4E6-A214-475B-A097-7BDF257F6885}" destId="{0D288B9A-D979-4B10-B632-8C5AA94620FC}" srcOrd="0" destOrd="0" presId="urn:microsoft.com/office/officeart/2005/8/layout/cycle8"/>
    <dgm:cxn modelId="{F5DEF20F-E517-4C2F-934C-32CE45225293}" type="presParOf" srcId="{0D288B9A-D979-4B10-B632-8C5AA94620FC}" destId="{CC8355F4-2273-4B2F-B4DC-3CA71D66CF0F}" srcOrd="0" destOrd="0" presId="urn:microsoft.com/office/officeart/2005/8/layout/cycle8"/>
    <dgm:cxn modelId="{47887F06-CB12-4FC3-92C5-DE45AC756DA8}" type="presParOf" srcId="{0D288B9A-D979-4B10-B632-8C5AA94620FC}" destId="{C4399F12-9007-4272-BABB-DCB977D278C5}" srcOrd="1" destOrd="0" presId="urn:microsoft.com/office/officeart/2005/8/layout/cycle8"/>
    <dgm:cxn modelId="{1EBC0352-2624-43EE-8344-82D65C6E0149}" type="presParOf" srcId="{0D288B9A-D979-4B10-B632-8C5AA94620FC}" destId="{FD08B124-C30B-4079-8E80-0D58031C3F32}" srcOrd="2" destOrd="0" presId="urn:microsoft.com/office/officeart/2005/8/layout/cycle8"/>
    <dgm:cxn modelId="{1046A51D-05B3-4ABE-A2F2-14E844FFFE12}" type="presParOf" srcId="{0D288B9A-D979-4B10-B632-8C5AA94620FC}" destId="{642ECA9A-736B-481B-AF18-471133BCDDC4}" srcOrd="3" destOrd="0" presId="urn:microsoft.com/office/officeart/2005/8/layout/cycle8"/>
    <dgm:cxn modelId="{8E184AAB-433C-4660-A333-E4FFF9CB9263}" type="presParOf" srcId="{0D288B9A-D979-4B10-B632-8C5AA94620FC}" destId="{83535BEA-0A49-4ED4-8B33-284ADF61C17A}" srcOrd="4" destOrd="0" presId="urn:microsoft.com/office/officeart/2005/8/layout/cycle8"/>
    <dgm:cxn modelId="{27D11082-EDBD-4B35-9C62-05564A1E3E88}" type="presParOf" srcId="{0D288B9A-D979-4B10-B632-8C5AA94620FC}" destId="{947CA1F7-7D39-48D4-B4A4-B0B6E33545E0}" srcOrd="5" destOrd="0" presId="urn:microsoft.com/office/officeart/2005/8/layout/cycle8"/>
    <dgm:cxn modelId="{1F878163-18A8-4093-9CA1-3C500EB79128}" type="presParOf" srcId="{0D288B9A-D979-4B10-B632-8C5AA94620FC}" destId="{EC2D3C5B-7319-4B8F-9906-E2C051CDB062}" srcOrd="6" destOrd="0" presId="urn:microsoft.com/office/officeart/2005/8/layout/cycle8"/>
    <dgm:cxn modelId="{7269C539-D9E5-42B8-A75D-BADFA605113A}" type="presParOf" srcId="{0D288B9A-D979-4B10-B632-8C5AA94620FC}" destId="{30F58A8D-4347-4B76-B961-7C701A87F705}" srcOrd="7" destOrd="0" presId="urn:microsoft.com/office/officeart/2005/8/layout/cycle8"/>
    <dgm:cxn modelId="{20F67058-F45D-4DD1-96EB-203944BEBA45}" type="presParOf" srcId="{0D288B9A-D979-4B10-B632-8C5AA94620FC}" destId="{62FACD21-C091-441C-B215-9991114D0DB6}" srcOrd="8" destOrd="0" presId="urn:microsoft.com/office/officeart/2005/8/layout/cycle8"/>
    <dgm:cxn modelId="{AE3D63D6-A6CB-4B61-B90B-EAB919F8981F}" type="presParOf" srcId="{0D288B9A-D979-4B10-B632-8C5AA94620FC}" destId="{BC6F02A7-AD23-4D11-8061-EDFE479ECF0E}" srcOrd="9" destOrd="0" presId="urn:microsoft.com/office/officeart/2005/8/layout/cycle8"/>
    <dgm:cxn modelId="{73FE85EA-094D-4522-B6B6-F22FA0B573CA}" type="presParOf" srcId="{0D288B9A-D979-4B10-B632-8C5AA94620FC}" destId="{F5848DA4-AD5D-4892-8CD0-03323E0D334B}" srcOrd="10" destOrd="0" presId="urn:microsoft.com/office/officeart/2005/8/layout/cycle8"/>
    <dgm:cxn modelId="{5E1CEB2C-CF2B-46F5-AD62-0F2B6F74B1A9}" type="presParOf" srcId="{0D288B9A-D979-4B10-B632-8C5AA94620FC}" destId="{CC135A15-48C6-45FD-8936-96309245BBEB}" srcOrd="11" destOrd="0" presId="urn:microsoft.com/office/officeart/2005/8/layout/cycle8"/>
    <dgm:cxn modelId="{5D69EE51-8039-452C-8FF3-78901CE3380F}" type="presParOf" srcId="{0D288B9A-D979-4B10-B632-8C5AA94620FC}" destId="{D4822888-CECD-433C-B7B7-5CBD192E5EC9}" srcOrd="12" destOrd="0" presId="urn:microsoft.com/office/officeart/2005/8/layout/cycle8"/>
    <dgm:cxn modelId="{23D23A9B-DA24-4DBC-B41B-9D55C5E8270A}" type="presParOf" srcId="{0D288B9A-D979-4B10-B632-8C5AA94620FC}" destId="{CDA16CC6-271F-4444-B978-473E00C06345}" srcOrd="13" destOrd="0" presId="urn:microsoft.com/office/officeart/2005/8/layout/cycle8"/>
    <dgm:cxn modelId="{BF017712-D341-4892-8A95-CB2DD8325A03}" type="presParOf" srcId="{0D288B9A-D979-4B10-B632-8C5AA94620FC}" destId="{2621FE2D-B68C-470B-B048-6CC134F7395F}" srcOrd="14" destOrd="0" presId="urn:microsoft.com/office/officeart/2005/8/layout/cycle8"/>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382C3F-7784-46DA-AB69-B9229559E04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G"/>
        </a:p>
      </dgm:t>
    </dgm:pt>
    <dgm:pt modelId="{1E865916-B1FA-4BA0-BA74-9D5137C74585}">
      <dgm:prSet phldrT="[Text]"/>
      <dgm:spPr/>
      <dgm:t>
        <a:bodyPr/>
        <a:lstStyle/>
        <a:p>
          <a:endParaRPr lang="en-SG" dirty="0"/>
        </a:p>
      </dgm:t>
    </dgm:pt>
    <dgm:pt modelId="{58E361DD-C7F8-4C3D-9513-9F7147700183}" type="parTrans" cxnId="{468E3756-706C-4D8C-9B83-20839E1E705F}">
      <dgm:prSet/>
      <dgm:spPr/>
      <dgm:t>
        <a:bodyPr/>
        <a:lstStyle/>
        <a:p>
          <a:endParaRPr lang="en-SG"/>
        </a:p>
      </dgm:t>
    </dgm:pt>
    <dgm:pt modelId="{E468A013-41A1-4334-AB64-1CDBA3AE54D5}" type="sibTrans" cxnId="{468E3756-706C-4D8C-9B83-20839E1E705F}">
      <dgm:prSet/>
      <dgm:spPr/>
      <dgm:t>
        <a:bodyPr/>
        <a:lstStyle/>
        <a:p>
          <a:endParaRPr lang="en-SG"/>
        </a:p>
      </dgm:t>
    </dgm:pt>
    <dgm:pt modelId="{917052AA-9D96-436F-BF8C-76AA2142D8B3}">
      <dgm:prSet phldrT="[Text]"/>
      <dgm:spPr/>
      <dgm:t>
        <a:bodyPr/>
        <a:lstStyle/>
        <a:p>
          <a:r>
            <a:rPr lang="en-US" dirty="0"/>
            <a:t>Our purpose is to inspire youths from 16 to 25 years old to show the world what they are made of by helping them become resilient, clearing anxieties and self-doubt.</a:t>
          </a:r>
          <a:endParaRPr lang="en-SG" dirty="0"/>
        </a:p>
      </dgm:t>
    </dgm:pt>
    <dgm:pt modelId="{8E590CCB-F214-4278-B75A-FBC665ECD500}" type="parTrans" cxnId="{9D93722D-BC07-4E4A-9023-942528144DC6}">
      <dgm:prSet/>
      <dgm:spPr/>
      <dgm:t>
        <a:bodyPr/>
        <a:lstStyle/>
        <a:p>
          <a:endParaRPr lang="en-SG"/>
        </a:p>
      </dgm:t>
    </dgm:pt>
    <dgm:pt modelId="{E5F08A2C-77BF-4D55-A3F2-7E344756D67E}" type="sibTrans" cxnId="{9D93722D-BC07-4E4A-9023-942528144DC6}">
      <dgm:prSet/>
      <dgm:spPr/>
      <dgm:t>
        <a:bodyPr/>
        <a:lstStyle/>
        <a:p>
          <a:endParaRPr lang="en-SG"/>
        </a:p>
      </dgm:t>
    </dgm:pt>
    <dgm:pt modelId="{047CE502-3307-44F0-805F-7DD6162D85AB}">
      <dgm:prSet phldrT="[Text]"/>
      <dgm:spPr/>
      <dgm:t>
        <a:bodyPr/>
        <a:lstStyle/>
        <a:p>
          <a:endParaRPr lang="en-SG" dirty="0"/>
        </a:p>
      </dgm:t>
    </dgm:pt>
    <dgm:pt modelId="{0962B4FD-C4DB-45C5-997C-7AE6797A855E}" type="parTrans" cxnId="{003C7848-20F0-4017-9574-8AAAA6585309}">
      <dgm:prSet/>
      <dgm:spPr/>
      <dgm:t>
        <a:bodyPr/>
        <a:lstStyle/>
        <a:p>
          <a:endParaRPr lang="en-SG"/>
        </a:p>
      </dgm:t>
    </dgm:pt>
    <dgm:pt modelId="{B2A61228-20EC-4778-AF22-6BD3F1D5D1DA}" type="sibTrans" cxnId="{003C7848-20F0-4017-9574-8AAAA6585309}">
      <dgm:prSet/>
      <dgm:spPr/>
      <dgm:t>
        <a:bodyPr/>
        <a:lstStyle/>
        <a:p>
          <a:endParaRPr lang="en-SG"/>
        </a:p>
      </dgm:t>
    </dgm:pt>
    <dgm:pt modelId="{DB0E2860-1EA9-4531-A282-67F1122051D7}">
      <dgm:prSet phldrT="[Text]"/>
      <dgm:spPr/>
      <dgm:t>
        <a:bodyPr/>
        <a:lstStyle/>
        <a:p>
          <a:r>
            <a:rPr lang="en-US" b="0" i="0" dirty="0"/>
            <a:t>A study released by the Institute of Mental Health (IMH) in December last year found that young adults are most at risk of suffering from mental disorders in Singapore. Those aged between 18 and 34 are more likely to have experienced bipolar disorder, major depressive disorder, alcohol abuse, obsessive compulsive disorder and social anxiety</a:t>
          </a:r>
          <a:endParaRPr lang="en-SG" dirty="0"/>
        </a:p>
      </dgm:t>
    </dgm:pt>
    <dgm:pt modelId="{CB055004-2F03-4ED8-8512-48111BDF6DEB}" type="parTrans" cxnId="{16DDF5AE-957F-42A5-B76B-790F6DA58ED0}">
      <dgm:prSet/>
      <dgm:spPr/>
      <dgm:t>
        <a:bodyPr/>
        <a:lstStyle/>
        <a:p>
          <a:endParaRPr lang="en-SG"/>
        </a:p>
      </dgm:t>
    </dgm:pt>
    <dgm:pt modelId="{62CED499-CC00-41BD-B0AC-CE04F29271DE}" type="sibTrans" cxnId="{16DDF5AE-957F-42A5-B76B-790F6DA58ED0}">
      <dgm:prSet/>
      <dgm:spPr/>
      <dgm:t>
        <a:bodyPr/>
        <a:lstStyle/>
        <a:p>
          <a:endParaRPr lang="en-SG"/>
        </a:p>
      </dgm:t>
    </dgm:pt>
    <dgm:pt modelId="{75BA7340-65CD-4045-AAEE-08F471712591}">
      <dgm:prSet phldrT="[Text]"/>
      <dgm:spPr/>
      <dgm:t>
        <a:bodyPr/>
        <a:lstStyle/>
        <a:p>
          <a:endParaRPr lang="en-SG" dirty="0"/>
        </a:p>
      </dgm:t>
    </dgm:pt>
    <dgm:pt modelId="{040171AF-34F1-4141-BF78-ED8B9C297AA3}" type="parTrans" cxnId="{4CEE59BC-5301-4A3A-992C-1DAB144C50E0}">
      <dgm:prSet/>
      <dgm:spPr/>
      <dgm:t>
        <a:bodyPr/>
        <a:lstStyle/>
        <a:p>
          <a:endParaRPr lang="en-SG"/>
        </a:p>
      </dgm:t>
    </dgm:pt>
    <dgm:pt modelId="{8F9EBE7A-E4DE-4065-BFB8-A242B81B99F8}" type="sibTrans" cxnId="{4CEE59BC-5301-4A3A-992C-1DAB144C50E0}">
      <dgm:prSet/>
      <dgm:spPr/>
      <dgm:t>
        <a:bodyPr/>
        <a:lstStyle/>
        <a:p>
          <a:endParaRPr lang="en-SG"/>
        </a:p>
      </dgm:t>
    </dgm:pt>
    <dgm:pt modelId="{7D994C56-2771-4BC4-8143-3DF24D08B251}">
      <dgm:prSet phldrT="[Text]"/>
      <dgm:spPr/>
      <dgm:t>
        <a:bodyPr/>
        <a:lstStyle/>
        <a:p>
          <a:r>
            <a:rPr lang="en-US" b="0" i="0" dirty="0"/>
            <a:t>Several young Singaporeans simply do not know what to do when they find themselves or their friend emotionally distressed. </a:t>
          </a:r>
          <a:endParaRPr lang="en-SG" dirty="0"/>
        </a:p>
      </dgm:t>
    </dgm:pt>
    <dgm:pt modelId="{853C7753-D127-4A20-B7FC-3A8501A35448}" type="parTrans" cxnId="{00754E75-9929-49F8-82AA-830841F44AD4}">
      <dgm:prSet/>
      <dgm:spPr/>
      <dgm:t>
        <a:bodyPr/>
        <a:lstStyle/>
        <a:p>
          <a:endParaRPr lang="en-SG"/>
        </a:p>
      </dgm:t>
    </dgm:pt>
    <dgm:pt modelId="{EF46AC24-9B84-4B4B-840D-7DFA9E98C0CD}" type="sibTrans" cxnId="{00754E75-9929-49F8-82AA-830841F44AD4}">
      <dgm:prSet/>
      <dgm:spPr/>
      <dgm:t>
        <a:bodyPr/>
        <a:lstStyle/>
        <a:p>
          <a:endParaRPr lang="en-SG"/>
        </a:p>
      </dgm:t>
    </dgm:pt>
    <dgm:pt modelId="{74C59E88-85AB-4965-B965-8168C5E20BD1}" type="pres">
      <dgm:prSet presAssocID="{9D382C3F-7784-46DA-AB69-B9229559E04D}" presName="linearFlow" presStyleCnt="0">
        <dgm:presLayoutVars>
          <dgm:dir/>
          <dgm:animLvl val="lvl"/>
          <dgm:resizeHandles val="exact"/>
        </dgm:presLayoutVars>
      </dgm:prSet>
      <dgm:spPr/>
    </dgm:pt>
    <dgm:pt modelId="{B8BE0046-DD36-41DD-9BEB-F9AE4FA4A992}" type="pres">
      <dgm:prSet presAssocID="{1E865916-B1FA-4BA0-BA74-9D5137C74585}" presName="composite" presStyleCnt="0"/>
      <dgm:spPr/>
    </dgm:pt>
    <dgm:pt modelId="{07B365BF-3EED-4AE3-8379-5D5F8FBFEBC0}" type="pres">
      <dgm:prSet presAssocID="{1E865916-B1FA-4BA0-BA74-9D5137C74585}" presName="parentText" presStyleLbl="alignNode1" presStyleIdx="0" presStyleCnt="3">
        <dgm:presLayoutVars>
          <dgm:chMax val="1"/>
          <dgm:bulletEnabled val="1"/>
        </dgm:presLayoutVars>
      </dgm:prSet>
      <dgm:spPr/>
    </dgm:pt>
    <dgm:pt modelId="{C89392A0-B582-40C0-9722-22544E40F001}" type="pres">
      <dgm:prSet presAssocID="{1E865916-B1FA-4BA0-BA74-9D5137C74585}" presName="descendantText" presStyleLbl="alignAcc1" presStyleIdx="0" presStyleCnt="3">
        <dgm:presLayoutVars>
          <dgm:bulletEnabled val="1"/>
        </dgm:presLayoutVars>
      </dgm:prSet>
      <dgm:spPr/>
    </dgm:pt>
    <dgm:pt modelId="{FF223378-42F7-42FE-9E40-FBB714F65492}" type="pres">
      <dgm:prSet presAssocID="{E468A013-41A1-4334-AB64-1CDBA3AE54D5}" presName="sp" presStyleCnt="0"/>
      <dgm:spPr/>
    </dgm:pt>
    <dgm:pt modelId="{BA1400AF-2B00-4122-865F-28FFD5C8B4B8}" type="pres">
      <dgm:prSet presAssocID="{047CE502-3307-44F0-805F-7DD6162D85AB}" presName="composite" presStyleCnt="0"/>
      <dgm:spPr/>
    </dgm:pt>
    <dgm:pt modelId="{98D8A136-9F37-4AD6-B3BF-7780F9ED93E0}" type="pres">
      <dgm:prSet presAssocID="{047CE502-3307-44F0-805F-7DD6162D85AB}" presName="parentText" presStyleLbl="alignNode1" presStyleIdx="1" presStyleCnt="3">
        <dgm:presLayoutVars>
          <dgm:chMax val="1"/>
          <dgm:bulletEnabled val="1"/>
        </dgm:presLayoutVars>
      </dgm:prSet>
      <dgm:spPr/>
    </dgm:pt>
    <dgm:pt modelId="{25A37B09-F56A-4EC1-8420-B9538944C0BC}" type="pres">
      <dgm:prSet presAssocID="{047CE502-3307-44F0-805F-7DD6162D85AB}" presName="descendantText" presStyleLbl="alignAcc1" presStyleIdx="1" presStyleCnt="3">
        <dgm:presLayoutVars>
          <dgm:bulletEnabled val="1"/>
        </dgm:presLayoutVars>
      </dgm:prSet>
      <dgm:spPr/>
    </dgm:pt>
    <dgm:pt modelId="{CF380009-B57B-454F-9D0B-DCCE53927ACE}" type="pres">
      <dgm:prSet presAssocID="{B2A61228-20EC-4778-AF22-6BD3F1D5D1DA}" presName="sp" presStyleCnt="0"/>
      <dgm:spPr/>
    </dgm:pt>
    <dgm:pt modelId="{488BFB89-EE37-4A92-97AF-18FF9D8C809A}" type="pres">
      <dgm:prSet presAssocID="{75BA7340-65CD-4045-AAEE-08F471712591}" presName="composite" presStyleCnt="0"/>
      <dgm:spPr/>
    </dgm:pt>
    <dgm:pt modelId="{DC4B3DC8-91DA-4037-BBC4-20336359A27F}" type="pres">
      <dgm:prSet presAssocID="{75BA7340-65CD-4045-AAEE-08F471712591}" presName="parentText" presStyleLbl="alignNode1" presStyleIdx="2" presStyleCnt="3">
        <dgm:presLayoutVars>
          <dgm:chMax val="1"/>
          <dgm:bulletEnabled val="1"/>
        </dgm:presLayoutVars>
      </dgm:prSet>
      <dgm:spPr/>
    </dgm:pt>
    <dgm:pt modelId="{00C03831-B23E-4C77-8455-855492D82590}" type="pres">
      <dgm:prSet presAssocID="{75BA7340-65CD-4045-AAEE-08F471712591}" presName="descendantText" presStyleLbl="alignAcc1" presStyleIdx="2" presStyleCnt="3">
        <dgm:presLayoutVars>
          <dgm:bulletEnabled val="1"/>
        </dgm:presLayoutVars>
      </dgm:prSet>
      <dgm:spPr/>
    </dgm:pt>
  </dgm:ptLst>
  <dgm:cxnLst>
    <dgm:cxn modelId="{88BB3626-92A0-4924-B0DF-8C5A9C026CA1}" type="presOf" srcId="{75BA7340-65CD-4045-AAEE-08F471712591}" destId="{DC4B3DC8-91DA-4037-BBC4-20336359A27F}" srcOrd="0" destOrd="0" presId="urn:microsoft.com/office/officeart/2005/8/layout/chevron2"/>
    <dgm:cxn modelId="{1C535727-487B-4420-A241-00B1AED4CEB4}" type="presOf" srcId="{047CE502-3307-44F0-805F-7DD6162D85AB}" destId="{98D8A136-9F37-4AD6-B3BF-7780F9ED93E0}" srcOrd="0" destOrd="0" presId="urn:microsoft.com/office/officeart/2005/8/layout/chevron2"/>
    <dgm:cxn modelId="{9D93722D-BC07-4E4A-9023-942528144DC6}" srcId="{1E865916-B1FA-4BA0-BA74-9D5137C74585}" destId="{917052AA-9D96-436F-BF8C-76AA2142D8B3}" srcOrd="0" destOrd="0" parTransId="{8E590CCB-F214-4278-B75A-FBC665ECD500}" sibTransId="{E5F08A2C-77BF-4D55-A3F2-7E344756D67E}"/>
    <dgm:cxn modelId="{FA63A23A-EA6E-4BBA-87C9-6FD78CBACFE9}" type="presOf" srcId="{917052AA-9D96-436F-BF8C-76AA2142D8B3}" destId="{C89392A0-B582-40C0-9722-22544E40F001}" srcOrd="0" destOrd="0" presId="urn:microsoft.com/office/officeart/2005/8/layout/chevron2"/>
    <dgm:cxn modelId="{D3CFDF43-2686-4D5B-A012-A4F0206DDFEE}" type="presOf" srcId="{1E865916-B1FA-4BA0-BA74-9D5137C74585}" destId="{07B365BF-3EED-4AE3-8379-5D5F8FBFEBC0}" srcOrd="0" destOrd="0" presId="urn:microsoft.com/office/officeart/2005/8/layout/chevron2"/>
    <dgm:cxn modelId="{003C7848-20F0-4017-9574-8AAAA6585309}" srcId="{9D382C3F-7784-46DA-AB69-B9229559E04D}" destId="{047CE502-3307-44F0-805F-7DD6162D85AB}" srcOrd="1" destOrd="0" parTransId="{0962B4FD-C4DB-45C5-997C-7AE6797A855E}" sibTransId="{B2A61228-20EC-4778-AF22-6BD3F1D5D1DA}"/>
    <dgm:cxn modelId="{00754E75-9929-49F8-82AA-830841F44AD4}" srcId="{75BA7340-65CD-4045-AAEE-08F471712591}" destId="{7D994C56-2771-4BC4-8143-3DF24D08B251}" srcOrd="0" destOrd="0" parTransId="{853C7753-D127-4A20-B7FC-3A8501A35448}" sibTransId="{EF46AC24-9B84-4B4B-840D-7DFA9E98C0CD}"/>
    <dgm:cxn modelId="{468E3756-706C-4D8C-9B83-20839E1E705F}" srcId="{9D382C3F-7784-46DA-AB69-B9229559E04D}" destId="{1E865916-B1FA-4BA0-BA74-9D5137C74585}" srcOrd="0" destOrd="0" parTransId="{58E361DD-C7F8-4C3D-9513-9F7147700183}" sibTransId="{E468A013-41A1-4334-AB64-1CDBA3AE54D5}"/>
    <dgm:cxn modelId="{00F09158-0E1A-4CC2-95CC-976FCF5DD033}" type="presOf" srcId="{9D382C3F-7784-46DA-AB69-B9229559E04D}" destId="{74C59E88-85AB-4965-B965-8168C5E20BD1}" srcOrd="0" destOrd="0" presId="urn:microsoft.com/office/officeart/2005/8/layout/chevron2"/>
    <dgm:cxn modelId="{0E923183-C2E5-41DF-82A4-4586CEBA96B5}" type="presOf" srcId="{DB0E2860-1EA9-4531-A282-67F1122051D7}" destId="{25A37B09-F56A-4EC1-8420-B9538944C0BC}" srcOrd="0" destOrd="0" presId="urn:microsoft.com/office/officeart/2005/8/layout/chevron2"/>
    <dgm:cxn modelId="{16DDF5AE-957F-42A5-B76B-790F6DA58ED0}" srcId="{047CE502-3307-44F0-805F-7DD6162D85AB}" destId="{DB0E2860-1EA9-4531-A282-67F1122051D7}" srcOrd="0" destOrd="0" parTransId="{CB055004-2F03-4ED8-8512-48111BDF6DEB}" sibTransId="{62CED499-CC00-41BD-B0AC-CE04F29271DE}"/>
    <dgm:cxn modelId="{4CEE59BC-5301-4A3A-992C-1DAB144C50E0}" srcId="{9D382C3F-7784-46DA-AB69-B9229559E04D}" destId="{75BA7340-65CD-4045-AAEE-08F471712591}" srcOrd="2" destOrd="0" parTransId="{040171AF-34F1-4141-BF78-ED8B9C297AA3}" sibTransId="{8F9EBE7A-E4DE-4065-BFB8-A242B81B99F8}"/>
    <dgm:cxn modelId="{69AFA7D9-67C3-4B22-9097-EE96F35FD171}" type="presOf" srcId="{7D994C56-2771-4BC4-8143-3DF24D08B251}" destId="{00C03831-B23E-4C77-8455-855492D82590}" srcOrd="0" destOrd="0" presId="urn:microsoft.com/office/officeart/2005/8/layout/chevron2"/>
    <dgm:cxn modelId="{3C683F44-EA49-4BB0-8510-D863608E4314}" type="presParOf" srcId="{74C59E88-85AB-4965-B965-8168C5E20BD1}" destId="{B8BE0046-DD36-41DD-9BEB-F9AE4FA4A992}" srcOrd="0" destOrd="0" presId="urn:microsoft.com/office/officeart/2005/8/layout/chevron2"/>
    <dgm:cxn modelId="{558567C5-B402-41B2-9E9D-0E1AC27BAABB}" type="presParOf" srcId="{B8BE0046-DD36-41DD-9BEB-F9AE4FA4A992}" destId="{07B365BF-3EED-4AE3-8379-5D5F8FBFEBC0}" srcOrd="0" destOrd="0" presId="urn:microsoft.com/office/officeart/2005/8/layout/chevron2"/>
    <dgm:cxn modelId="{F1510564-DDD1-4874-A99A-16AB9C1BD9EB}" type="presParOf" srcId="{B8BE0046-DD36-41DD-9BEB-F9AE4FA4A992}" destId="{C89392A0-B582-40C0-9722-22544E40F001}" srcOrd="1" destOrd="0" presId="urn:microsoft.com/office/officeart/2005/8/layout/chevron2"/>
    <dgm:cxn modelId="{CB241583-F762-49C2-8E24-DA911B170DB3}" type="presParOf" srcId="{74C59E88-85AB-4965-B965-8168C5E20BD1}" destId="{FF223378-42F7-42FE-9E40-FBB714F65492}" srcOrd="1" destOrd="0" presId="urn:microsoft.com/office/officeart/2005/8/layout/chevron2"/>
    <dgm:cxn modelId="{2A8C3A4B-B338-4C52-8BBD-CE18400E42CB}" type="presParOf" srcId="{74C59E88-85AB-4965-B965-8168C5E20BD1}" destId="{BA1400AF-2B00-4122-865F-28FFD5C8B4B8}" srcOrd="2" destOrd="0" presId="urn:microsoft.com/office/officeart/2005/8/layout/chevron2"/>
    <dgm:cxn modelId="{38ED66B6-F26D-4E14-AAAE-B23C9CD9998D}" type="presParOf" srcId="{BA1400AF-2B00-4122-865F-28FFD5C8B4B8}" destId="{98D8A136-9F37-4AD6-B3BF-7780F9ED93E0}" srcOrd="0" destOrd="0" presId="urn:microsoft.com/office/officeart/2005/8/layout/chevron2"/>
    <dgm:cxn modelId="{57A89418-F089-4E3C-82CA-23505129B60E}" type="presParOf" srcId="{BA1400AF-2B00-4122-865F-28FFD5C8B4B8}" destId="{25A37B09-F56A-4EC1-8420-B9538944C0BC}" srcOrd="1" destOrd="0" presId="urn:microsoft.com/office/officeart/2005/8/layout/chevron2"/>
    <dgm:cxn modelId="{B92FB9F3-0866-49A5-A636-26B336C32406}" type="presParOf" srcId="{74C59E88-85AB-4965-B965-8168C5E20BD1}" destId="{CF380009-B57B-454F-9D0B-DCCE53927ACE}" srcOrd="3" destOrd="0" presId="urn:microsoft.com/office/officeart/2005/8/layout/chevron2"/>
    <dgm:cxn modelId="{D2303E8D-F7E6-4CED-8B87-894259243153}" type="presParOf" srcId="{74C59E88-85AB-4965-B965-8168C5E20BD1}" destId="{488BFB89-EE37-4A92-97AF-18FF9D8C809A}" srcOrd="4" destOrd="0" presId="urn:microsoft.com/office/officeart/2005/8/layout/chevron2"/>
    <dgm:cxn modelId="{2CD08255-C6A7-4A27-B8C9-39E206DDECFC}" type="presParOf" srcId="{488BFB89-EE37-4A92-97AF-18FF9D8C809A}" destId="{DC4B3DC8-91DA-4037-BBC4-20336359A27F}" srcOrd="0" destOrd="0" presId="urn:microsoft.com/office/officeart/2005/8/layout/chevron2"/>
    <dgm:cxn modelId="{ADF657BE-7449-4F8C-A957-2EA223D77205}" type="presParOf" srcId="{488BFB89-EE37-4A92-97AF-18FF9D8C809A}" destId="{00C03831-B23E-4C77-8455-855492D82590}"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382C3F-7784-46DA-AB69-B9229559E04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SG"/>
        </a:p>
      </dgm:t>
    </dgm:pt>
    <dgm:pt modelId="{1E865916-B1FA-4BA0-BA74-9D5137C74585}">
      <dgm:prSet phldrT="[Text]"/>
      <dgm:spPr/>
      <dgm:t>
        <a:bodyPr/>
        <a:lstStyle/>
        <a:p>
          <a:endParaRPr lang="en-SG" dirty="0"/>
        </a:p>
      </dgm:t>
    </dgm:pt>
    <dgm:pt modelId="{58E361DD-C7F8-4C3D-9513-9F7147700183}" type="parTrans" cxnId="{468E3756-706C-4D8C-9B83-20839E1E705F}">
      <dgm:prSet/>
      <dgm:spPr/>
      <dgm:t>
        <a:bodyPr/>
        <a:lstStyle/>
        <a:p>
          <a:endParaRPr lang="en-SG"/>
        </a:p>
      </dgm:t>
    </dgm:pt>
    <dgm:pt modelId="{E468A013-41A1-4334-AB64-1CDBA3AE54D5}" type="sibTrans" cxnId="{468E3756-706C-4D8C-9B83-20839E1E705F}">
      <dgm:prSet/>
      <dgm:spPr/>
      <dgm:t>
        <a:bodyPr/>
        <a:lstStyle/>
        <a:p>
          <a:endParaRPr lang="en-SG"/>
        </a:p>
      </dgm:t>
    </dgm:pt>
    <dgm:pt modelId="{917052AA-9D96-436F-BF8C-76AA2142D8B3}">
      <dgm:prSet phldrT="[Text]"/>
      <dgm:spPr/>
      <dgm:t>
        <a:bodyPr/>
        <a:lstStyle/>
        <a:p>
          <a:r>
            <a:rPr lang="en-US" b="0" i="0" dirty="0"/>
            <a:t>The stressors among youth mainly revolve around family or intimate partner relationships, friendships, concerns about academic or work performance, financial worries and stress resulting from life transitions, said mental health professionals, and these have remained pretty much the same over the years.</a:t>
          </a:r>
          <a:endParaRPr lang="en-SG" dirty="0"/>
        </a:p>
      </dgm:t>
    </dgm:pt>
    <dgm:pt modelId="{8E590CCB-F214-4278-B75A-FBC665ECD500}" type="parTrans" cxnId="{9D93722D-BC07-4E4A-9023-942528144DC6}">
      <dgm:prSet/>
      <dgm:spPr/>
      <dgm:t>
        <a:bodyPr/>
        <a:lstStyle/>
        <a:p>
          <a:endParaRPr lang="en-SG"/>
        </a:p>
      </dgm:t>
    </dgm:pt>
    <dgm:pt modelId="{E5F08A2C-77BF-4D55-A3F2-7E344756D67E}" type="sibTrans" cxnId="{9D93722D-BC07-4E4A-9023-942528144DC6}">
      <dgm:prSet/>
      <dgm:spPr/>
      <dgm:t>
        <a:bodyPr/>
        <a:lstStyle/>
        <a:p>
          <a:endParaRPr lang="en-SG"/>
        </a:p>
      </dgm:t>
    </dgm:pt>
    <dgm:pt modelId="{047CE502-3307-44F0-805F-7DD6162D85AB}">
      <dgm:prSet phldrT="[Text]"/>
      <dgm:spPr/>
      <dgm:t>
        <a:bodyPr/>
        <a:lstStyle/>
        <a:p>
          <a:endParaRPr lang="en-SG" dirty="0"/>
        </a:p>
      </dgm:t>
    </dgm:pt>
    <dgm:pt modelId="{0962B4FD-C4DB-45C5-997C-7AE6797A855E}" type="parTrans" cxnId="{003C7848-20F0-4017-9574-8AAAA6585309}">
      <dgm:prSet/>
      <dgm:spPr/>
      <dgm:t>
        <a:bodyPr/>
        <a:lstStyle/>
        <a:p>
          <a:endParaRPr lang="en-SG"/>
        </a:p>
      </dgm:t>
    </dgm:pt>
    <dgm:pt modelId="{B2A61228-20EC-4778-AF22-6BD3F1D5D1DA}" type="sibTrans" cxnId="{003C7848-20F0-4017-9574-8AAAA6585309}">
      <dgm:prSet/>
      <dgm:spPr/>
      <dgm:t>
        <a:bodyPr/>
        <a:lstStyle/>
        <a:p>
          <a:endParaRPr lang="en-SG"/>
        </a:p>
      </dgm:t>
    </dgm:pt>
    <dgm:pt modelId="{DB0E2860-1EA9-4531-A282-67F1122051D7}">
      <dgm:prSet phldrT="[Text]"/>
      <dgm:spPr/>
      <dgm:t>
        <a:bodyPr/>
        <a:lstStyle/>
        <a:p>
          <a:endParaRPr lang="en-SG" dirty="0"/>
        </a:p>
      </dgm:t>
    </dgm:pt>
    <dgm:pt modelId="{CB055004-2F03-4ED8-8512-48111BDF6DEB}" type="parTrans" cxnId="{16DDF5AE-957F-42A5-B76B-790F6DA58ED0}">
      <dgm:prSet/>
      <dgm:spPr/>
      <dgm:t>
        <a:bodyPr/>
        <a:lstStyle/>
        <a:p>
          <a:endParaRPr lang="en-SG"/>
        </a:p>
      </dgm:t>
    </dgm:pt>
    <dgm:pt modelId="{62CED499-CC00-41BD-B0AC-CE04F29271DE}" type="sibTrans" cxnId="{16DDF5AE-957F-42A5-B76B-790F6DA58ED0}">
      <dgm:prSet/>
      <dgm:spPr/>
      <dgm:t>
        <a:bodyPr/>
        <a:lstStyle/>
        <a:p>
          <a:endParaRPr lang="en-SG"/>
        </a:p>
      </dgm:t>
    </dgm:pt>
    <dgm:pt modelId="{75BA7340-65CD-4045-AAEE-08F471712591}">
      <dgm:prSet phldrT="[Text]"/>
      <dgm:spPr/>
      <dgm:t>
        <a:bodyPr/>
        <a:lstStyle/>
        <a:p>
          <a:endParaRPr lang="en-SG" dirty="0"/>
        </a:p>
      </dgm:t>
    </dgm:pt>
    <dgm:pt modelId="{040171AF-34F1-4141-BF78-ED8B9C297AA3}" type="parTrans" cxnId="{4CEE59BC-5301-4A3A-992C-1DAB144C50E0}">
      <dgm:prSet/>
      <dgm:spPr/>
      <dgm:t>
        <a:bodyPr/>
        <a:lstStyle/>
        <a:p>
          <a:endParaRPr lang="en-SG"/>
        </a:p>
      </dgm:t>
    </dgm:pt>
    <dgm:pt modelId="{8F9EBE7A-E4DE-4065-BFB8-A242B81B99F8}" type="sibTrans" cxnId="{4CEE59BC-5301-4A3A-992C-1DAB144C50E0}">
      <dgm:prSet/>
      <dgm:spPr/>
      <dgm:t>
        <a:bodyPr/>
        <a:lstStyle/>
        <a:p>
          <a:endParaRPr lang="en-SG"/>
        </a:p>
      </dgm:t>
    </dgm:pt>
    <dgm:pt modelId="{7D994C56-2771-4BC4-8143-3DF24D08B251}">
      <dgm:prSet phldrT="[Text]"/>
      <dgm:spPr/>
      <dgm:t>
        <a:bodyPr/>
        <a:lstStyle/>
        <a:p>
          <a:r>
            <a:rPr lang="en-US" b="0" i="0" dirty="0"/>
            <a:t>The support structure, (from parents and friends) is important as young people require a lot of guidance. This doesn’t mean teaching them what to do, but to help them process and organize their feelings and thoughts. </a:t>
          </a:r>
          <a:endParaRPr lang="en-SG" dirty="0"/>
        </a:p>
      </dgm:t>
    </dgm:pt>
    <dgm:pt modelId="{853C7753-D127-4A20-B7FC-3A8501A35448}" type="parTrans" cxnId="{00754E75-9929-49F8-82AA-830841F44AD4}">
      <dgm:prSet/>
      <dgm:spPr/>
      <dgm:t>
        <a:bodyPr/>
        <a:lstStyle/>
        <a:p>
          <a:endParaRPr lang="en-SG"/>
        </a:p>
      </dgm:t>
    </dgm:pt>
    <dgm:pt modelId="{EF46AC24-9B84-4B4B-840D-7DFA9E98C0CD}" type="sibTrans" cxnId="{00754E75-9929-49F8-82AA-830841F44AD4}">
      <dgm:prSet/>
      <dgm:spPr/>
      <dgm:t>
        <a:bodyPr/>
        <a:lstStyle/>
        <a:p>
          <a:endParaRPr lang="en-SG"/>
        </a:p>
      </dgm:t>
    </dgm:pt>
    <dgm:pt modelId="{A241AB84-7769-46E9-8C79-0BC543396E8B}">
      <dgm:prSet/>
      <dgm:spPr/>
      <dgm:t>
        <a:bodyPr/>
        <a:lstStyle/>
        <a:p>
          <a:r>
            <a:rPr lang="en-US" b="0" i="0"/>
            <a:t>Mental health advocates believe that there is also a need to teach young people, especially those who are still in school, how to build emotional resilience.</a:t>
          </a:r>
          <a:endParaRPr lang="en-US"/>
        </a:p>
      </dgm:t>
    </dgm:pt>
    <dgm:pt modelId="{57A7B612-425C-42DD-977C-DCC4C7DBAADE}" type="parTrans" cxnId="{F6E7F61D-1DBB-467D-A7CD-FE4C4AB8ACD6}">
      <dgm:prSet/>
      <dgm:spPr/>
      <dgm:t>
        <a:bodyPr/>
        <a:lstStyle/>
        <a:p>
          <a:endParaRPr lang="en-SG"/>
        </a:p>
      </dgm:t>
    </dgm:pt>
    <dgm:pt modelId="{1505F49B-6062-4B4B-8071-867FDBBA1C66}" type="sibTrans" cxnId="{F6E7F61D-1DBB-467D-A7CD-FE4C4AB8ACD6}">
      <dgm:prSet/>
      <dgm:spPr/>
      <dgm:t>
        <a:bodyPr/>
        <a:lstStyle/>
        <a:p>
          <a:endParaRPr lang="en-SG"/>
        </a:p>
      </dgm:t>
    </dgm:pt>
    <dgm:pt modelId="{74C59E88-85AB-4965-B965-8168C5E20BD1}" type="pres">
      <dgm:prSet presAssocID="{9D382C3F-7784-46DA-AB69-B9229559E04D}" presName="linearFlow" presStyleCnt="0">
        <dgm:presLayoutVars>
          <dgm:dir/>
          <dgm:animLvl val="lvl"/>
          <dgm:resizeHandles val="exact"/>
        </dgm:presLayoutVars>
      </dgm:prSet>
      <dgm:spPr/>
    </dgm:pt>
    <dgm:pt modelId="{B8BE0046-DD36-41DD-9BEB-F9AE4FA4A992}" type="pres">
      <dgm:prSet presAssocID="{1E865916-B1FA-4BA0-BA74-9D5137C74585}" presName="composite" presStyleCnt="0"/>
      <dgm:spPr/>
    </dgm:pt>
    <dgm:pt modelId="{07B365BF-3EED-4AE3-8379-5D5F8FBFEBC0}" type="pres">
      <dgm:prSet presAssocID="{1E865916-B1FA-4BA0-BA74-9D5137C74585}" presName="parentText" presStyleLbl="alignNode1" presStyleIdx="0" presStyleCnt="3">
        <dgm:presLayoutVars>
          <dgm:chMax val="1"/>
          <dgm:bulletEnabled val="1"/>
        </dgm:presLayoutVars>
      </dgm:prSet>
      <dgm:spPr/>
    </dgm:pt>
    <dgm:pt modelId="{C89392A0-B582-40C0-9722-22544E40F001}" type="pres">
      <dgm:prSet presAssocID="{1E865916-B1FA-4BA0-BA74-9D5137C74585}" presName="descendantText" presStyleLbl="alignAcc1" presStyleIdx="0" presStyleCnt="3">
        <dgm:presLayoutVars>
          <dgm:bulletEnabled val="1"/>
        </dgm:presLayoutVars>
      </dgm:prSet>
      <dgm:spPr/>
    </dgm:pt>
    <dgm:pt modelId="{FF223378-42F7-42FE-9E40-FBB714F65492}" type="pres">
      <dgm:prSet presAssocID="{E468A013-41A1-4334-AB64-1CDBA3AE54D5}" presName="sp" presStyleCnt="0"/>
      <dgm:spPr/>
    </dgm:pt>
    <dgm:pt modelId="{BA1400AF-2B00-4122-865F-28FFD5C8B4B8}" type="pres">
      <dgm:prSet presAssocID="{047CE502-3307-44F0-805F-7DD6162D85AB}" presName="composite" presStyleCnt="0"/>
      <dgm:spPr/>
    </dgm:pt>
    <dgm:pt modelId="{98D8A136-9F37-4AD6-B3BF-7780F9ED93E0}" type="pres">
      <dgm:prSet presAssocID="{047CE502-3307-44F0-805F-7DD6162D85AB}" presName="parentText" presStyleLbl="alignNode1" presStyleIdx="1" presStyleCnt="3">
        <dgm:presLayoutVars>
          <dgm:chMax val="1"/>
          <dgm:bulletEnabled val="1"/>
        </dgm:presLayoutVars>
      </dgm:prSet>
      <dgm:spPr/>
    </dgm:pt>
    <dgm:pt modelId="{25A37B09-F56A-4EC1-8420-B9538944C0BC}" type="pres">
      <dgm:prSet presAssocID="{047CE502-3307-44F0-805F-7DD6162D85AB}" presName="descendantText" presStyleLbl="alignAcc1" presStyleIdx="1" presStyleCnt="3">
        <dgm:presLayoutVars>
          <dgm:bulletEnabled val="1"/>
        </dgm:presLayoutVars>
      </dgm:prSet>
      <dgm:spPr/>
    </dgm:pt>
    <dgm:pt modelId="{CF380009-B57B-454F-9D0B-DCCE53927ACE}" type="pres">
      <dgm:prSet presAssocID="{B2A61228-20EC-4778-AF22-6BD3F1D5D1DA}" presName="sp" presStyleCnt="0"/>
      <dgm:spPr/>
    </dgm:pt>
    <dgm:pt modelId="{488BFB89-EE37-4A92-97AF-18FF9D8C809A}" type="pres">
      <dgm:prSet presAssocID="{75BA7340-65CD-4045-AAEE-08F471712591}" presName="composite" presStyleCnt="0"/>
      <dgm:spPr/>
    </dgm:pt>
    <dgm:pt modelId="{DC4B3DC8-91DA-4037-BBC4-20336359A27F}" type="pres">
      <dgm:prSet presAssocID="{75BA7340-65CD-4045-AAEE-08F471712591}" presName="parentText" presStyleLbl="alignNode1" presStyleIdx="2" presStyleCnt="3">
        <dgm:presLayoutVars>
          <dgm:chMax val="1"/>
          <dgm:bulletEnabled val="1"/>
        </dgm:presLayoutVars>
      </dgm:prSet>
      <dgm:spPr/>
    </dgm:pt>
    <dgm:pt modelId="{00C03831-B23E-4C77-8455-855492D82590}" type="pres">
      <dgm:prSet presAssocID="{75BA7340-65CD-4045-AAEE-08F471712591}" presName="descendantText" presStyleLbl="alignAcc1" presStyleIdx="2" presStyleCnt="3">
        <dgm:presLayoutVars>
          <dgm:bulletEnabled val="1"/>
        </dgm:presLayoutVars>
      </dgm:prSet>
      <dgm:spPr/>
    </dgm:pt>
  </dgm:ptLst>
  <dgm:cxnLst>
    <dgm:cxn modelId="{F6E7F61D-1DBB-467D-A7CD-FE4C4AB8ACD6}" srcId="{047CE502-3307-44F0-805F-7DD6162D85AB}" destId="{A241AB84-7769-46E9-8C79-0BC543396E8B}" srcOrd="1" destOrd="0" parTransId="{57A7B612-425C-42DD-977C-DCC4C7DBAADE}" sibTransId="{1505F49B-6062-4B4B-8071-867FDBBA1C66}"/>
    <dgm:cxn modelId="{88BB3626-92A0-4924-B0DF-8C5A9C026CA1}" type="presOf" srcId="{75BA7340-65CD-4045-AAEE-08F471712591}" destId="{DC4B3DC8-91DA-4037-BBC4-20336359A27F}" srcOrd="0" destOrd="0" presId="urn:microsoft.com/office/officeart/2005/8/layout/chevron2"/>
    <dgm:cxn modelId="{1C535727-487B-4420-A241-00B1AED4CEB4}" type="presOf" srcId="{047CE502-3307-44F0-805F-7DD6162D85AB}" destId="{98D8A136-9F37-4AD6-B3BF-7780F9ED93E0}" srcOrd="0" destOrd="0" presId="urn:microsoft.com/office/officeart/2005/8/layout/chevron2"/>
    <dgm:cxn modelId="{9D93722D-BC07-4E4A-9023-942528144DC6}" srcId="{1E865916-B1FA-4BA0-BA74-9D5137C74585}" destId="{917052AA-9D96-436F-BF8C-76AA2142D8B3}" srcOrd="0" destOrd="0" parTransId="{8E590CCB-F214-4278-B75A-FBC665ECD500}" sibTransId="{E5F08A2C-77BF-4D55-A3F2-7E344756D67E}"/>
    <dgm:cxn modelId="{FA63A23A-EA6E-4BBA-87C9-6FD78CBACFE9}" type="presOf" srcId="{917052AA-9D96-436F-BF8C-76AA2142D8B3}" destId="{C89392A0-B582-40C0-9722-22544E40F001}" srcOrd="0" destOrd="0" presId="urn:microsoft.com/office/officeart/2005/8/layout/chevron2"/>
    <dgm:cxn modelId="{D3CFDF43-2686-4D5B-A012-A4F0206DDFEE}" type="presOf" srcId="{1E865916-B1FA-4BA0-BA74-9D5137C74585}" destId="{07B365BF-3EED-4AE3-8379-5D5F8FBFEBC0}" srcOrd="0" destOrd="0" presId="urn:microsoft.com/office/officeart/2005/8/layout/chevron2"/>
    <dgm:cxn modelId="{003C7848-20F0-4017-9574-8AAAA6585309}" srcId="{9D382C3F-7784-46DA-AB69-B9229559E04D}" destId="{047CE502-3307-44F0-805F-7DD6162D85AB}" srcOrd="1" destOrd="0" parTransId="{0962B4FD-C4DB-45C5-997C-7AE6797A855E}" sibTransId="{B2A61228-20EC-4778-AF22-6BD3F1D5D1DA}"/>
    <dgm:cxn modelId="{00754E75-9929-49F8-82AA-830841F44AD4}" srcId="{75BA7340-65CD-4045-AAEE-08F471712591}" destId="{7D994C56-2771-4BC4-8143-3DF24D08B251}" srcOrd="0" destOrd="0" parTransId="{853C7753-D127-4A20-B7FC-3A8501A35448}" sibTransId="{EF46AC24-9B84-4B4B-840D-7DFA9E98C0CD}"/>
    <dgm:cxn modelId="{468E3756-706C-4D8C-9B83-20839E1E705F}" srcId="{9D382C3F-7784-46DA-AB69-B9229559E04D}" destId="{1E865916-B1FA-4BA0-BA74-9D5137C74585}" srcOrd="0" destOrd="0" parTransId="{58E361DD-C7F8-4C3D-9513-9F7147700183}" sibTransId="{E468A013-41A1-4334-AB64-1CDBA3AE54D5}"/>
    <dgm:cxn modelId="{00F09158-0E1A-4CC2-95CC-976FCF5DD033}" type="presOf" srcId="{9D382C3F-7784-46DA-AB69-B9229559E04D}" destId="{74C59E88-85AB-4965-B965-8168C5E20BD1}" srcOrd="0" destOrd="0" presId="urn:microsoft.com/office/officeart/2005/8/layout/chevron2"/>
    <dgm:cxn modelId="{0E923183-C2E5-41DF-82A4-4586CEBA96B5}" type="presOf" srcId="{DB0E2860-1EA9-4531-A282-67F1122051D7}" destId="{25A37B09-F56A-4EC1-8420-B9538944C0BC}" srcOrd="0" destOrd="0" presId="urn:microsoft.com/office/officeart/2005/8/layout/chevron2"/>
    <dgm:cxn modelId="{16DDF5AE-957F-42A5-B76B-790F6DA58ED0}" srcId="{047CE502-3307-44F0-805F-7DD6162D85AB}" destId="{DB0E2860-1EA9-4531-A282-67F1122051D7}" srcOrd="0" destOrd="0" parTransId="{CB055004-2F03-4ED8-8512-48111BDF6DEB}" sibTransId="{62CED499-CC00-41BD-B0AC-CE04F29271DE}"/>
    <dgm:cxn modelId="{4CEE59BC-5301-4A3A-992C-1DAB144C50E0}" srcId="{9D382C3F-7784-46DA-AB69-B9229559E04D}" destId="{75BA7340-65CD-4045-AAEE-08F471712591}" srcOrd="2" destOrd="0" parTransId="{040171AF-34F1-4141-BF78-ED8B9C297AA3}" sibTransId="{8F9EBE7A-E4DE-4065-BFB8-A242B81B99F8}"/>
    <dgm:cxn modelId="{4C5974C9-6E0F-4654-AD75-60411A950362}" type="presOf" srcId="{A241AB84-7769-46E9-8C79-0BC543396E8B}" destId="{25A37B09-F56A-4EC1-8420-B9538944C0BC}" srcOrd="0" destOrd="1" presId="urn:microsoft.com/office/officeart/2005/8/layout/chevron2"/>
    <dgm:cxn modelId="{69AFA7D9-67C3-4B22-9097-EE96F35FD171}" type="presOf" srcId="{7D994C56-2771-4BC4-8143-3DF24D08B251}" destId="{00C03831-B23E-4C77-8455-855492D82590}" srcOrd="0" destOrd="0" presId="urn:microsoft.com/office/officeart/2005/8/layout/chevron2"/>
    <dgm:cxn modelId="{3C683F44-EA49-4BB0-8510-D863608E4314}" type="presParOf" srcId="{74C59E88-85AB-4965-B965-8168C5E20BD1}" destId="{B8BE0046-DD36-41DD-9BEB-F9AE4FA4A992}" srcOrd="0" destOrd="0" presId="urn:microsoft.com/office/officeart/2005/8/layout/chevron2"/>
    <dgm:cxn modelId="{558567C5-B402-41B2-9E9D-0E1AC27BAABB}" type="presParOf" srcId="{B8BE0046-DD36-41DD-9BEB-F9AE4FA4A992}" destId="{07B365BF-3EED-4AE3-8379-5D5F8FBFEBC0}" srcOrd="0" destOrd="0" presId="urn:microsoft.com/office/officeart/2005/8/layout/chevron2"/>
    <dgm:cxn modelId="{F1510564-DDD1-4874-A99A-16AB9C1BD9EB}" type="presParOf" srcId="{B8BE0046-DD36-41DD-9BEB-F9AE4FA4A992}" destId="{C89392A0-B582-40C0-9722-22544E40F001}" srcOrd="1" destOrd="0" presId="urn:microsoft.com/office/officeart/2005/8/layout/chevron2"/>
    <dgm:cxn modelId="{CB241583-F762-49C2-8E24-DA911B170DB3}" type="presParOf" srcId="{74C59E88-85AB-4965-B965-8168C5E20BD1}" destId="{FF223378-42F7-42FE-9E40-FBB714F65492}" srcOrd="1" destOrd="0" presId="urn:microsoft.com/office/officeart/2005/8/layout/chevron2"/>
    <dgm:cxn modelId="{2A8C3A4B-B338-4C52-8BBD-CE18400E42CB}" type="presParOf" srcId="{74C59E88-85AB-4965-B965-8168C5E20BD1}" destId="{BA1400AF-2B00-4122-865F-28FFD5C8B4B8}" srcOrd="2" destOrd="0" presId="urn:microsoft.com/office/officeart/2005/8/layout/chevron2"/>
    <dgm:cxn modelId="{38ED66B6-F26D-4E14-AAAE-B23C9CD9998D}" type="presParOf" srcId="{BA1400AF-2B00-4122-865F-28FFD5C8B4B8}" destId="{98D8A136-9F37-4AD6-B3BF-7780F9ED93E0}" srcOrd="0" destOrd="0" presId="urn:microsoft.com/office/officeart/2005/8/layout/chevron2"/>
    <dgm:cxn modelId="{57A89418-F089-4E3C-82CA-23505129B60E}" type="presParOf" srcId="{BA1400AF-2B00-4122-865F-28FFD5C8B4B8}" destId="{25A37B09-F56A-4EC1-8420-B9538944C0BC}" srcOrd="1" destOrd="0" presId="urn:microsoft.com/office/officeart/2005/8/layout/chevron2"/>
    <dgm:cxn modelId="{B92FB9F3-0866-49A5-A636-26B336C32406}" type="presParOf" srcId="{74C59E88-85AB-4965-B965-8168C5E20BD1}" destId="{CF380009-B57B-454F-9D0B-DCCE53927ACE}" srcOrd="3" destOrd="0" presId="urn:microsoft.com/office/officeart/2005/8/layout/chevron2"/>
    <dgm:cxn modelId="{D2303E8D-F7E6-4CED-8B87-894259243153}" type="presParOf" srcId="{74C59E88-85AB-4965-B965-8168C5E20BD1}" destId="{488BFB89-EE37-4A92-97AF-18FF9D8C809A}" srcOrd="4" destOrd="0" presId="urn:microsoft.com/office/officeart/2005/8/layout/chevron2"/>
    <dgm:cxn modelId="{2CD08255-C6A7-4A27-B8C9-39E206DDECFC}" type="presParOf" srcId="{488BFB89-EE37-4A92-97AF-18FF9D8C809A}" destId="{DC4B3DC8-91DA-4037-BBC4-20336359A27F}" srcOrd="0" destOrd="0" presId="urn:microsoft.com/office/officeart/2005/8/layout/chevron2"/>
    <dgm:cxn modelId="{ADF657BE-7449-4F8C-A957-2EA223D77205}" type="presParOf" srcId="{488BFB89-EE37-4A92-97AF-18FF9D8C809A}" destId="{00C03831-B23E-4C77-8455-855492D8259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842A96-5BB1-4931-8C5F-688A986FAB72}"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SG"/>
        </a:p>
      </dgm:t>
    </dgm:pt>
    <dgm:pt modelId="{B7E53007-3802-4DB4-A3D0-A4BD86C8E256}">
      <dgm:prSet phldrT="[Text]"/>
      <dgm:spPr/>
      <dgm:t>
        <a:bodyPr/>
        <a:lstStyle/>
        <a:p>
          <a:r>
            <a:rPr lang="en-US" dirty="0"/>
            <a:t>Cognitive Behavior Therapy </a:t>
          </a:r>
          <a:endParaRPr lang="en-SG" dirty="0"/>
        </a:p>
      </dgm:t>
    </dgm:pt>
    <dgm:pt modelId="{BEF1C42D-E16D-4A5E-9CA1-F2513FF0C0D9}" type="parTrans" cxnId="{6005F2EB-234E-4D97-9BC5-BF722C79DEC0}">
      <dgm:prSet/>
      <dgm:spPr/>
      <dgm:t>
        <a:bodyPr/>
        <a:lstStyle/>
        <a:p>
          <a:endParaRPr lang="en-SG"/>
        </a:p>
      </dgm:t>
    </dgm:pt>
    <dgm:pt modelId="{3F337426-3FD5-49AB-AF38-4343BD61057F}" type="sibTrans" cxnId="{6005F2EB-234E-4D97-9BC5-BF722C79DEC0}">
      <dgm:prSet/>
      <dgm:spPr/>
      <dgm:t>
        <a:bodyPr/>
        <a:lstStyle/>
        <a:p>
          <a:endParaRPr lang="en-SG"/>
        </a:p>
      </dgm:t>
    </dgm:pt>
    <dgm:pt modelId="{EEE03CD6-7C17-41D6-A765-66E07BC09812}">
      <dgm:prSet phldrT="[Text]" custT="1"/>
      <dgm:spPr/>
      <dgm:t>
        <a:bodyPr/>
        <a:lstStyle/>
        <a:p>
          <a:r>
            <a:rPr lang="en-US" sz="1600" b="0" i="0" dirty="0"/>
            <a:t>Numerous research studies have found CBT to be the treatment of choice for social anxiety significantly more effective than medication or traditional talk-therapy [1]</a:t>
          </a:r>
          <a:endParaRPr lang="en-SG" sz="1600" dirty="0"/>
        </a:p>
      </dgm:t>
    </dgm:pt>
    <dgm:pt modelId="{0E235FFB-7AC3-43C9-8295-9A51623E05A2}" type="parTrans" cxnId="{4A117871-54AC-47AC-A069-82015C3590A6}">
      <dgm:prSet/>
      <dgm:spPr/>
      <dgm:t>
        <a:bodyPr/>
        <a:lstStyle/>
        <a:p>
          <a:endParaRPr lang="en-SG"/>
        </a:p>
      </dgm:t>
    </dgm:pt>
    <dgm:pt modelId="{ADFC0A55-BFE2-46FB-80E6-12BE0F78D068}" type="sibTrans" cxnId="{4A117871-54AC-47AC-A069-82015C3590A6}">
      <dgm:prSet/>
      <dgm:spPr/>
      <dgm:t>
        <a:bodyPr/>
        <a:lstStyle/>
        <a:p>
          <a:endParaRPr lang="en-SG"/>
        </a:p>
      </dgm:t>
    </dgm:pt>
    <dgm:pt modelId="{90805AE9-06AF-4C68-815A-339664470B32}">
      <dgm:prSet phldrT="[Text]" custT="1"/>
      <dgm:spPr/>
      <dgm:t>
        <a:bodyPr/>
        <a:lstStyle/>
        <a:p>
          <a:r>
            <a:rPr lang="en-US" sz="1600" b="0" i="0" dirty="0"/>
            <a:t>Through learning and practice of CBT skills, people learn to become their own therapists, which is why CBT for social anxiety lasts significantly less time than traditional therapy. </a:t>
          </a:r>
          <a:endParaRPr lang="en-SG" sz="1600" dirty="0"/>
        </a:p>
      </dgm:t>
    </dgm:pt>
    <dgm:pt modelId="{5A6BDBFB-FF38-4D67-A166-0ED0040CFA35}" type="parTrans" cxnId="{3C34B26B-FC71-4F77-B0C6-118C93EC51C7}">
      <dgm:prSet/>
      <dgm:spPr/>
      <dgm:t>
        <a:bodyPr/>
        <a:lstStyle/>
        <a:p>
          <a:endParaRPr lang="en-SG"/>
        </a:p>
      </dgm:t>
    </dgm:pt>
    <dgm:pt modelId="{3F28DB3B-C468-4027-81B4-8D0BCF028A7B}" type="sibTrans" cxnId="{3C34B26B-FC71-4F77-B0C6-118C93EC51C7}">
      <dgm:prSet/>
      <dgm:spPr/>
      <dgm:t>
        <a:bodyPr/>
        <a:lstStyle/>
        <a:p>
          <a:endParaRPr lang="en-SG"/>
        </a:p>
      </dgm:t>
    </dgm:pt>
    <dgm:pt modelId="{0F3D50AB-A499-4FF7-B55C-4DF0DFFCC9DB}">
      <dgm:prSet phldrT="[Text]"/>
      <dgm:spPr/>
      <dgm:t>
        <a:bodyPr/>
        <a:lstStyle/>
        <a:p>
          <a:r>
            <a:rPr lang="en-US" dirty="0"/>
            <a:t>Podcasts and Guided Meditation</a:t>
          </a:r>
          <a:endParaRPr lang="en-SG" dirty="0"/>
        </a:p>
      </dgm:t>
    </dgm:pt>
    <dgm:pt modelId="{7AE68132-708B-4035-9508-95D8A11E93A2}" type="parTrans" cxnId="{30700465-EE24-4D82-8E8C-67A68A849713}">
      <dgm:prSet/>
      <dgm:spPr/>
      <dgm:t>
        <a:bodyPr/>
        <a:lstStyle/>
        <a:p>
          <a:endParaRPr lang="en-SG"/>
        </a:p>
      </dgm:t>
    </dgm:pt>
    <dgm:pt modelId="{5454CBAA-0D85-4EE4-8B45-7E620AE84AC0}" type="sibTrans" cxnId="{30700465-EE24-4D82-8E8C-67A68A849713}">
      <dgm:prSet/>
      <dgm:spPr/>
      <dgm:t>
        <a:bodyPr/>
        <a:lstStyle/>
        <a:p>
          <a:endParaRPr lang="en-SG"/>
        </a:p>
      </dgm:t>
    </dgm:pt>
    <dgm:pt modelId="{0FB40360-B9B0-43B9-9722-8C4CC6DB3F57}">
      <dgm:prSet phldrT="[Text]" custT="1"/>
      <dgm:spPr/>
      <dgm:t>
        <a:bodyPr/>
        <a:lstStyle/>
        <a:p>
          <a:r>
            <a:rPr lang="en-US" sz="1500" dirty="0"/>
            <a:t>Podcast listeners have grown by 37.5% in the past three years, and the podcast market has seen a big breakthrough with more people tuning in to listen to podcasts in their free time on topics such as comedy and personal development. This is seen to motivate them and put them at ease</a:t>
          </a:r>
          <a:endParaRPr lang="en-SG" sz="1500" dirty="0"/>
        </a:p>
      </dgm:t>
    </dgm:pt>
    <dgm:pt modelId="{5301774A-0A73-47AF-BB19-C347CF6C4141}" type="parTrans" cxnId="{A9F2A1AD-8836-41C7-A98C-89FBCDAF240A}">
      <dgm:prSet/>
      <dgm:spPr/>
      <dgm:t>
        <a:bodyPr/>
        <a:lstStyle/>
        <a:p>
          <a:endParaRPr lang="en-SG"/>
        </a:p>
      </dgm:t>
    </dgm:pt>
    <dgm:pt modelId="{914D52C3-235F-47E8-8EB5-9D56B3390CEF}" type="sibTrans" cxnId="{A9F2A1AD-8836-41C7-A98C-89FBCDAF240A}">
      <dgm:prSet/>
      <dgm:spPr/>
      <dgm:t>
        <a:bodyPr/>
        <a:lstStyle/>
        <a:p>
          <a:endParaRPr lang="en-SG"/>
        </a:p>
      </dgm:t>
    </dgm:pt>
    <dgm:pt modelId="{D8D05562-29CC-4EE3-BFC4-F6DDE6AD43C7}">
      <dgm:prSet phldrT="[Text]" custT="1"/>
      <dgm:spPr/>
      <dgm:t>
        <a:bodyPr/>
        <a:lstStyle/>
        <a:p>
          <a:r>
            <a:rPr lang="en-US" sz="1500" dirty="0"/>
            <a:t>Guided meditation and tuning into relaxing music is now on an upward trend as young adults are using such media to zone out and take a break from their hectic life</a:t>
          </a:r>
          <a:endParaRPr lang="en-SG" sz="1500" dirty="0"/>
        </a:p>
      </dgm:t>
    </dgm:pt>
    <dgm:pt modelId="{7CB3DA9C-801B-4DF2-A2DB-0D90280B0070}" type="parTrans" cxnId="{1F7D6177-C272-42B6-B0EB-F7AFC8C65A96}">
      <dgm:prSet/>
      <dgm:spPr/>
      <dgm:t>
        <a:bodyPr/>
        <a:lstStyle/>
        <a:p>
          <a:endParaRPr lang="en-SG"/>
        </a:p>
      </dgm:t>
    </dgm:pt>
    <dgm:pt modelId="{054DDFB0-90BA-4A29-ACE9-E06DD51700C6}" type="sibTrans" cxnId="{1F7D6177-C272-42B6-B0EB-F7AFC8C65A96}">
      <dgm:prSet/>
      <dgm:spPr/>
      <dgm:t>
        <a:bodyPr/>
        <a:lstStyle/>
        <a:p>
          <a:endParaRPr lang="en-SG"/>
        </a:p>
      </dgm:t>
    </dgm:pt>
    <dgm:pt modelId="{EBCDECDE-4653-4B0D-BB1B-EAAB2A8A8C2F}">
      <dgm:prSet phldrT="[Text]" custT="1"/>
      <dgm:spPr/>
      <dgm:t>
        <a:bodyPr/>
        <a:lstStyle/>
        <a:p>
          <a:r>
            <a:rPr lang="en-US" sz="1600" dirty="0"/>
            <a:t>Gamifying CBT involves selecting suitable interventions, adapting them to a digital format while applying gamification principle</a:t>
          </a:r>
          <a:endParaRPr lang="en-SG" sz="1600" dirty="0"/>
        </a:p>
      </dgm:t>
    </dgm:pt>
    <dgm:pt modelId="{0F2B85C4-25A9-4211-8258-165D270CA2CB}" type="parTrans" cxnId="{F2289151-0230-488F-BAD5-AAD32C70C4BC}">
      <dgm:prSet/>
      <dgm:spPr/>
      <dgm:t>
        <a:bodyPr/>
        <a:lstStyle/>
        <a:p>
          <a:endParaRPr lang="en-SG"/>
        </a:p>
      </dgm:t>
    </dgm:pt>
    <dgm:pt modelId="{E7499A05-E901-45B0-8A07-B77E6279A36D}" type="sibTrans" cxnId="{F2289151-0230-488F-BAD5-AAD32C70C4BC}">
      <dgm:prSet/>
      <dgm:spPr/>
      <dgm:t>
        <a:bodyPr/>
        <a:lstStyle/>
        <a:p>
          <a:endParaRPr lang="en-SG"/>
        </a:p>
      </dgm:t>
    </dgm:pt>
    <dgm:pt modelId="{C86A9F8B-528D-4998-B490-559C9380C563}">
      <dgm:prSet phldrT="[Text]" custT="1"/>
      <dgm:spPr/>
      <dgm:t>
        <a:bodyPr/>
        <a:lstStyle/>
        <a:p>
          <a:r>
            <a:rPr lang="en-US" sz="1500" dirty="0"/>
            <a:t>Both podcasts and guided meditation have had a positive impact on the mindset of young adults as reflected in the increasing numbers in their demand</a:t>
          </a:r>
          <a:endParaRPr lang="en-SG" sz="1500" dirty="0"/>
        </a:p>
      </dgm:t>
    </dgm:pt>
    <dgm:pt modelId="{5425C66B-92ED-4FD4-9BFC-E7818009E251}" type="parTrans" cxnId="{916B2129-F94C-42CE-918A-E984117009EC}">
      <dgm:prSet/>
      <dgm:spPr/>
      <dgm:t>
        <a:bodyPr/>
        <a:lstStyle/>
        <a:p>
          <a:endParaRPr lang="en-SG"/>
        </a:p>
      </dgm:t>
    </dgm:pt>
    <dgm:pt modelId="{8CBA67DE-2892-4DC3-8FA9-E475814F9E4B}" type="sibTrans" cxnId="{916B2129-F94C-42CE-918A-E984117009EC}">
      <dgm:prSet/>
      <dgm:spPr/>
      <dgm:t>
        <a:bodyPr/>
        <a:lstStyle/>
        <a:p>
          <a:endParaRPr lang="en-SG"/>
        </a:p>
      </dgm:t>
    </dgm:pt>
    <dgm:pt modelId="{D336ABED-A10F-41CA-A30B-916430CBEF60}" type="pres">
      <dgm:prSet presAssocID="{25842A96-5BB1-4931-8C5F-688A986FAB72}" presName="Name0" presStyleCnt="0">
        <dgm:presLayoutVars>
          <dgm:dir/>
          <dgm:animLvl val="lvl"/>
          <dgm:resizeHandles/>
        </dgm:presLayoutVars>
      </dgm:prSet>
      <dgm:spPr/>
    </dgm:pt>
    <dgm:pt modelId="{C76B7783-3AC4-490C-9256-891E3F7B0DD6}" type="pres">
      <dgm:prSet presAssocID="{B7E53007-3802-4DB4-A3D0-A4BD86C8E256}" presName="linNode" presStyleCnt="0"/>
      <dgm:spPr/>
    </dgm:pt>
    <dgm:pt modelId="{4B83E8E2-85E7-4B81-8BB0-A635500D61E5}" type="pres">
      <dgm:prSet presAssocID="{B7E53007-3802-4DB4-A3D0-A4BD86C8E256}" presName="parentShp" presStyleLbl="node1" presStyleIdx="0" presStyleCnt="2">
        <dgm:presLayoutVars>
          <dgm:bulletEnabled val="1"/>
        </dgm:presLayoutVars>
      </dgm:prSet>
      <dgm:spPr/>
    </dgm:pt>
    <dgm:pt modelId="{B81F3C88-5C6D-4CC5-AFA9-F93474A535A4}" type="pres">
      <dgm:prSet presAssocID="{B7E53007-3802-4DB4-A3D0-A4BD86C8E256}" presName="childShp" presStyleLbl="bgAccFollowNode1" presStyleIdx="0" presStyleCnt="2" custScaleY="289468">
        <dgm:presLayoutVars>
          <dgm:bulletEnabled val="1"/>
        </dgm:presLayoutVars>
      </dgm:prSet>
      <dgm:spPr/>
    </dgm:pt>
    <dgm:pt modelId="{90FA99FF-7F73-468E-AFEC-31E88A9696B4}" type="pres">
      <dgm:prSet presAssocID="{3F337426-3FD5-49AB-AF38-4343BD61057F}" presName="spacing" presStyleCnt="0"/>
      <dgm:spPr/>
    </dgm:pt>
    <dgm:pt modelId="{0CEBBF29-5100-4161-9CAE-3360FD570217}" type="pres">
      <dgm:prSet presAssocID="{0F3D50AB-A499-4FF7-B55C-4DF0DFFCC9DB}" presName="linNode" presStyleCnt="0"/>
      <dgm:spPr/>
    </dgm:pt>
    <dgm:pt modelId="{E057FC19-AB4A-45F0-8CC1-8386ACB9A1CD}" type="pres">
      <dgm:prSet presAssocID="{0F3D50AB-A499-4FF7-B55C-4DF0DFFCC9DB}" presName="parentShp" presStyleLbl="node1" presStyleIdx="1" presStyleCnt="2">
        <dgm:presLayoutVars>
          <dgm:bulletEnabled val="1"/>
        </dgm:presLayoutVars>
      </dgm:prSet>
      <dgm:spPr/>
    </dgm:pt>
    <dgm:pt modelId="{41EF3A30-A466-43B9-B805-D31345BD352E}" type="pres">
      <dgm:prSet presAssocID="{0F3D50AB-A499-4FF7-B55C-4DF0DFFCC9DB}" presName="childShp" presStyleLbl="bgAccFollowNode1" presStyleIdx="1" presStyleCnt="2" custScaleY="343254" custLinFactNeighborX="763" custLinFactNeighborY="6941">
        <dgm:presLayoutVars>
          <dgm:bulletEnabled val="1"/>
        </dgm:presLayoutVars>
      </dgm:prSet>
      <dgm:spPr/>
    </dgm:pt>
  </dgm:ptLst>
  <dgm:cxnLst>
    <dgm:cxn modelId="{26AE5C0F-CE15-4397-8CD5-F08A3DC0D9BD}" type="presOf" srcId="{90805AE9-06AF-4C68-815A-339664470B32}" destId="{B81F3C88-5C6D-4CC5-AFA9-F93474A535A4}" srcOrd="0" destOrd="1" presId="urn:microsoft.com/office/officeart/2005/8/layout/vList6"/>
    <dgm:cxn modelId="{AFF7CB14-8CC3-41F0-B216-FD75C0CC5D3A}" type="presOf" srcId="{B7E53007-3802-4DB4-A3D0-A4BD86C8E256}" destId="{4B83E8E2-85E7-4B81-8BB0-A635500D61E5}" srcOrd="0" destOrd="0" presId="urn:microsoft.com/office/officeart/2005/8/layout/vList6"/>
    <dgm:cxn modelId="{916B2129-F94C-42CE-918A-E984117009EC}" srcId="{0F3D50AB-A499-4FF7-B55C-4DF0DFFCC9DB}" destId="{C86A9F8B-528D-4998-B490-559C9380C563}" srcOrd="2" destOrd="0" parTransId="{5425C66B-92ED-4FD4-9BFC-E7818009E251}" sibTransId="{8CBA67DE-2892-4DC3-8FA9-E475814F9E4B}"/>
    <dgm:cxn modelId="{6CF0EC61-815B-4687-BC96-D12CF9C19A46}" type="presOf" srcId="{C86A9F8B-528D-4998-B490-559C9380C563}" destId="{41EF3A30-A466-43B9-B805-D31345BD352E}" srcOrd="0" destOrd="2" presId="urn:microsoft.com/office/officeart/2005/8/layout/vList6"/>
    <dgm:cxn modelId="{30700465-EE24-4D82-8E8C-67A68A849713}" srcId="{25842A96-5BB1-4931-8C5F-688A986FAB72}" destId="{0F3D50AB-A499-4FF7-B55C-4DF0DFFCC9DB}" srcOrd="1" destOrd="0" parTransId="{7AE68132-708B-4035-9508-95D8A11E93A2}" sibTransId="{5454CBAA-0D85-4EE4-8B45-7E620AE84AC0}"/>
    <dgm:cxn modelId="{3C34B26B-FC71-4F77-B0C6-118C93EC51C7}" srcId="{B7E53007-3802-4DB4-A3D0-A4BD86C8E256}" destId="{90805AE9-06AF-4C68-815A-339664470B32}" srcOrd="1" destOrd="0" parTransId="{5A6BDBFB-FF38-4D67-A166-0ED0040CFA35}" sibTransId="{3F28DB3B-C468-4027-81B4-8D0BCF028A7B}"/>
    <dgm:cxn modelId="{4A117871-54AC-47AC-A069-82015C3590A6}" srcId="{B7E53007-3802-4DB4-A3D0-A4BD86C8E256}" destId="{EEE03CD6-7C17-41D6-A765-66E07BC09812}" srcOrd="0" destOrd="0" parTransId="{0E235FFB-7AC3-43C9-8295-9A51623E05A2}" sibTransId="{ADFC0A55-BFE2-46FB-80E6-12BE0F78D068}"/>
    <dgm:cxn modelId="{F2289151-0230-488F-BAD5-AAD32C70C4BC}" srcId="{B7E53007-3802-4DB4-A3D0-A4BD86C8E256}" destId="{EBCDECDE-4653-4B0D-BB1B-EAAB2A8A8C2F}" srcOrd="2" destOrd="0" parTransId="{0F2B85C4-25A9-4211-8258-165D270CA2CB}" sibTransId="{E7499A05-E901-45B0-8A07-B77E6279A36D}"/>
    <dgm:cxn modelId="{1F7D6177-C272-42B6-B0EB-F7AFC8C65A96}" srcId="{0F3D50AB-A499-4FF7-B55C-4DF0DFFCC9DB}" destId="{D8D05562-29CC-4EE3-BFC4-F6DDE6AD43C7}" srcOrd="1" destOrd="0" parTransId="{7CB3DA9C-801B-4DF2-A2DB-0D90280B0070}" sibTransId="{054DDFB0-90BA-4A29-ACE9-E06DD51700C6}"/>
    <dgm:cxn modelId="{6D7CB993-8BBE-4F65-88ED-A3D10962CD64}" type="presOf" srcId="{0F3D50AB-A499-4FF7-B55C-4DF0DFFCC9DB}" destId="{E057FC19-AB4A-45F0-8CC1-8386ACB9A1CD}" srcOrd="0" destOrd="0" presId="urn:microsoft.com/office/officeart/2005/8/layout/vList6"/>
    <dgm:cxn modelId="{49E3BBAC-588D-4237-9467-E886AE254003}" type="presOf" srcId="{25842A96-5BB1-4931-8C5F-688A986FAB72}" destId="{D336ABED-A10F-41CA-A30B-916430CBEF60}" srcOrd="0" destOrd="0" presId="urn:microsoft.com/office/officeart/2005/8/layout/vList6"/>
    <dgm:cxn modelId="{A9F2A1AD-8836-41C7-A98C-89FBCDAF240A}" srcId="{0F3D50AB-A499-4FF7-B55C-4DF0DFFCC9DB}" destId="{0FB40360-B9B0-43B9-9722-8C4CC6DB3F57}" srcOrd="0" destOrd="0" parTransId="{5301774A-0A73-47AF-BB19-C347CF6C4141}" sibTransId="{914D52C3-235F-47E8-8EB5-9D56B3390CEF}"/>
    <dgm:cxn modelId="{9AE299B1-D469-4998-A5C9-7C1279750030}" type="presOf" srcId="{EEE03CD6-7C17-41D6-A765-66E07BC09812}" destId="{B81F3C88-5C6D-4CC5-AFA9-F93474A535A4}" srcOrd="0" destOrd="0" presId="urn:microsoft.com/office/officeart/2005/8/layout/vList6"/>
    <dgm:cxn modelId="{8A92CDC0-95B0-4DDB-9BF0-6584F801608E}" type="presOf" srcId="{EBCDECDE-4653-4B0D-BB1B-EAAB2A8A8C2F}" destId="{B81F3C88-5C6D-4CC5-AFA9-F93474A535A4}" srcOrd="0" destOrd="2" presId="urn:microsoft.com/office/officeart/2005/8/layout/vList6"/>
    <dgm:cxn modelId="{4D87F7C5-BD10-4553-A957-17AFA96D4817}" type="presOf" srcId="{0FB40360-B9B0-43B9-9722-8C4CC6DB3F57}" destId="{41EF3A30-A466-43B9-B805-D31345BD352E}" srcOrd="0" destOrd="0" presId="urn:microsoft.com/office/officeart/2005/8/layout/vList6"/>
    <dgm:cxn modelId="{3CB31EE6-BFFF-4907-AEFA-9989CEEE8B07}" type="presOf" srcId="{D8D05562-29CC-4EE3-BFC4-F6DDE6AD43C7}" destId="{41EF3A30-A466-43B9-B805-D31345BD352E}" srcOrd="0" destOrd="1" presId="urn:microsoft.com/office/officeart/2005/8/layout/vList6"/>
    <dgm:cxn modelId="{6005F2EB-234E-4D97-9BC5-BF722C79DEC0}" srcId="{25842A96-5BB1-4931-8C5F-688A986FAB72}" destId="{B7E53007-3802-4DB4-A3D0-A4BD86C8E256}" srcOrd="0" destOrd="0" parTransId="{BEF1C42D-E16D-4A5E-9CA1-F2513FF0C0D9}" sibTransId="{3F337426-3FD5-49AB-AF38-4343BD61057F}"/>
    <dgm:cxn modelId="{261444C3-CE6B-456F-BC70-F144F68E21D6}" type="presParOf" srcId="{D336ABED-A10F-41CA-A30B-916430CBEF60}" destId="{C76B7783-3AC4-490C-9256-891E3F7B0DD6}" srcOrd="0" destOrd="0" presId="urn:microsoft.com/office/officeart/2005/8/layout/vList6"/>
    <dgm:cxn modelId="{3D005A19-DB1D-4025-A26D-11C6AEF99FDE}" type="presParOf" srcId="{C76B7783-3AC4-490C-9256-891E3F7B0DD6}" destId="{4B83E8E2-85E7-4B81-8BB0-A635500D61E5}" srcOrd="0" destOrd="0" presId="urn:microsoft.com/office/officeart/2005/8/layout/vList6"/>
    <dgm:cxn modelId="{280ACD44-B8DE-4C22-8D76-157F964D5636}" type="presParOf" srcId="{C76B7783-3AC4-490C-9256-891E3F7B0DD6}" destId="{B81F3C88-5C6D-4CC5-AFA9-F93474A535A4}" srcOrd="1" destOrd="0" presId="urn:microsoft.com/office/officeart/2005/8/layout/vList6"/>
    <dgm:cxn modelId="{DB7A6564-358F-4755-BF61-99780D819BFA}" type="presParOf" srcId="{D336ABED-A10F-41CA-A30B-916430CBEF60}" destId="{90FA99FF-7F73-468E-AFEC-31E88A9696B4}" srcOrd="1" destOrd="0" presId="urn:microsoft.com/office/officeart/2005/8/layout/vList6"/>
    <dgm:cxn modelId="{DE3DC91A-8C96-49EF-B3CA-51B4FDF71A31}" type="presParOf" srcId="{D336ABED-A10F-41CA-A30B-916430CBEF60}" destId="{0CEBBF29-5100-4161-9CAE-3360FD570217}" srcOrd="2" destOrd="0" presId="urn:microsoft.com/office/officeart/2005/8/layout/vList6"/>
    <dgm:cxn modelId="{A8182AEB-92AB-4702-AB9C-C8E7A16011FB}" type="presParOf" srcId="{0CEBBF29-5100-4161-9CAE-3360FD570217}" destId="{E057FC19-AB4A-45F0-8CC1-8386ACB9A1CD}" srcOrd="0" destOrd="0" presId="urn:microsoft.com/office/officeart/2005/8/layout/vList6"/>
    <dgm:cxn modelId="{B53B0894-B279-471E-9A18-A29E650D5A03}" type="presParOf" srcId="{0CEBBF29-5100-4161-9CAE-3360FD570217}" destId="{41EF3A30-A466-43B9-B805-D31345BD352E}"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16414-1E3F-449F-95EF-0DDD45CB003F}">
      <dsp:nvSpPr>
        <dsp:cNvPr id="0" name=""/>
        <dsp:cNvSpPr/>
      </dsp:nvSpPr>
      <dsp:spPr>
        <a:xfrm>
          <a:off x="272961" y="25"/>
          <a:ext cx="5656618" cy="514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endParaRPr lang="en-SG" sz="2400" kern="1200" dirty="0"/>
        </a:p>
      </dsp:txBody>
      <dsp:txXfrm>
        <a:off x="272961" y="25"/>
        <a:ext cx="5656618" cy="514238"/>
      </dsp:txXfrm>
    </dsp:sp>
    <dsp:sp modelId="{147D44DB-D8AE-483F-9A77-1C4D0633F1EA}">
      <dsp:nvSpPr>
        <dsp:cNvPr id="0" name=""/>
        <dsp:cNvSpPr/>
      </dsp:nvSpPr>
      <dsp:spPr>
        <a:xfrm>
          <a:off x="272961" y="514263"/>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ABB70-627D-4C81-A5BA-DDC5D5D805A1}">
      <dsp:nvSpPr>
        <dsp:cNvPr id="0" name=""/>
        <dsp:cNvSpPr/>
      </dsp:nvSpPr>
      <dsp:spPr>
        <a:xfrm>
          <a:off x="1068031" y="514263"/>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549450-5482-47AC-A392-00A706CB21B9}">
      <dsp:nvSpPr>
        <dsp:cNvPr id="0" name=""/>
        <dsp:cNvSpPr/>
      </dsp:nvSpPr>
      <dsp:spPr>
        <a:xfrm>
          <a:off x="1863728" y="514263"/>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1D77CB-F4C6-4CE7-8B08-98C27C44F536}">
      <dsp:nvSpPr>
        <dsp:cNvPr id="0" name=""/>
        <dsp:cNvSpPr/>
      </dsp:nvSpPr>
      <dsp:spPr>
        <a:xfrm>
          <a:off x="2658797" y="514263"/>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5784AD-06AD-4328-9204-2A003035F6E8}">
      <dsp:nvSpPr>
        <dsp:cNvPr id="0" name=""/>
        <dsp:cNvSpPr/>
      </dsp:nvSpPr>
      <dsp:spPr>
        <a:xfrm>
          <a:off x="3454495" y="514263"/>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6612E6-3CEC-4C2C-91F7-583F89D92709}">
      <dsp:nvSpPr>
        <dsp:cNvPr id="0" name=""/>
        <dsp:cNvSpPr/>
      </dsp:nvSpPr>
      <dsp:spPr>
        <a:xfrm>
          <a:off x="4249564" y="514263"/>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50D10F-A4A2-4103-B6CA-AD330DF37602}">
      <dsp:nvSpPr>
        <dsp:cNvPr id="0" name=""/>
        <dsp:cNvSpPr/>
      </dsp:nvSpPr>
      <dsp:spPr>
        <a:xfrm>
          <a:off x="5045262" y="514263"/>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A1E149-60AC-45AE-8AFC-4ABB645A04D6}">
      <dsp:nvSpPr>
        <dsp:cNvPr id="0" name=""/>
        <dsp:cNvSpPr/>
      </dsp:nvSpPr>
      <dsp:spPr>
        <a:xfrm>
          <a:off x="272961" y="619016"/>
          <a:ext cx="5730154" cy="83801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kern="1200" dirty="0"/>
            <a:t>Social anxiety is on the rise globally with 1 in 2 young people being affected by it</a:t>
          </a:r>
          <a:endParaRPr lang="en-SG" sz="1700" kern="1200" dirty="0"/>
        </a:p>
      </dsp:txBody>
      <dsp:txXfrm>
        <a:off x="272961" y="619016"/>
        <a:ext cx="5730154" cy="838017"/>
      </dsp:txXfrm>
    </dsp:sp>
    <dsp:sp modelId="{7CBC16D5-9402-4D35-8B76-49173F57410C}">
      <dsp:nvSpPr>
        <dsp:cNvPr id="0" name=""/>
        <dsp:cNvSpPr/>
      </dsp:nvSpPr>
      <dsp:spPr>
        <a:xfrm>
          <a:off x="272961" y="1653947"/>
          <a:ext cx="5656618" cy="514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endParaRPr lang="en-SG" sz="2400" kern="1200" dirty="0"/>
        </a:p>
      </dsp:txBody>
      <dsp:txXfrm>
        <a:off x="272961" y="1653947"/>
        <a:ext cx="5656618" cy="514238"/>
      </dsp:txXfrm>
    </dsp:sp>
    <dsp:sp modelId="{B6910CD3-8826-463E-A6CB-A00D2D311A9E}">
      <dsp:nvSpPr>
        <dsp:cNvPr id="0" name=""/>
        <dsp:cNvSpPr/>
      </dsp:nvSpPr>
      <dsp:spPr>
        <a:xfrm>
          <a:off x="272961" y="2168186"/>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F8AA10-A615-42F2-9EAE-03CFDD29A082}">
      <dsp:nvSpPr>
        <dsp:cNvPr id="0" name=""/>
        <dsp:cNvSpPr/>
      </dsp:nvSpPr>
      <dsp:spPr>
        <a:xfrm>
          <a:off x="1068031" y="2168186"/>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447288-EFD7-453B-A745-24A9AE87D3BA}">
      <dsp:nvSpPr>
        <dsp:cNvPr id="0" name=""/>
        <dsp:cNvSpPr/>
      </dsp:nvSpPr>
      <dsp:spPr>
        <a:xfrm>
          <a:off x="1863728" y="2168186"/>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F66F0-5DA4-4841-933C-BAB2A1267D8F}">
      <dsp:nvSpPr>
        <dsp:cNvPr id="0" name=""/>
        <dsp:cNvSpPr/>
      </dsp:nvSpPr>
      <dsp:spPr>
        <a:xfrm>
          <a:off x="2658797" y="2168186"/>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7E4AC1-2A1E-4FCC-BBCF-D3116E51ECF7}">
      <dsp:nvSpPr>
        <dsp:cNvPr id="0" name=""/>
        <dsp:cNvSpPr/>
      </dsp:nvSpPr>
      <dsp:spPr>
        <a:xfrm>
          <a:off x="3454495" y="2168186"/>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828351-2024-47FB-96B6-01B86BE486DB}">
      <dsp:nvSpPr>
        <dsp:cNvPr id="0" name=""/>
        <dsp:cNvSpPr/>
      </dsp:nvSpPr>
      <dsp:spPr>
        <a:xfrm>
          <a:off x="4249564" y="2168186"/>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2A6951-1308-4019-B936-BA5796E093DC}">
      <dsp:nvSpPr>
        <dsp:cNvPr id="0" name=""/>
        <dsp:cNvSpPr/>
      </dsp:nvSpPr>
      <dsp:spPr>
        <a:xfrm>
          <a:off x="5045262" y="2168186"/>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B8F234-F82A-4E93-9D7B-DA75AAB9AD8F}">
      <dsp:nvSpPr>
        <dsp:cNvPr id="0" name=""/>
        <dsp:cNvSpPr/>
      </dsp:nvSpPr>
      <dsp:spPr>
        <a:xfrm>
          <a:off x="272961" y="2272938"/>
          <a:ext cx="5730154" cy="83801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b="0" i="0" kern="1200" dirty="0"/>
            <a:t>Between standardized testing and a culture of achievement, today's youth can feel pressure to succeed in ways previous generations did not</a:t>
          </a:r>
          <a:r>
            <a:rPr lang="en-US" sz="1700" kern="1200" dirty="0"/>
            <a:t> </a:t>
          </a:r>
          <a:endParaRPr lang="en-SG" sz="1700" kern="1200" dirty="0"/>
        </a:p>
      </dsp:txBody>
      <dsp:txXfrm>
        <a:off x="272961" y="2272938"/>
        <a:ext cx="5730154" cy="838017"/>
      </dsp:txXfrm>
    </dsp:sp>
    <dsp:sp modelId="{ADE1CAEB-527F-4716-AEE5-6206A17A2649}">
      <dsp:nvSpPr>
        <dsp:cNvPr id="0" name=""/>
        <dsp:cNvSpPr/>
      </dsp:nvSpPr>
      <dsp:spPr>
        <a:xfrm>
          <a:off x="272961" y="3307870"/>
          <a:ext cx="5656618" cy="514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b" anchorCtr="0">
          <a:noAutofit/>
        </a:bodyPr>
        <a:lstStyle/>
        <a:p>
          <a:pPr marL="0" lvl="0" indent="0" algn="l" defTabSz="1066800">
            <a:lnSpc>
              <a:spcPct val="90000"/>
            </a:lnSpc>
            <a:spcBef>
              <a:spcPct val="0"/>
            </a:spcBef>
            <a:spcAft>
              <a:spcPct val="35000"/>
            </a:spcAft>
            <a:buNone/>
          </a:pPr>
          <a:endParaRPr lang="en-SG" sz="2400" kern="1200" dirty="0"/>
        </a:p>
      </dsp:txBody>
      <dsp:txXfrm>
        <a:off x="272961" y="3307870"/>
        <a:ext cx="5656618" cy="514238"/>
      </dsp:txXfrm>
    </dsp:sp>
    <dsp:sp modelId="{FE7F4179-A561-41AC-8C15-5DBB620BB674}">
      <dsp:nvSpPr>
        <dsp:cNvPr id="0" name=""/>
        <dsp:cNvSpPr/>
      </dsp:nvSpPr>
      <dsp:spPr>
        <a:xfrm>
          <a:off x="272961" y="3822108"/>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18A289-97B4-40D5-A98C-8AC377694796}">
      <dsp:nvSpPr>
        <dsp:cNvPr id="0" name=""/>
        <dsp:cNvSpPr/>
      </dsp:nvSpPr>
      <dsp:spPr>
        <a:xfrm>
          <a:off x="1068031" y="3822108"/>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DA056-7EE2-45FB-AAB0-BC922B085A44}">
      <dsp:nvSpPr>
        <dsp:cNvPr id="0" name=""/>
        <dsp:cNvSpPr/>
      </dsp:nvSpPr>
      <dsp:spPr>
        <a:xfrm>
          <a:off x="1863728" y="3822108"/>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00359-A46C-4C90-9340-E4A80D24B9E7}">
      <dsp:nvSpPr>
        <dsp:cNvPr id="0" name=""/>
        <dsp:cNvSpPr/>
      </dsp:nvSpPr>
      <dsp:spPr>
        <a:xfrm>
          <a:off x="2658797" y="3822108"/>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1FAD88-0C51-435E-AA3E-DB74F1ED6419}">
      <dsp:nvSpPr>
        <dsp:cNvPr id="0" name=""/>
        <dsp:cNvSpPr/>
      </dsp:nvSpPr>
      <dsp:spPr>
        <a:xfrm>
          <a:off x="3454495" y="3822108"/>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C6B2DB-7243-4D6B-9F26-7C8F21BD68D1}">
      <dsp:nvSpPr>
        <dsp:cNvPr id="0" name=""/>
        <dsp:cNvSpPr/>
      </dsp:nvSpPr>
      <dsp:spPr>
        <a:xfrm>
          <a:off x="4249564" y="3822108"/>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2B938-E2E6-404E-A511-4F24F2C9A461}">
      <dsp:nvSpPr>
        <dsp:cNvPr id="0" name=""/>
        <dsp:cNvSpPr/>
      </dsp:nvSpPr>
      <dsp:spPr>
        <a:xfrm>
          <a:off x="5045262" y="3822108"/>
          <a:ext cx="1323648" cy="1047521"/>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F0299-D080-4CA3-BECD-029A65632EBF}">
      <dsp:nvSpPr>
        <dsp:cNvPr id="0" name=""/>
        <dsp:cNvSpPr/>
      </dsp:nvSpPr>
      <dsp:spPr>
        <a:xfrm>
          <a:off x="272961" y="3926860"/>
          <a:ext cx="5730154" cy="83801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l" defTabSz="755650">
            <a:lnSpc>
              <a:spcPct val="90000"/>
            </a:lnSpc>
            <a:spcBef>
              <a:spcPct val="0"/>
            </a:spcBef>
            <a:spcAft>
              <a:spcPct val="35000"/>
            </a:spcAft>
            <a:buNone/>
          </a:pPr>
          <a:r>
            <a:rPr lang="en-US" sz="1700" b="0" i="0" kern="1200" dirty="0"/>
            <a:t>Today</a:t>
          </a:r>
          <a:r>
            <a:rPr lang="en-US" sz="1700" b="0" i="0" kern="1200" dirty="0">
              <a:hlinkClick xmlns:r="http://schemas.openxmlformats.org/officeDocument/2006/relationships" r:id="rId1"/>
            </a:rPr>
            <a:t>’</a:t>
          </a:r>
          <a:r>
            <a:rPr lang="en-US" sz="1700" b="0" i="0" kern="1200" dirty="0"/>
            <a:t>s youth is constantly connected to social media. It's not surprising that their self-esteem―and worldview ―becomes connected to responses to social media posts and influencers. </a:t>
          </a:r>
          <a:endParaRPr lang="en-SG" sz="1700" kern="1200" dirty="0"/>
        </a:p>
      </dsp:txBody>
      <dsp:txXfrm>
        <a:off x="272961" y="3926860"/>
        <a:ext cx="5730154" cy="838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355F4-2273-4B2F-B4DC-3CA71D66CF0F}">
      <dsp:nvSpPr>
        <dsp:cNvPr id="0" name=""/>
        <dsp:cNvSpPr/>
      </dsp:nvSpPr>
      <dsp:spPr>
        <a:xfrm>
          <a:off x="998997" y="316527"/>
          <a:ext cx="4090511" cy="4090511"/>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Hiding from spotlight moments</a:t>
          </a:r>
          <a:endParaRPr lang="en-SG" sz="1700" kern="1200" dirty="0"/>
        </a:p>
      </dsp:txBody>
      <dsp:txXfrm>
        <a:off x="3154793" y="1183326"/>
        <a:ext cx="1460896" cy="1217414"/>
      </dsp:txXfrm>
    </dsp:sp>
    <dsp:sp modelId="{83535BEA-0A49-4ED4-8B33-284ADF61C17A}">
      <dsp:nvSpPr>
        <dsp:cNvPr id="0" name=""/>
        <dsp:cNvSpPr/>
      </dsp:nvSpPr>
      <dsp:spPr>
        <a:xfrm>
          <a:off x="914751" y="462617"/>
          <a:ext cx="4090511" cy="4090511"/>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Missed opportunity to show what they can do</a:t>
          </a:r>
          <a:endParaRPr lang="en-SG" sz="1700" kern="1200" dirty="0"/>
        </a:p>
      </dsp:txBody>
      <dsp:txXfrm>
        <a:off x="1888683" y="3116579"/>
        <a:ext cx="2191345" cy="1071324"/>
      </dsp:txXfrm>
    </dsp:sp>
    <dsp:sp modelId="{62FACD21-C091-441C-B215-9991114D0DB6}">
      <dsp:nvSpPr>
        <dsp:cNvPr id="0" name=""/>
        <dsp:cNvSpPr/>
      </dsp:nvSpPr>
      <dsp:spPr>
        <a:xfrm>
          <a:off x="830506" y="316527"/>
          <a:ext cx="4090511" cy="4090511"/>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Fear of judgment of not living up to societal expectations</a:t>
          </a:r>
          <a:endParaRPr lang="en-SG" sz="1700" kern="1200" dirty="0"/>
        </a:p>
      </dsp:txBody>
      <dsp:txXfrm>
        <a:off x="1304324" y="1183326"/>
        <a:ext cx="1460896" cy="1217414"/>
      </dsp:txXfrm>
    </dsp:sp>
    <dsp:sp modelId="{D4822888-CECD-433C-B7B7-5CBD192E5EC9}">
      <dsp:nvSpPr>
        <dsp:cNvPr id="0" name=""/>
        <dsp:cNvSpPr/>
      </dsp:nvSpPr>
      <dsp:spPr>
        <a:xfrm>
          <a:off x="746112" y="63305"/>
          <a:ext cx="4596955" cy="4596955"/>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DA16CC6-271F-4444-B978-473E00C06345}">
      <dsp:nvSpPr>
        <dsp:cNvPr id="0" name=""/>
        <dsp:cNvSpPr/>
      </dsp:nvSpPr>
      <dsp:spPr>
        <a:xfrm>
          <a:off x="661529" y="209136"/>
          <a:ext cx="4596955" cy="4596955"/>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21FE2D-B68C-470B-B048-6CC134F7395F}">
      <dsp:nvSpPr>
        <dsp:cNvPr id="0" name=""/>
        <dsp:cNvSpPr/>
      </dsp:nvSpPr>
      <dsp:spPr>
        <a:xfrm>
          <a:off x="576947" y="63305"/>
          <a:ext cx="4596955" cy="4596955"/>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365BF-3EED-4AE3-8379-5D5F8FBFEBC0}">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en-SG" sz="3900" kern="1200" dirty="0"/>
        </a:p>
      </dsp:txBody>
      <dsp:txXfrm rot="-5400000">
        <a:off x="1" y="679096"/>
        <a:ext cx="1352020" cy="579438"/>
      </dsp:txXfrm>
    </dsp:sp>
    <dsp:sp modelId="{C89392A0-B582-40C0-9722-22544E40F001}">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Our purpose is to inspire youths from 16 to 25 years old to show the world what they are made of by helping them become resilient, clearing anxieties and self-doubt.</a:t>
          </a:r>
          <a:endParaRPr lang="en-SG" sz="1600" kern="1200" dirty="0"/>
        </a:p>
      </dsp:txBody>
      <dsp:txXfrm rot="-5400000">
        <a:off x="1352020" y="64373"/>
        <a:ext cx="6714693" cy="1132875"/>
      </dsp:txXfrm>
    </dsp:sp>
    <dsp:sp modelId="{98D8A136-9F37-4AD6-B3BF-7780F9ED93E0}">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en-SG" sz="3900" kern="1200" dirty="0"/>
        </a:p>
      </dsp:txBody>
      <dsp:txXfrm rot="-5400000">
        <a:off x="1" y="2419614"/>
        <a:ext cx="1352020" cy="579438"/>
      </dsp:txXfrm>
    </dsp:sp>
    <dsp:sp modelId="{25A37B09-F56A-4EC1-8420-B9538944C0BC}">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A study released by the Institute of Mental Health (IMH) in December last year found that young adults are most at risk of suffering from mental disorders in Singapore. Those aged between 18 and 34 are more likely to have experienced bipolar disorder, major depressive disorder, alcohol abuse, obsessive compulsive disorder and social anxiety</a:t>
          </a:r>
          <a:endParaRPr lang="en-SG" sz="1600" kern="1200" dirty="0"/>
        </a:p>
      </dsp:txBody>
      <dsp:txXfrm rot="-5400000">
        <a:off x="1352020" y="1804891"/>
        <a:ext cx="6714693" cy="1132875"/>
      </dsp:txXfrm>
    </dsp:sp>
    <dsp:sp modelId="{DC4B3DC8-91DA-4037-BBC4-20336359A27F}">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en-SG" sz="3900" kern="1200" dirty="0"/>
        </a:p>
      </dsp:txBody>
      <dsp:txXfrm rot="-5400000">
        <a:off x="1" y="4160131"/>
        <a:ext cx="1352020" cy="579438"/>
      </dsp:txXfrm>
    </dsp:sp>
    <dsp:sp modelId="{00C03831-B23E-4C77-8455-855492D82590}">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Several young Singaporeans simply do not know what to do when they find themselves or their friend emotionally distressed. </a:t>
          </a:r>
          <a:endParaRPr lang="en-SG" sz="1600" kern="1200" dirty="0"/>
        </a:p>
      </dsp:txBody>
      <dsp:txXfrm rot="-5400000">
        <a:off x="1352020" y="3545408"/>
        <a:ext cx="6714693" cy="11328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365BF-3EED-4AE3-8379-5D5F8FBFEBC0}">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en-SG" sz="3900" kern="1200" dirty="0"/>
        </a:p>
      </dsp:txBody>
      <dsp:txXfrm rot="-5400000">
        <a:off x="1" y="679096"/>
        <a:ext cx="1352020" cy="579438"/>
      </dsp:txXfrm>
    </dsp:sp>
    <dsp:sp modelId="{C89392A0-B582-40C0-9722-22544E40F001}">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The stressors among youth mainly revolve around family or intimate partner relationships, friendships, concerns about academic or work performance, financial worries and stress resulting from life transitions, said mental health professionals, and these have remained pretty much the same over the years.</a:t>
          </a:r>
          <a:endParaRPr lang="en-SG" sz="1600" kern="1200" dirty="0"/>
        </a:p>
      </dsp:txBody>
      <dsp:txXfrm rot="-5400000">
        <a:off x="1352020" y="64373"/>
        <a:ext cx="6714693" cy="1132875"/>
      </dsp:txXfrm>
    </dsp:sp>
    <dsp:sp modelId="{98D8A136-9F37-4AD6-B3BF-7780F9ED93E0}">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en-SG" sz="3900" kern="1200" dirty="0"/>
        </a:p>
      </dsp:txBody>
      <dsp:txXfrm rot="-5400000">
        <a:off x="1" y="2419614"/>
        <a:ext cx="1352020" cy="579438"/>
      </dsp:txXfrm>
    </dsp:sp>
    <dsp:sp modelId="{25A37B09-F56A-4EC1-8420-B9538944C0BC}">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endParaRPr lang="en-SG" sz="1600" kern="1200" dirty="0"/>
        </a:p>
        <a:p>
          <a:pPr marL="171450" lvl="1" indent="-171450" algn="l" defTabSz="711200">
            <a:lnSpc>
              <a:spcPct val="90000"/>
            </a:lnSpc>
            <a:spcBef>
              <a:spcPct val="0"/>
            </a:spcBef>
            <a:spcAft>
              <a:spcPct val="15000"/>
            </a:spcAft>
            <a:buChar char="•"/>
          </a:pPr>
          <a:r>
            <a:rPr lang="en-US" sz="1600" b="0" i="0" kern="1200"/>
            <a:t>Mental health advocates believe that there is also a need to teach young people, especially those who are still in school, how to build emotional resilience.</a:t>
          </a:r>
          <a:endParaRPr lang="en-US" sz="1600" kern="1200"/>
        </a:p>
      </dsp:txBody>
      <dsp:txXfrm rot="-5400000">
        <a:off x="1352020" y="1804891"/>
        <a:ext cx="6714693" cy="1132875"/>
      </dsp:txXfrm>
    </dsp:sp>
    <dsp:sp modelId="{DC4B3DC8-91DA-4037-BBC4-20336359A27F}">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1733550">
            <a:lnSpc>
              <a:spcPct val="90000"/>
            </a:lnSpc>
            <a:spcBef>
              <a:spcPct val="0"/>
            </a:spcBef>
            <a:spcAft>
              <a:spcPct val="35000"/>
            </a:spcAft>
            <a:buNone/>
          </a:pPr>
          <a:endParaRPr lang="en-SG" sz="3900" kern="1200" dirty="0"/>
        </a:p>
      </dsp:txBody>
      <dsp:txXfrm rot="-5400000">
        <a:off x="1" y="4160131"/>
        <a:ext cx="1352020" cy="579438"/>
      </dsp:txXfrm>
    </dsp:sp>
    <dsp:sp modelId="{00C03831-B23E-4C77-8455-855492D82590}">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The support structure, (from parents and friends) is important as young people require a lot of guidance. This doesn’t mean teaching them what to do, but to help them process and organize their feelings and thoughts. </a:t>
          </a:r>
          <a:endParaRPr lang="en-SG" sz="1600" kern="1200" dirty="0"/>
        </a:p>
      </dsp:txBody>
      <dsp:txXfrm rot="-5400000">
        <a:off x="1352020" y="3545408"/>
        <a:ext cx="6714693" cy="11328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F3C88-5C6D-4CC5-AFA9-F93474A535A4}">
      <dsp:nvSpPr>
        <dsp:cNvPr id="0" name=""/>
        <dsp:cNvSpPr/>
      </dsp:nvSpPr>
      <dsp:spPr>
        <a:xfrm>
          <a:off x="4657803" y="1209"/>
          <a:ext cx="6978178" cy="2397414"/>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Numerous research studies have found CBT to be the treatment of choice for social anxiety significantly more effective than medication or traditional talk-therapy [1]</a:t>
          </a:r>
          <a:endParaRPr lang="en-SG" sz="1600" kern="1200" dirty="0"/>
        </a:p>
        <a:p>
          <a:pPr marL="171450" lvl="1" indent="-171450" algn="l" defTabSz="711200">
            <a:lnSpc>
              <a:spcPct val="90000"/>
            </a:lnSpc>
            <a:spcBef>
              <a:spcPct val="0"/>
            </a:spcBef>
            <a:spcAft>
              <a:spcPct val="15000"/>
            </a:spcAft>
            <a:buChar char="•"/>
          </a:pPr>
          <a:r>
            <a:rPr lang="en-US" sz="1600" b="0" i="0" kern="1200" dirty="0"/>
            <a:t>Through learning and practice of CBT skills, people learn to become their own therapists, which is why CBT for social anxiety lasts significantly less time than traditional therapy. </a:t>
          </a:r>
          <a:endParaRPr lang="en-SG" sz="1600" kern="1200" dirty="0"/>
        </a:p>
        <a:p>
          <a:pPr marL="171450" lvl="1" indent="-171450" algn="l" defTabSz="711200">
            <a:lnSpc>
              <a:spcPct val="90000"/>
            </a:lnSpc>
            <a:spcBef>
              <a:spcPct val="0"/>
            </a:spcBef>
            <a:spcAft>
              <a:spcPct val="15000"/>
            </a:spcAft>
            <a:buChar char="•"/>
          </a:pPr>
          <a:r>
            <a:rPr lang="en-US" sz="1600" kern="1200" dirty="0"/>
            <a:t>Gamifying CBT involves selecting suitable interventions, adapting them to a digital format while applying gamification principle</a:t>
          </a:r>
          <a:endParaRPr lang="en-SG" sz="1600" kern="1200" dirty="0"/>
        </a:p>
      </dsp:txBody>
      <dsp:txXfrm>
        <a:off x="4657803" y="300886"/>
        <a:ext cx="6079148" cy="1798060"/>
      </dsp:txXfrm>
    </dsp:sp>
    <dsp:sp modelId="{4B83E8E2-85E7-4B81-8BB0-A635500D61E5}">
      <dsp:nvSpPr>
        <dsp:cNvPr id="0" name=""/>
        <dsp:cNvSpPr/>
      </dsp:nvSpPr>
      <dsp:spPr>
        <a:xfrm>
          <a:off x="5684" y="785809"/>
          <a:ext cx="4652119" cy="828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Cognitive Behavior Therapy </a:t>
          </a:r>
          <a:endParaRPr lang="en-SG" sz="2600" kern="1200" dirty="0"/>
        </a:p>
      </dsp:txBody>
      <dsp:txXfrm>
        <a:off x="46114" y="826239"/>
        <a:ext cx="4571259" cy="747353"/>
      </dsp:txXfrm>
    </dsp:sp>
    <dsp:sp modelId="{41EF3A30-A466-43B9-B805-D31345BD352E}">
      <dsp:nvSpPr>
        <dsp:cNvPr id="0" name=""/>
        <dsp:cNvSpPr/>
      </dsp:nvSpPr>
      <dsp:spPr>
        <a:xfrm>
          <a:off x="4663488" y="2482655"/>
          <a:ext cx="6978178" cy="284287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Podcast listeners have grown by 37.5% in the past three years, and the podcast market has seen a big breakthrough with more people tuning in to listen to podcasts in their free time on topics such as comedy and personal development. This is seen to motivate them and put them at ease</a:t>
          </a:r>
          <a:endParaRPr lang="en-SG" sz="1500" kern="1200" dirty="0"/>
        </a:p>
        <a:p>
          <a:pPr marL="114300" lvl="1" indent="-114300" algn="l" defTabSz="666750">
            <a:lnSpc>
              <a:spcPct val="90000"/>
            </a:lnSpc>
            <a:spcBef>
              <a:spcPct val="0"/>
            </a:spcBef>
            <a:spcAft>
              <a:spcPct val="15000"/>
            </a:spcAft>
            <a:buChar char="•"/>
          </a:pPr>
          <a:r>
            <a:rPr lang="en-US" sz="1500" kern="1200" dirty="0"/>
            <a:t>Guided meditation and tuning into relaxing music is now on an upward trend as young adults are using such media to zone out and take a break from their hectic life</a:t>
          </a:r>
          <a:endParaRPr lang="en-SG" sz="1500" kern="1200" dirty="0"/>
        </a:p>
        <a:p>
          <a:pPr marL="114300" lvl="1" indent="-114300" algn="l" defTabSz="666750">
            <a:lnSpc>
              <a:spcPct val="90000"/>
            </a:lnSpc>
            <a:spcBef>
              <a:spcPct val="0"/>
            </a:spcBef>
            <a:spcAft>
              <a:spcPct val="15000"/>
            </a:spcAft>
            <a:buChar char="•"/>
          </a:pPr>
          <a:r>
            <a:rPr lang="en-US" sz="1500" kern="1200" dirty="0"/>
            <a:t>Both podcasts and guided meditation have had a positive impact on the mindset of young adults as reflected in the increasing numbers in their demand</a:t>
          </a:r>
          <a:endParaRPr lang="en-SG" sz="1500" kern="1200" dirty="0"/>
        </a:p>
      </dsp:txBody>
      <dsp:txXfrm>
        <a:off x="4663488" y="2838015"/>
        <a:ext cx="5912099" cy="2132157"/>
      </dsp:txXfrm>
    </dsp:sp>
    <dsp:sp modelId="{E057FC19-AB4A-45F0-8CC1-8386ACB9A1CD}">
      <dsp:nvSpPr>
        <dsp:cNvPr id="0" name=""/>
        <dsp:cNvSpPr/>
      </dsp:nvSpPr>
      <dsp:spPr>
        <a:xfrm>
          <a:off x="5684" y="3488777"/>
          <a:ext cx="4652119" cy="8282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Podcasts and Guided Meditation</a:t>
          </a:r>
          <a:endParaRPr lang="en-SG" sz="2600" kern="1200" dirty="0"/>
        </a:p>
      </dsp:txBody>
      <dsp:txXfrm>
        <a:off x="46114" y="3529207"/>
        <a:ext cx="4571259" cy="747353"/>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A9705-B302-4E30-81DB-B22CBCC91DE3}" type="datetimeFigureOut">
              <a:rPr lang="en-SG" smtClean="0"/>
              <a:t>14/9/2020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10FDB-6069-4238-9AC3-0D99A3D960DA}" type="slidenum">
              <a:rPr lang="en-SG" smtClean="0"/>
              <a:t>‹#›</a:t>
            </a:fld>
            <a:endParaRPr lang="en-SG"/>
          </a:p>
        </p:txBody>
      </p:sp>
    </p:spTree>
    <p:extLst>
      <p:ext uri="{BB962C8B-B14F-4D97-AF65-F5344CB8AC3E}">
        <p14:creationId xmlns:p14="http://schemas.microsoft.com/office/powerpoint/2010/main" val="303468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9510FDB-6069-4238-9AC3-0D99A3D960DA}" type="slidenum">
              <a:rPr lang="en-SG" smtClean="0"/>
              <a:t>3</a:t>
            </a:fld>
            <a:endParaRPr lang="en-SG"/>
          </a:p>
        </p:txBody>
      </p:sp>
    </p:spTree>
    <p:extLst>
      <p:ext uri="{BB962C8B-B14F-4D97-AF65-F5344CB8AC3E}">
        <p14:creationId xmlns:p14="http://schemas.microsoft.com/office/powerpoint/2010/main" val="214301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9510FDB-6069-4238-9AC3-0D99A3D960DA}" type="slidenum">
              <a:rPr lang="en-SG" smtClean="0"/>
              <a:t>4</a:t>
            </a:fld>
            <a:endParaRPr lang="en-SG"/>
          </a:p>
        </p:txBody>
      </p:sp>
    </p:spTree>
    <p:extLst>
      <p:ext uri="{BB962C8B-B14F-4D97-AF65-F5344CB8AC3E}">
        <p14:creationId xmlns:p14="http://schemas.microsoft.com/office/powerpoint/2010/main" val="3615120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510FDB-6069-4238-9AC3-0D99A3D960DA}" type="slidenum">
              <a:rPr lang="en-SG" smtClean="0"/>
              <a:t>6</a:t>
            </a:fld>
            <a:endParaRPr lang="en-SG"/>
          </a:p>
        </p:txBody>
      </p:sp>
    </p:spTree>
    <p:extLst>
      <p:ext uri="{BB962C8B-B14F-4D97-AF65-F5344CB8AC3E}">
        <p14:creationId xmlns:p14="http://schemas.microsoft.com/office/powerpoint/2010/main" val="112824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September 14, 2020</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2443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September 14, 2020</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3114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September 14, 2020</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5839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September 14, 2020</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93289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September 14, 2020</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9570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September 14, 2020</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9097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September 14, 2020</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62269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September 14, 2020</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68281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September 14, 2020</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1639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September 14, 2020</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0782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September 14, 2020</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4985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September 14, 2020</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35001247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7" r:id="rId5"/>
    <p:sldLayoutId id="2147483731" r:id="rId6"/>
    <p:sldLayoutId id="2147483732" r:id="rId7"/>
    <p:sldLayoutId id="2147483733" r:id="rId8"/>
    <p:sldLayoutId id="2147483736" r:id="rId9"/>
    <p:sldLayoutId id="2147483734" r:id="rId10"/>
    <p:sldLayoutId id="2147483735"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microsoft.com/office/2017/06/relationships/model3d" Target="../media/model3d1.glb"/><Relationship Id="rId7" Type="http://schemas.openxmlformats.org/officeDocument/2006/relationships/diagramData" Target="../diagrams/data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microsoft.com/office/2007/relationships/diagramDrawing" Target="../diagrams/drawing3.xml"/><Relationship Id="rId5" Type="http://schemas.microsoft.com/office/2017/06/relationships/model3d" Target="../media/model3d2.glb"/><Relationship Id="rId10" Type="http://schemas.openxmlformats.org/officeDocument/2006/relationships/diagramColors" Target="../diagrams/colors3.xml"/><Relationship Id="rId4" Type="http://schemas.openxmlformats.org/officeDocument/2006/relationships/image" Target="../media/image5.png"/><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ogbtherapy.com/cbt-for-social-anxiety-disorder#:~:text=Through%20CBT%20for%20social%20anxiety,when%20there%20is%20a%20deficit" TargetMode="External"/><Relationship Id="rId2" Type="http://schemas.openxmlformats.org/officeDocument/2006/relationships/hyperlink" Target="https://www.healthychildren.org/English/health-issues/conditions/emotional-problems/Pages/Anxiety-Disorders.aspx" TargetMode="External"/><Relationship Id="rId1" Type="http://schemas.openxmlformats.org/officeDocument/2006/relationships/slideLayout" Target="../slideLayouts/slideLayout2.xml"/><Relationship Id="rId4" Type="http://schemas.openxmlformats.org/officeDocument/2006/relationships/hyperlink" Target="https://www.channelnewsasia.com/news/singapore/mental-health-youths-suicide-depression-listen-119946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6424EA-2FE7-47E5-99E5-7EDD3063F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9696CD1-3B86-43AE-B02C-58CA185E155A}"/>
              </a:ext>
            </a:extLst>
          </p:cNvPr>
          <p:cNvPicPr>
            <a:picLocks noChangeAspect="1"/>
          </p:cNvPicPr>
          <p:nvPr/>
        </p:nvPicPr>
        <p:blipFill rotWithShape="1">
          <a:blip r:embed="rId2"/>
          <a:srcRect/>
          <a:stretch/>
        </p:blipFill>
        <p:spPr>
          <a:xfrm>
            <a:off x="20" y="10"/>
            <a:ext cx="12191981" cy="6857990"/>
          </a:xfrm>
          <a:custGeom>
            <a:avLst/>
            <a:gdLst/>
            <a:ahLst/>
            <a:cxnLst/>
            <a:rect l="l" t="t" r="r" b="b"/>
            <a:pathLst>
              <a:path w="7448551" h="6858000">
                <a:moveTo>
                  <a:pt x="0" y="0"/>
                </a:moveTo>
                <a:lnTo>
                  <a:pt x="7448551" y="0"/>
                </a:lnTo>
                <a:lnTo>
                  <a:pt x="7448551" y="6858000"/>
                </a:lnTo>
                <a:lnTo>
                  <a:pt x="0" y="6858000"/>
                </a:lnTo>
                <a:close/>
              </a:path>
            </a:pathLst>
          </a:custGeom>
        </p:spPr>
      </p:pic>
      <p:sp useBgFill="1">
        <p:nvSpPr>
          <p:cNvPr id="11" name="Rectangle 1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48550" y="0"/>
            <a:ext cx="474345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7D36F-D5CC-4658-B4CB-740E159F8F87}"/>
              </a:ext>
            </a:extLst>
          </p:cNvPr>
          <p:cNvSpPr>
            <a:spLocks noGrp="1"/>
          </p:cNvSpPr>
          <p:nvPr>
            <p:ph type="ctrTitle"/>
          </p:nvPr>
        </p:nvSpPr>
        <p:spPr>
          <a:xfrm>
            <a:off x="7999413" y="1355236"/>
            <a:ext cx="3773486" cy="3615495"/>
          </a:xfrm>
        </p:spPr>
        <p:txBody>
          <a:bodyPr anchor="b">
            <a:normAutofit/>
          </a:bodyPr>
          <a:lstStyle/>
          <a:p>
            <a:pPr algn="ctr"/>
            <a:r>
              <a:rPr lang="en-US" sz="4400" dirty="0"/>
              <a:t>How can we help youths to build resilience, at scale?</a:t>
            </a:r>
            <a:endParaRPr lang="en-SG" sz="4400" dirty="0"/>
          </a:p>
        </p:txBody>
      </p:sp>
      <p:sp>
        <p:nvSpPr>
          <p:cNvPr id="21" name="Oval 12">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14">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915301" y="5534728"/>
            <a:ext cx="667802" cy="631474"/>
            <a:chOff x="10478914" y="1506691"/>
            <a:chExt cx="667802" cy="631474"/>
          </a:xfrm>
        </p:grpSpPr>
        <p:sp>
          <p:nvSpPr>
            <p:cNvPr id="23" name="Freeform: Shape 15">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16">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5" name="Rectangle 18">
            <a:extLst>
              <a:ext uri="{FF2B5EF4-FFF2-40B4-BE49-F238E27FC236}">
                <a16:creationId xmlns:a16="http://schemas.microsoft.com/office/drawing/2014/main" id="{3F7CD3B8-4EAD-4444-9EB3-CA03A6612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931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96406-6D93-4959-9B1D-3FD8AAB1ADD1}"/>
              </a:ext>
            </a:extLst>
          </p:cNvPr>
          <p:cNvSpPr>
            <a:spLocks noGrp="1"/>
          </p:cNvSpPr>
          <p:nvPr>
            <p:ph type="title"/>
          </p:nvPr>
        </p:nvSpPr>
        <p:spPr/>
        <p:txBody>
          <a:bodyPr/>
          <a:lstStyle/>
          <a:p>
            <a:pPr algn="ctr"/>
            <a:r>
              <a:rPr lang="en-US" dirty="0"/>
              <a:t>TEAM INTRODUCTION</a:t>
            </a:r>
            <a:endParaRPr lang="en-SG" dirty="0"/>
          </a:p>
        </p:txBody>
      </p:sp>
      <p:pic>
        <p:nvPicPr>
          <p:cNvPr id="1026" name="Picture 2" descr="manaswini05">
            <a:extLst>
              <a:ext uri="{FF2B5EF4-FFF2-40B4-BE49-F238E27FC236}">
                <a16:creationId xmlns:a16="http://schemas.microsoft.com/office/drawing/2014/main" id="{13E13B38-44FB-4A77-AAC8-60CAAB138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214" y="1398824"/>
            <a:ext cx="2087326" cy="2087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rvathi14">
            <a:extLst>
              <a:ext uri="{FF2B5EF4-FFF2-40B4-BE49-F238E27FC236}">
                <a16:creationId xmlns:a16="http://schemas.microsoft.com/office/drawing/2014/main" id="{D31556C0-C5EE-4191-9743-1B4485955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449" y="1398824"/>
            <a:ext cx="2087325" cy="20873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0373902">
            <a:extLst>
              <a:ext uri="{FF2B5EF4-FFF2-40B4-BE49-F238E27FC236}">
                <a16:creationId xmlns:a16="http://schemas.microsoft.com/office/drawing/2014/main" id="{5C38FB0E-1976-495E-96C0-AF5BBB783C2A}"/>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8105683" y="1398824"/>
            <a:ext cx="1862910" cy="20873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B62BA7-59BB-4C5A-B9CC-AAA239B25000}"/>
              </a:ext>
            </a:extLst>
          </p:cNvPr>
          <p:cNvSpPr txBox="1"/>
          <p:nvPr/>
        </p:nvSpPr>
        <p:spPr>
          <a:xfrm>
            <a:off x="1240971" y="3763736"/>
            <a:ext cx="250643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Talagadadivi Durga Rukmini Manaswini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Year 3, Computer Engineering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National University of Singapore</a:t>
            </a:r>
            <a:endParaRPr lang="en-SG" dirty="0"/>
          </a:p>
        </p:txBody>
      </p:sp>
      <p:sp>
        <p:nvSpPr>
          <p:cNvPr id="8" name="TextBox 7">
            <a:extLst>
              <a:ext uri="{FF2B5EF4-FFF2-40B4-BE49-F238E27FC236}">
                <a16:creationId xmlns:a16="http://schemas.microsoft.com/office/drawing/2014/main" id="{91FBC363-C6AC-4170-ABA2-5A0147FD3425}"/>
              </a:ext>
            </a:extLst>
          </p:cNvPr>
          <p:cNvSpPr txBox="1"/>
          <p:nvPr/>
        </p:nvSpPr>
        <p:spPr>
          <a:xfrm>
            <a:off x="4405992" y="3763736"/>
            <a:ext cx="250643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Parvathi Ranjith Menon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Year 3, Computer Engineering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National University of Singapore</a:t>
            </a:r>
            <a:endParaRPr lang="en-SG" dirty="0"/>
          </a:p>
        </p:txBody>
      </p:sp>
      <p:sp>
        <p:nvSpPr>
          <p:cNvPr id="9" name="TextBox 8">
            <a:extLst>
              <a:ext uri="{FF2B5EF4-FFF2-40B4-BE49-F238E27FC236}">
                <a16:creationId xmlns:a16="http://schemas.microsoft.com/office/drawing/2014/main" id="{7820581B-D4EB-4B53-9934-A02A0A4C3130}"/>
              </a:ext>
            </a:extLst>
          </p:cNvPr>
          <p:cNvSpPr txBox="1"/>
          <p:nvPr/>
        </p:nvSpPr>
        <p:spPr>
          <a:xfrm>
            <a:off x="7857399" y="3763736"/>
            <a:ext cx="2506436"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Shriya</a:t>
            </a:r>
            <a:r>
              <a:rPr lang="en-US" dirty="0"/>
              <a:t> Saxena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Year 3, Computer Engineering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National University of Singapore</a:t>
            </a:r>
            <a:endParaRPr lang="en-SG" dirty="0"/>
          </a:p>
        </p:txBody>
      </p:sp>
    </p:spTree>
    <p:extLst>
      <p:ext uri="{BB962C8B-B14F-4D97-AF65-F5344CB8AC3E}">
        <p14:creationId xmlns:p14="http://schemas.microsoft.com/office/powerpoint/2010/main" val="332220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7CD9-544F-4AA8-A78E-FC962FF5D419}"/>
              </a:ext>
            </a:extLst>
          </p:cNvPr>
          <p:cNvSpPr>
            <a:spLocks noGrp="1"/>
          </p:cNvSpPr>
          <p:nvPr>
            <p:ph type="title"/>
          </p:nvPr>
        </p:nvSpPr>
        <p:spPr>
          <a:xfrm>
            <a:off x="550862" y="549275"/>
            <a:ext cx="11091600" cy="708025"/>
          </a:xfrm>
        </p:spPr>
        <p:txBody>
          <a:bodyPr>
            <a:normAutofit/>
          </a:bodyPr>
          <a:lstStyle/>
          <a:p>
            <a:pPr algn="ctr"/>
            <a:r>
              <a:rPr lang="en-US" sz="3200" dirty="0"/>
              <a:t>How can we help youths to build resilience, at scale?</a:t>
            </a:r>
            <a:endParaRPr lang="en-SG" sz="3200" dirty="0"/>
          </a:p>
        </p:txBody>
      </p:sp>
      <p:graphicFrame>
        <p:nvGraphicFramePr>
          <p:cNvPr id="4" name="Content Placeholder 3">
            <a:extLst>
              <a:ext uri="{FF2B5EF4-FFF2-40B4-BE49-F238E27FC236}">
                <a16:creationId xmlns:a16="http://schemas.microsoft.com/office/drawing/2014/main" id="{49942F05-9A6E-444B-B875-6D54286A276D}"/>
              </a:ext>
            </a:extLst>
          </p:cNvPr>
          <p:cNvGraphicFramePr>
            <a:graphicFrameLocks noGrp="1"/>
          </p:cNvGraphicFramePr>
          <p:nvPr>
            <p:ph idx="1"/>
            <p:extLst>
              <p:ext uri="{D42A27DB-BD31-4B8C-83A1-F6EECF244321}">
                <p14:modId xmlns:p14="http://schemas.microsoft.com/office/powerpoint/2010/main" val="2294373086"/>
              </p:ext>
            </p:extLst>
          </p:nvPr>
        </p:nvGraphicFramePr>
        <p:xfrm>
          <a:off x="181534" y="1277717"/>
          <a:ext cx="6641873" cy="4869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01DFFC69-7B77-4F9B-9EDE-38F687C60F2E}"/>
              </a:ext>
            </a:extLst>
          </p:cNvPr>
          <p:cNvGraphicFramePr/>
          <p:nvPr>
            <p:extLst>
              <p:ext uri="{D42A27DB-BD31-4B8C-83A1-F6EECF244321}">
                <p14:modId xmlns:p14="http://schemas.microsoft.com/office/powerpoint/2010/main" val="3383769892"/>
              </p:ext>
            </p:extLst>
          </p:nvPr>
        </p:nvGraphicFramePr>
        <p:xfrm>
          <a:off x="6365365" y="1277717"/>
          <a:ext cx="5920015" cy="486965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2894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55A9-C46E-4809-A481-B3903ABEC997}"/>
              </a:ext>
            </a:extLst>
          </p:cNvPr>
          <p:cNvSpPr>
            <a:spLocks noGrp="1"/>
          </p:cNvSpPr>
          <p:nvPr>
            <p:ph type="title"/>
          </p:nvPr>
        </p:nvSpPr>
        <p:spPr>
          <a:xfrm>
            <a:off x="956215" y="323032"/>
            <a:ext cx="11091600" cy="817612"/>
          </a:xfrm>
        </p:spPr>
        <p:txBody>
          <a:bodyPr/>
          <a:lstStyle/>
          <a:p>
            <a:pPr algn="ctr"/>
            <a:r>
              <a:rPr lang="en-US" dirty="0"/>
              <a:t>Target Audience and Insights</a:t>
            </a:r>
            <a:endParaRPr lang="en-SG" dirty="0"/>
          </a:p>
        </p:txBody>
      </p:sp>
      <mc:AlternateContent xmlns:mc="http://schemas.openxmlformats.org/markup-compatibility/2006">
        <mc:Choice xmlns:am3d="http://schemas.microsoft.com/office/drawing/2017/model3d" Requires="am3d">
          <p:graphicFrame>
            <p:nvGraphicFramePr>
              <p:cNvPr id="4" name="Content Placeholder 3" descr="Female icon">
                <a:extLst>
                  <a:ext uri="{FF2B5EF4-FFF2-40B4-BE49-F238E27FC236}">
                    <a16:creationId xmlns:a16="http://schemas.microsoft.com/office/drawing/2014/main" id="{1E6DBF2D-9D91-44DB-983F-E70C8FB9B528}"/>
                  </a:ext>
                </a:extLst>
              </p:cNvPr>
              <p:cNvGraphicFramePr>
                <a:graphicFrameLocks noGrp="1" noChangeAspect="1"/>
              </p:cNvGraphicFramePr>
              <p:nvPr>
                <p:ph idx="1"/>
                <p:extLst>
                  <p:ext uri="{D42A27DB-BD31-4B8C-83A1-F6EECF244321}">
                    <p14:modId xmlns:p14="http://schemas.microsoft.com/office/powerpoint/2010/main" val="3834182442"/>
                  </p:ext>
                </p:extLst>
              </p:nvPr>
            </p:nvGraphicFramePr>
            <p:xfrm>
              <a:off x="245997" y="157899"/>
              <a:ext cx="1043151" cy="3657600"/>
            </p:xfrm>
            <a:graphic>
              <a:graphicData uri="http://schemas.microsoft.com/office/drawing/2017/model3d">
                <am3d:model3d r:embed="rId3">
                  <am3d:spPr>
                    <a:xfrm>
                      <a:off x="0" y="0"/>
                      <a:ext cx="1043151" cy="3657600"/>
                    </a:xfrm>
                    <a:prstGeom prst="rect">
                      <a:avLst/>
                    </a:prstGeom>
                  </am3d:spPr>
                  <am3d:camera>
                    <am3d:pos x="0" y="0" z="51935141"/>
                    <am3d:up dx="0" dy="36000000" dz="0"/>
                    <am3d:lookAt x="0" y="0" z="0"/>
                    <am3d:perspective fov="2700000"/>
                  </am3d:camera>
                  <am3d:trans>
                    <am3d:meterPerModelUnit n="3032664" d="1000000"/>
                    <am3d:preTrans dx="1" dy="-18000000" dz="4030"/>
                    <am3d:scale>
                      <am3d:sx n="1000000" d="1000000"/>
                      <am3d:sy n="1000000" d="1000000"/>
                      <am3d:sz n="1000000" d="1000000"/>
                    </am3d:scale>
                    <am3d:rot ax="10576117" ay="2545339" az="10648855"/>
                    <am3d:postTrans dx="0" dy="0" dz="0"/>
                  </am3d:trans>
                  <am3d:raster rName="Office3DRenderer" rVer="16.0.8326">
                    <am3d:blip r:embed="rId4"/>
                  </am3d:raster>
                  <am3d:objViewport viewportSz="287574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Content Placeholder 3" descr="Female icon">
                <a:extLst>
                  <a:ext uri="{FF2B5EF4-FFF2-40B4-BE49-F238E27FC236}">
                    <a16:creationId xmlns:a16="http://schemas.microsoft.com/office/drawing/2014/main" id="{1E6DBF2D-9D91-44DB-983F-E70C8FB9B528}"/>
                  </a:ext>
                </a:extLst>
              </p:cNvPr>
              <p:cNvPicPr>
                <a:picLocks noGrp="1" noRot="1" noChangeAspect="1" noMove="1" noResize="1" noEditPoints="1" noAdjustHandles="1" noChangeArrowheads="1" noChangeShapeType="1" noCrop="1"/>
              </p:cNvPicPr>
              <p:nvPr/>
            </p:nvPicPr>
            <p:blipFill>
              <a:blip r:embed="rId4"/>
              <a:stretch>
                <a:fillRect/>
              </a:stretch>
            </p:blipFill>
            <p:spPr>
              <a:xfrm>
                <a:off x="245997" y="157899"/>
                <a:ext cx="1043151" cy="365760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5" name="3D Model 4" descr="Male icon">
                <a:extLst>
                  <a:ext uri="{FF2B5EF4-FFF2-40B4-BE49-F238E27FC236}">
                    <a16:creationId xmlns:a16="http://schemas.microsoft.com/office/drawing/2014/main" id="{A8849CE6-C908-4755-9E27-94F1EF3DC755}"/>
                  </a:ext>
                </a:extLst>
              </p:cNvPr>
              <p:cNvGraphicFramePr>
                <a:graphicFrameLocks noChangeAspect="1"/>
              </p:cNvGraphicFramePr>
              <p:nvPr>
                <p:extLst>
                  <p:ext uri="{D42A27DB-BD31-4B8C-83A1-F6EECF244321}">
                    <p14:modId xmlns:p14="http://schemas.microsoft.com/office/powerpoint/2010/main" val="713057568"/>
                  </p:ext>
                </p:extLst>
              </p:nvPr>
            </p:nvGraphicFramePr>
            <p:xfrm>
              <a:off x="1289148" y="505240"/>
              <a:ext cx="813030" cy="2923760"/>
            </p:xfrm>
            <a:graphic>
              <a:graphicData uri="http://schemas.microsoft.com/office/drawing/2017/model3d">
                <am3d:model3d r:embed="rId5">
                  <am3d:spPr>
                    <a:xfrm>
                      <a:off x="0" y="0"/>
                      <a:ext cx="813030" cy="2923760"/>
                    </a:xfrm>
                    <a:prstGeom prst="rect">
                      <a:avLst/>
                    </a:prstGeom>
                  </am3d:spPr>
                  <am3d:camera>
                    <am3d:pos x="0" y="0" z="50316661"/>
                    <am3d:up dx="0" dy="36000000" dz="0"/>
                    <am3d:lookAt x="0" y="0" z="0"/>
                    <am3d:perspective fov="2700000"/>
                  </am3d:camera>
                  <am3d:trans>
                    <am3d:meterPerModelUnit n="3029133" d="1000000"/>
                    <am3d:preTrans dx="0" dy="-18000000" dz="2458"/>
                    <am3d:scale>
                      <am3d:sx n="1000000" d="1000000"/>
                      <am3d:sy n="1000000" d="1000000"/>
                      <am3d:sz n="1000000" d="1000000"/>
                    </am3d:scale>
                    <am3d:rot ax="10417072" ay="3422585" az="10478299"/>
                    <am3d:postTrans dx="0" dy="0" dz="0"/>
                  </am3d:trans>
                  <am3d:raster rName="Office3DRenderer" rVer="16.0.8326">
                    <am3d:blip r:embed="rId6"/>
                  </am3d:raster>
                  <am3d:objViewport viewportSz="320369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Male icon">
                <a:extLst>
                  <a:ext uri="{FF2B5EF4-FFF2-40B4-BE49-F238E27FC236}">
                    <a16:creationId xmlns:a16="http://schemas.microsoft.com/office/drawing/2014/main" id="{A8849CE6-C908-4755-9E27-94F1EF3DC755}"/>
                  </a:ext>
                </a:extLst>
              </p:cNvPr>
              <p:cNvPicPr>
                <a:picLocks noGrp="1" noRot="1" noChangeAspect="1" noMove="1" noResize="1" noEditPoints="1" noAdjustHandles="1" noChangeArrowheads="1" noChangeShapeType="1" noCrop="1"/>
              </p:cNvPicPr>
              <p:nvPr/>
            </p:nvPicPr>
            <p:blipFill>
              <a:blip r:embed="rId6"/>
              <a:stretch>
                <a:fillRect/>
              </a:stretch>
            </p:blipFill>
            <p:spPr>
              <a:xfrm>
                <a:off x="1289148" y="505240"/>
                <a:ext cx="813030" cy="2923760"/>
              </a:xfrm>
              <a:prstGeom prst="rect">
                <a:avLst/>
              </a:prstGeom>
            </p:spPr>
          </p:pic>
        </mc:Fallback>
      </mc:AlternateContent>
      <p:graphicFrame>
        <p:nvGraphicFramePr>
          <p:cNvPr id="11" name="Diagram 10">
            <a:extLst>
              <a:ext uri="{FF2B5EF4-FFF2-40B4-BE49-F238E27FC236}">
                <a16:creationId xmlns:a16="http://schemas.microsoft.com/office/drawing/2014/main" id="{C08BB723-9CC0-4E29-8620-AC907771F3CA}"/>
              </a:ext>
            </a:extLst>
          </p:cNvPr>
          <p:cNvGraphicFramePr/>
          <p:nvPr>
            <p:extLst>
              <p:ext uri="{D42A27DB-BD31-4B8C-83A1-F6EECF244321}">
                <p14:modId xmlns:p14="http://schemas.microsoft.com/office/powerpoint/2010/main" val="409227139"/>
              </p:ext>
            </p:extLst>
          </p:nvPr>
        </p:nvGraphicFramePr>
        <p:xfrm>
          <a:off x="2701303" y="1238141"/>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285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2621-482E-4655-8C64-52CF7B86461F}"/>
              </a:ext>
            </a:extLst>
          </p:cNvPr>
          <p:cNvSpPr>
            <a:spLocks noGrp="1"/>
          </p:cNvSpPr>
          <p:nvPr>
            <p:ph type="title"/>
          </p:nvPr>
        </p:nvSpPr>
        <p:spPr>
          <a:xfrm>
            <a:off x="550863" y="304178"/>
            <a:ext cx="11091600" cy="751624"/>
          </a:xfrm>
        </p:spPr>
        <p:txBody>
          <a:bodyPr/>
          <a:lstStyle/>
          <a:p>
            <a:pPr algn="ctr"/>
            <a:r>
              <a:rPr lang="en-US" dirty="0"/>
              <a:t>Target Audience and Insights (contd.)</a:t>
            </a:r>
            <a:endParaRPr lang="en-SG" dirty="0"/>
          </a:p>
        </p:txBody>
      </p:sp>
      <p:graphicFrame>
        <p:nvGraphicFramePr>
          <p:cNvPr id="5" name="Diagram 4">
            <a:extLst>
              <a:ext uri="{FF2B5EF4-FFF2-40B4-BE49-F238E27FC236}">
                <a16:creationId xmlns:a16="http://schemas.microsoft.com/office/drawing/2014/main" id="{EBDD08B4-FF86-4A35-A086-C7A7D6F7A175}"/>
              </a:ext>
            </a:extLst>
          </p:cNvPr>
          <p:cNvGraphicFramePr/>
          <p:nvPr>
            <p:extLst>
              <p:ext uri="{D42A27DB-BD31-4B8C-83A1-F6EECF244321}">
                <p14:modId xmlns:p14="http://schemas.microsoft.com/office/powerpoint/2010/main" val="1922291358"/>
              </p:ext>
            </p:extLst>
          </p:nvPr>
        </p:nvGraphicFramePr>
        <p:xfrm>
          <a:off x="2032000" y="122871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14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F4E3-7ABC-4EE3-BB5A-423566F16260}"/>
              </a:ext>
            </a:extLst>
          </p:cNvPr>
          <p:cNvSpPr>
            <a:spLocks noGrp="1"/>
          </p:cNvSpPr>
          <p:nvPr>
            <p:ph type="title"/>
          </p:nvPr>
        </p:nvSpPr>
        <p:spPr>
          <a:xfrm>
            <a:off x="550862" y="549275"/>
            <a:ext cx="11091600" cy="864658"/>
          </a:xfrm>
        </p:spPr>
        <p:txBody>
          <a:bodyPr/>
          <a:lstStyle/>
          <a:p>
            <a:pPr algn="ctr"/>
            <a:r>
              <a:rPr lang="en-US" dirty="0"/>
              <a:t>Proposed Details and Execution</a:t>
            </a:r>
            <a:endParaRPr lang="en-SG" dirty="0"/>
          </a:p>
        </p:txBody>
      </p:sp>
      <p:graphicFrame>
        <p:nvGraphicFramePr>
          <p:cNvPr id="7" name="Content Placeholder 6">
            <a:extLst>
              <a:ext uri="{FF2B5EF4-FFF2-40B4-BE49-F238E27FC236}">
                <a16:creationId xmlns:a16="http://schemas.microsoft.com/office/drawing/2014/main" id="{81F4D33A-F190-40BC-A76C-43B581E53F9C}"/>
              </a:ext>
            </a:extLst>
          </p:cNvPr>
          <p:cNvGraphicFramePr>
            <a:graphicFrameLocks noGrp="1"/>
          </p:cNvGraphicFramePr>
          <p:nvPr>
            <p:ph idx="1"/>
            <p:extLst>
              <p:ext uri="{D42A27DB-BD31-4B8C-83A1-F6EECF244321}">
                <p14:modId xmlns:p14="http://schemas.microsoft.com/office/powerpoint/2010/main" val="1098654414"/>
              </p:ext>
            </p:extLst>
          </p:nvPr>
        </p:nvGraphicFramePr>
        <p:xfrm>
          <a:off x="254000" y="1269999"/>
          <a:ext cx="11641667" cy="5325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303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8275BA-79A8-48E9-BC2D-32E42DD9412F}"/>
              </a:ext>
            </a:extLst>
          </p:cNvPr>
          <p:cNvPicPr>
            <a:picLocks noChangeAspect="1"/>
          </p:cNvPicPr>
          <p:nvPr/>
        </p:nvPicPr>
        <p:blipFill>
          <a:blip r:embed="rId2"/>
          <a:stretch>
            <a:fillRect/>
          </a:stretch>
        </p:blipFill>
        <p:spPr>
          <a:xfrm>
            <a:off x="3685882" y="179387"/>
            <a:ext cx="3993384" cy="1065213"/>
          </a:xfrm>
          <a:prstGeom prst="rect">
            <a:avLst/>
          </a:prstGeom>
        </p:spPr>
      </p:pic>
      <p:sp>
        <p:nvSpPr>
          <p:cNvPr id="7" name="TextBox 6">
            <a:extLst>
              <a:ext uri="{FF2B5EF4-FFF2-40B4-BE49-F238E27FC236}">
                <a16:creationId xmlns:a16="http://schemas.microsoft.com/office/drawing/2014/main" id="{677B9DCB-043D-4024-AC11-5B8BAAE625BE}"/>
              </a:ext>
            </a:extLst>
          </p:cNvPr>
          <p:cNvSpPr txBox="1"/>
          <p:nvPr/>
        </p:nvSpPr>
        <p:spPr>
          <a:xfrm>
            <a:off x="1109133" y="1405567"/>
            <a:ext cx="10143067" cy="5078313"/>
          </a:xfrm>
          <a:prstGeom prst="rect">
            <a:avLst/>
          </a:prstGeom>
          <a:noFill/>
        </p:spPr>
        <p:txBody>
          <a:bodyPr wrap="square" rtlCol="0">
            <a:spAutoFit/>
          </a:bodyPr>
          <a:lstStyle/>
          <a:p>
            <a:pPr marL="285750" indent="-285750">
              <a:buFont typeface="Wingdings" panose="05000000000000000000" pitchFamily="2" charset="2"/>
              <a:buChar char="v"/>
            </a:pPr>
            <a:r>
              <a:rPr lang="en-US" dirty="0"/>
              <a:t>With the prevalence of smart phones amongst the target audience and the growing fondness for games, podcasts and guided meditation – </a:t>
            </a:r>
            <a:r>
              <a:rPr lang="en-US" b="1" u="sng" dirty="0">
                <a:solidFill>
                  <a:srgbClr val="0070C0"/>
                </a:solidFill>
              </a:rPr>
              <a:t>tranquil</a:t>
            </a:r>
            <a:r>
              <a:rPr lang="en-US" b="1" u="sng" dirty="0">
                <a:solidFill>
                  <a:srgbClr val="00B050"/>
                </a:solidFill>
              </a:rPr>
              <a:t>zen</a:t>
            </a:r>
            <a:r>
              <a:rPr lang="en-US" dirty="0">
                <a:solidFill>
                  <a:srgbClr val="00B050"/>
                </a:solidFill>
              </a:rPr>
              <a:t> </a:t>
            </a:r>
            <a:r>
              <a:rPr lang="en-US" dirty="0"/>
              <a:t>is a one-stop application that provides the youth with cognitive behavioral therapy through gamification and a collection of podcasts and guided meditation and exercise sessions to help control their nerves and eventually build resilience within them.</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 lot of young adults struggle to reach out to mental health services. However, with digitalization and gamification of proven therapies, the rate for success is higher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With partnerships from certified psychologists and existing studies on gamification of CBT, this mobile application could be developed to fit into the needs of the young adults in aiding them build their interpersonal skills,  problem-solving capabilities, and help them relax.</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Moreover, guided meditation and relaxation sessions have a great success rate in building skills to manage and cope with stress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Podcasts today have become a great platform for the youth to tune into as they make their way to work or colleges and get inspired</a:t>
            </a:r>
          </a:p>
          <a:p>
            <a:pPr marL="285750" indent="-285750">
              <a:buFontTx/>
              <a:buChar char="-"/>
            </a:pPr>
            <a:endParaRPr lang="en-US" dirty="0"/>
          </a:p>
        </p:txBody>
      </p:sp>
    </p:spTree>
    <p:extLst>
      <p:ext uri="{BB962C8B-B14F-4D97-AF65-F5344CB8AC3E}">
        <p14:creationId xmlns:p14="http://schemas.microsoft.com/office/powerpoint/2010/main" val="63844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3351C-0AE1-43FB-8D41-9B4C0D31BCB9}"/>
              </a:ext>
            </a:extLst>
          </p:cNvPr>
          <p:cNvSpPr>
            <a:spLocks noGrp="1"/>
          </p:cNvSpPr>
          <p:nvPr>
            <p:ph idx="1"/>
          </p:nvPr>
        </p:nvSpPr>
        <p:spPr>
          <a:xfrm>
            <a:off x="296863" y="5520268"/>
            <a:ext cx="11090274" cy="4568824"/>
          </a:xfrm>
        </p:spPr>
        <p:txBody>
          <a:bodyPr>
            <a:normAutofit/>
          </a:bodyPr>
          <a:lstStyle/>
          <a:p>
            <a:r>
              <a:rPr lang="en-US" dirty="0"/>
              <a:t>	</a:t>
            </a:r>
          </a:p>
        </p:txBody>
      </p:sp>
      <p:graphicFrame>
        <p:nvGraphicFramePr>
          <p:cNvPr id="7" name="Table 7">
            <a:extLst>
              <a:ext uri="{FF2B5EF4-FFF2-40B4-BE49-F238E27FC236}">
                <a16:creationId xmlns:a16="http://schemas.microsoft.com/office/drawing/2014/main" id="{23439A38-A7CD-4934-833E-8365CE876831}"/>
              </a:ext>
            </a:extLst>
          </p:cNvPr>
          <p:cNvGraphicFramePr>
            <a:graphicFrameLocks noGrp="1"/>
          </p:cNvGraphicFramePr>
          <p:nvPr>
            <p:extLst>
              <p:ext uri="{D42A27DB-BD31-4B8C-83A1-F6EECF244321}">
                <p14:modId xmlns:p14="http://schemas.microsoft.com/office/powerpoint/2010/main" val="1848460134"/>
              </p:ext>
            </p:extLst>
          </p:nvPr>
        </p:nvGraphicFramePr>
        <p:xfrm>
          <a:off x="1291166" y="303418"/>
          <a:ext cx="9842500" cy="5742513"/>
        </p:xfrm>
        <a:graphic>
          <a:graphicData uri="http://schemas.openxmlformats.org/drawingml/2006/table">
            <a:tbl>
              <a:tblPr firstRow="1" bandRow="1">
                <a:tableStyleId>{5C22544A-7EE6-4342-B048-85BDC9FD1C3A}</a:tableStyleId>
              </a:tblPr>
              <a:tblGrid>
                <a:gridCol w="4872567">
                  <a:extLst>
                    <a:ext uri="{9D8B030D-6E8A-4147-A177-3AD203B41FA5}">
                      <a16:colId xmlns:a16="http://schemas.microsoft.com/office/drawing/2014/main" val="3102810151"/>
                    </a:ext>
                  </a:extLst>
                </a:gridCol>
                <a:gridCol w="4969933">
                  <a:extLst>
                    <a:ext uri="{9D8B030D-6E8A-4147-A177-3AD203B41FA5}">
                      <a16:colId xmlns:a16="http://schemas.microsoft.com/office/drawing/2014/main" val="563818252"/>
                    </a:ext>
                  </a:extLst>
                </a:gridCol>
              </a:tblGrid>
              <a:tr h="248608">
                <a:tc>
                  <a:txBody>
                    <a:bodyPr/>
                    <a:lstStyle/>
                    <a:p>
                      <a:r>
                        <a:rPr lang="en-US" dirty="0"/>
                        <a:t>SCALABILITY</a:t>
                      </a:r>
                      <a:endParaRPr lang="en-SG" dirty="0"/>
                    </a:p>
                  </a:txBody>
                  <a:tcPr/>
                </a:tc>
                <a:tc>
                  <a:txBody>
                    <a:bodyPr/>
                    <a:lstStyle/>
                    <a:p>
                      <a:r>
                        <a:rPr lang="en-US" dirty="0"/>
                        <a:t>LIMITATIONS AND CONSIDERATION</a:t>
                      </a:r>
                      <a:endParaRPr lang="en-SG" dirty="0"/>
                    </a:p>
                  </a:txBody>
                  <a:tcPr/>
                </a:tc>
                <a:extLst>
                  <a:ext uri="{0D108BD9-81ED-4DB2-BD59-A6C34878D82A}">
                    <a16:rowId xmlns:a16="http://schemas.microsoft.com/office/drawing/2014/main" val="2959119295"/>
                  </a:ext>
                </a:extLst>
              </a:tr>
              <a:tr h="831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CBT is reasonably scalable as it involves limited therapist contact and is a low cost method for treating social anxiety</a:t>
                      </a:r>
                    </a:p>
                  </a:txBody>
                  <a:tcPr/>
                </a:tc>
                <a:tc>
                  <a:txBody>
                    <a:bodyPr/>
                    <a:lstStyle/>
                    <a:p>
                      <a:r>
                        <a:rPr lang="en-US" dirty="0"/>
                        <a:t>Restricted tailoring to people’s needs</a:t>
                      </a:r>
                      <a:endParaRPr lang="en-SG" dirty="0"/>
                    </a:p>
                  </a:txBody>
                  <a:tcPr/>
                </a:tc>
                <a:extLst>
                  <a:ext uri="{0D108BD9-81ED-4DB2-BD59-A6C34878D82A}">
                    <a16:rowId xmlns:a16="http://schemas.microsoft.com/office/drawing/2014/main" val="2031683802"/>
                  </a:ext>
                </a:extLst>
              </a:tr>
              <a:tr h="1330519">
                <a:tc>
                  <a:txBody>
                    <a:bodyPr/>
                    <a:lstStyle/>
                    <a:p>
                      <a:r>
                        <a:rPr lang="en-US" dirty="0"/>
                        <a:t>Personalization of games and recommended meditations and podcast based on the person's state and schedule can be done easily through matching and deployment of ML algorithms </a:t>
                      </a:r>
                      <a:endParaRPr lang="en-SG" dirty="0"/>
                    </a:p>
                  </a:txBody>
                  <a:tcPr/>
                </a:tc>
                <a:tc>
                  <a:txBody>
                    <a:bodyPr/>
                    <a:lstStyle/>
                    <a:p>
                      <a:r>
                        <a:rPr lang="en-US" dirty="0"/>
                        <a:t>Challenges with managing comorbidity and acute crisis</a:t>
                      </a:r>
                      <a:endParaRPr lang="en-SG" dirty="0"/>
                    </a:p>
                  </a:txBody>
                  <a:tcPr/>
                </a:tc>
                <a:extLst>
                  <a:ext uri="{0D108BD9-81ED-4DB2-BD59-A6C34878D82A}">
                    <a16:rowId xmlns:a16="http://schemas.microsoft.com/office/drawing/2014/main" val="992519960"/>
                  </a:ext>
                </a:extLst>
              </a:tr>
              <a:tr h="831574">
                <a:tc>
                  <a:txBody>
                    <a:bodyPr/>
                    <a:lstStyle/>
                    <a:p>
                      <a:r>
                        <a:rPr lang="en-US" dirty="0"/>
                        <a:t>Chat sections could be introduced for people to anonymously share their experiences and get professional advice or from users alike</a:t>
                      </a:r>
                      <a:endParaRPr lang="en-SG" dirty="0"/>
                    </a:p>
                  </a:txBody>
                  <a:tcPr/>
                </a:tc>
                <a:tc>
                  <a:txBody>
                    <a:bodyPr/>
                    <a:lstStyle/>
                    <a:p>
                      <a:r>
                        <a:rPr lang="en-US" dirty="0"/>
                        <a:t>Lack of non-verbal signals</a:t>
                      </a:r>
                      <a:endParaRPr lang="en-SG" dirty="0"/>
                    </a:p>
                  </a:txBody>
                  <a:tcPr/>
                </a:tc>
                <a:extLst>
                  <a:ext uri="{0D108BD9-81ED-4DB2-BD59-A6C34878D82A}">
                    <a16:rowId xmlns:a16="http://schemas.microsoft.com/office/drawing/2014/main" val="2277483999"/>
                  </a:ext>
                </a:extLst>
              </a:tr>
              <a:tr h="10810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solidFill>
                            <a:srgbClr val="0070C0"/>
                          </a:solidFill>
                        </a:rPr>
                        <a:t>Tranquil</a:t>
                      </a:r>
                      <a:r>
                        <a:rPr lang="en-US" b="1" u="sng" dirty="0">
                          <a:solidFill>
                            <a:srgbClr val="00B050"/>
                          </a:solidFill>
                        </a:rPr>
                        <a:t>zen </a:t>
                      </a:r>
                      <a:r>
                        <a:rPr lang="en-US" dirty="0"/>
                        <a:t>can be expand to users of all age groups and be modify based on age and needs</a:t>
                      </a:r>
                    </a:p>
                    <a:p>
                      <a:endParaRPr lang="en-SG" dirty="0"/>
                    </a:p>
                  </a:txBody>
                  <a:tcPr/>
                </a:tc>
                <a:tc>
                  <a:txBody>
                    <a:bodyPr/>
                    <a:lstStyle/>
                    <a:p>
                      <a:r>
                        <a:rPr lang="en-US" dirty="0"/>
                        <a:t>Missing important disease aspects</a:t>
                      </a:r>
                      <a:endParaRPr lang="en-SG" dirty="0"/>
                    </a:p>
                  </a:txBody>
                  <a:tcPr/>
                </a:tc>
                <a:extLst>
                  <a:ext uri="{0D108BD9-81ED-4DB2-BD59-A6C34878D82A}">
                    <a16:rowId xmlns:a16="http://schemas.microsoft.com/office/drawing/2014/main" val="3066639959"/>
                  </a:ext>
                </a:extLst>
              </a:tr>
              <a:tr h="582102">
                <a:tc>
                  <a:txBody>
                    <a:bodyPr/>
                    <a:lstStyle/>
                    <a:p>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person may avoid tackling the difficult yet important issue </a:t>
                      </a:r>
                    </a:p>
                  </a:txBody>
                  <a:tcPr/>
                </a:tc>
                <a:extLst>
                  <a:ext uri="{0D108BD9-81ED-4DB2-BD59-A6C34878D82A}">
                    <a16:rowId xmlns:a16="http://schemas.microsoft.com/office/drawing/2014/main" val="2079204076"/>
                  </a:ext>
                </a:extLst>
              </a:tr>
              <a:tr h="496307">
                <a:tc>
                  <a:txBody>
                    <a:bodyPr/>
                    <a:lstStyle/>
                    <a:p>
                      <a:endParaRPr lang="en-SG"/>
                    </a:p>
                  </a:txBody>
                  <a:tcPr/>
                </a:tc>
                <a:tc>
                  <a:txBody>
                    <a:bodyPr/>
                    <a:lstStyle/>
                    <a:p>
                      <a:r>
                        <a:rPr lang="en-US" dirty="0"/>
                        <a:t>Risk of therapy discontinuation</a:t>
                      </a:r>
                      <a:endParaRPr lang="en-SG" dirty="0"/>
                    </a:p>
                  </a:txBody>
                  <a:tcPr/>
                </a:tc>
                <a:extLst>
                  <a:ext uri="{0D108BD9-81ED-4DB2-BD59-A6C34878D82A}">
                    <a16:rowId xmlns:a16="http://schemas.microsoft.com/office/drawing/2014/main" val="3785845293"/>
                  </a:ext>
                </a:extLst>
              </a:tr>
            </a:tbl>
          </a:graphicData>
        </a:graphic>
      </p:graphicFrame>
    </p:spTree>
    <p:extLst>
      <p:ext uri="{BB962C8B-B14F-4D97-AF65-F5344CB8AC3E}">
        <p14:creationId xmlns:p14="http://schemas.microsoft.com/office/powerpoint/2010/main" val="39066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EDB4-E7C7-4F38-9FA0-C4810DECE598}"/>
              </a:ext>
            </a:extLst>
          </p:cNvPr>
          <p:cNvSpPr>
            <a:spLocks noGrp="1"/>
          </p:cNvSpPr>
          <p:nvPr>
            <p:ph type="title"/>
          </p:nvPr>
        </p:nvSpPr>
        <p:spPr/>
        <p:txBody>
          <a:bodyPr/>
          <a:lstStyle/>
          <a:p>
            <a:r>
              <a:rPr lang="en-US" dirty="0"/>
              <a:t>References</a:t>
            </a:r>
            <a:endParaRPr lang="en-SG" dirty="0"/>
          </a:p>
        </p:txBody>
      </p:sp>
      <p:sp>
        <p:nvSpPr>
          <p:cNvPr id="3" name="Content Placeholder 2">
            <a:extLst>
              <a:ext uri="{FF2B5EF4-FFF2-40B4-BE49-F238E27FC236}">
                <a16:creationId xmlns:a16="http://schemas.microsoft.com/office/drawing/2014/main" id="{A7169931-058A-479F-91D8-C6AED3461E3B}"/>
              </a:ext>
            </a:extLst>
          </p:cNvPr>
          <p:cNvSpPr>
            <a:spLocks noGrp="1"/>
          </p:cNvSpPr>
          <p:nvPr>
            <p:ph idx="1"/>
          </p:nvPr>
        </p:nvSpPr>
        <p:spPr>
          <a:xfrm>
            <a:off x="549538" y="1613665"/>
            <a:ext cx="11090274" cy="3979625"/>
          </a:xfrm>
        </p:spPr>
        <p:txBody>
          <a:bodyPr>
            <a:normAutofit fontScale="92500" lnSpcReduction="20000"/>
          </a:bodyPr>
          <a:lstStyle/>
          <a:p>
            <a:r>
              <a:rPr lang="en-SG" dirty="0">
                <a:hlinkClick r:id="rId2"/>
              </a:rPr>
              <a:t>https://www.healthychildren.org/English/health-issues/conditions/emotional-problems/Pages/Anxiety-Disorders.aspx</a:t>
            </a:r>
            <a:endParaRPr lang="en-SG" dirty="0"/>
          </a:p>
          <a:p>
            <a:r>
              <a:rPr lang="en-SG" dirty="0">
                <a:hlinkClick r:id="rId3"/>
              </a:rPr>
              <a:t>http://cogbtherapy.com/cbt-for-social-anxiety-disorder#:~:text=Through%20CBT%20for%20social%20anxiety,when%20there%20is%20a%20deficit</a:t>
            </a:r>
            <a:r>
              <a:rPr lang="en-SG" dirty="0"/>
              <a:t>.</a:t>
            </a:r>
          </a:p>
          <a:p>
            <a:r>
              <a:rPr lang="en-SG" dirty="0">
                <a:hlinkClick r:id="rId4"/>
              </a:rPr>
              <a:t>https://www.channelnewsasia.com/news/singapore/mental-health-youths-suicide-depression-listen-11994612</a:t>
            </a:r>
            <a:endParaRPr lang="en-SG" dirty="0"/>
          </a:p>
          <a:p>
            <a:r>
              <a:rPr lang="en-US" dirty="0">
                <a:effectLst/>
              </a:rPr>
              <a:t>Christie, Grant I., et al. “Gamifying CBT to Deliver Emotional Health Treatment to Young People on Smartphones.” </a:t>
            </a:r>
            <a:r>
              <a:rPr lang="en-US" i="1" dirty="0">
                <a:effectLst/>
              </a:rPr>
              <a:t>Internet Interventions</a:t>
            </a:r>
            <a:r>
              <a:rPr lang="en-US" dirty="0">
                <a:effectLst/>
              </a:rPr>
              <a:t>, Elsevier, 18 Oct. 2019, www.sciencedirect.com/science/article/pii/S2214782919300302. </a:t>
            </a:r>
          </a:p>
          <a:p>
            <a:endParaRPr lang="en-SG" dirty="0"/>
          </a:p>
          <a:p>
            <a:endParaRPr lang="en-SG" dirty="0"/>
          </a:p>
          <a:p>
            <a:endParaRPr lang="en-SG" dirty="0"/>
          </a:p>
          <a:p>
            <a:endParaRPr lang="en-SG" dirty="0"/>
          </a:p>
        </p:txBody>
      </p:sp>
    </p:spTree>
    <p:extLst>
      <p:ext uri="{BB962C8B-B14F-4D97-AF65-F5344CB8AC3E}">
        <p14:creationId xmlns:p14="http://schemas.microsoft.com/office/powerpoint/2010/main" val="4069692578"/>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272441"/>
      </a:dk2>
      <a:lt2>
        <a:srgbClr val="E2E8E7"/>
      </a:lt2>
      <a:accent1>
        <a:srgbClr val="C34D6A"/>
      </a:accent1>
      <a:accent2>
        <a:srgbClr val="B13B8A"/>
      </a:accent2>
      <a:accent3>
        <a:srgbClr val="B94DC3"/>
      </a:accent3>
      <a:accent4>
        <a:srgbClr val="763BB1"/>
      </a:accent4>
      <a:accent5>
        <a:srgbClr val="574DC3"/>
      </a:accent5>
      <a:accent6>
        <a:srgbClr val="3B62B1"/>
      </a:accent6>
      <a:hlink>
        <a:srgbClr val="7A60CA"/>
      </a:hlink>
      <a:folHlink>
        <a:srgbClr val="7F7F7F"/>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1008</Words>
  <Application>Microsoft Office PowerPoint</Application>
  <PresentationFormat>Widescreen</PresentationFormat>
  <Paragraphs>73</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Walbaum Display</vt:lpstr>
      <vt:lpstr>Wingdings</vt:lpstr>
      <vt:lpstr>3DFloatVTI</vt:lpstr>
      <vt:lpstr>How can we help youths to build resilience, at scale?</vt:lpstr>
      <vt:lpstr>TEAM INTRODUCTION</vt:lpstr>
      <vt:lpstr>How can we help youths to build resilience, at scale?</vt:lpstr>
      <vt:lpstr>Target Audience and Insights</vt:lpstr>
      <vt:lpstr>Target Audience and Insights (contd.)</vt:lpstr>
      <vt:lpstr>Proposed Details and Execution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can we help youths to build resilience, at scale?</dc:title>
  <dc:creator>Manaswini Talagadadivi</dc:creator>
  <cp:lastModifiedBy>Manaswini Talagadadivi</cp:lastModifiedBy>
  <cp:revision>22</cp:revision>
  <dcterms:created xsi:type="dcterms:W3CDTF">2020-09-14T12:58:39Z</dcterms:created>
  <dcterms:modified xsi:type="dcterms:W3CDTF">2020-09-14T15:44:08Z</dcterms:modified>
</cp:coreProperties>
</file>