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401-75D8-B33D-4209-3AA27CC0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DD10E-917B-3B10-57D2-D0854F57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D76D-2075-0EF4-B070-589A6C5E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4882-59C4-4903-0A3B-457D9738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D472-3D04-DECC-F60F-3D8DC10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7F89-5D42-2D79-E131-5B7943A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98F0-0501-5742-52EC-A7292B6ED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F87C-F708-ABED-80FB-965F7762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E052-9AC5-B4E9-6CA2-6691C040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BDCD-9517-A1C5-ABB0-3DED8BE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5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F6D7-A081-0F2A-3A9A-83AB7BE87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63F7D-ED37-278A-1569-16B212CD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DC57-DCF8-E658-25D2-AF6E65D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1A4F-405F-4916-4259-8BE95B5C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25281-0B70-562B-3614-342FF94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C59-A75A-2C4B-FCDB-1AF9E808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7E12-C468-B2C0-DE46-04659D85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C4E-0D08-7C3E-D6B1-873AE1A2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EEAC-677B-347A-1926-F5FFBBBD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2C90-A5C6-CD9A-AB65-81CE7B74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2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C7B5-748C-EA01-D870-6BFD76CC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97B8-EEA7-A151-B26F-AEC245A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419A-07FE-BD9A-686F-17F4FAF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07C0-0B0D-FC24-815C-EB23EEB4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A5FF-62B1-0C20-1649-894EF3DF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0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2B25-C169-563F-72E9-039AB5E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EF09-F4CB-7926-E088-9B2ECC6B6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9ED3-70E4-18EB-98C3-2A3080D3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7AC6-FB2A-CF2F-8D04-17A34019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6CE9-39BC-89B1-D4CB-2263F53B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7CC5-163D-5CD7-6965-53FFF20F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2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09-8443-6812-C56B-2F16E04E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57FD-DCE9-9601-E2E3-72618A60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6F41F-1D1E-7A8C-BD3A-57F87A4D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08B94-8142-9677-1464-4B175AD4F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A4103-AC89-0304-14B7-C248D874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ED87C-DDCE-0CAD-E686-FB6196ED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AF764-D0E3-F49A-A4B9-87D74AC6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D505C-DC77-D303-DABE-C8F7B3C0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6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9E09-6010-DA0D-2AF9-9FF14DF3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777A-D669-B693-EED7-6699E71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1F7E1-98E6-BA04-A970-72ED086A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1D98-B1EC-000F-66D1-9C02786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9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5203F-C714-339A-7DDB-B62F9EAC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9D6E3-28CB-027F-B5D0-5A87B784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2B79-98B6-5B68-741B-CA7F985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0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D8C9-E9DF-579F-0687-65179248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F5E9-1B23-C19C-083B-9C4D438C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BA623-0F2B-F59F-DA84-D5F0E515A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2102-63E9-50F9-36BF-7F5825D4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66FD-3149-C9BB-5763-C7ACBF80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DD5C-69FC-9897-D8BA-A0F58226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4E39-81D9-E32C-0837-9F99BB5B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262F9-962A-377D-0A25-D28BA07DF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7AC57-8778-7553-BD10-480DED79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4CC7-6D8D-9088-12F3-9BBE3B59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079FF-6E65-D9E8-DCAD-3BB500A2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D8D9-B26E-1BAA-CC47-B008D2D4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3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B5AD3-8D79-B0EF-E69B-F7854382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9521-6BF4-3092-4A14-91DF8E15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A2A-E06D-4BC0-211A-4B1BA8D45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173F-DB0C-477D-A6AE-77D7E597F2C3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0465-CEF9-422A-6CFB-18F891F4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9ADF-DFD1-CC47-112E-77331F0D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3EBD-89DB-441D-87FD-BABD83D917D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FA03C-FD14-0AE0-4150-A7CB37DD1C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7056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4895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3509C-982A-6B74-772A-2EE3613C0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NSW School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2BEF-A367-F476-E815-D6092732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School Location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Enrollment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Level of Schooling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ICSEA Value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Prepared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Parvathi Maheswari Thangaraj</a:t>
            </a:r>
          </a:p>
        </p:txBody>
      </p:sp>
    </p:spTree>
    <p:extLst>
      <p:ext uri="{BB962C8B-B14F-4D97-AF65-F5344CB8AC3E}">
        <p14:creationId xmlns:p14="http://schemas.microsoft.com/office/powerpoint/2010/main" val="61840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638A-EB7F-2D8A-9766-F066FC7E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U" sz="5400"/>
              <a:t>What can we find in this data 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A0A4-D5F8-ECD9-A062-66083545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200"/>
              <a:t>KPI’s used for this NSW School Analysis Dashboard to provide insights on their performance to enable data driven decisions.</a:t>
            </a:r>
          </a:p>
          <a:p>
            <a:pPr lvl="2"/>
            <a:r>
              <a:rPr lang="en-AU" sz="2200"/>
              <a:t>Enrolment</a:t>
            </a:r>
          </a:p>
          <a:p>
            <a:pPr lvl="2"/>
            <a:r>
              <a:rPr lang="en-AU" sz="2200"/>
              <a:t>Number of Schools</a:t>
            </a:r>
          </a:p>
          <a:p>
            <a:pPr lvl="2"/>
            <a:r>
              <a:rPr lang="en-AU" sz="2200"/>
              <a:t>Location of School</a:t>
            </a:r>
          </a:p>
          <a:p>
            <a:pPr lvl="2"/>
            <a:r>
              <a:rPr lang="en-AU" sz="2200"/>
              <a:t>Operation Directorate</a:t>
            </a:r>
          </a:p>
          <a:p>
            <a:pPr lvl="2"/>
            <a:r>
              <a:rPr lang="en-AU" sz="2200"/>
              <a:t>Level of Schooling</a:t>
            </a:r>
          </a:p>
          <a:p>
            <a:pPr lvl="2"/>
            <a:r>
              <a:rPr lang="en-AU" sz="2200"/>
              <a:t>ICSEA Value</a:t>
            </a:r>
          </a:p>
          <a:p>
            <a:pPr marL="914400" lvl="2" indent="0">
              <a:buNone/>
            </a:pPr>
            <a:r>
              <a:rPr lang="en-AU" sz="2200"/>
              <a:t>            But not limited to</a:t>
            </a:r>
          </a:p>
          <a:p>
            <a:pPr marL="0" indent="0">
              <a:buNone/>
            </a:pP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9628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AB26-C5AF-A3FC-F287-C1FF0F8C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U" sz="5400"/>
              <a:t>Is Data Prep required 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0723-AD2C-08D8-9D15-CB212227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AU" sz="2200"/>
              <a:t>Load the Master data as CSV source for Power BI</a:t>
            </a:r>
          </a:p>
          <a:p>
            <a:r>
              <a:rPr lang="en-AU" sz="2200"/>
              <a:t>Conversion of Data Type </a:t>
            </a:r>
          </a:p>
          <a:p>
            <a:r>
              <a:rPr lang="en-AU" sz="2200"/>
              <a:t>Date column creation</a:t>
            </a:r>
          </a:p>
          <a:p>
            <a:r>
              <a:rPr lang="en-AU" sz="2200"/>
              <a:t>Measure Table</a:t>
            </a:r>
          </a:p>
        </p:txBody>
      </p:sp>
    </p:spTree>
    <p:extLst>
      <p:ext uri="{BB962C8B-B14F-4D97-AF65-F5344CB8AC3E}">
        <p14:creationId xmlns:p14="http://schemas.microsoft.com/office/powerpoint/2010/main" val="41544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F4A1B-CE06-30C8-3237-995A63D2B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3" r="-2" b="-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4D675-184F-FDC0-A898-4987940A5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44" b="-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370D-768F-C196-8CC8-D37C59A9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AU" sz="3400"/>
              <a:t>Student Enrolment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030F-A8C6-A306-71A7-224DC827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AU" sz="1700"/>
              <a:t>YOY enrolment% is reduced recent years.</a:t>
            </a:r>
          </a:p>
          <a:p>
            <a:r>
              <a:rPr lang="en-AU" sz="1700"/>
              <a:t>Trend in number of schools graph has a major decline which is an area for improvement</a:t>
            </a:r>
          </a:p>
          <a:p>
            <a:r>
              <a:rPr lang="en-AU" sz="1700"/>
              <a:t>Enrolment in Secondary education from Primary has seen a decline to almost 50% whereas no of secondary school to primary school ratio is roughly 4 times higher</a:t>
            </a:r>
          </a:p>
          <a:p>
            <a:r>
              <a:rPr lang="en-AU" sz="1700"/>
              <a:t>Major increase in enrolment in 2018 and 2019 rest other years has been a slight decline on Y0Y</a:t>
            </a:r>
          </a:p>
          <a:p>
            <a:r>
              <a:rPr lang="en-AU" sz="1700"/>
              <a:t>ICSEA value across NSW has been more than  500 and can be averaged between 850-1050 </a:t>
            </a:r>
          </a:p>
          <a:p>
            <a:endParaRPr lang="en-AU" sz="1700"/>
          </a:p>
          <a:p>
            <a:endParaRPr lang="en-AU" sz="1700"/>
          </a:p>
          <a:p>
            <a:endParaRPr lang="en-AU" sz="1700"/>
          </a:p>
        </p:txBody>
      </p:sp>
    </p:spTree>
    <p:extLst>
      <p:ext uri="{BB962C8B-B14F-4D97-AF65-F5344CB8AC3E}">
        <p14:creationId xmlns:p14="http://schemas.microsoft.com/office/powerpoint/2010/main" val="15488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97308-4355-5B0D-3D59-9CC81C10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/>
              <a:t>Location Info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7FC6-FC20-BF86-177F-6F289031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AU" sz="2200"/>
              <a:t>A geo spatial representation of schools across NSW and student enrolment with their respective operational directorate</a:t>
            </a:r>
          </a:p>
          <a:p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4094-216E-FBDC-0D85-EB73BEDAD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81" r="1622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493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20508-8E89-25D8-0B25-EDA388C2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5400"/>
              <a:t>School KPI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AB1B-5451-630B-73DC-EB0D0A2F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AU" sz="2200" dirty="0"/>
              <a:t>A detailed tabular overview of school and its related ICSEA score. It also could be drilled through for a detailed matrix visualization</a:t>
            </a:r>
          </a:p>
          <a:p>
            <a:endParaRPr lang="en-AU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2D9EC-6096-B5DE-3635-C16F7CE9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67033"/>
            <a:ext cx="6903720" cy="31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E678F-5ED6-4BA0-DF79-91636D68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Conclusion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B0B9-FA2D-4958-5BA4-E79887CA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/>
              <a:t>NSW school enrolment has been predominantly higher on the metropolitan areas and rural north areas</a:t>
            </a:r>
          </a:p>
          <a:p>
            <a:r>
              <a:rPr lang="en-AU" sz="2200"/>
              <a:t>Rural South and West region schools are spread across South and West but the coverage of school could be improved</a:t>
            </a:r>
          </a:p>
          <a:p>
            <a:r>
              <a:rPr lang="en-AU" sz="2200"/>
              <a:t>North West and Central part of NSW has very limited to No provision of schools.</a:t>
            </a:r>
          </a:p>
          <a:p>
            <a:r>
              <a:rPr lang="en-AU" sz="2200"/>
              <a:t>Secondary School enrolment needs to be promoted and provision needs to accessible for extended communities</a:t>
            </a:r>
          </a:p>
        </p:txBody>
      </p:sp>
    </p:spTree>
    <p:extLst>
      <p:ext uri="{BB962C8B-B14F-4D97-AF65-F5344CB8AC3E}">
        <p14:creationId xmlns:p14="http://schemas.microsoft.com/office/powerpoint/2010/main" val="182403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284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NSW School Analysis</vt:lpstr>
      <vt:lpstr>What can we find in this data ?</vt:lpstr>
      <vt:lpstr>Is Data Prep required ?</vt:lpstr>
      <vt:lpstr>Student Enrolment </vt:lpstr>
      <vt:lpstr>Location Info</vt:lpstr>
      <vt:lpstr>School KPI</vt:lpstr>
      <vt:lpstr>Conclusion</vt:lpstr>
    </vt:vector>
  </TitlesOfParts>
  <Company>Transport for 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 School Analysis</dc:title>
  <dc:creator>Parvathi Thangaraj</dc:creator>
  <cp:lastModifiedBy>Parvathi Thangaraj</cp:lastModifiedBy>
  <cp:revision>4</cp:revision>
  <dcterms:created xsi:type="dcterms:W3CDTF">2023-08-17T09:26:22Z</dcterms:created>
  <dcterms:modified xsi:type="dcterms:W3CDTF">2023-08-18T14:35:28Z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709595-deb9-4ceb-bf06-8305974a2062_Enabled">
    <vt:lpwstr>true</vt:lpwstr>
  </property>
  <property fmtid="{D5CDD505-2E9C-101B-9397-08002B2CF9AE}" pid="3" name="MSIP_Label_83709595-deb9-4ceb-bf06-8305974a2062_SetDate">
    <vt:lpwstr>2023-08-17T12:46:14Z</vt:lpwstr>
  </property>
  <property fmtid="{D5CDD505-2E9C-101B-9397-08002B2CF9AE}" pid="4" name="MSIP_Label_83709595-deb9-4ceb-bf06-8305974a2062_Method">
    <vt:lpwstr>Standard</vt:lpwstr>
  </property>
  <property fmtid="{D5CDD505-2E9C-101B-9397-08002B2CF9AE}" pid="5" name="MSIP_Label_83709595-deb9-4ceb-bf06-8305974a2062_Name">
    <vt:lpwstr>Official</vt:lpwstr>
  </property>
  <property fmtid="{D5CDD505-2E9C-101B-9397-08002B2CF9AE}" pid="6" name="MSIP_Label_83709595-deb9-4ceb-bf06-8305974a2062_SiteId">
    <vt:lpwstr>cb356782-ad9a-47fb-878b-7ebceb85b86c</vt:lpwstr>
  </property>
  <property fmtid="{D5CDD505-2E9C-101B-9397-08002B2CF9AE}" pid="7" name="MSIP_Label_83709595-deb9-4ceb-bf06-8305974a2062_ActionId">
    <vt:lpwstr>a5a78fc7-c3a5-4930-b72e-c738a21fed52</vt:lpwstr>
  </property>
  <property fmtid="{D5CDD505-2E9C-101B-9397-08002B2CF9AE}" pid="8" name="MSIP_Label_83709595-deb9-4ceb-bf06-8305974a206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OFFICIAL</vt:lpwstr>
  </property>
</Properties>
</file>