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Nuni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8D31D20-0718-43A6-B993-319CC19D2FF3}">
  <a:tblStyle styleId="{D8D31D20-0718-43A6-B993-319CC19D2FF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4.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Nuni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0275cef9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0275cef9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0275cef9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0275cef9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0275cef9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0275cef9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0275cef9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0275cef9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0275cef9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0275cef9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0275cef9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0275cef9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0275cef9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0275cef9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0275cef9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0275cef9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0275cef9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0275cef9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0275cef9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0275cef9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0275cef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0275cef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0275cef9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0275cef9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0275cef9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0275cef9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02b31e8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02b31e8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769e621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769e621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769e6214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769e6214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769e6214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769e6214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4ebd7ec8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4ebd7ec8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4ebd7ec8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4ebd7ec8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4ebd7ec8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4ebd7ec8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4ebd7ec8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4ebd7ec8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0275cef9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0275cef9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84e69c6e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4e69c6e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84e69c6ed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4e69c6ed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84e69c6ed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4e69c6ed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0275cef9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0275cef9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0275cef9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0275cef9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0275cef9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0275cef9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0275cef9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0275cef9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0275cef9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0275cef9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0275cef9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0275cef9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Product Management Assignment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Freshflows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Considering all the problems of the user personas, let me list down the use cases.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 - Product Manager Role</a:t>
            </a:r>
            <a:endParaRPr/>
          </a:p>
        </p:txBody>
      </p:sp>
      <p:sp>
        <p:nvSpPr>
          <p:cNvPr id="115" name="Google Shape;115;p23"/>
          <p:cNvSpPr txBox="1"/>
          <p:nvPr>
            <p:ph idx="1" type="body"/>
          </p:nvPr>
        </p:nvSpPr>
        <p:spPr>
          <a:xfrm>
            <a:off x="96450" y="1152475"/>
            <a:ext cx="89475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define my product strategy based on the organization strategy </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build my product roadmap and send a notification to the management team about the same </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define business requirements and create wireframes, answer requirements related question to the engineering team</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prioritize the requirements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track the status of each requirement in the sprint cycle</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create a product release report and communicate to the team and end users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create reports and share them with the team</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create and track product metrics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track the entire product cycle</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track user feedback</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analyze the product metrics and suggest product changes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track new requirements from sales, marketing and other customer facing teams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create parallel product tracking boards which are directly linked to one organization strategy</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convert my emails to requirements wherever applicable</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understand the process involved in accomplishing various tasks</a:t>
            </a:r>
            <a:endParaRPr sz="13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Ramakrishna - Project Manager </a:t>
            </a:r>
            <a:r>
              <a:rPr lang="en"/>
              <a:t>Role</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create a project plan and plan the project sprints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update status of requirements and share then with the stakeholders. </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create reports to share with the different stakeholders.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track status of the activities assigned to my team.</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communicate with my team.</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communicate with the Product Manager to clarify requirements. </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send the sprint plan to the relevant stakeholders.</a:t>
            </a:r>
            <a:endParaRPr sz="130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Ganesh - VP </a:t>
            </a:r>
            <a:r>
              <a:rPr lang="en"/>
              <a:t>Role</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plan the sprints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get clarification of the requirements from the Product Manager</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communicate the release plan to the different stakeholders.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track the status of the activities assigned to my team. </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conduct team meetings.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request team for status updates.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report I want to generate and share reports.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check the priorities of the requirements.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plan the sprints.</a:t>
            </a:r>
            <a:endParaRPr sz="13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Grace - VP Marketing Role</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plan my GTM</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plan the sales targets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plan marketing activities based on sales targets, GTM and Product release plans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report the status of the set targets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track the marketing and sales activities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generate the metrics report</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 a user I want to track product metrics</a:t>
            </a:r>
            <a:endParaRPr sz="1300">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Keertana - CXO </a:t>
            </a:r>
            <a:r>
              <a:rPr lang="en"/>
              <a:t>Role</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sz="1300"/>
              <a:t>As a user I want to check the status of the tasks assigned to my team</a:t>
            </a:r>
            <a:endParaRPr sz="1300"/>
          </a:p>
          <a:p>
            <a:pPr indent="-311150" lvl="0" marL="457200" rtl="0" algn="l">
              <a:spcBef>
                <a:spcPts val="0"/>
              </a:spcBef>
              <a:spcAft>
                <a:spcPts val="0"/>
              </a:spcAft>
              <a:buSzPts val="1300"/>
              <a:buAutoNum type="arabicPeriod"/>
            </a:pPr>
            <a:r>
              <a:rPr lang="en" sz="1300"/>
              <a:t>As a user I want to plan meetings</a:t>
            </a:r>
            <a:endParaRPr sz="1300"/>
          </a:p>
          <a:p>
            <a:pPr indent="-311150" lvl="0" marL="457200" rtl="0" algn="l">
              <a:spcBef>
                <a:spcPts val="0"/>
              </a:spcBef>
              <a:spcAft>
                <a:spcPts val="0"/>
              </a:spcAft>
              <a:buSzPts val="1300"/>
              <a:buAutoNum type="arabicPeriod"/>
            </a:pPr>
            <a:r>
              <a:rPr lang="en" sz="1300"/>
              <a:t>As a user I want to conduct meetings</a:t>
            </a:r>
            <a:endParaRPr sz="1300"/>
          </a:p>
          <a:p>
            <a:pPr indent="-311150" lvl="0" marL="457200" rtl="0" algn="l">
              <a:spcBef>
                <a:spcPts val="0"/>
              </a:spcBef>
              <a:spcAft>
                <a:spcPts val="0"/>
              </a:spcAft>
              <a:buSzPts val="1300"/>
              <a:buAutoNum type="arabicPeriod"/>
            </a:pPr>
            <a:r>
              <a:rPr lang="en" sz="1300"/>
              <a:t>As a user I want to get reports </a:t>
            </a:r>
            <a:endParaRPr sz="1300"/>
          </a:p>
          <a:p>
            <a:pPr indent="-311150" lvl="0" marL="457200" rtl="0" algn="l">
              <a:spcBef>
                <a:spcPts val="0"/>
              </a:spcBef>
              <a:spcAft>
                <a:spcPts val="0"/>
              </a:spcAft>
              <a:buSzPts val="1300"/>
              <a:buAutoNum type="arabicPeriod"/>
            </a:pPr>
            <a:r>
              <a:rPr lang="en" sz="1300"/>
              <a:t>As a user I want to set the organization strategy</a:t>
            </a:r>
            <a:endParaRPr sz="1300"/>
          </a:p>
          <a:p>
            <a:pPr indent="-311150" lvl="0" marL="457200" rtl="0" algn="l">
              <a:spcBef>
                <a:spcPts val="0"/>
              </a:spcBef>
              <a:spcAft>
                <a:spcPts val="0"/>
              </a:spcAft>
              <a:buSzPts val="1300"/>
              <a:buAutoNum type="arabicPeriod"/>
            </a:pPr>
            <a:r>
              <a:rPr lang="en" sz="1300"/>
              <a:t>As a user I want to communicate with my team</a:t>
            </a:r>
            <a:endParaRPr sz="1300"/>
          </a:p>
          <a:p>
            <a:pPr indent="-311150" lvl="0" marL="457200" rtl="0" algn="l">
              <a:spcBef>
                <a:spcPts val="0"/>
              </a:spcBef>
              <a:spcAft>
                <a:spcPts val="0"/>
              </a:spcAft>
              <a:buSzPts val="1300"/>
              <a:buAutoNum type="arabicPeriod"/>
            </a:pPr>
            <a:r>
              <a:rPr lang="en" sz="1300"/>
              <a:t>As a user I want to check if our product strategy is aligning with the organization strategy</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Prioritization </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Nunito"/>
                <a:ea typeface="Nunito"/>
                <a:cs typeface="Nunito"/>
                <a:sym typeface="Nunito"/>
              </a:rPr>
              <a:t>For phase 1 (MVP) I would like to target </a:t>
            </a:r>
            <a:endParaRPr sz="1300">
              <a:latin typeface="Nunito"/>
              <a:ea typeface="Nunito"/>
              <a:cs typeface="Nunito"/>
              <a:sym typeface="Nunito"/>
            </a:endParaRPr>
          </a:p>
          <a:p>
            <a:pPr indent="-311150" lvl="0" marL="457200" rtl="0" algn="l">
              <a:spcBef>
                <a:spcPts val="1600"/>
              </a:spcBef>
              <a:spcAft>
                <a:spcPts val="0"/>
              </a:spcAft>
              <a:buSzPts val="1300"/>
              <a:buFont typeface="Nunito"/>
              <a:buAutoNum type="arabicPeriod"/>
            </a:pPr>
            <a:r>
              <a:rPr lang="en" sz="1300">
                <a:latin typeface="Nunito"/>
                <a:ea typeface="Nunito"/>
                <a:cs typeface="Nunito"/>
                <a:sym typeface="Nunito"/>
              </a:rPr>
              <a:t>Ramakrishna’s use cases except project planning. </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For Kevin I will focus on all use cases except the product strategy </a:t>
            </a:r>
            <a:r>
              <a:rPr lang="en" sz="1300">
                <a:latin typeface="Nunito"/>
                <a:ea typeface="Nunito"/>
                <a:cs typeface="Nunito"/>
                <a:sym typeface="Nunito"/>
              </a:rPr>
              <a:t>and its linking with organization strategy</a:t>
            </a:r>
            <a:r>
              <a:rPr lang="en" sz="1300">
                <a:latin typeface="Nunito"/>
                <a:ea typeface="Nunito"/>
                <a:cs typeface="Nunito"/>
                <a:sym typeface="Nunito"/>
              </a:rPr>
              <a:t>, product metrics tracking, user feedback tracking</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Also I want to focus on the reporting use cases for Ganesh, Grace and Keertana</a:t>
            </a:r>
            <a:endParaRPr sz="1300">
              <a:latin typeface="Nunito"/>
              <a:ea typeface="Nunito"/>
              <a:cs typeface="Nunito"/>
              <a:sym typeface="Nunito"/>
            </a:endParaRPr>
          </a:p>
          <a:p>
            <a:pPr indent="0" lvl="0" marL="457200" rtl="0" algn="l">
              <a:spcBef>
                <a:spcPts val="1600"/>
              </a:spcBef>
              <a:spcAft>
                <a:spcPts val="1600"/>
              </a:spcAft>
              <a:buNone/>
            </a:pPr>
            <a:r>
              <a:t/>
            </a:r>
            <a:endParaRPr sz="1300">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Overview</a:t>
            </a:r>
            <a:endParaRPr/>
          </a:p>
        </p:txBody>
      </p:sp>
      <p:sp>
        <p:nvSpPr>
          <p:cNvPr id="151" name="Google Shape;151;p29"/>
          <p:cNvSpPr txBox="1"/>
          <p:nvPr>
            <p:ph idx="1" type="body"/>
          </p:nvPr>
        </p:nvSpPr>
        <p:spPr>
          <a:xfrm>
            <a:off x="235500" y="1000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Nunito"/>
                <a:ea typeface="Nunito"/>
                <a:cs typeface="Nunito"/>
                <a:sym typeface="Nunito"/>
              </a:rPr>
              <a:t>List of product capabilities(Phase 1 / MVP)</a:t>
            </a:r>
            <a:endParaRPr sz="1300">
              <a:latin typeface="Nunito"/>
              <a:ea typeface="Nunito"/>
              <a:cs typeface="Nunito"/>
              <a:sym typeface="Nunito"/>
            </a:endParaRPr>
          </a:p>
          <a:p>
            <a:pPr indent="-311150" lvl="0" marL="457200" rtl="0" algn="l">
              <a:spcBef>
                <a:spcPts val="1600"/>
              </a:spcBef>
              <a:spcAft>
                <a:spcPts val="0"/>
              </a:spcAft>
              <a:buSzPts val="1300"/>
              <a:buFont typeface="Nunito"/>
              <a:buAutoNum type="arabicPeriod"/>
            </a:pPr>
            <a:r>
              <a:rPr lang="en" sz="1300">
                <a:latin typeface="Nunito"/>
                <a:ea typeface="Nunito"/>
                <a:cs typeface="Nunito"/>
                <a:sym typeface="Nunito"/>
              </a:rPr>
              <a:t>Create Product roadmap</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Enter product requirements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Update the requirement details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Prioritize the requirements </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Create the sprint plan</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Assign tasks to the team</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Get clarity on the requirements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Track status of requirements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Update the status of requirements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Notifications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Communicate with the teams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Track Worklog</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Create product release plan and report</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Create Reports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Sharing reports with the rest of the team</a:t>
            </a:r>
            <a:endParaRPr sz="1300">
              <a:latin typeface="Nunito"/>
              <a:ea typeface="Nunito"/>
              <a:cs typeface="Nunito"/>
              <a:sym typeface="Nunito"/>
            </a:endParaRPr>
          </a:p>
          <a:p>
            <a:pPr indent="0" lvl="0" marL="457200" rtl="0" algn="l">
              <a:spcBef>
                <a:spcPts val="1600"/>
              </a:spcBef>
              <a:spcAft>
                <a:spcPts val="1600"/>
              </a:spcAft>
              <a:buNone/>
            </a:pPr>
            <a:r>
              <a:t/>
            </a:r>
            <a:endParaRPr sz="1300">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Scenarios and Features</a:t>
            </a:r>
            <a:endParaRPr/>
          </a:p>
        </p:txBody>
      </p:sp>
      <p:graphicFrame>
        <p:nvGraphicFramePr>
          <p:cNvPr id="157" name="Google Shape;157;p30"/>
          <p:cNvGraphicFramePr/>
          <p:nvPr/>
        </p:nvGraphicFramePr>
        <p:xfrm>
          <a:off x="87150" y="865325"/>
          <a:ext cx="3000000" cy="3000000"/>
        </p:xfrm>
        <a:graphic>
          <a:graphicData uri="http://schemas.openxmlformats.org/drawingml/2006/table">
            <a:tbl>
              <a:tblPr>
                <a:noFill/>
                <a:tableStyleId>{D8D31D20-0718-43A6-B993-319CC19D2FF3}</a:tableStyleId>
              </a:tblPr>
              <a:tblGrid>
                <a:gridCol w="470475"/>
                <a:gridCol w="4140050"/>
                <a:gridCol w="4285575"/>
              </a:tblGrid>
              <a:tr h="381000">
                <a:tc>
                  <a:txBody>
                    <a:bodyPr/>
                    <a:lstStyle/>
                    <a:p>
                      <a:pPr indent="0" lvl="0" marL="0" rtl="0" algn="l">
                        <a:spcBef>
                          <a:spcPts val="0"/>
                        </a:spcBef>
                        <a:spcAft>
                          <a:spcPts val="0"/>
                        </a:spcAft>
                        <a:buNone/>
                      </a:pPr>
                      <a:r>
                        <a:rPr b="1" lang="en" sz="1300">
                          <a:latin typeface="Nunito"/>
                          <a:ea typeface="Nunito"/>
                          <a:cs typeface="Nunito"/>
                          <a:sym typeface="Nunito"/>
                        </a:rPr>
                        <a:t>#</a:t>
                      </a:r>
                      <a:endParaRPr b="1" sz="1300">
                        <a:latin typeface="Nunito"/>
                        <a:ea typeface="Nunito"/>
                        <a:cs typeface="Nunito"/>
                        <a:sym typeface="Nunito"/>
                      </a:endParaRPr>
                    </a:p>
                  </a:txBody>
                  <a:tcPr marT="91425" marB="91425" marR="91425" marL="91425">
                    <a:solidFill>
                      <a:srgbClr val="FFFF00"/>
                    </a:solidFill>
                  </a:tcPr>
                </a:tc>
                <a:tc>
                  <a:txBody>
                    <a:bodyPr/>
                    <a:lstStyle/>
                    <a:p>
                      <a:pPr indent="0" lvl="0" marL="0" rtl="0" algn="l">
                        <a:spcBef>
                          <a:spcPts val="0"/>
                        </a:spcBef>
                        <a:spcAft>
                          <a:spcPts val="0"/>
                        </a:spcAft>
                        <a:buNone/>
                      </a:pPr>
                      <a:r>
                        <a:rPr b="1" lang="en" sz="1300">
                          <a:latin typeface="Nunito"/>
                          <a:ea typeface="Nunito"/>
                          <a:cs typeface="Nunito"/>
                          <a:sym typeface="Nunito"/>
                        </a:rPr>
                        <a:t>User Scenarios</a:t>
                      </a:r>
                      <a:endParaRPr b="1" sz="1300">
                        <a:latin typeface="Nunito"/>
                        <a:ea typeface="Nunito"/>
                        <a:cs typeface="Nunito"/>
                        <a:sym typeface="Nunito"/>
                      </a:endParaRPr>
                    </a:p>
                  </a:txBody>
                  <a:tcPr marT="91425" marB="91425" marR="91425" marL="91425">
                    <a:solidFill>
                      <a:srgbClr val="FFFF00"/>
                    </a:solidFill>
                  </a:tcPr>
                </a:tc>
                <a:tc>
                  <a:txBody>
                    <a:bodyPr/>
                    <a:lstStyle/>
                    <a:p>
                      <a:pPr indent="0" lvl="0" marL="0" rtl="0" algn="l">
                        <a:spcBef>
                          <a:spcPts val="0"/>
                        </a:spcBef>
                        <a:spcAft>
                          <a:spcPts val="0"/>
                        </a:spcAft>
                        <a:buNone/>
                      </a:pPr>
                      <a:r>
                        <a:rPr b="1" lang="en" sz="1300">
                          <a:latin typeface="Nunito"/>
                          <a:ea typeface="Nunito"/>
                          <a:cs typeface="Nunito"/>
                          <a:sym typeface="Nunito"/>
                        </a:rPr>
                        <a:t>Features </a:t>
                      </a:r>
                      <a:endParaRPr b="1" sz="1300">
                        <a:latin typeface="Nunito"/>
                        <a:ea typeface="Nunito"/>
                        <a:cs typeface="Nunito"/>
                        <a:sym typeface="Nunito"/>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lang="en" sz="1300">
                          <a:latin typeface="Nunito"/>
                          <a:ea typeface="Nunito"/>
                          <a:cs typeface="Nunito"/>
                          <a:sym typeface="Nunito"/>
                        </a:rPr>
                        <a:t>1</a:t>
                      </a:r>
                      <a:endParaRPr sz="13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latin typeface="Nunito"/>
                          <a:ea typeface="Nunito"/>
                          <a:cs typeface="Nunito"/>
                          <a:sym typeface="Nunito"/>
                        </a:rPr>
                        <a:t>Create a Product Roadmap:</a:t>
                      </a:r>
                      <a:endParaRPr sz="1300">
                        <a:latin typeface="Nunito"/>
                        <a:ea typeface="Nunito"/>
                        <a:cs typeface="Nunito"/>
                        <a:sym typeface="Nunito"/>
                      </a:endParaRPr>
                    </a:p>
                    <a:p>
                      <a:pPr indent="0" lvl="0" marL="0" rtl="0" algn="l">
                        <a:spcBef>
                          <a:spcPts val="0"/>
                        </a:spcBef>
                        <a:spcAft>
                          <a:spcPts val="0"/>
                        </a:spcAft>
                        <a:buNone/>
                      </a:pPr>
                      <a:r>
                        <a:rPr lang="en" sz="1300">
                          <a:latin typeface="Nunito"/>
                          <a:ea typeface="Nunito"/>
                          <a:cs typeface="Nunito"/>
                          <a:sym typeface="Nunito"/>
                        </a:rPr>
                        <a:t>Kevin opens the application and create an organization and a product under that organization in the system. Kevin then creates the features that are expected for the year and assigns start and end dates to the same. Kevin will also add sub-features wherever applicable.</a:t>
                      </a:r>
                      <a:endParaRPr sz="1300">
                        <a:latin typeface="Nunito"/>
                        <a:ea typeface="Nunito"/>
                        <a:cs typeface="Nunito"/>
                        <a:sym typeface="Nunito"/>
                      </a:endParaRPr>
                    </a:p>
                  </a:txBody>
                  <a:tcPr marT="91425" marB="91425" marR="91425" marL="91425"/>
                </a:tc>
                <a:tc>
                  <a:txBody>
                    <a:bodyPr/>
                    <a:lstStyle/>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Create an organization</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Create a Product</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Add features and sub features under the product</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Assign start and end date</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Create a gantt chart of the data entered</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Share the product line items and gantt chart with others in the team</a:t>
                      </a:r>
                      <a:endParaRPr sz="1300">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n" sz="1300">
                          <a:latin typeface="Nunito"/>
                          <a:ea typeface="Nunito"/>
                          <a:cs typeface="Nunito"/>
                          <a:sym typeface="Nunito"/>
                        </a:rPr>
                        <a:t>2</a:t>
                      </a:r>
                      <a:endParaRPr sz="13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latin typeface="Nunito"/>
                          <a:ea typeface="Nunito"/>
                          <a:cs typeface="Nunito"/>
                          <a:sym typeface="Nunito"/>
                        </a:rPr>
                        <a:t>Create requirements and prioritize the requirements:</a:t>
                      </a:r>
                      <a:endParaRPr sz="1300">
                        <a:latin typeface="Nunito"/>
                        <a:ea typeface="Nunito"/>
                        <a:cs typeface="Nunito"/>
                        <a:sym typeface="Nunito"/>
                      </a:endParaRPr>
                    </a:p>
                    <a:p>
                      <a:pPr indent="0" lvl="0" marL="0" rtl="0" algn="l">
                        <a:spcBef>
                          <a:spcPts val="0"/>
                        </a:spcBef>
                        <a:spcAft>
                          <a:spcPts val="0"/>
                        </a:spcAft>
                        <a:buNone/>
                      </a:pPr>
                      <a:r>
                        <a:rPr lang="en" sz="1300">
                          <a:latin typeface="Nunito"/>
                          <a:ea typeface="Nunito"/>
                          <a:cs typeface="Nunito"/>
                          <a:sym typeface="Nunito"/>
                        </a:rPr>
                        <a:t>Kevin opens the application and goes to the product for which he wants to create the requirements. Create a backlog column and start adding requirements to the same. Kevin will then assign priorities to these requirements based on scores.</a:t>
                      </a:r>
                      <a:endParaRPr sz="1300">
                        <a:latin typeface="Nunito"/>
                        <a:ea typeface="Nunito"/>
                        <a:cs typeface="Nunito"/>
                        <a:sym typeface="Nunito"/>
                      </a:endParaRPr>
                    </a:p>
                  </a:txBody>
                  <a:tcPr marT="91425" marB="91425" marR="91425" marL="91425"/>
                </a:tc>
                <a:tc>
                  <a:txBody>
                    <a:bodyPr/>
                    <a:lstStyle/>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Create a requirement</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Add wireframes to the requirement</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Add the flows to the requirement</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Score the requirement based on factors like (market priority, development time, monetization score)</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Priority should be assigned to the requirement automatically based on the score</a:t>
                      </a:r>
                      <a:endParaRPr sz="1300">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Scenarios and Features</a:t>
            </a:r>
            <a:endParaRPr/>
          </a:p>
        </p:txBody>
      </p:sp>
      <p:graphicFrame>
        <p:nvGraphicFramePr>
          <p:cNvPr id="163" name="Google Shape;163;p31"/>
          <p:cNvGraphicFramePr/>
          <p:nvPr/>
        </p:nvGraphicFramePr>
        <p:xfrm>
          <a:off x="87150" y="945300"/>
          <a:ext cx="3000000" cy="3000000"/>
        </p:xfrm>
        <a:graphic>
          <a:graphicData uri="http://schemas.openxmlformats.org/drawingml/2006/table">
            <a:tbl>
              <a:tblPr>
                <a:noFill/>
                <a:tableStyleId>{D8D31D20-0718-43A6-B993-319CC19D2FF3}</a:tableStyleId>
              </a:tblPr>
              <a:tblGrid>
                <a:gridCol w="474150"/>
                <a:gridCol w="4172300"/>
                <a:gridCol w="4318975"/>
              </a:tblGrid>
              <a:tr h="381000">
                <a:tc>
                  <a:txBody>
                    <a:bodyPr/>
                    <a:lstStyle/>
                    <a:p>
                      <a:pPr indent="0" lvl="0" marL="0" rtl="0" algn="l">
                        <a:spcBef>
                          <a:spcPts val="0"/>
                        </a:spcBef>
                        <a:spcAft>
                          <a:spcPts val="0"/>
                        </a:spcAft>
                        <a:buNone/>
                      </a:pPr>
                      <a:r>
                        <a:rPr b="1" lang="en" sz="1300">
                          <a:latin typeface="Nunito"/>
                          <a:ea typeface="Nunito"/>
                          <a:cs typeface="Nunito"/>
                          <a:sym typeface="Nunito"/>
                        </a:rPr>
                        <a:t>#</a:t>
                      </a:r>
                      <a:endParaRPr b="1" sz="1300">
                        <a:latin typeface="Nunito"/>
                        <a:ea typeface="Nunito"/>
                        <a:cs typeface="Nunito"/>
                        <a:sym typeface="Nunito"/>
                      </a:endParaRPr>
                    </a:p>
                  </a:txBody>
                  <a:tcPr marT="91425" marB="91425" marR="91425" marL="91425">
                    <a:solidFill>
                      <a:srgbClr val="FFFF00"/>
                    </a:solidFill>
                  </a:tcPr>
                </a:tc>
                <a:tc>
                  <a:txBody>
                    <a:bodyPr/>
                    <a:lstStyle/>
                    <a:p>
                      <a:pPr indent="0" lvl="0" marL="0" rtl="0" algn="l">
                        <a:spcBef>
                          <a:spcPts val="0"/>
                        </a:spcBef>
                        <a:spcAft>
                          <a:spcPts val="0"/>
                        </a:spcAft>
                        <a:buNone/>
                      </a:pPr>
                      <a:r>
                        <a:rPr b="1" lang="en" sz="1300">
                          <a:latin typeface="Nunito"/>
                          <a:ea typeface="Nunito"/>
                          <a:cs typeface="Nunito"/>
                          <a:sym typeface="Nunito"/>
                        </a:rPr>
                        <a:t>User Scenarios</a:t>
                      </a:r>
                      <a:endParaRPr b="1" sz="1300">
                        <a:latin typeface="Nunito"/>
                        <a:ea typeface="Nunito"/>
                        <a:cs typeface="Nunito"/>
                        <a:sym typeface="Nunito"/>
                      </a:endParaRPr>
                    </a:p>
                  </a:txBody>
                  <a:tcPr marT="91425" marB="91425" marR="91425" marL="91425">
                    <a:solidFill>
                      <a:srgbClr val="FFFF00"/>
                    </a:solidFill>
                  </a:tcPr>
                </a:tc>
                <a:tc>
                  <a:txBody>
                    <a:bodyPr/>
                    <a:lstStyle/>
                    <a:p>
                      <a:pPr indent="0" lvl="0" marL="0" rtl="0" algn="l">
                        <a:spcBef>
                          <a:spcPts val="0"/>
                        </a:spcBef>
                        <a:spcAft>
                          <a:spcPts val="0"/>
                        </a:spcAft>
                        <a:buNone/>
                      </a:pPr>
                      <a:r>
                        <a:rPr b="1" lang="en" sz="1300">
                          <a:latin typeface="Nunito"/>
                          <a:ea typeface="Nunito"/>
                          <a:cs typeface="Nunito"/>
                          <a:sym typeface="Nunito"/>
                        </a:rPr>
                        <a:t>Features </a:t>
                      </a:r>
                      <a:endParaRPr b="1" sz="1300">
                        <a:latin typeface="Nunito"/>
                        <a:ea typeface="Nunito"/>
                        <a:cs typeface="Nunito"/>
                        <a:sym typeface="Nunito"/>
                      </a:endParaRPr>
                    </a:p>
                  </a:txBody>
                  <a:tcPr marT="91425" marB="91425" marR="91425" marL="91425">
                    <a:solidFill>
                      <a:srgbClr val="FFFF00"/>
                    </a:solidFill>
                  </a:tcPr>
                </a:tc>
              </a:tr>
              <a:tr h="1252025">
                <a:tc>
                  <a:txBody>
                    <a:bodyPr/>
                    <a:lstStyle/>
                    <a:p>
                      <a:pPr indent="0" lvl="0" marL="0" rtl="0" algn="l">
                        <a:spcBef>
                          <a:spcPts val="0"/>
                        </a:spcBef>
                        <a:spcAft>
                          <a:spcPts val="0"/>
                        </a:spcAft>
                        <a:buNone/>
                      </a:pPr>
                      <a:r>
                        <a:rPr lang="en" sz="1300">
                          <a:latin typeface="Nunito"/>
                          <a:ea typeface="Nunito"/>
                          <a:cs typeface="Nunito"/>
                          <a:sym typeface="Nunito"/>
                        </a:rPr>
                        <a:t>3</a:t>
                      </a:r>
                      <a:endParaRPr sz="1300">
                        <a:latin typeface="Nunito"/>
                        <a:ea typeface="Nunito"/>
                        <a:cs typeface="Nunito"/>
                        <a:sym typeface="Nunito"/>
                      </a:endParaRPr>
                    </a:p>
                  </a:txBody>
                  <a:tcPr marT="91425" marB="91425" marR="91425" marL="91425"/>
                </a:tc>
                <a:tc>
                  <a:txBody>
                    <a:bodyPr/>
                    <a:lstStyle/>
                    <a:p>
                      <a:pPr indent="0" lvl="0" marL="0" rtl="0" algn="l">
                        <a:lnSpc>
                          <a:spcPct val="115000"/>
                        </a:lnSpc>
                        <a:spcBef>
                          <a:spcPts val="0"/>
                        </a:spcBef>
                        <a:spcAft>
                          <a:spcPts val="0"/>
                        </a:spcAft>
                        <a:buNone/>
                      </a:pPr>
                      <a:r>
                        <a:rPr lang="en" sz="1300">
                          <a:latin typeface="Nunito"/>
                          <a:ea typeface="Nunito"/>
                          <a:cs typeface="Nunito"/>
                          <a:sym typeface="Nunito"/>
                        </a:rPr>
                        <a:t>Create the sprint plan and Assign tasks to the team</a:t>
                      </a:r>
                      <a:r>
                        <a:rPr lang="en" sz="1300">
                          <a:latin typeface="Nunito"/>
                          <a:ea typeface="Nunito"/>
                          <a:cs typeface="Nunito"/>
                          <a:sym typeface="Nunito"/>
                        </a:rPr>
                        <a:t>: Ganesh will review the requirements and its priorities and create the sprint plan from the list. Ganesh will then assign these requirements to his teams.</a:t>
                      </a:r>
                      <a:endParaRPr sz="1300">
                        <a:latin typeface="Nunito"/>
                        <a:ea typeface="Nunito"/>
                        <a:cs typeface="Nunito"/>
                        <a:sym typeface="Nunito"/>
                      </a:endParaRPr>
                    </a:p>
                  </a:txBody>
                  <a:tcPr marT="91425" marB="91425" marR="91425" marL="91425"/>
                </a:tc>
                <a:tc>
                  <a:txBody>
                    <a:bodyPr/>
                    <a:lstStyle/>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Move the requirements from backlog to sprint</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Assign start and end date to the requirement</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Assign the requirement to a team</a:t>
                      </a:r>
                      <a:endParaRPr sz="1300">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n" sz="1300">
                          <a:latin typeface="Nunito"/>
                          <a:ea typeface="Nunito"/>
                          <a:cs typeface="Nunito"/>
                          <a:sym typeface="Nunito"/>
                        </a:rPr>
                        <a:t>4</a:t>
                      </a:r>
                      <a:endParaRPr sz="1300">
                        <a:latin typeface="Nunito"/>
                        <a:ea typeface="Nunito"/>
                        <a:cs typeface="Nunito"/>
                        <a:sym typeface="Nunito"/>
                      </a:endParaRPr>
                    </a:p>
                  </a:txBody>
                  <a:tcPr marT="91425" marB="91425" marR="91425" marL="91425"/>
                </a:tc>
                <a:tc>
                  <a:txBody>
                    <a:bodyPr/>
                    <a:lstStyle/>
                    <a:p>
                      <a:pPr indent="0" lvl="0" marL="0" rtl="0" algn="l">
                        <a:lnSpc>
                          <a:spcPct val="100000"/>
                        </a:lnSpc>
                        <a:spcBef>
                          <a:spcPts val="0"/>
                        </a:spcBef>
                        <a:spcAft>
                          <a:spcPts val="0"/>
                        </a:spcAft>
                        <a:buNone/>
                      </a:pPr>
                      <a:r>
                        <a:rPr lang="en" sz="1300">
                          <a:latin typeface="Nunito"/>
                          <a:ea typeface="Nunito"/>
                          <a:cs typeface="Nunito"/>
                          <a:sym typeface="Nunito"/>
                        </a:rPr>
                        <a:t>Get clarity on the requirements, Track status of requirements, Update the status of requirements, Notifications: </a:t>
                      </a:r>
                      <a:endParaRPr sz="1300">
                        <a:latin typeface="Nunito"/>
                        <a:ea typeface="Nunito"/>
                        <a:cs typeface="Nunito"/>
                        <a:sym typeface="Nunito"/>
                      </a:endParaRPr>
                    </a:p>
                    <a:p>
                      <a:pPr indent="0" lvl="0" marL="0" rtl="0" algn="l">
                        <a:lnSpc>
                          <a:spcPct val="115000"/>
                        </a:lnSpc>
                        <a:spcBef>
                          <a:spcPts val="0"/>
                        </a:spcBef>
                        <a:spcAft>
                          <a:spcPts val="1600"/>
                        </a:spcAft>
                        <a:buNone/>
                      </a:pPr>
                      <a:r>
                        <a:rPr lang="en" sz="1300">
                          <a:latin typeface="Nunito"/>
                          <a:ea typeface="Nunito"/>
                          <a:cs typeface="Nunito"/>
                          <a:sym typeface="Nunito"/>
                        </a:rPr>
                        <a:t>Ramakrishna will check the requirements and raise a clarification request. Kevin will clarify the same. Ramakrishna will then assign the requirement to an individual. Ramakrishna will track the status of the requirement. Individual will update the status of the requirement regularly. </a:t>
                      </a:r>
                      <a:endParaRPr sz="1300">
                        <a:latin typeface="Nunito"/>
                        <a:ea typeface="Nunito"/>
                        <a:cs typeface="Nunito"/>
                        <a:sym typeface="Nunito"/>
                      </a:endParaRPr>
                    </a:p>
                  </a:txBody>
                  <a:tcPr marT="91425" marB="91425" marR="91425" marL="91425" anchor="ctr"/>
                </a:tc>
                <a:tc>
                  <a:txBody>
                    <a:bodyPr/>
                    <a:lstStyle/>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Raise a question</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User will receive a notification on the request</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User will clarify the question</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Question gets closed and reassigned to the development team</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User will assign the request to the individual</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Individual will update the status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Users will be able to view the status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Send notification to assigned individuals on status updates.</a:t>
                      </a:r>
                      <a:endParaRPr sz="1300">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Nunito"/>
              <a:buAutoNum type="arabicPeriod"/>
            </a:pPr>
            <a:r>
              <a:rPr lang="en" sz="1300">
                <a:solidFill>
                  <a:schemeClr val="dk1"/>
                </a:solidFill>
                <a:latin typeface="Nunito"/>
                <a:ea typeface="Nunito"/>
                <a:cs typeface="Nunito"/>
                <a:sym typeface="Nunito"/>
              </a:rPr>
              <a:t>Business Analysts/Product Managers/Product Owners work on multiple requirements, research and analysis, interviews, prioritization, documentation, walkthroughs, demos, training, marketing etc.</a:t>
            </a:r>
            <a:endParaRPr sz="1300">
              <a:solidFill>
                <a:schemeClr val="dk1"/>
              </a:solidFill>
              <a:latin typeface="Nunito"/>
              <a:ea typeface="Nunito"/>
              <a:cs typeface="Nunito"/>
              <a:sym typeface="Nunito"/>
            </a:endParaRPr>
          </a:p>
          <a:p>
            <a:pPr indent="-311150" lvl="0" marL="457200" rtl="0" algn="l">
              <a:spcBef>
                <a:spcPts val="0"/>
              </a:spcBef>
              <a:spcAft>
                <a:spcPts val="0"/>
              </a:spcAft>
              <a:buClr>
                <a:schemeClr val="dk1"/>
              </a:buClr>
              <a:buSzPts val="1300"/>
              <a:buFont typeface="Nunito"/>
              <a:buAutoNum type="arabicPeriod"/>
            </a:pPr>
            <a:r>
              <a:rPr lang="en" sz="1300">
                <a:solidFill>
                  <a:schemeClr val="dk1"/>
                </a:solidFill>
                <a:latin typeface="Nunito"/>
                <a:ea typeface="Nunito"/>
                <a:cs typeface="Nunito"/>
                <a:sym typeface="Nunito"/>
              </a:rPr>
              <a:t>Similarly, each team (PM, Design, Dev, QA, Marketing, Sales) works on a bunch of tasks but teams face issues in coordinating or collaborating, for instance, requirements could be missed in translation, status updates are not clear or metrics are not tracked etc. </a:t>
            </a:r>
            <a:endParaRPr sz="1300">
              <a:solidFill>
                <a:schemeClr val="dk1"/>
              </a:solidFill>
              <a:latin typeface="Nunito"/>
              <a:ea typeface="Nunito"/>
              <a:cs typeface="Nunito"/>
              <a:sym typeface="Nunito"/>
            </a:endParaRPr>
          </a:p>
          <a:p>
            <a:pPr indent="0" lvl="0" marL="0" rtl="0" algn="l">
              <a:spcBef>
                <a:spcPts val="0"/>
              </a:spcBef>
              <a:spcAft>
                <a:spcPts val="0"/>
              </a:spcAft>
              <a:buNone/>
            </a:pPr>
            <a:r>
              <a:t/>
            </a:r>
            <a:endParaRPr sz="1300">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Scenarios and Features</a:t>
            </a:r>
            <a:endParaRPr/>
          </a:p>
        </p:txBody>
      </p:sp>
      <p:graphicFrame>
        <p:nvGraphicFramePr>
          <p:cNvPr id="169" name="Google Shape;169;p32"/>
          <p:cNvGraphicFramePr/>
          <p:nvPr/>
        </p:nvGraphicFramePr>
        <p:xfrm>
          <a:off x="87150" y="945300"/>
          <a:ext cx="3000000" cy="3000000"/>
        </p:xfrm>
        <a:graphic>
          <a:graphicData uri="http://schemas.openxmlformats.org/drawingml/2006/table">
            <a:tbl>
              <a:tblPr>
                <a:noFill/>
                <a:tableStyleId>{D8D31D20-0718-43A6-B993-319CC19D2FF3}</a:tableStyleId>
              </a:tblPr>
              <a:tblGrid>
                <a:gridCol w="474150"/>
                <a:gridCol w="4172300"/>
                <a:gridCol w="4318975"/>
              </a:tblGrid>
              <a:tr h="381000">
                <a:tc>
                  <a:txBody>
                    <a:bodyPr/>
                    <a:lstStyle/>
                    <a:p>
                      <a:pPr indent="0" lvl="0" marL="0" rtl="0" algn="l">
                        <a:spcBef>
                          <a:spcPts val="0"/>
                        </a:spcBef>
                        <a:spcAft>
                          <a:spcPts val="0"/>
                        </a:spcAft>
                        <a:buNone/>
                      </a:pPr>
                      <a:r>
                        <a:rPr b="1" lang="en" sz="1300">
                          <a:latin typeface="Nunito"/>
                          <a:ea typeface="Nunito"/>
                          <a:cs typeface="Nunito"/>
                          <a:sym typeface="Nunito"/>
                        </a:rPr>
                        <a:t>#</a:t>
                      </a:r>
                      <a:endParaRPr b="1" sz="1300">
                        <a:latin typeface="Nunito"/>
                        <a:ea typeface="Nunito"/>
                        <a:cs typeface="Nunito"/>
                        <a:sym typeface="Nunito"/>
                      </a:endParaRPr>
                    </a:p>
                  </a:txBody>
                  <a:tcPr marT="91425" marB="91425" marR="91425" marL="91425">
                    <a:solidFill>
                      <a:srgbClr val="FFFF00"/>
                    </a:solidFill>
                  </a:tcPr>
                </a:tc>
                <a:tc>
                  <a:txBody>
                    <a:bodyPr/>
                    <a:lstStyle/>
                    <a:p>
                      <a:pPr indent="0" lvl="0" marL="0" rtl="0" algn="l">
                        <a:spcBef>
                          <a:spcPts val="0"/>
                        </a:spcBef>
                        <a:spcAft>
                          <a:spcPts val="0"/>
                        </a:spcAft>
                        <a:buNone/>
                      </a:pPr>
                      <a:r>
                        <a:rPr b="1" lang="en" sz="1300">
                          <a:latin typeface="Nunito"/>
                          <a:ea typeface="Nunito"/>
                          <a:cs typeface="Nunito"/>
                          <a:sym typeface="Nunito"/>
                        </a:rPr>
                        <a:t>User Scenarios</a:t>
                      </a:r>
                      <a:endParaRPr b="1" sz="1300">
                        <a:latin typeface="Nunito"/>
                        <a:ea typeface="Nunito"/>
                        <a:cs typeface="Nunito"/>
                        <a:sym typeface="Nunito"/>
                      </a:endParaRPr>
                    </a:p>
                  </a:txBody>
                  <a:tcPr marT="91425" marB="91425" marR="91425" marL="91425">
                    <a:solidFill>
                      <a:srgbClr val="FFFF00"/>
                    </a:solidFill>
                  </a:tcPr>
                </a:tc>
                <a:tc>
                  <a:txBody>
                    <a:bodyPr/>
                    <a:lstStyle/>
                    <a:p>
                      <a:pPr indent="0" lvl="0" marL="0" rtl="0" algn="l">
                        <a:spcBef>
                          <a:spcPts val="0"/>
                        </a:spcBef>
                        <a:spcAft>
                          <a:spcPts val="0"/>
                        </a:spcAft>
                        <a:buNone/>
                      </a:pPr>
                      <a:r>
                        <a:rPr b="1" lang="en" sz="1300">
                          <a:latin typeface="Nunito"/>
                          <a:ea typeface="Nunito"/>
                          <a:cs typeface="Nunito"/>
                          <a:sym typeface="Nunito"/>
                        </a:rPr>
                        <a:t>Features </a:t>
                      </a:r>
                      <a:endParaRPr b="1" sz="1300">
                        <a:latin typeface="Nunito"/>
                        <a:ea typeface="Nunito"/>
                        <a:cs typeface="Nunito"/>
                        <a:sym typeface="Nunito"/>
                      </a:endParaRPr>
                    </a:p>
                  </a:txBody>
                  <a:tcPr marT="91425" marB="91425" marR="91425" marL="91425">
                    <a:solidFill>
                      <a:srgbClr val="FFFF00"/>
                    </a:solidFill>
                  </a:tcPr>
                </a:tc>
              </a:tr>
              <a:tr h="1252025">
                <a:tc>
                  <a:txBody>
                    <a:bodyPr/>
                    <a:lstStyle/>
                    <a:p>
                      <a:pPr indent="0" lvl="0" marL="0" rtl="0" algn="l">
                        <a:spcBef>
                          <a:spcPts val="0"/>
                        </a:spcBef>
                        <a:spcAft>
                          <a:spcPts val="0"/>
                        </a:spcAft>
                        <a:buNone/>
                      </a:pPr>
                      <a:r>
                        <a:rPr lang="en" sz="1300">
                          <a:latin typeface="Nunito"/>
                          <a:ea typeface="Nunito"/>
                          <a:cs typeface="Nunito"/>
                          <a:sym typeface="Nunito"/>
                        </a:rPr>
                        <a:t>5</a:t>
                      </a:r>
                      <a:endParaRPr sz="13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300">
                          <a:latin typeface="Nunito"/>
                          <a:ea typeface="Nunito"/>
                          <a:cs typeface="Nunito"/>
                          <a:sym typeface="Nunito"/>
                        </a:rPr>
                        <a:t>Communicate with the team and Track worklog: </a:t>
                      </a:r>
                      <a:endParaRPr sz="1300">
                        <a:latin typeface="Nunito"/>
                        <a:ea typeface="Nunito"/>
                        <a:cs typeface="Nunito"/>
                        <a:sym typeface="Nunito"/>
                      </a:endParaRPr>
                    </a:p>
                    <a:p>
                      <a:pPr indent="0" lvl="0" marL="0" rtl="0" algn="l">
                        <a:spcBef>
                          <a:spcPts val="0"/>
                        </a:spcBef>
                        <a:spcAft>
                          <a:spcPts val="0"/>
                        </a:spcAft>
                        <a:buNone/>
                      </a:pPr>
                      <a:r>
                        <a:rPr lang="en" sz="1300">
                          <a:latin typeface="Nunito"/>
                          <a:ea typeface="Nunito"/>
                          <a:cs typeface="Nunito"/>
                          <a:sym typeface="Nunito"/>
                        </a:rPr>
                        <a:t>Ramakrishna will send emails to the team. Ramakrishna will chat with individuals in the team. Ganesh will raise a meeting request. All will be able to accept. All will be able to attend the meeting. Meeting will get recorded in the worklog. </a:t>
                      </a:r>
                      <a:endParaRPr sz="1300">
                        <a:latin typeface="Nunito"/>
                        <a:ea typeface="Nunito"/>
                        <a:cs typeface="Nunito"/>
                        <a:sym typeface="Nunito"/>
                      </a:endParaRPr>
                    </a:p>
                  </a:txBody>
                  <a:tcPr marT="91425" marB="91425" marR="91425" marL="91425"/>
                </a:tc>
                <a:tc>
                  <a:txBody>
                    <a:bodyPr/>
                    <a:lstStyle/>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Raise a meeting request</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Attend a meeting</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Open a chat session and chat with someone</a:t>
                      </a:r>
                      <a:endParaRPr sz="1300">
                        <a:latin typeface="Nunito"/>
                        <a:ea typeface="Nunito"/>
                        <a:cs typeface="Nunito"/>
                        <a:sym typeface="Nunito"/>
                      </a:endParaRPr>
                    </a:p>
                    <a:p>
                      <a:pPr indent="0" lvl="0" marL="457200" rtl="0" algn="l">
                        <a:spcBef>
                          <a:spcPts val="0"/>
                        </a:spcBef>
                        <a:spcAft>
                          <a:spcPts val="0"/>
                        </a:spcAft>
                        <a:buNone/>
                      </a:pPr>
                      <a:r>
                        <a:t/>
                      </a:r>
                      <a:endParaRPr sz="1300">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n" sz="1300">
                          <a:latin typeface="Nunito"/>
                          <a:ea typeface="Nunito"/>
                          <a:cs typeface="Nunito"/>
                          <a:sym typeface="Nunito"/>
                        </a:rPr>
                        <a:t>6</a:t>
                      </a:r>
                      <a:endParaRPr sz="1300">
                        <a:latin typeface="Nunito"/>
                        <a:ea typeface="Nunito"/>
                        <a:cs typeface="Nunito"/>
                        <a:sym typeface="Nunito"/>
                      </a:endParaRPr>
                    </a:p>
                  </a:txBody>
                  <a:tcPr marT="91425" marB="91425" marR="91425" marL="91425"/>
                </a:tc>
                <a:tc>
                  <a:txBody>
                    <a:bodyPr/>
                    <a:lstStyle/>
                    <a:p>
                      <a:pPr indent="0" lvl="0" marL="0" rtl="0" algn="l">
                        <a:lnSpc>
                          <a:spcPct val="115000"/>
                        </a:lnSpc>
                        <a:spcBef>
                          <a:spcPts val="0"/>
                        </a:spcBef>
                        <a:spcAft>
                          <a:spcPts val="0"/>
                        </a:spcAft>
                        <a:buNone/>
                      </a:pPr>
                      <a:r>
                        <a:rPr lang="en" sz="1300">
                          <a:latin typeface="Nunito"/>
                          <a:ea typeface="Nunito"/>
                          <a:cs typeface="Nunito"/>
                          <a:sym typeface="Nunito"/>
                        </a:rPr>
                        <a:t>Create product release plan and report, Create Reports, Sharing reports with the rest of the team:</a:t>
                      </a:r>
                      <a:endParaRPr sz="1300">
                        <a:latin typeface="Nunito"/>
                        <a:ea typeface="Nunito"/>
                        <a:cs typeface="Nunito"/>
                        <a:sym typeface="Nunito"/>
                      </a:endParaRPr>
                    </a:p>
                    <a:p>
                      <a:pPr indent="0" lvl="0" marL="0" rtl="0" algn="l">
                        <a:lnSpc>
                          <a:spcPct val="115000"/>
                        </a:lnSpc>
                        <a:spcBef>
                          <a:spcPts val="0"/>
                        </a:spcBef>
                        <a:spcAft>
                          <a:spcPts val="1600"/>
                        </a:spcAft>
                        <a:buNone/>
                      </a:pPr>
                      <a:r>
                        <a:rPr lang="en" sz="1300">
                          <a:latin typeface="Nunito"/>
                          <a:ea typeface="Nunito"/>
                          <a:cs typeface="Nunito"/>
                          <a:sym typeface="Nunito"/>
                        </a:rPr>
                        <a:t>Ganesh will create the release report. Ramakrishna will create sprint status report. Kevin will create the roadmap report. All of them will share the reports with the assigned individuals.</a:t>
                      </a:r>
                      <a:endParaRPr sz="1300">
                        <a:latin typeface="Nunito"/>
                        <a:ea typeface="Nunito"/>
                        <a:cs typeface="Nunito"/>
                        <a:sym typeface="Nunito"/>
                      </a:endParaRPr>
                    </a:p>
                  </a:txBody>
                  <a:tcPr marT="91425" marB="91425" marR="91425" marL="91425"/>
                </a:tc>
                <a:tc>
                  <a:txBody>
                    <a:bodyPr/>
                    <a:lstStyle/>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Select a template</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Create the report</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Share the report</a:t>
                      </a:r>
                      <a:endParaRPr sz="1300">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graphicFrame>
        <p:nvGraphicFramePr>
          <p:cNvPr id="174" name="Google Shape;174;p33"/>
          <p:cNvGraphicFramePr/>
          <p:nvPr/>
        </p:nvGraphicFramePr>
        <p:xfrm>
          <a:off x="7610325" y="802500"/>
          <a:ext cx="3000000" cy="3000000"/>
        </p:xfrm>
        <a:graphic>
          <a:graphicData uri="http://schemas.openxmlformats.org/drawingml/2006/table">
            <a:tbl>
              <a:tblPr>
                <a:noFill/>
                <a:tableStyleId>{D8D31D20-0718-43A6-B993-319CC19D2FF3}</a:tableStyleId>
              </a:tblPr>
              <a:tblGrid>
                <a:gridCol w="1446625"/>
              </a:tblGrid>
              <a:tr h="381000">
                <a:tc>
                  <a:txBody>
                    <a:bodyPr/>
                    <a:lstStyle/>
                    <a:p>
                      <a:pPr indent="0" lvl="0" marL="0" rtl="0" algn="l">
                        <a:spcBef>
                          <a:spcPts val="0"/>
                        </a:spcBef>
                        <a:spcAft>
                          <a:spcPts val="0"/>
                        </a:spcAft>
                        <a:buNone/>
                      </a:pPr>
                      <a:r>
                        <a:rPr lang="en"/>
                        <a:t>Update the requirement</a:t>
                      </a:r>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lang="en"/>
                        <a:t>Update the requirement</a:t>
                      </a:r>
                      <a:endParaRPr/>
                    </a:p>
                  </a:txBody>
                  <a:tcPr marT="91425" marB="91425" marR="91425" marL="91425"/>
                </a:tc>
              </a:tr>
              <a:tr h="381000">
                <a:tc>
                  <a:txBody>
                    <a:bodyPr/>
                    <a:lstStyle/>
                    <a:p>
                      <a:pPr indent="0" lvl="0" marL="0" rtl="0" algn="l">
                        <a:spcBef>
                          <a:spcPts val="0"/>
                        </a:spcBef>
                        <a:spcAft>
                          <a:spcPts val="0"/>
                        </a:spcAft>
                        <a:buNone/>
                      </a:pPr>
                      <a:r>
                        <a:rPr lang="en"/>
                        <a:t>Provide clarity to the questions asked in the requirement</a:t>
                      </a:r>
                      <a:endParaRPr/>
                    </a:p>
                  </a:txBody>
                  <a:tcPr marT="91425" marB="91425" marR="91425" marL="91425"/>
                </a:tc>
              </a:tr>
            </a:tbl>
          </a:graphicData>
        </a:graphic>
      </p:graphicFrame>
      <p:graphicFrame>
        <p:nvGraphicFramePr>
          <p:cNvPr id="175" name="Google Shape;175;p33"/>
          <p:cNvGraphicFramePr/>
          <p:nvPr/>
        </p:nvGraphicFramePr>
        <p:xfrm>
          <a:off x="3942075" y="802500"/>
          <a:ext cx="3000000" cy="3000000"/>
        </p:xfrm>
        <a:graphic>
          <a:graphicData uri="http://schemas.openxmlformats.org/drawingml/2006/table">
            <a:tbl>
              <a:tblPr>
                <a:noFill/>
                <a:tableStyleId>{D8D31D20-0718-43A6-B993-319CC19D2FF3}</a:tableStyleId>
              </a:tblPr>
              <a:tblGrid>
                <a:gridCol w="1833575"/>
              </a:tblGrid>
              <a:tr h="381000">
                <a:tc>
                  <a:txBody>
                    <a:bodyPr/>
                    <a:lstStyle/>
                    <a:p>
                      <a:pPr indent="0" lvl="0" marL="0" rtl="0" algn="l">
                        <a:spcBef>
                          <a:spcPts val="0"/>
                        </a:spcBef>
                        <a:spcAft>
                          <a:spcPts val="0"/>
                        </a:spcAft>
                        <a:buNone/>
                      </a:pPr>
                      <a:r>
                        <a:rPr lang="en"/>
                        <a:t>Create backlog</a:t>
                      </a:r>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lang="en"/>
                        <a:t>Create a backlog list and create requirements under this list</a:t>
                      </a:r>
                      <a:endParaRPr/>
                    </a:p>
                  </a:txBody>
                  <a:tcPr marT="91425" marB="91425" marR="91425" marL="91425"/>
                </a:tc>
              </a:tr>
              <a:tr h="381000">
                <a:tc>
                  <a:txBody>
                    <a:bodyPr/>
                    <a:lstStyle/>
                    <a:p>
                      <a:pPr indent="0" lvl="0" marL="0" rtl="0" algn="l">
                        <a:spcBef>
                          <a:spcPts val="0"/>
                        </a:spcBef>
                        <a:spcAft>
                          <a:spcPts val="0"/>
                        </a:spcAft>
                        <a:buNone/>
                      </a:pPr>
                      <a:r>
                        <a:rPr lang="en"/>
                        <a:t>Upload relevant files to this requirement card like wireframes</a:t>
                      </a:r>
                      <a:endParaRPr/>
                    </a:p>
                  </a:txBody>
                  <a:tcPr marT="91425" marB="91425" marR="91425" marL="91425"/>
                </a:tc>
              </a:tr>
              <a:tr h="381000">
                <a:tc>
                  <a:txBody>
                    <a:bodyPr/>
                    <a:lstStyle/>
                    <a:p>
                      <a:pPr indent="0" lvl="0" marL="0" rtl="0" algn="l">
                        <a:spcBef>
                          <a:spcPts val="0"/>
                        </a:spcBef>
                        <a:spcAft>
                          <a:spcPts val="0"/>
                        </a:spcAft>
                        <a:buNone/>
                      </a:pPr>
                      <a:r>
                        <a:rPr lang="en"/>
                        <a:t>Add description to this </a:t>
                      </a:r>
                      <a:r>
                        <a:rPr lang="en">
                          <a:solidFill>
                            <a:schemeClr val="dk1"/>
                          </a:solidFill>
                        </a:rPr>
                        <a:t>requirement card</a:t>
                      </a:r>
                      <a:endParaRPr/>
                    </a:p>
                  </a:txBody>
                  <a:tcPr marT="91425" marB="91425" marR="91425" marL="91425"/>
                </a:tc>
              </a:tr>
              <a:tr h="381000">
                <a:tc>
                  <a:txBody>
                    <a:bodyPr/>
                    <a:lstStyle/>
                    <a:p>
                      <a:pPr indent="0" lvl="0" marL="0" rtl="0" algn="l">
                        <a:spcBef>
                          <a:spcPts val="0"/>
                        </a:spcBef>
                        <a:spcAft>
                          <a:spcPts val="0"/>
                        </a:spcAft>
                        <a:buNone/>
                      </a:pPr>
                      <a:r>
                        <a:rPr lang="en"/>
                        <a:t>Create flow charts in the </a:t>
                      </a:r>
                      <a:r>
                        <a:rPr lang="en">
                          <a:solidFill>
                            <a:schemeClr val="dk1"/>
                          </a:solidFill>
                        </a:rPr>
                        <a:t>requirement card</a:t>
                      </a:r>
                      <a:endParaRPr/>
                    </a:p>
                  </a:txBody>
                  <a:tcPr marT="91425" marB="91425" marR="91425" marL="91425"/>
                </a:tc>
              </a:tr>
              <a:tr h="381000">
                <a:tc>
                  <a:txBody>
                    <a:bodyPr/>
                    <a:lstStyle/>
                    <a:p>
                      <a:pPr indent="0" lvl="0" marL="0" rtl="0" algn="l">
                        <a:spcBef>
                          <a:spcPts val="0"/>
                        </a:spcBef>
                        <a:spcAft>
                          <a:spcPts val="0"/>
                        </a:spcAft>
                        <a:buNone/>
                      </a:pPr>
                      <a:r>
                        <a:rPr lang="en"/>
                        <a:t>Assign scores to the </a:t>
                      </a:r>
                      <a:r>
                        <a:rPr lang="en">
                          <a:solidFill>
                            <a:schemeClr val="dk1"/>
                          </a:solidFill>
                        </a:rPr>
                        <a:t>requirement card</a:t>
                      </a:r>
                      <a:endParaRPr/>
                    </a:p>
                  </a:txBody>
                  <a:tcPr marT="91425" marB="91425" marR="91425" marL="91425"/>
                </a:tc>
              </a:tr>
            </a:tbl>
          </a:graphicData>
        </a:graphic>
      </p:graphicFrame>
      <p:sp>
        <p:nvSpPr>
          <p:cNvPr id="176" name="Google Shape;176;p33"/>
          <p:cNvSpPr txBox="1"/>
          <p:nvPr>
            <p:ph type="title"/>
          </p:nvPr>
        </p:nvSpPr>
        <p:spPr>
          <a:xfrm>
            <a:off x="1593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Journey Maps - Kevin </a:t>
            </a:r>
            <a:endParaRPr/>
          </a:p>
        </p:txBody>
      </p:sp>
      <p:graphicFrame>
        <p:nvGraphicFramePr>
          <p:cNvPr id="177" name="Google Shape;177;p33"/>
          <p:cNvGraphicFramePr/>
          <p:nvPr/>
        </p:nvGraphicFramePr>
        <p:xfrm>
          <a:off x="119050" y="802500"/>
          <a:ext cx="3000000" cy="3000000"/>
        </p:xfrm>
        <a:graphic>
          <a:graphicData uri="http://schemas.openxmlformats.org/drawingml/2006/table">
            <a:tbl>
              <a:tblPr>
                <a:noFill/>
                <a:tableStyleId>{D8D31D20-0718-43A6-B993-319CC19D2FF3}</a:tableStyleId>
              </a:tblPr>
              <a:tblGrid>
                <a:gridCol w="1601400"/>
              </a:tblGrid>
              <a:tr h="381000">
                <a:tc>
                  <a:txBody>
                    <a:bodyPr/>
                    <a:lstStyle/>
                    <a:p>
                      <a:pPr indent="0" lvl="0" marL="0" rtl="0" algn="l">
                        <a:spcBef>
                          <a:spcPts val="0"/>
                        </a:spcBef>
                        <a:spcAft>
                          <a:spcPts val="0"/>
                        </a:spcAft>
                        <a:buNone/>
                      </a:pPr>
                      <a:r>
                        <a:rPr lang="en"/>
                        <a:t>Create Organization and Products</a:t>
                      </a:r>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lang="en"/>
                        <a:t>Create an organization - Workspace under which everyone else will work</a:t>
                      </a:r>
                      <a:endParaRPr/>
                    </a:p>
                  </a:txBody>
                  <a:tcPr marT="91425" marB="91425" marR="91425" marL="91425"/>
                </a:tc>
              </a:tr>
              <a:tr h="381000">
                <a:tc>
                  <a:txBody>
                    <a:bodyPr/>
                    <a:lstStyle/>
                    <a:p>
                      <a:pPr indent="0" lvl="0" marL="0" rtl="0" algn="l">
                        <a:spcBef>
                          <a:spcPts val="0"/>
                        </a:spcBef>
                        <a:spcAft>
                          <a:spcPts val="0"/>
                        </a:spcAft>
                        <a:buNone/>
                      </a:pPr>
                      <a:r>
                        <a:rPr lang="en"/>
                        <a:t>Create products under the organization</a:t>
                      </a:r>
                      <a:endParaRPr/>
                    </a:p>
                  </a:txBody>
                  <a:tcPr marT="91425" marB="91425" marR="91425" marL="91425"/>
                </a:tc>
              </a:tr>
            </a:tbl>
          </a:graphicData>
        </a:graphic>
      </p:graphicFrame>
      <p:graphicFrame>
        <p:nvGraphicFramePr>
          <p:cNvPr id="178" name="Google Shape;178;p33"/>
          <p:cNvGraphicFramePr/>
          <p:nvPr/>
        </p:nvGraphicFramePr>
        <p:xfrm>
          <a:off x="1914475" y="862025"/>
          <a:ext cx="3000000" cy="3000000"/>
        </p:xfrm>
        <a:graphic>
          <a:graphicData uri="http://schemas.openxmlformats.org/drawingml/2006/table">
            <a:tbl>
              <a:tblPr>
                <a:noFill/>
                <a:tableStyleId>{D8D31D20-0718-43A6-B993-319CC19D2FF3}</a:tableStyleId>
              </a:tblPr>
              <a:tblGrid>
                <a:gridCol w="1833575"/>
              </a:tblGrid>
              <a:tr h="332875">
                <a:tc>
                  <a:txBody>
                    <a:bodyPr/>
                    <a:lstStyle/>
                    <a:p>
                      <a:pPr indent="0" lvl="0" marL="0" rtl="0" algn="l">
                        <a:spcBef>
                          <a:spcPts val="0"/>
                        </a:spcBef>
                        <a:spcAft>
                          <a:spcPts val="0"/>
                        </a:spcAft>
                        <a:buNone/>
                      </a:pPr>
                      <a:r>
                        <a:rPr lang="en"/>
                        <a:t>Create Roadmap</a:t>
                      </a:r>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lang="en"/>
                        <a:t>Create feature</a:t>
                      </a:r>
                      <a:endParaRPr/>
                    </a:p>
                  </a:txBody>
                  <a:tcPr marT="91425" marB="91425" marR="91425" marL="91425"/>
                </a:tc>
              </a:tr>
              <a:tr h="381000">
                <a:tc>
                  <a:txBody>
                    <a:bodyPr/>
                    <a:lstStyle/>
                    <a:p>
                      <a:pPr indent="0" lvl="0" marL="0" rtl="0" algn="l">
                        <a:spcBef>
                          <a:spcPts val="0"/>
                        </a:spcBef>
                        <a:spcAft>
                          <a:spcPts val="0"/>
                        </a:spcAft>
                        <a:buNone/>
                      </a:pPr>
                      <a:r>
                        <a:rPr lang="en"/>
                        <a:t>Assign start and end date</a:t>
                      </a:r>
                      <a:endParaRPr/>
                    </a:p>
                  </a:txBody>
                  <a:tcPr marT="91425" marB="91425" marR="91425" marL="91425"/>
                </a:tc>
              </a:tr>
              <a:tr h="381000">
                <a:tc>
                  <a:txBody>
                    <a:bodyPr/>
                    <a:lstStyle/>
                    <a:p>
                      <a:pPr indent="0" lvl="0" marL="0" rtl="0" algn="l">
                        <a:spcBef>
                          <a:spcPts val="0"/>
                        </a:spcBef>
                        <a:spcAft>
                          <a:spcPts val="0"/>
                        </a:spcAft>
                        <a:buNone/>
                      </a:pPr>
                      <a:r>
                        <a:rPr lang="en"/>
                        <a:t>Export in form of an excel file </a:t>
                      </a:r>
                      <a:endParaRPr/>
                    </a:p>
                  </a:txBody>
                  <a:tcPr marT="91425" marB="91425" marR="91425" marL="91425"/>
                </a:tc>
              </a:tr>
              <a:tr h="381000">
                <a:tc>
                  <a:txBody>
                    <a:bodyPr/>
                    <a:lstStyle/>
                    <a:p>
                      <a:pPr indent="0" lvl="0" marL="0" rtl="0" algn="l">
                        <a:spcBef>
                          <a:spcPts val="0"/>
                        </a:spcBef>
                        <a:spcAft>
                          <a:spcPts val="0"/>
                        </a:spcAft>
                        <a:buNone/>
                      </a:pPr>
                      <a:r>
                        <a:rPr lang="en"/>
                        <a:t>Create a gantt chart with this data</a:t>
                      </a:r>
                      <a:endParaRPr/>
                    </a:p>
                  </a:txBody>
                  <a:tcPr marT="91425" marB="91425" marR="91425" marL="91425"/>
                </a:tc>
              </a:tr>
              <a:tr h="381000">
                <a:tc>
                  <a:txBody>
                    <a:bodyPr/>
                    <a:lstStyle/>
                    <a:p>
                      <a:pPr indent="0" lvl="0" marL="0" rtl="0" algn="l">
                        <a:spcBef>
                          <a:spcPts val="0"/>
                        </a:spcBef>
                        <a:spcAft>
                          <a:spcPts val="0"/>
                        </a:spcAft>
                        <a:buNone/>
                      </a:pPr>
                      <a:r>
                        <a:rPr lang="en"/>
                        <a:t>Share the gantt chart with others</a:t>
                      </a:r>
                      <a:endParaRPr/>
                    </a:p>
                  </a:txBody>
                  <a:tcPr marT="91425" marB="91425" marR="91425" marL="91425"/>
                </a:tc>
              </a:tr>
              <a:tr h="381000">
                <a:tc>
                  <a:txBody>
                    <a:bodyPr/>
                    <a:lstStyle/>
                    <a:p>
                      <a:pPr indent="0" lvl="0" marL="0" rtl="0" algn="l">
                        <a:spcBef>
                          <a:spcPts val="0"/>
                        </a:spcBef>
                        <a:spcAft>
                          <a:spcPts val="0"/>
                        </a:spcAft>
                        <a:buNone/>
                      </a:pPr>
                      <a:r>
                        <a:rPr lang="en"/>
                        <a:t>Add registered users or new email ids to share with</a:t>
                      </a:r>
                      <a:endParaRPr/>
                    </a:p>
                  </a:txBody>
                  <a:tcPr marT="91425" marB="91425" marR="91425" marL="91425"/>
                </a:tc>
              </a:tr>
            </a:tbl>
          </a:graphicData>
        </a:graphic>
      </p:graphicFrame>
      <p:graphicFrame>
        <p:nvGraphicFramePr>
          <p:cNvPr id="179" name="Google Shape;179;p33"/>
          <p:cNvGraphicFramePr/>
          <p:nvPr/>
        </p:nvGraphicFramePr>
        <p:xfrm>
          <a:off x="5969675" y="802500"/>
          <a:ext cx="3000000" cy="3000000"/>
        </p:xfrm>
        <a:graphic>
          <a:graphicData uri="http://schemas.openxmlformats.org/drawingml/2006/table">
            <a:tbl>
              <a:tblPr>
                <a:noFill/>
                <a:tableStyleId>{D8D31D20-0718-43A6-B993-319CC19D2FF3}</a:tableStyleId>
              </a:tblPr>
              <a:tblGrid>
                <a:gridCol w="1446625"/>
              </a:tblGrid>
              <a:tr h="381000">
                <a:tc>
                  <a:txBody>
                    <a:bodyPr/>
                    <a:lstStyle/>
                    <a:p>
                      <a:pPr indent="0" lvl="0" marL="0" rtl="0" algn="l">
                        <a:spcBef>
                          <a:spcPts val="0"/>
                        </a:spcBef>
                        <a:spcAft>
                          <a:spcPts val="0"/>
                        </a:spcAft>
                        <a:buNone/>
                      </a:pPr>
                      <a:r>
                        <a:rPr lang="en"/>
                        <a:t>Create Reports</a:t>
                      </a:r>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lang="en"/>
                        <a:t>Create reports </a:t>
                      </a:r>
                      <a:endParaRPr/>
                    </a:p>
                  </a:txBody>
                  <a:tcPr marT="91425" marB="91425" marR="91425" marL="91425"/>
                </a:tc>
              </a:tr>
              <a:tr h="381000">
                <a:tc>
                  <a:txBody>
                    <a:bodyPr/>
                    <a:lstStyle/>
                    <a:p>
                      <a:pPr indent="0" lvl="0" marL="0" rtl="0" algn="l">
                        <a:spcBef>
                          <a:spcPts val="0"/>
                        </a:spcBef>
                        <a:spcAft>
                          <a:spcPts val="0"/>
                        </a:spcAft>
                        <a:buNone/>
                      </a:pPr>
                      <a:r>
                        <a:rPr lang="en"/>
                        <a:t>Send the reports to relevant people</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1593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Journey Maps - Ramakrishna</a:t>
            </a:r>
            <a:endParaRPr/>
          </a:p>
        </p:txBody>
      </p:sp>
      <p:graphicFrame>
        <p:nvGraphicFramePr>
          <p:cNvPr id="185" name="Google Shape;185;p34"/>
          <p:cNvGraphicFramePr/>
          <p:nvPr/>
        </p:nvGraphicFramePr>
        <p:xfrm>
          <a:off x="2176450" y="802500"/>
          <a:ext cx="3000000" cy="3000000"/>
        </p:xfrm>
        <a:graphic>
          <a:graphicData uri="http://schemas.openxmlformats.org/drawingml/2006/table">
            <a:tbl>
              <a:tblPr>
                <a:noFill/>
                <a:tableStyleId>{D8D31D20-0718-43A6-B993-319CC19D2FF3}</a:tableStyleId>
              </a:tblPr>
              <a:tblGrid>
                <a:gridCol w="1601400"/>
              </a:tblGrid>
              <a:tr h="381000">
                <a:tc>
                  <a:txBody>
                    <a:bodyPr/>
                    <a:lstStyle/>
                    <a:p>
                      <a:pPr indent="0" lvl="0" marL="0" rtl="0" algn="l">
                        <a:spcBef>
                          <a:spcPts val="0"/>
                        </a:spcBef>
                        <a:spcAft>
                          <a:spcPts val="0"/>
                        </a:spcAft>
                        <a:buNone/>
                      </a:pPr>
                      <a:r>
                        <a:rPr lang="en"/>
                        <a:t>View Requirement</a:t>
                      </a:r>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lang="en"/>
                        <a:t>Able to read the requirement description and view all the attachments and flowcharts</a:t>
                      </a:r>
                      <a:endParaRPr/>
                    </a:p>
                  </a:txBody>
                  <a:tcPr marT="91425" marB="91425" marR="91425" marL="91425"/>
                </a:tc>
              </a:tr>
              <a:tr h="381000">
                <a:tc>
                  <a:txBody>
                    <a:bodyPr/>
                    <a:lstStyle/>
                    <a:p>
                      <a:pPr indent="0" lvl="0" marL="0" rtl="0" algn="l">
                        <a:spcBef>
                          <a:spcPts val="0"/>
                        </a:spcBef>
                        <a:spcAft>
                          <a:spcPts val="0"/>
                        </a:spcAft>
                        <a:buNone/>
                      </a:pPr>
                      <a:r>
                        <a:rPr lang="en"/>
                        <a:t>Able to raise a question about the requirement and assign it to Kevin</a:t>
                      </a:r>
                      <a:endParaRPr/>
                    </a:p>
                  </a:txBody>
                  <a:tcPr marT="91425" marB="91425" marR="91425" marL="91425"/>
                </a:tc>
              </a:tr>
              <a:tr h="381000">
                <a:tc>
                  <a:txBody>
                    <a:bodyPr/>
                    <a:lstStyle/>
                    <a:p>
                      <a:pPr indent="0" lvl="0" marL="0" rtl="0" algn="l">
                        <a:spcBef>
                          <a:spcPts val="0"/>
                        </a:spcBef>
                        <a:spcAft>
                          <a:spcPts val="0"/>
                        </a:spcAft>
                        <a:buNone/>
                      </a:pPr>
                      <a:r>
                        <a:rPr lang="en"/>
                        <a:t>Assign requirements to a team members</a:t>
                      </a:r>
                      <a:endParaRPr/>
                    </a:p>
                  </a:txBody>
                  <a:tcPr marT="91425" marB="91425" marR="91425" marL="91425"/>
                </a:tc>
              </a:tr>
            </a:tbl>
          </a:graphicData>
        </a:graphic>
      </p:graphicFrame>
      <p:graphicFrame>
        <p:nvGraphicFramePr>
          <p:cNvPr id="186" name="Google Shape;186;p34"/>
          <p:cNvGraphicFramePr/>
          <p:nvPr/>
        </p:nvGraphicFramePr>
        <p:xfrm>
          <a:off x="3971875" y="785825"/>
          <a:ext cx="3000000" cy="3000000"/>
        </p:xfrm>
        <a:graphic>
          <a:graphicData uri="http://schemas.openxmlformats.org/drawingml/2006/table">
            <a:tbl>
              <a:tblPr>
                <a:noFill/>
                <a:tableStyleId>{D8D31D20-0718-43A6-B993-319CC19D2FF3}</a:tableStyleId>
              </a:tblPr>
              <a:tblGrid>
                <a:gridCol w="1833575"/>
              </a:tblGrid>
              <a:tr h="332875">
                <a:tc>
                  <a:txBody>
                    <a:bodyPr/>
                    <a:lstStyle/>
                    <a:p>
                      <a:pPr indent="0" lvl="0" marL="0" rtl="0" algn="l">
                        <a:spcBef>
                          <a:spcPts val="0"/>
                        </a:spcBef>
                        <a:spcAft>
                          <a:spcPts val="0"/>
                        </a:spcAft>
                        <a:buNone/>
                      </a:pPr>
                      <a:r>
                        <a:rPr lang="en"/>
                        <a:t>Update Status</a:t>
                      </a:r>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lang="en"/>
                        <a:t>Write comments on the requirement</a:t>
                      </a:r>
                      <a:endParaRPr/>
                    </a:p>
                  </a:txBody>
                  <a:tcPr marT="91425" marB="91425" marR="91425" marL="91425"/>
                </a:tc>
              </a:tr>
              <a:tr h="381000">
                <a:tc>
                  <a:txBody>
                    <a:bodyPr/>
                    <a:lstStyle/>
                    <a:p>
                      <a:pPr indent="0" lvl="0" marL="0" rtl="0" algn="l">
                        <a:spcBef>
                          <a:spcPts val="0"/>
                        </a:spcBef>
                        <a:spcAft>
                          <a:spcPts val="0"/>
                        </a:spcAft>
                        <a:buNone/>
                      </a:pPr>
                      <a:r>
                        <a:rPr lang="en"/>
                        <a:t>Describe the current status of the requirement </a:t>
                      </a:r>
                      <a:endParaRPr/>
                    </a:p>
                  </a:txBody>
                  <a:tcPr marT="91425" marB="91425" marR="91425" marL="91425"/>
                </a:tc>
              </a:tr>
              <a:tr h="381000">
                <a:tc>
                  <a:txBody>
                    <a:bodyPr/>
                    <a:lstStyle/>
                    <a:p>
                      <a:pPr indent="0" lvl="0" marL="0" rtl="0" algn="l">
                        <a:spcBef>
                          <a:spcPts val="0"/>
                        </a:spcBef>
                        <a:spcAft>
                          <a:spcPts val="0"/>
                        </a:spcAft>
                        <a:buNone/>
                      </a:pPr>
                      <a:r>
                        <a:rPr lang="en"/>
                        <a:t>Change the status of the requirement</a:t>
                      </a:r>
                      <a:endParaRPr/>
                    </a:p>
                  </a:txBody>
                  <a:tcPr marT="91425" marB="91425" marR="91425" marL="91425"/>
                </a:tc>
              </a:tr>
              <a:tr h="381000">
                <a:tc>
                  <a:txBody>
                    <a:bodyPr/>
                    <a:lstStyle/>
                    <a:p>
                      <a:pPr indent="0" lvl="0" marL="0" rtl="0" algn="l">
                        <a:spcBef>
                          <a:spcPts val="0"/>
                        </a:spcBef>
                        <a:spcAft>
                          <a:spcPts val="0"/>
                        </a:spcAft>
                        <a:buNone/>
                      </a:pPr>
                      <a:r>
                        <a:rPr lang="en"/>
                        <a:t>Assign the requirement to other teams on need basis</a:t>
                      </a:r>
                      <a:endParaRPr/>
                    </a:p>
                  </a:txBody>
                  <a:tcPr marT="91425" marB="91425" marR="91425" marL="91425"/>
                </a:tc>
              </a:tr>
            </a:tbl>
          </a:graphicData>
        </a:graphic>
      </p:graphicFrame>
      <p:graphicFrame>
        <p:nvGraphicFramePr>
          <p:cNvPr id="187" name="Google Shape;187;p34"/>
          <p:cNvGraphicFramePr/>
          <p:nvPr/>
        </p:nvGraphicFramePr>
        <p:xfrm>
          <a:off x="5969675" y="802500"/>
          <a:ext cx="3000000" cy="3000000"/>
        </p:xfrm>
        <a:graphic>
          <a:graphicData uri="http://schemas.openxmlformats.org/drawingml/2006/table">
            <a:tbl>
              <a:tblPr>
                <a:noFill/>
                <a:tableStyleId>{D8D31D20-0718-43A6-B993-319CC19D2FF3}</a:tableStyleId>
              </a:tblPr>
              <a:tblGrid>
                <a:gridCol w="1446625"/>
              </a:tblGrid>
              <a:tr h="381000">
                <a:tc>
                  <a:txBody>
                    <a:bodyPr/>
                    <a:lstStyle/>
                    <a:p>
                      <a:pPr indent="0" lvl="0" marL="0" rtl="0" algn="l">
                        <a:spcBef>
                          <a:spcPts val="0"/>
                        </a:spcBef>
                        <a:spcAft>
                          <a:spcPts val="0"/>
                        </a:spcAft>
                        <a:buNone/>
                      </a:pPr>
                      <a:r>
                        <a:rPr lang="en"/>
                        <a:t>Create Reports</a:t>
                      </a:r>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lang="en"/>
                        <a:t>Create reports </a:t>
                      </a:r>
                      <a:endParaRPr/>
                    </a:p>
                  </a:txBody>
                  <a:tcPr marT="91425" marB="91425" marR="91425" marL="91425"/>
                </a:tc>
              </a:tr>
              <a:tr h="381000">
                <a:tc>
                  <a:txBody>
                    <a:bodyPr/>
                    <a:lstStyle/>
                    <a:p>
                      <a:pPr indent="0" lvl="0" marL="0" rtl="0" algn="l">
                        <a:spcBef>
                          <a:spcPts val="0"/>
                        </a:spcBef>
                        <a:spcAft>
                          <a:spcPts val="0"/>
                        </a:spcAft>
                        <a:buNone/>
                      </a:pPr>
                      <a:r>
                        <a:rPr lang="en"/>
                        <a:t>Send the reports to relevant people</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1593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Journey Maps - Grace</a:t>
            </a:r>
            <a:endParaRPr/>
          </a:p>
        </p:txBody>
      </p:sp>
      <p:graphicFrame>
        <p:nvGraphicFramePr>
          <p:cNvPr id="193" name="Google Shape;193;p35"/>
          <p:cNvGraphicFramePr/>
          <p:nvPr/>
        </p:nvGraphicFramePr>
        <p:xfrm>
          <a:off x="541125" y="954900"/>
          <a:ext cx="3000000" cy="3000000"/>
        </p:xfrm>
        <a:graphic>
          <a:graphicData uri="http://schemas.openxmlformats.org/drawingml/2006/table">
            <a:tbl>
              <a:tblPr>
                <a:noFill/>
                <a:tableStyleId>{D8D31D20-0718-43A6-B993-319CC19D2FF3}</a:tableStyleId>
              </a:tblPr>
              <a:tblGrid>
                <a:gridCol w="1788925"/>
              </a:tblGrid>
              <a:tr h="381000">
                <a:tc>
                  <a:txBody>
                    <a:bodyPr/>
                    <a:lstStyle/>
                    <a:p>
                      <a:pPr indent="0" lvl="0" marL="0" rtl="0" algn="l">
                        <a:spcBef>
                          <a:spcPts val="0"/>
                        </a:spcBef>
                        <a:spcAft>
                          <a:spcPts val="0"/>
                        </a:spcAft>
                        <a:buNone/>
                      </a:pPr>
                      <a:r>
                        <a:rPr lang="en"/>
                        <a:t>Add Requirements</a:t>
                      </a:r>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lang="en"/>
                        <a:t>Add new requirements to the backlog. </a:t>
                      </a:r>
                      <a:endParaRPr/>
                    </a:p>
                  </a:txBody>
                  <a:tcPr marT="91425" marB="91425" marR="91425" marL="91425"/>
                </a:tc>
              </a:tr>
              <a:tr h="381000">
                <a:tc>
                  <a:txBody>
                    <a:bodyPr/>
                    <a:lstStyle/>
                    <a:p>
                      <a:pPr indent="0" lvl="0" marL="0" rtl="0" algn="l">
                        <a:spcBef>
                          <a:spcPts val="0"/>
                        </a:spcBef>
                        <a:spcAft>
                          <a:spcPts val="0"/>
                        </a:spcAft>
                        <a:buNone/>
                      </a:pPr>
                      <a:r>
                        <a:rPr lang="en"/>
                        <a:t>Edit the existing requirement to add details</a:t>
                      </a:r>
                      <a:endParaRPr/>
                    </a:p>
                  </a:txBody>
                  <a:tcPr marT="91425" marB="91425" marR="91425" marL="91425"/>
                </a:tc>
              </a:tr>
              <a:tr h="381000">
                <a:tc>
                  <a:txBody>
                    <a:bodyPr/>
                    <a:lstStyle/>
                    <a:p>
                      <a:pPr indent="0" lvl="0" marL="0" rtl="0" algn="l">
                        <a:spcBef>
                          <a:spcPts val="0"/>
                        </a:spcBef>
                        <a:spcAft>
                          <a:spcPts val="0"/>
                        </a:spcAft>
                        <a:buNone/>
                      </a:pPr>
                      <a:r>
                        <a:rPr lang="en"/>
                        <a:t>Mark any requirement as no longer required or urgent</a:t>
                      </a:r>
                      <a:endParaRPr/>
                    </a:p>
                  </a:txBody>
                  <a:tcPr marT="91425" marB="91425" marR="91425" marL="91425"/>
                </a:tc>
              </a:tr>
            </a:tbl>
          </a:graphicData>
        </a:graphic>
      </p:graphicFrame>
      <p:graphicFrame>
        <p:nvGraphicFramePr>
          <p:cNvPr id="194" name="Google Shape;194;p35"/>
          <p:cNvGraphicFramePr/>
          <p:nvPr/>
        </p:nvGraphicFramePr>
        <p:xfrm>
          <a:off x="2447875" y="938225"/>
          <a:ext cx="3000000" cy="3000000"/>
        </p:xfrm>
        <a:graphic>
          <a:graphicData uri="http://schemas.openxmlformats.org/drawingml/2006/table">
            <a:tbl>
              <a:tblPr>
                <a:noFill/>
                <a:tableStyleId>{D8D31D20-0718-43A6-B993-319CC19D2FF3}</a:tableStyleId>
              </a:tblPr>
              <a:tblGrid>
                <a:gridCol w="1833575"/>
              </a:tblGrid>
              <a:tr h="332875">
                <a:tc>
                  <a:txBody>
                    <a:bodyPr/>
                    <a:lstStyle/>
                    <a:p>
                      <a:pPr indent="0" lvl="0" marL="0" rtl="0" algn="l">
                        <a:spcBef>
                          <a:spcPts val="0"/>
                        </a:spcBef>
                        <a:spcAft>
                          <a:spcPts val="0"/>
                        </a:spcAft>
                        <a:buNone/>
                      </a:pPr>
                      <a:r>
                        <a:rPr lang="en"/>
                        <a:t>View Report</a:t>
                      </a:r>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lang="en"/>
                        <a:t>View reports created by the team. </a:t>
                      </a:r>
                      <a:endParaRPr/>
                    </a:p>
                  </a:txBody>
                  <a:tcPr marT="91425" marB="91425" marR="91425" marL="91425"/>
                </a:tc>
              </a:tr>
            </a:tbl>
          </a:graphicData>
        </a:graphic>
      </p:graphicFrame>
      <p:graphicFrame>
        <p:nvGraphicFramePr>
          <p:cNvPr id="195" name="Google Shape;195;p35"/>
          <p:cNvGraphicFramePr/>
          <p:nvPr/>
        </p:nvGraphicFramePr>
        <p:xfrm>
          <a:off x="6350675" y="954900"/>
          <a:ext cx="3000000" cy="3000000"/>
        </p:xfrm>
        <a:graphic>
          <a:graphicData uri="http://schemas.openxmlformats.org/drawingml/2006/table">
            <a:tbl>
              <a:tblPr>
                <a:noFill/>
                <a:tableStyleId>{D8D31D20-0718-43A6-B993-319CC19D2FF3}</a:tableStyleId>
              </a:tblPr>
              <a:tblGrid>
                <a:gridCol w="2062775"/>
              </a:tblGrid>
              <a:tr h="381000">
                <a:tc>
                  <a:txBody>
                    <a:bodyPr/>
                    <a:lstStyle/>
                    <a:p>
                      <a:pPr indent="0" lvl="0" marL="0" rtl="0" algn="l">
                        <a:spcBef>
                          <a:spcPts val="0"/>
                        </a:spcBef>
                        <a:spcAft>
                          <a:spcPts val="0"/>
                        </a:spcAft>
                        <a:buNone/>
                      </a:pPr>
                      <a:r>
                        <a:rPr lang="en"/>
                        <a:t>Add new Backlog under an existing product for sales and marketing</a:t>
                      </a:r>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lang="en"/>
                        <a:t>Create a Backlog</a:t>
                      </a:r>
                      <a:endParaRPr/>
                    </a:p>
                  </a:txBody>
                  <a:tcPr marT="91425" marB="91425" marR="91425" marL="91425"/>
                </a:tc>
              </a:tr>
              <a:tr h="381000">
                <a:tc>
                  <a:txBody>
                    <a:bodyPr/>
                    <a:lstStyle/>
                    <a:p>
                      <a:pPr indent="0" lvl="0" marL="0" rtl="0" algn="l">
                        <a:spcBef>
                          <a:spcPts val="0"/>
                        </a:spcBef>
                        <a:spcAft>
                          <a:spcPts val="0"/>
                        </a:spcAft>
                        <a:buNone/>
                      </a:pPr>
                      <a:r>
                        <a:rPr lang="en"/>
                        <a:t>Move backlog to sprints</a:t>
                      </a:r>
                      <a:endParaRPr/>
                    </a:p>
                  </a:txBody>
                  <a:tcPr marT="91425" marB="91425" marR="91425" marL="91425"/>
                </a:tc>
              </a:tr>
              <a:tr h="381000">
                <a:tc>
                  <a:txBody>
                    <a:bodyPr/>
                    <a:lstStyle/>
                    <a:p>
                      <a:pPr indent="0" lvl="0" marL="0" rtl="0" algn="l">
                        <a:spcBef>
                          <a:spcPts val="0"/>
                        </a:spcBef>
                        <a:spcAft>
                          <a:spcPts val="0"/>
                        </a:spcAft>
                        <a:buNone/>
                      </a:pPr>
                      <a:r>
                        <a:rPr lang="en"/>
                        <a:t>Add new requirements</a:t>
                      </a:r>
                      <a:endParaRPr/>
                    </a:p>
                  </a:txBody>
                  <a:tcPr marT="91425" marB="91425" marR="91425" marL="91425"/>
                </a:tc>
              </a:tr>
              <a:tr h="381000">
                <a:tc>
                  <a:txBody>
                    <a:bodyPr/>
                    <a:lstStyle/>
                    <a:p>
                      <a:pPr indent="0" lvl="0" marL="0" rtl="0" algn="l">
                        <a:spcBef>
                          <a:spcPts val="0"/>
                        </a:spcBef>
                        <a:spcAft>
                          <a:spcPts val="0"/>
                        </a:spcAft>
                        <a:buNone/>
                      </a:pPr>
                      <a:r>
                        <a:rPr lang="en"/>
                        <a:t>Add details to requirements</a:t>
                      </a:r>
                      <a:endParaRPr/>
                    </a:p>
                  </a:txBody>
                  <a:tcPr marT="91425" marB="91425" marR="91425" marL="91425"/>
                </a:tc>
              </a:tr>
              <a:tr h="396200">
                <a:tc>
                  <a:txBody>
                    <a:bodyPr/>
                    <a:lstStyle/>
                    <a:p>
                      <a:pPr indent="0" lvl="0" marL="0" rtl="0" algn="l">
                        <a:spcBef>
                          <a:spcPts val="0"/>
                        </a:spcBef>
                        <a:spcAft>
                          <a:spcPts val="0"/>
                        </a:spcAft>
                        <a:buNone/>
                      </a:pPr>
                      <a:r>
                        <a:rPr lang="en"/>
                        <a:t>Assign Requirements to team members</a:t>
                      </a:r>
                      <a:endParaRPr/>
                    </a:p>
                  </a:txBody>
                  <a:tcPr marT="91425" marB="91425" marR="91425" marL="91425"/>
                </a:tc>
              </a:tr>
              <a:tr h="396200">
                <a:tc>
                  <a:txBody>
                    <a:bodyPr/>
                    <a:lstStyle/>
                    <a:p>
                      <a:pPr indent="0" lvl="0" marL="0" rtl="0" algn="l">
                        <a:spcBef>
                          <a:spcPts val="0"/>
                        </a:spcBef>
                        <a:spcAft>
                          <a:spcPts val="0"/>
                        </a:spcAft>
                        <a:buNone/>
                      </a:pPr>
                      <a:r>
                        <a:rPr lang="en"/>
                        <a:t>Track Status of Requirements </a:t>
                      </a:r>
                      <a:endParaRPr/>
                    </a:p>
                  </a:txBody>
                  <a:tcPr marT="91425" marB="91425" marR="91425" marL="91425"/>
                </a:tc>
              </a:tr>
            </a:tbl>
          </a:graphicData>
        </a:graphic>
      </p:graphicFrame>
      <p:graphicFrame>
        <p:nvGraphicFramePr>
          <p:cNvPr id="196" name="Google Shape;196;p35"/>
          <p:cNvGraphicFramePr/>
          <p:nvPr/>
        </p:nvGraphicFramePr>
        <p:xfrm>
          <a:off x="4429075" y="938225"/>
          <a:ext cx="3000000" cy="3000000"/>
        </p:xfrm>
        <a:graphic>
          <a:graphicData uri="http://schemas.openxmlformats.org/drawingml/2006/table">
            <a:tbl>
              <a:tblPr>
                <a:noFill/>
                <a:tableStyleId>{D8D31D20-0718-43A6-B993-319CC19D2FF3}</a:tableStyleId>
              </a:tblPr>
              <a:tblGrid>
                <a:gridCol w="1833575"/>
              </a:tblGrid>
              <a:tr h="332875">
                <a:tc>
                  <a:txBody>
                    <a:bodyPr/>
                    <a:lstStyle/>
                    <a:p>
                      <a:pPr indent="0" lvl="0" marL="0" rtl="0" algn="l">
                        <a:spcBef>
                          <a:spcPts val="0"/>
                        </a:spcBef>
                        <a:spcAft>
                          <a:spcPts val="0"/>
                        </a:spcAft>
                        <a:buNone/>
                      </a:pPr>
                      <a:r>
                        <a:rPr lang="en"/>
                        <a:t>Create </a:t>
                      </a:r>
                      <a:r>
                        <a:rPr lang="en"/>
                        <a:t>Report</a:t>
                      </a:r>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lang="en"/>
                        <a:t>Create marketing and sales target status reports</a:t>
                      </a:r>
                      <a:r>
                        <a:rPr lang="en"/>
                        <a:t> </a:t>
                      </a:r>
                      <a:endParaRPr/>
                    </a:p>
                  </a:txBody>
                  <a:tcPr marT="91425" marB="91425" marR="91425" marL="91425"/>
                </a:tc>
              </a:tr>
              <a:tr h="381000">
                <a:tc>
                  <a:txBody>
                    <a:bodyPr/>
                    <a:lstStyle/>
                    <a:p>
                      <a:pPr indent="0" lvl="0" marL="0" rtl="0" algn="l">
                        <a:spcBef>
                          <a:spcPts val="0"/>
                        </a:spcBef>
                        <a:spcAft>
                          <a:spcPts val="0"/>
                        </a:spcAft>
                        <a:buNone/>
                      </a:pPr>
                      <a:r>
                        <a:rPr lang="en"/>
                        <a:t>Share the reports with relevant people</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1593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Journey Maps - Ganesh &amp; Keertana</a:t>
            </a:r>
            <a:endParaRPr/>
          </a:p>
        </p:txBody>
      </p:sp>
      <p:graphicFrame>
        <p:nvGraphicFramePr>
          <p:cNvPr id="202" name="Google Shape;202;p36"/>
          <p:cNvGraphicFramePr/>
          <p:nvPr/>
        </p:nvGraphicFramePr>
        <p:xfrm>
          <a:off x="3090800" y="1088250"/>
          <a:ext cx="3000000" cy="3000000"/>
        </p:xfrm>
        <a:graphic>
          <a:graphicData uri="http://schemas.openxmlformats.org/drawingml/2006/table">
            <a:tbl>
              <a:tblPr>
                <a:noFill/>
                <a:tableStyleId>{D8D31D20-0718-43A6-B993-319CC19D2FF3}</a:tableStyleId>
              </a:tblPr>
              <a:tblGrid>
                <a:gridCol w="1833575"/>
              </a:tblGrid>
              <a:tr h="332875">
                <a:tc>
                  <a:txBody>
                    <a:bodyPr/>
                    <a:lstStyle/>
                    <a:p>
                      <a:pPr indent="0" lvl="0" marL="0" rtl="0" algn="l">
                        <a:spcBef>
                          <a:spcPts val="0"/>
                        </a:spcBef>
                        <a:spcAft>
                          <a:spcPts val="0"/>
                        </a:spcAft>
                        <a:buNone/>
                      </a:pPr>
                      <a:r>
                        <a:rPr lang="en"/>
                        <a:t>View Report</a:t>
                      </a:r>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lang="en"/>
                        <a:t>View reports created by the team. </a:t>
                      </a:r>
                      <a:endParaRPr/>
                    </a:p>
                  </a:txBody>
                  <a:tcPr marT="91425" marB="91425" marR="91425" marL="91425"/>
                </a:tc>
              </a:tr>
              <a:tr h="381000">
                <a:tc>
                  <a:txBody>
                    <a:bodyPr/>
                    <a:lstStyle/>
                    <a:p>
                      <a:pPr indent="0" lvl="0" marL="0" rtl="0" algn="l">
                        <a:spcBef>
                          <a:spcPts val="0"/>
                        </a:spcBef>
                        <a:spcAft>
                          <a:spcPts val="0"/>
                        </a:spcAft>
                        <a:buNone/>
                      </a:pPr>
                      <a:r>
                        <a:rPr lang="en"/>
                        <a:t>Download the created report along with relevant data</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Wireframe - Create Backlog &amp; Plan Sprint</a:t>
            </a:r>
            <a:endParaRPr/>
          </a:p>
        </p:txBody>
      </p:sp>
      <p:sp>
        <p:nvSpPr>
          <p:cNvPr id="208" name="Google Shape;208;p37"/>
          <p:cNvSpPr txBox="1"/>
          <p:nvPr>
            <p:ph idx="1" type="body"/>
          </p:nvPr>
        </p:nvSpPr>
        <p:spPr>
          <a:xfrm>
            <a:off x="4310075" y="1152475"/>
            <a:ext cx="45222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User can create a Organization and Product under the Organization</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User can add a requirement to Backlog and Sprints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User can create different Projects under the product.</a:t>
            </a:r>
            <a:endParaRPr sz="1300">
              <a:latin typeface="Nunito"/>
              <a:ea typeface="Nunito"/>
              <a:cs typeface="Nunito"/>
              <a:sym typeface="Nunito"/>
            </a:endParaRPr>
          </a:p>
        </p:txBody>
      </p:sp>
      <p:pic>
        <p:nvPicPr>
          <p:cNvPr id="209" name="Google Shape;209;p37"/>
          <p:cNvPicPr preferRelativeResize="0"/>
          <p:nvPr/>
        </p:nvPicPr>
        <p:blipFill>
          <a:blip r:embed="rId3">
            <a:alphaModFix/>
          </a:blip>
          <a:stretch>
            <a:fillRect/>
          </a:stretch>
        </p:blipFill>
        <p:spPr>
          <a:xfrm>
            <a:off x="109300" y="1152475"/>
            <a:ext cx="4075774" cy="3157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Wireframe - Manage Requirement</a:t>
            </a:r>
            <a:endParaRPr/>
          </a:p>
        </p:txBody>
      </p:sp>
      <p:sp>
        <p:nvSpPr>
          <p:cNvPr id="215" name="Google Shape;215;p38"/>
          <p:cNvSpPr txBox="1"/>
          <p:nvPr>
            <p:ph idx="1" type="body"/>
          </p:nvPr>
        </p:nvSpPr>
        <p:spPr>
          <a:xfrm>
            <a:off x="4488650" y="1152475"/>
            <a:ext cx="43437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User can edit and manage the requirements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Users can raise questions to each other</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These questions can be assigned to individuals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User can answer and close the question within the requirement</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User can assign the requirement and change the status of the requirement</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User can add documents and screen wireframes to the requirement.</a:t>
            </a:r>
            <a:endParaRPr sz="1300">
              <a:latin typeface="Nunito"/>
              <a:ea typeface="Nunito"/>
              <a:cs typeface="Nunito"/>
              <a:sym typeface="Nunito"/>
            </a:endParaRPr>
          </a:p>
        </p:txBody>
      </p:sp>
      <p:pic>
        <p:nvPicPr>
          <p:cNvPr id="216" name="Google Shape;216;p38"/>
          <p:cNvPicPr preferRelativeResize="0"/>
          <p:nvPr/>
        </p:nvPicPr>
        <p:blipFill>
          <a:blip r:embed="rId3">
            <a:alphaModFix/>
          </a:blip>
          <a:stretch>
            <a:fillRect/>
          </a:stretch>
        </p:blipFill>
        <p:spPr>
          <a:xfrm>
            <a:off x="152400" y="1170125"/>
            <a:ext cx="4057500" cy="3151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Wireframe - Create Roadmap</a:t>
            </a:r>
            <a:endParaRPr/>
          </a:p>
        </p:txBody>
      </p:sp>
      <p:sp>
        <p:nvSpPr>
          <p:cNvPr id="222" name="Google Shape;222;p39"/>
          <p:cNvSpPr txBox="1"/>
          <p:nvPr>
            <p:ph idx="1" type="body"/>
          </p:nvPr>
        </p:nvSpPr>
        <p:spPr>
          <a:xfrm>
            <a:off x="4179100" y="1176300"/>
            <a:ext cx="46533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User can create the roadmap</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User can view the roadmap in normal and gantt chart format</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User can download the roadmap</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User can share the roadmap with other users</a:t>
            </a:r>
            <a:endParaRPr sz="1300">
              <a:latin typeface="Nunito"/>
              <a:ea typeface="Nunito"/>
              <a:cs typeface="Nunito"/>
              <a:sym typeface="Nunito"/>
            </a:endParaRPr>
          </a:p>
        </p:txBody>
      </p:sp>
      <p:pic>
        <p:nvPicPr>
          <p:cNvPr id="223" name="Google Shape;223;p39"/>
          <p:cNvPicPr preferRelativeResize="0"/>
          <p:nvPr/>
        </p:nvPicPr>
        <p:blipFill>
          <a:blip r:embed="rId3">
            <a:alphaModFix/>
          </a:blip>
          <a:stretch>
            <a:fillRect/>
          </a:stretch>
        </p:blipFill>
        <p:spPr>
          <a:xfrm>
            <a:off x="152400" y="1170125"/>
            <a:ext cx="3874299" cy="302049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Wireframe - Create Reports</a:t>
            </a:r>
            <a:endParaRPr/>
          </a:p>
        </p:txBody>
      </p:sp>
      <p:sp>
        <p:nvSpPr>
          <p:cNvPr id="229" name="Google Shape;229;p40"/>
          <p:cNvSpPr txBox="1"/>
          <p:nvPr>
            <p:ph idx="1" type="body"/>
          </p:nvPr>
        </p:nvSpPr>
        <p:spPr>
          <a:xfrm>
            <a:off x="4179100" y="1176300"/>
            <a:ext cx="46533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User can create reports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User can view the reports in single screen, or each report in one screen</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User can edit the reports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User can download the reports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User can share the reports with other users</a:t>
            </a:r>
            <a:endParaRPr sz="1300">
              <a:latin typeface="Nunito"/>
              <a:ea typeface="Nunito"/>
              <a:cs typeface="Nunito"/>
              <a:sym typeface="Nunito"/>
            </a:endParaRPr>
          </a:p>
        </p:txBody>
      </p:sp>
      <p:pic>
        <p:nvPicPr>
          <p:cNvPr id="230" name="Google Shape;230;p40"/>
          <p:cNvPicPr preferRelativeResize="0"/>
          <p:nvPr/>
        </p:nvPicPr>
        <p:blipFill>
          <a:blip r:embed="rId3">
            <a:alphaModFix/>
          </a:blip>
          <a:stretch>
            <a:fillRect/>
          </a:stretch>
        </p:blipFill>
        <p:spPr>
          <a:xfrm>
            <a:off x="152400" y="1170125"/>
            <a:ext cx="3874300" cy="299165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Success Criteria</a:t>
            </a:r>
            <a:endParaRPr/>
          </a:p>
        </p:txBody>
      </p:sp>
      <p:sp>
        <p:nvSpPr>
          <p:cNvPr id="236" name="Google Shape;23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Nunito"/>
                <a:ea typeface="Nunito"/>
                <a:cs typeface="Nunito"/>
                <a:sym typeface="Nunito"/>
              </a:rPr>
              <a:t>Following metrics need to be tracked to measure the success criteria:</a:t>
            </a:r>
            <a:endParaRPr sz="1300">
              <a:latin typeface="Nunito"/>
              <a:ea typeface="Nunito"/>
              <a:cs typeface="Nunito"/>
              <a:sym typeface="Nunito"/>
            </a:endParaRPr>
          </a:p>
          <a:p>
            <a:pPr indent="-311150" lvl="0" marL="457200" rtl="0" algn="l">
              <a:spcBef>
                <a:spcPts val="1600"/>
              </a:spcBef>
              <a:spcAft>
                <a:spcPts val="0"/>
              </a:spcAft>
              <a:buSzPts val="1300"/>
              <a:buFont typeface="Nunito"/>
              <a:buAutoNum type="arabicPeriod"/>
            </a:pPr>
            <a:r>
              <a:rPr lang="en" sz="1300">
                <a:latin typeface="Nunito"/>
                <a:ea typeface="Nunito"/>
                <a:cs typeface="Nunito"/>
                <a:sym typeface="Nunito"/>
              </a:rPr>
              <a:t>Conversion Ratio = Number of users subscribing to Freshflows / Total number of users registered </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Churn Ratio = Number of users unregistering from the app / </a:t>
            </a:r>
            <a:r>
              <a:rPr lang="en" sz="1300">
                <a:latin typeface="Nunito"/>
                <a:ea typeface="Nunito"/>
                <a:cs typeface="Nunito"/>
                <a:sym typeface="Nunito"/>
              </a:rPr>
              <a:t>Total number of users registered </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Bounce Rate = Number of users opening the app but not registering / Total number of users opening the app</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Usage Ratio = Number of users using the app in the Organization / Total number of users registered in the same organization</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Cohort Analysis of the users registering to the app over a period of six months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Number of users reporting a bug/Total number of users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NPS after 6 months of launch</a:t>
            </a:r>
            <a:endParaRPr sz="13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Goals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Nunito"/>
              <a:buAutoNum type="arabicPeriod"/>
            </a:pPr>
            <a:r>
              <a:rPr lang="en" sz="1300">
                <a:solidFill>
                  <a:schemeClr val="dk1"/>
                </a:solidFill>
                <a:latin typeface="Nunito"/>
                <a:ea typeface="Nunito"/>
                <a:cs typeface="Nunito"/>
                <a:sym typeface="Nunito"/>
              </a:rPr>
              <a:t>There are a bunch of project mgmt/task mgmt/backlog tools but the goal of Freshflows is to help product companies/startups execute well.</a:t>
            </a:r>
            <a:endParaRPr sz="1300">
              <a:solidFill>
                <a:schemeClr val="dk1"/>
              </a:solidFill>
              <a:latin typeface="Nunito"/>
              <a:ea typeface="Nunito"/>
              <a:cs typeface="Nunito"/>
              <a:sym typeface="Nunito"/>
            </a:endParaRPr>
          </a:p>
          <a:p>
            <a:pPr indent="-311150" lvl="0" marL="457200" rtl="0" algn="l">
              <a:spcBef>
                <a:spcPts val="0"/>
              </a:spcBef>
              <a:spcAft>
                <a:spcPts val="0"/>
              </a:spcAft>
              <a:buClr>
                <a:schemeClr val="dk1"/>
              </a:buClr>
              <a:buSzPts val="1300"/>
              <a:buFont typeface="Nunito"/>
              <a:buAutoNum type="arabicPeriod"/>
            </a:pPr>
            <a:r>
              <a:rPr lang="en" sz="1300">
                <a:solidFill>
                  <a:schemeClr val="dk1"/>
                </a:solidFill>
                <a:latin typeface="Nunito"/>
                <a:ea typeface="Nunito"/>
                <a:cs typeface="Nunito"/>
                <a:sym typeface="Nunito"/>
              </a:rPr>
              <a:t>Teams use different document templates and process workflows to do research, understand the market before beginning to build and get work done.. We want to simplify that and make the process more effective.</a:t>
            </a:r>
            <a:endParaRPr sz="1300">
              <a:solidFill>
                <a:schemeClr val="dk1"/>
              </a:solidFill>
              <a:latin typeface="Nunito"/>
              <a:ea typeface="Nunito"/>
              <a:cs typeface="Nunito"/>
              <a:sym typeface="Nunito"/>
            </a:endParaRPr>
          </a:p>
          <a:p>
            <a:pPr indent="0" lvl="0" marL="457200" rtl="0" algn="l">
              <a:spcBef>
                <a:spcPts val="0"/>
              </a:spcBef>
              <a:spcAft>
                <a:spcPts val="0"/>
              </a:spcAft>
              <a:buNone/>
            </a:pPr>
            <a:r>
              <a:t/>
            </a:r>
            <a:endParaRPr sz="1300">
              <a:solidFill>
                <a:schemeClr val="dk1"/>
              </a:solidFill>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Pricing Plan</a:t>
            </a:r>
            <a:endParaRPr/>
          </a:p>
        </p:txBody>
      </p:sp>
      <p:sp>
        <p:nvSpPr>
          <p:cNvPr id="242" name="Google Shape;242;p42"/>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Nunito"/>
                <a:ea typeface="Nunito"/>
                <a:cs typeface="Nunito"/>
                <a:sym typeface="Nunito"/>
              </a:rPr>
              <a:t>Based on the pricing of other competitors, the product can be priced as below</a:t>
            </a:r>
            <a:endParaRPr sz="1300">
              <a:latin typeface="Nunito"/>
              <a:ea typeface="Nunito"/>
              <a:cs typeface="Nunito"/>
              <a:sym typeface="Nunito"/>
            </a:endParaRPr>
          </a:p>
          <a:p>
            <a:pPr indent="0" lvl="0" marL="0" rtl="0" algn="l">
              <a:spcBef>
                <a:spcPts val="1600"/>
              </a:spcBef>
              <a:spcAft>
                <a:spcPts val="1600"/>
              </a:spcAft>
              <a:buNone/>
            </a:pPr>
            <a:r>
              <a:t/>
            </a:r>
            <a:endParaRPr sz="1300">
              <a:latin typeface="Nunito"/>
              <a:ea typeface="Nunito"/>
              <a:cs typeface="Nunito"/>
              <a:sym typeface="Nunito"/>
            </a:endParaRPr>
          </a:p>
        </p:txBody>
      </p:sp>
      <p:graphicFrame>
        <p:nvGraphicFramePr>
          <p:cNvPr id="243" name="Google Shape;243;p42"/>
          <p:cNvGraphicFramePr/>
          <p:nvPr/>
        </p:nvGraphicFramePr>
        <p:xfrm>
          <a:off x="205075" y="1338275"/>
          <a:ext cx="3000000" cy="3000000"/>
        </p:xfrm>
        <a:graphic>
          <a:graphicData uri="http://schemas.openxmlformats.org/drawingml/2006/table">
            <a:tbl>
              <a:tblPr>
                <a:noFill/>
                <a:tableStyleId>{D8D31D20-0718-43A6-B993-319CC19D2FF3}</a:tableStyleId>
              </a:tblPr>
              <a:tblGrid>
                <a:gridCol w="3379025"/>
                <a:gridCol w="2086800"/>
                <a:gridCol w="1808550"/>
                <a:gridCol w="1459475"/>
              </a:tblGrid>
              <a:tr h="260250">
                <a:tc>
                  <a:txBody>
                    <a:bodyPr/>
                    <a:lstStyle/>
                    <a:p>
                      <a:pPr indent="0" lvl="0" marL="0" rtl="0" algn="ctr">
                        <a:spcBef>
                          <a:spcPts val="0"/>
                        </a:spcBef>
                        <a:spcAft>
                          <a:spcPts val="0"/>
                        </a:spcAft>
                        <a:buNone/>
                      </a:pPr>
                      <a:r>
                        <a:rPr b="1" lang="en" sz="1000">
                          <a:latin typeface="Nunito"/>
                          <a:ea typeface="Nunito"/>
                          <a:cs typeface="Nunito"/>
                          <a:sym typeface="Nunito"/>
                        </a:rPr>
                        <a:t>Features</a:t>
                      </a:r>
                      <a:endParaRPr b="1" sz="1000">
                        <a:latin typeface="Nunito"/>
                        <a:ea typeface="Nunito"/>
                        <a:cs typeface="Nunito"/>
                        <a:sym typeface="Nunito"/>
                      </a:endParaRPr>
                    </a:p>
                  </a:txBody>
                  <a:tcPr marT="91425" marB="91425" marR="91425" marL="91425">
                    <a:lnB cap="flat" cmpd="sng" w="9525">
                      <a:solidFill>
                        <a:srgbClr val="9E9E9E"/>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b="1" lang="en" sz="1000">
                          <a:latin typeface="Nunito"/>
                          <a:ea typeface="Nunito"/>
                          <a:cs typeface="Nunito"/>
                          <a:sym typeface="Nunito"/>
                        </a:rPr>
                        <a:t>Free Plan</a:t>
                      </a:r>
                      <a:endParaRPr b="1" sz="1000">
                        <a:latin typeface="Nunito"/>
                        <a:ea typeface="Nunito"/>
                        <a:cs typeface="Nunito"/>
                        <a:sym typeface="Nunito"/>
                      </a:endParaRPr>
                    </a:p>
                  </a:txBody>
                  <a:tcPr marT="91425" marB="91425" marR="91425" marL="91425">
                    <a:solidFill>
                      <a:srgbClr val="FFFF00"/>
                    </a:solidFill>
                  </a:tcPr>
                </a:tc>
                <a:tc>
                  <a:txBody>
                    <a:bodyPr/>
                    <a:lstStyle/>
                    <a:p>
                      <a:pPr indent="0" lvl="0" marL="0" rtl="0" algn="ctr">
                        <a:spcBef>
                          <a:spcPts val="0"/>
                        </a:spcBef>
                        <a:spcAft>
                          <a:spcPts val="0"/>
                        </a:spcAft>
                        <a:buNone/>
                      </a:pPr>
                      <a:r>
                        <a:rPr b="1" lang="en" sz="1000">
                          <a:latin typeface="Nunito"/>
                          <a:ea typeface="Nunito"/>
                          <a:cs typeface="Nunito"/>
                          <a:sym typeface="Nunito"/>
                        </a:rPr>
                        <a:t>$10 / User / Month</a:t>
                      </a:r>
                      <a:endParaRPr b="1" sz="1000">
                        <a:latin typeface="Nunito"/>
                        <a:ea typeface="Nunito"/>
                        <a:cs typeface="Nunito"/>
                        <a:sym typeface="Nunito"/>
                      </a:endParaRPr>
                    </a:p>
                  </a:txBody>
                  <a:tcPr marT="91425" marB="91425" marR="91425" marL="91425">
                    <a:solidFill>
                      <a:srgbClr val="FFFF00"/>
                    </a:solidFill>
                  </a:tcPr>
                </a:tc>
                <a:tc>
                  <a:txBody>
                    <a:bodyPr/>
                    <a:lstStyle/>
                    <a:p>
                      <a:pPr indent="0" lvl="0" marL="0" rtl="0" algn="ctr">
                        <a:spcBef>
                          <a:spcPts val="0"/>
                        </a:spcBef>
                        <a:spcAft>
                          <a:spcPts val="0"/>
                        </a:spcAft>
                        <a:buNone/>
                      </a:pPr>
                      <a:r>
                        <a:rPr b="1" lang="en" sz="1000">
                          <a:latin typeface="Nunito"/>
                          <a:ea typeface="Nunito"/>
                          <a:cs typeface="Nunito"/>
                          <a:sym typeface="Nunito"/>
                        </a:rPr>
                        <a:t>$20 / User / Month</a:t>
                      </a:r>
                      <a:endParaRPr b="1" sz="1000">
                        <a:latin typeface="Nunito"/>
                        <a:ea typeface="Nunito"/>
                        <a:cs typeface="Nunito"/>
                        <a:sym typeface="Nunito"/>
                      </a:endParaRPr>
                    </a:p>
                  </a:txBody>
                  <a:tcPr marT="91425" marB="91425" marR="91425" marL="91425">
                    <a:solidFill>
                      <a:srgbClr val="FFFF00"/>
                    </a:solidFill>
                  </a:tcPr>
                </a:tc>
              </a:tr>
              <a:tr h="263125">
                <a:tc>
                  <a:txBody>
                    <a:bodyPr/>
                    <a:lstStyle/>
                    <a:p>
                      <a:pPr indent="0" lvl="0" marL="0" rtl="0" algn="l">
                        <a:spcBef>
                          <a:spcPts val="0"/>
                        </a:spcBef>
                        <a:spcAft>
                          <a:spcPts val="0"/>
                        </a:spcAft>
                        <a:buNone/>
                      </a:pPr>
                      <a:r>
                        <a:rPr lang="en" sz="1000">
                          <a:latin typeface="Nunito"/>
                          <a:ea typeface="Nunito"/>
                          <a:cs typeface="Nunito"/>
                          <a:sym typeface="Nunito"/>
                        </a:rPr>
                        <a:t>Backlog Creation</a:t>
                      </a:r>
                      <a:endParaRPr sz="10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Nunito"/>
                          <a:ea typeface="Nunito"/>
                          <a:cs typeface="Nunito"/>
                          <a:sym typeface="Nunito"/>
                        </a:rPr>
                        <a:t>Yes</a:t>
                      </a:r>
                      <a:endParaRPr sz="10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Nunito"/>
                          <a:ea typeface="Nunito"/>
                          <a:cs typeface="Nunito"/>
                          <a:sym typeface="Nunito"/>
                        </a:rPr>
                        <a:t>Yes</a:t>
                      </a:r>
                      <a:endParaRPr sz="10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Nunito"/>
                          <a:ea typeface="Nunito"/>
                          <a:cs typeface="Nunito"/>
                          <a:sym typeface="Nunito"/>
                        </a:rPr>
                        <a:t>Yes</a:t>
                      </a:r>
                      <a:endParaRPr sz="1000">
                        <a:latin typeface="Nunito"/>
                        <a:ea typeface="Nunito"/>
                        <a:cs typeface="Nunito"/>
                        <a:sym typeface="Nunito"/>
                      </a:endParaRPr>
                    </a:p>
                  </a:txBody>
                  <a:tcPr marT="91425" marB="91425" marR="91425" marL="91425"/>
                </a:tc>
              </a:tr>
              <a:tr h="263125">
                <a:tc>
                  <a:txBody>
                    <a:bodyPr/>
                    <a:lstStyle/>
                    <a:p>
                      <a:pPr indent="0" lvl="0" marL="0" rtl="0" algn="l">
                        <a:spcBef>
                          <a:spcPts val="0"/>
                        </a:spcBef>
                        <a:spcAft>
                          <a:spcPts val="0"/>
                        </a:spcAft>
                        <a:buNone/>
                      </a:pPr>
                      <a:r>
                        <a:rPr lang="en" sz="1000">
                          <a:latin typeface="Nunito"/>
                          <a:ea typeface="Nunito"/>
                          <a:cs typeface="Nunito"/>
                          <a:sym typeface="Nunito"/>
                        </a:rPr>
                        <a:t>Requirement Management </a:t>
                      </a:r>
                      <a:endParaRPr sz="10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Nunito"/>
                          <a:ea typeface="Nunito"/>
                          <a:cs typeface="Nunito"/>
                          <a:sym typeface="Nunito"/>
                        </a:rPr>
                        <a:t>Yes</a:t>
                      </a:r>
                      <a:endParaRPr sz="10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Nunito"/>
                          <a:ea typeface="Nunito"/>
                          <a:cs typeface="Nunito"/>
                          <a:sym typeface="Nunito"/>
                        </a:rPr>
                        <a:t>Yes</a:t>
                      </a:r>
                      <a:endParaRPr sz="10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Nunito"/>
                          <a:ea typeface="Nunito"/>
                          <a:cs typeface="Nunito"/>
                          <a:sym typeface="Nunito"/>
                        </a:rPr>
                        <a:t>Yes</a:t>
                      </a:r>
                      <a:endParaRPr sz="1000">
                        <a:latin typeface="Nunito"/>
                        <a:ea typeface="Nunito"/>
                        <a:cs typeface="Nunito"/>
                        <a:sym typeface="Nunito"/>
                      </a:endParaRPr>
                    </a:p>
                  </a:txBody>
                  <a:tcPr marT="91425" marB="91425" marR="91425" marL="91425"/>
                </a:tc>
              </a:tr>
              <a:tr h="263125">
                <a:tc>
                  <a:txBody>
                    <a:bodyPr/>
                    <a:lstStyle/>
                    <a:p>
                      <a:pPr indent="0" lvl="0" marL="0" rtl="0" algn="l">
                        <a:spcBef>
                          <a:spcPts val="0"/>
                        </a:spcBef>
                        <a:spcAft>
                          <a:spcPts val="0"/>
                        </a:spcAft>
                        <a:buNone/>
                      </a:pPr>
                      <a:r>
                        <a:rPr lang="en" sz="1000">
                          <a:latin typeface="Nunito"/>
                          <a:ea typeface="Nunito"/>
                          <a:cs typeface="Nunito"/>
                          <a:sym typeface="Nunito"/>
                        </a:rPr>
                        <a:t>Report </a:t>
                      </a:r>
                      <a:r>
                        <a:rPr lang="en" sz="1000">
                          <a:latin typeface="Nunito"/>
                          <a:ea typeface="Nunito"/>
                          <a:cs typeface="Nunito"/>
                          <a:sym typeface="Nunito"/>
                        </a:rPr>
                        <a:t>Creation and </a:t>
                      </a:r>
                      <a:r>
                        <a:rPr lang="en" sz="1000">
                          <a:solidFill>
                            <a:schemeClr val="dk1"/>
                          </a:solidFill>
                          <a:latin typeface="Nunito"/>
                          <a:ea typeface="Nunito"/>
                          <a:cs typeface="Nunito"/>
                          <a:sym typeface="Nunito"/>
                        </a:rPr>
                        <a:t>Export</a:t>
                      </a:r>
                      <a:endParaRPr sz="10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Nunito"/>
                          <a:ea typeface="Nunito"/>
                          <a:cs typeface="Nunito"/>
                          <a:sym typeface="Nunito"/>
                        </a:rPr>
                        <a:t>Yes</a:t>
                      </a:r>
                      <a:endParaRPr sz="10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Nunito"/>
                          <a:ea typeface="Nunito"/>
                          <a:cs typeface="Nunito"/>
                          <a:sym typeface="Nunito"/>
                        </a:rPr>
                        <a:t>Yes</a:t>
                      </a:r>
                      <a:endParaRPr sz="10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Nunito"/>
                          <a:ea typeface="Nunito"/>
                          <a:cs typeface="Nunito"/>
                          <a:sym typeface="Nunito"/>
                        </a:rPr>
                        <a:t>Yes</a:t>
                      </a:r>
                      <a:endParaRPr sz="1000">
                        <a:latin typeface="Nunito"/>
                        <a:ea typeface="Nunito"/>
                        <a:cs typeface="Nunito"/>
                        <a:sym typeface="Nunito"/>
                      </a:endParaRPr>
                    </a:p>
                  </a:txBody>
                  <a:tcPr marT="91425" marB="91425" marR="91425" marL="91425"/>
                </a:tc>
              </a:tr>
              <a:tr h="263125">
                <a:tc>
                  <a:txBody>
                    <a:bodyPr/>
                    <a:lstStyle/>
                    <a:p>
                      <a:pPr indent="0" lvl="0" marL="0" rtl="0" algn="l">
                        <a:spcBef>
                          <a:spcPts val="0"/>
                        </a:spcBef>
                        <a:spcAft>
                          <a:spcPts val="0"/>
                        </a:spcAft>
                        <a:buNone/>
                      </a:pPr>
                      <a:r>
                        <a:rPr lang="en" sz="1000">
                          <a:latin typeface="Nunito"/>
                          <a:ea typeface="Nunito"/>
                          <a:cs typeface="Nunito"/>
                          <a:sym typeface="Nunito"/>
                        </a:rPr>
                        <a:t>Report Sharing</a:t>
                      </a:r>
                      <a:endParaRPr sz="10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Nunito"/>
                          <a:ea typeface="Nunito"/>
                          <a:cs typeface="Nunito"/>
                          <a:sym typeface="Nunito"/>
                        </a:rPr>
                        <a:t>No</a:t>
                      </a:r>
                      <a:endParaRPr sz="10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Nunito"/>
                          <a:ea typeface="Nunito"/>
                          <a:cs typeface="Nunito"/>
                          <a:sym typeface="Nunito"/>
                        </a:rPr>
                        <a:t>Yes</a:t>
                      </a:r>
                      <a:endParaRPr sz="10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Nunito"/>
                          <a:ea typeface="Nunito"/>
                          <a:cs typeface="Nunito"/>
                          <a:sym typeface="Nunito"/>
                        </a:rPr>
                        <a:t>Yes</a:t>
                      </a:r>
                      <a:endParaRPr sz="1000">
                        <a:latin typeface="Nunito"/>
                        <a:ea typeface="Nunito"/>
                        <a:cs typeface="Nunito"/>
                        <a:sym typeface="Nunito"/>
                      </a:endParaRPr>
                    </a:p>
                  </a:txBody>
                  <a:tcPr marT="91425" marB="91425" marR="91425" marL="91425"/>
                </a:tc>
              </a:tr>
              <a:tr h="263125">
                <a:tc>
                  <a:txBody>
                    <a:bodyPr/>
                    <a:lstStyle/>
                    <a:p>
                      <a:pPr indent="0" lvl="0" marL="0" rtl="0" algn="l">
                        <a:spcBef>
                          <a:spcPts val="0"/>
                        </a:spcBef>
                        <a:spcAft>
                          <a:spcPts val="0"/>
                        </a:spcAft>
                        <a:buNone/>
                      </a:pPr>
                      <a:r>
                        <a:rPr lang="en" sz="1000">
                          <a:latin typeface="Nunito"/>
                          <a:ea typeface="Nunito"/>
                          <a:cs typeface="Nunito"/>
                          <a:sym typeface="Nunito"/>
                        </a:rPr>
                        <a:t>Dashboard View of the Reports</a:t>
                      </a:r>
                      <a:endParaRPr sz="10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Nunito"/>
                          <a:ea typeface="Nunito"/>
                          <a:cs typeface="Nunito"/>
                          <a:sym typeface="Nunito"/>
                        </a:rPr>
                        <a:t>No</a:t>
                      </a:r>
                      <a:endParaRPr sz="10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Nunito"/>
                          <a:ea typeface="Nunito"/>
                          <a:cs typeface="Nunito"/>
                          <a:sym typeface="Nunito"/>
                        </a:rPr>
                        <a:t>Yes</a:t>
                      </a:r>
                      <a:endParaRPr sz="10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Nunito"/>
                          <a:ea typeface="Nunito"/>
                          <a:cs typeface="Nunito"/>
                          <a:sym typeface="Nunito"/>
                        </a:rPr>
                        <a:t>Yes</a:t>
                      </a:r>
                      <a:endParaRPr sz="1000">
                        <a:latin typeface="Nunito"/>
                        <a:ea typeface="Nunito"/>
                        <a:cs typeface="Nunito"/>
                        <a:sym typeface="Nunito"/>
                      </a:endParaRPr>
                    </a:p>
                  </a:txBody>
                  <a:tcPr marT="91425" marB="91425" marR="91425" marL="91425"/>
                </a:tc>
              </a:tr>
              <a:tr h="306000">
                <a:tc>
                  <a:txBody>
                    <a:bodyPr/>
                    <a:lstStyle/>
                    <a:p>
                      <a:pPr indent="0" lvl="0" marL="0" rtl="0" algn="l">
                        <a:spcBef>
                          <a:spcPts val="0"/>
                        </a:spcBef>
                        <a:spcAft>
                          <a:spcPts val="0"/>
                        </a:spcAft>
                        <a:buNone/>
                      </a:pPr>
                      <a:r>
                        <a:rPr lang="en" sz="1000">
                          <a:latin typeface="Nunito"/>
                          <a:ea typeface="Nunito"/>
                          <a:cs typeface="Nunito"/>
                          <a:sym typeface="Nunito"/>
                        </a:rPr>
                        <a:t>Roadmap Creation and </a:t>
                      </a:r>
                      <a:r>
                        <a:rPr lang="en" sz="1000">
                          <a:solidFill>
                            <a:schemeClr val="dk1"/>
                          </a:solidFill>
                          <a:latin typeface="Nunito"/>
                          <a:ea typeface="Nunito"/>
                          <a:cs typeface="Nunito"/>
                          <a:sym typeface="Nunito"/>
                        </a:rPr>
                        <a:t>Export</a:t>
                      </a:r>
                      <a:endParaRPr sz="10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Nunito"/>
                          <a:ea typeface="Nunito"/>
                          <a:cs typeface="Nunito"/>
                          <a:sym typeface="Nunito"/>
                        </a:rPr>
                        <a:t>No</a:t>
                      </a:r>
                      <a:endParaRPr sz="10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Clr>
                          <a:schemeClr val="dk1"/>
                        </a:buClr>
                        <a:buSzPts val="1100"/>
                        <a:buFont typeface="Arial"/>
                        <a:buNone/>
                      </a:pPr>
                      <a:r>
                        <a:rPr lang="en" sz="1000">
                          <a:latin typeface="Nunito"/>
                          <a:ea typeface="Nunito"/>
                          <a:cs typeface="Nunito"/>
                          <a:sym typeface="Nunito"/>
                        </a:rPr>
                        <a:t>Yes</a:t>
                      </a:r>
                      <a:endParaRPr sz="10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Nunito"/>
                          <a:ea typeface="Nunito"/>
                          <a:cs typeface="Nunito"/>
                          <a:sym typeface="Nunito"/>
                        </a:rPr>
                        <a:t>Yes</a:t>
                      </a:r>
                      <a:endParaRPr sz="1000">
                        <a:latin typeface="Nunito"/>
                        <a:ea typeface="Nunito"/>
                        <a:cs typeface="Nunito"/>
                        <a:sym typeface="Nunito"/>
                      </a:endParaRPr>
                    </a:p>
                  </a:txBody>
                  <a:tcPr marT="91425" marB="91425" marR="91425" marL="91425"/>
                </a:tc>
              </a:tr>
              <a:tr h="295275">
                <a:tc>
                  <a:txBody>
                    <a:bodyPr/>
                    <a:lstStyle/>
                    <a:p>
                      <a:pPr indent="0" lvl="0" marL="0" rtl="0" algn="l">
                        <a:spcBef>
                          <a:spcPts val="0"/>
                        </a:spcBef>
                        <a:spcAft>
                          <a:spcPts val="0"/>
                        </a:spcAft>
                        <a:buNone/>
                      </a:pPr>
                      <a:r>
                        <a:rPr lang="en" sz="1000">
                          <a:latin typeface="Nunito"/>
                          <a:ea typeface="Nunito"/>
                          <a:cs typeface="Nunito"/>
                          <a:sym typeface="Nunito"/>
                        </a:rPr>
                        <a:t>Roadmap Sharing</a:t>
                      </a:r>
                      <a:endParaRPr sz="10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Nunito"/>
                          <a:ea typeface="Nunito"/>
                          <a:cs typeface="Nunito"/>
                          <a:sym typeface="Nunito"/>
                        </a:rPr>
                        <a:t>No</a:t>
                      </a:r>
                      <a:endParaRPr sz="10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000">
                          <a:latin typeface="Nunito"/>
                          <a:ea typeface="Nunito"/>
                          <a:cs typeface="Nunito"/>
                          <a:sym typeface="Nunito"/>
                        </a:rPr>
                        <a:t>Yes</a:t>
                      </a:r>
                      <a:endParaRPr sz="10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Nunito"/>
                          <a:ea typeface="Nunito"/>
                          <a:cs typeface="Nunito"/>
                          <a:sym typeface="Nunito"/>
                        </a:rPr>
                        <a:t>Yes</a:t>
                      </a:r>
                      <a:endParaRPr sz="1000">
                        <a:latin typeface="Nunito"/>
                        <a:ea typeface="Nunito"/>
                        <a:cs typeface="Nunito"/>
                        <a:sym typeface="Nunito"/>
                      </a:endParaRPr>
                    </a:p>
                  </a:txBody>
                  <a:tcPr marT="91425" marB="91425" marR="91425" marL="91425"/>
                </a:tc>
              </a:tr>
              <a:tr h="284575">
                <a:tc>
                  <a:txBody>
                    <a:bodyPr/>
                    <a:lstStyle/>
                    <a:p>
                      <a:pPr indent="0" lvl="0" marL="0" rtl="0" algn="l">
                        <a:spcBef>
                          <a:spcPts val="0"/>
                        </a:spcBef>
                        <a:spcAft>
                          <a:spcPts val="0"/>
                        </a:spcAft>
                        <a:buNone/>
                      </a:pPr>
                      <a:r>
                        <a:rPr lang="en" sz="1000">
                          <a:latin typeface="Nunito"/>
                          <a:ea typeface="Nunito"/>
                          <a:cs typeface="Nunito"/>
                          <a:sym typeface="Nunito"/>
                        </a:rPr>
                        <a:t>Gantt View of the Roadmap</a:t>
                      </a:r>
                      <a:endParaRPr sz="10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Nunito"/>
                          <a:ea typeface="Nunito"/>
                          <a:cs typeface="Nunito"/>
                          <a:sym typeface="Nunito"/>
                        </a:rPr>
                        <a:t>No</a:t>
                      </a:r>
                      <a:endParaRPr sz="10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000">
                          <a:latin typeface="Nunito"/>
                          <a:ea typeface="Nunito"/>
                          <a:cs typeface="Nunito"/>
                          <a:sym typeface="Nunito"/>
                        </a:rPr>
                        <a:t>Yes</a:t>
                      </a:r>
                      <a:endParaRPr sz="10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Nunito"/>
                          <a:ea typeface="Nunito"/>
                          <a:cs typeface="Nunito"/>
                          <a:sym typeface="Nunito"/>
                        </a:rPr>
                        <a:t>Yes</a:t>
                      </a:r>
                      <a:endParaRPr sz="1000">
                        <a:latin typeface="Nunito"/>
                        <a:ea typeface="Nunito"/>
                        <a:cs typeface="Nunito"/>
                        <a:sym typeface="Nunito"/>
                      </a:endParaRPr>
                    </a:p>
                  </a:txBody>
                  <a:tcPr marT="91425" marB="91425" marR="91425" marL="91425"/>
                </a:tc>
              </a:tr>
              <a:tr h="295275">
                <a:tc>
                  <a:txBody>
                    <a:bodyPr/>
                    <a:lstStyle/>
                    <a:p>
                      <a:pPr indent="0" lvl="0" marL="0" marR="0" rtl="0" algn="l">
                        <a:lnSpc>
                          <a:spcPct val="100000"/>
                        </a:lnSpc>
                        <a:spcBef>
                          <a:spcPts val="0"/>
                        </a:spcBef>
                        <a:spcAft>
                          <a:spcPts val="0"/>
                        </a:spcAft>
                        <a:buNone/>
                      </a:pPr>
                      <a:r>
                        <a:rPr lang="en" sz="1000">
                          <a:latin typeface="Nunito"/>
                          <a:ea typeface="Nunito"/>
                          <a:cs typeface="Nunito"/>
                          <a:sym typeface="Nunito"/>
                        </a:rPr>
                        <a:t>Number of Products</a:t>
                      </a:r>
                      <a:endParaRPr sz="10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Nunito"/>
                          <a:ea typeface="Nunito"/>
                          <a:cs typeface="Nunito"/>
                          <a:sym typeface="Nunito"/>
                        </a:rPr>
                        <a:t>1</a:t>
                      </a:r>
                      <a:endParaRPr sz="10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000">
                          <a:latin typeface="Nunito"/>
                          <a:ea typeface="Nunito"/>
                          <a:cs typeface="Nunito"/>
                          <a:sym typeface="Nunito"/>
                        </a:rPr>
                        <a:t>5</a:t>
                      </a:r>
                      <a:endParaRPr sz="10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000">
                          <a:latin typeface="Nunito"/>
                          <a:ea typeface="Nunito"/>
                          <a:cs typeface="Nunito"/>
                          <a:sym typeface="Nunito"/>
                        </a:rPr>
                        <a:t>Unlimited</a:t>
                      </a:r>
                      <a:endParaRPr sz="1000">
                        <a:latin typeface="Nunito"/>
                        <a:ea typeface="Nunito"/>
                        <a:cs typeface="Nunito"/>
                        <a:sym typeface="Nunito"/>
                      </a:endParaRPr>
                    </a:p>
                  </a:txBody>
                  <a:tcPr marT="91425" marB="91425" marR="91425" marL="91425"/>
                </a:tc>
              </a:tr>
              <a:tr h="295275">
                <a:tc>
                  <a:txBody>
                    <a:bodyPr/>
                    <a:lstStyle/>
                    <a:p>
                      <a:pPr indent="0" lvl="0" marL="0" marR="0" rtl="0" algn="l">
                        <a:lnSpc>
                          <a:spcPct val="100000"/>
                        </a:lnSpc>
                        <a:spcBef>
                          <a:spcPts val="0"/>
                        </a:spcBef>
                        <a:spcAft>
                          <a:spcPts val="0"/>
                        </a:spcAft>
                        <a:buNone/>
                      </a:pPr>
                      <a:r>
                        <a:rPr lang="en" sz="1000">
                          <a:latin typeface="Nunito"/>
                          <a:ea typeface="Nunito"/>
                          <a:cs typeface="Nunito"/>
                          <a:sym typeface="Nunito"/>
                        </a:rPr>
                        <a:t>Analysis of the development cycle</a:t>
                      </a:r>
                      <a:endParaRPr sz="10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Nunito"/>
                          <a:ea typeface="Nunito"/>
                          <a:cs typeface="Nunito"/>
                          <a:sym typeface="Nunito"/>
                        </a:rPr>
                        <a:t>No</a:t>
                      </a:r>
                      <a:endParaRPr sz="10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000">
                          <a:latin typeface="Nunito"/>
                          <a:ea typeface="Nunito"/>
                          <a:cs typeface="Nunito"/>
                          <a:sym typeface="Nunito"/>
                        </a:rPr>
                        <a:t>No</a:t>
                      </a:r>
                      <a:endParaRPr sz="10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000">
                          <a:latin typeface="Nunito"/>
                          <a:ea typeface="Nunito"/>
                          <a:cs typeface="Nunito"/>
                          <a:sym typeface="Nunito"/>
                        </a:rPr>
                        <a:t>Yes</a:t>
                      </a:r>
                      <a:endParaRPr sz="1000">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Marketing Plan</a:t>
            </a:r>
            <a:endParaRPr/>
          </a:p>
        </p:txBody>
      </p:sp>
      <p:sp>
        <p:nvSpPr>
          <p:cNvPr id="249" name="Google Shape;249;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Nunito"/>
                <a:ea typeface="Nunito"/>
                <a:cs typeface="Nunito"/>
                <a:sym typeface="Nunito"/>
              </a:rPr>
              <a:t>Content Marketing</a:t>
            </a:r>
            <a:endParaRPr sz="1300">
              <a:latin typeface="Nunito"/>
              <a:ea typeface="Nunito"/>
              <a:cs typeface="Nunito"/>
              <a:sym typeface="Nunito"/>
            </a:endParaRPr>
          </a:p>
          <a:p>
            <a:pPr indent="-311150" lvl="0" marL="457200" rtl="0" algn="l">
              <a:spcBef>
                <a:spcPts val="1600"/>
              </a:spcBef>
              <a:spcAft>
                <a:spcPts val="0"/>
              </a:spcAft>
              <a:buSzPts val="1300"/>
              <a:buFont typeface="Nunito"/>
              <a:buAutoNum type="arabicPeriod"/>
            </a:pPr>
            <a:r>
              <a:rPr lang="en" sz="1300">
                <a:latin typeface="Nunito"/>
                <a:ea typeface="Nunito"/>
                <a:cs typeface="Nunito"/>
                <a:sym typeface="Nunito"/>
              </a:rPr>
              <a:t>Blogs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Posts and Feeds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Webinars</a:t>
            </a:r>
            <a:endParaRPr sz="1300">
              <a:latin typeface="Nunito"/>
              <a:ea typeface="Nunito"/>
              <a:cs typeface="Nunito"/>
              <a:sym typeface="Nunito"/>
            </a:endParaRPr>
          </a:p>
          <a:p>
            <a:pPr indent="0" lvl="0" marL="0" rtl="0" algn="l">
              <a:spcBef>
                <a:spcPts val="1600"/>
              </a:spcBef>
              <a:spcAft>
                <a:spcPts val="0"/>
              </a:spcAft>
              <a:buNone/>
            </a:pPr>
            <a:r>
              <a:rPr lang="en" sz="1300">
                <a:latin typeface="Nunito"/>
                <a:ea typeface="Nunito"/>
                <a:cs typeface="Nunito"/>
                <a:sym typeface="Nunito"/>
              </a:rPr>
              <a:t>Online Advertising</a:t>
            </a:r>
            <a:endParaRPr sz="1300">
              <a:latin typeface="Nunito"/>
              <a:ea typeface="Nunito"/>
              <a:cs typeface="Nunito"/>
              <a:sym typeface="Nunito"/>
            </a:endParaRPr>
          </a:p>
          <a:p>
            <a:pPr indent="-311150" lvl="0" marL="457200" rtl="0" algn="l">
              <a:spcBef>
                <a:spcPts val="1600"/>
              </a:spcBef>
              <a:spcAft>
                <a:spcPts val="0"/>
              </a:spcAft>
              <a:buSzPts val="1300"/>
              <a:buFont typeface="Nunito"/>
              <a:buAutoNum type="arabicPeriod"/>
            </a:pPr>
            <a:r>
              <a:rPr lang="en" sz="1300">
                <a:latin typeface="Nunito"/>
                <a:ea typeface="Nunito"/>
                <a:cs typeface="Nunito"/>
                <a:sym typeface="Nunito"/>
              </a:rPr>
              <a:t>Google Ads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Facebook</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Linkedin</a:t>
            </a:r>
            <a:endParaRPr sz="1300">
              <a:latin typeface="Nunito"/>
              <a:ea typeface="Nunito"/>
              <a:cs typeface="Nunito"/>
              <a:sym typeface="Nunito"/>
            </a:endParaRPr>
          </a:p>
          <a:p>
            <a:pPr indent="0" lvl="0" marL="0" rtl="0" algn="l">
              <a:spcBef>
                <a:spcPts val="1600"/>
              </a:spcBef>
              <a:spcAft>
                <a:spcPts val="0"/>
              </a:spcAft>
              <a:buNone/>
            </a:pPr>
            <a:r>
              <a:rPr lang="en" sz="1300">
                <a:latin typeface="Nunito"/>
                <a:ea typeface="Nunito"/>
                <a:cs typeface="Nunito"/>
                <a:sym typeface="Nunito"/>
              </a:rPr>
              <a:t>Relationship Marketing</a:t>
            </a:r>
            <a:endParaRPr sz="1300">
              <a:latin typeface="Nunito"/>
              <a:ea typeface="Nunito"/>
              <a:cs typeface="Nunito"/>
              <a:sym typeface="Nunito"/>
            </a:endParaRPr>
          </a:p>
          <a:p>
            <a:pPr indent="-311150" lvl="0" marL="457200" rtl="0" algn="l">
              <a:spcBef>
                <a:spcPts val="1600"/>
              </a:spcBef>
              <a:spcAft>
                <a:spcPts val="0"/>
              </a:spcAft>
              <a:buSzPts val="1300"/>
              <a:buFont typeface="Nunito"/>
              <a:buAutoNum type="arabicPeriod"/>
            </a:pPr>
            <a:r>
              <a:rPr lang="en" sz="1300">
                <a:latin typeface="Nunito"/>
                <a:ea typeface="Nunito"/>
                <a:cs typeface="Nunito"/>
                <a:sym typeface="Nunito"/>
              </a:rPr>
              <a:t>Hosting Events </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Participating in Conferences</a:t>
            </a:r>
            <a:endParaRPr sz="1300">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4"/>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8800"/>
              <a:t>Thank You</a:t>
            </a:r>
            <a:endParaRPr sz="8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This tool has to cater to only small and medium businesses and is not built for enterprise</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We will be building the app for use by all teams and not to cater to any specific teams.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There is no existing tool to cater to any of the user needs within the org and the tool is being built from scratch</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The team will be using one tool for its end to end product and project management</a:t>
            </a:r>
            <a:endParaRPr sz="13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Personas</a:t>
            </a:r>
            <a:r>
              <a:rPr lang="en"/>
              <a:t> - </a:t>
            </a:r>
            <a:r>
              <a:rPr lang="en"/>
              <a:t>Kevin</a:t>
            </a:r>
            <a:endParaRPr/>
          </a:p>
        </p:txBody>
      </p:sp>
      <p:sp>
        <p:nvSpPr>
          <p:cNvPr id="79" name="Google Shape;79;p17"/>
          <p:cNvSpPr txBox="1"/>
          <p:nvPr>
            <p:ph idx="1" type="body"/>
          </p:nvPr>
        </p:nvSpPr>
        <p:spPr>
          <a:xfrm>
            <a:off x="61650" y="1092925"/>
            <a:ext cx="883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Nunito"/>
                <a:ea typeface="Nunito"/>
                <a:cs typeface="Nunito"/>
                <a:sym typeface="Nunito"/>
              </a:rPr>
              <a:t>Kevin is a product manager of a SAAS team. He manages a web based ecommerce application. He is based out of US.</a:t>
            </a:r>
            <a:endParaRPr sz="1300">
              <a:latin typeface="Nunito"/>
              <a:ea typeface="Nunito"/>
              <a:cs typeface="Nunito"/>
              <a:sym typeface="Nunito"/>
            </a:endParaRPr>
          </a:p>
          <a:p>
            <a:pPr indent="0" lvl="0" marL="0" rtl="0" algn="l">
              <a:spcBef>
                <a:spcPts val="1600"/>
              </a:spcBef>
              <a:spcAft>
                <a:spcPts val="0"/>
              </a:spcAft>
              <a:buNone/>
            </a:pPr>
            <a:r>
              <a:rPr b="1" lang="en" sz="1300">
                <a:latin typeface="Nunito"/>
                <a:ea typeface="Nunito"/>
                <a:cs typeface="Nunito"/>
                <a:sym typeface="Nunito"/>
              </a:rPr>
              <a:t>Behavior</a:t>
            </a:r>
            <a:endParaRPr b="1" sz="1300">
              <a:latin typeface="Nunito"/>
              <a:ea typeface="Nunito"/>
              <a:cs typeface="Nunito"/>
              <a:sym typeface="Nunito"/>
            </a:endParaRPr>
          </a:p>
          <a:p>
            <a:pPr indent="-311150" lvl="0" marL="457200" rtl="0" algn="l">
              <a:spcBef>
                <a:spcPts val="1600"/>
              </a:spcBef>
              <a:spcAft>
                <a:spcPts val="0"/>
              </a:spcAft>
              <a:buSzPts val="1300"/>
              <a:buFont typeface="Nunito"/>
              <a:buAutoNum type="arabicPeriod"/>
            </a:pPr>
            <a:r>
              <a:rPr lang="en" sz="1300">
                <a:latin typeface="Nunito"/>
                <a:ea typeface="Nunito"/>
                <a:cs typeface="Nunito"/>
                <a:sym typeface="Nunito"/>
              </a:rPr>
              <a:t>Defines the product strategy and roadmap based on organization strategy and vision</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Manages the complete product development cycle from ideation to launch</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Attends a lot of meetings and is very busy</a:t>
            </a:r>
            <a:endParaRPr sz="1300">
              <a:latin typeface="Nunito"/>
              <a:ea typeface="Nunito"/>
              <a:cs typeface="Nunito"/>
              <a:sym typeface="Nunito"/>
            </a:endParaRPr>
          </a:p>
          <a:p>
            <a:pPr indent="0" lvl="0" marL="0" rtl="0" algn="l">
              <a:spcBef>
                <a:spcPts val="1600"/>
              </a:spcBef>
              <a:spcAft>
                <a:spcPts val="0"/>
              </a:spcAft>
              <a:buNone/>
            </a:pPr>
            <a:r>
              <a:rPr b="1" lang="en" sz="1300">
                <a:latin typeface="Nunito"/>
                <a:ea typeface="Nunito"/>
                <a:cs typeface="Nunito"/>
                <a:sym typeface="Nunito"/>
              </a:rPr>
              <a:t>Needs and Goals</a:t>
            </a:r>
            <a:endParaRPr b="1" sz="1300">
              <a:latin typeface="Nunito"/>
              <a:ea typeface="Nunito"/>
              <a:cs typeface="Nunito"/>
              <a:sym typeface="Nunito"/>
            </a:endParaRPr>
          </a:p>
          <a:p>
            <a:pPr indent="-311150" lvl="0" marL="457200" rtl="0" algn="l">
              <a:spcBef>
                <a:spcPts val="1600"/>
              </a:spcBef>
              <a:spcAft>
                <a:spcPts val="0"/>
              </a:spcAft>
              <a:buSzPts val="1300"/>
              <a:buFont typeface="Nunito"/>
              <a:buAutoNum type="arabicPeriod"/>
            </a:pPr>
            <a:r>
              <a:rPr lang="en" sz="1300">
                <a:latin typeface="Nunito"/>
                <a:ea typeface="Nunito"/>
                <a:cs typeface="Nunito"/>
                <a:sym typeface="Nunito"/>
              </a:rPr>
              <a:t>Needs one tool to manage all his tasks </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He needs the software to also track status of the product and related tasks in its various phases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Needs a reporting system to report to management about the status of the products he is handling</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Needs a tool to communicate the various tasks and product requirements to the various teams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He needs a documentation creation and sharing tool</a:t>
            </a:r>
            <a:endParaRPr sz="13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Personas - Ramakrishna</a:t>
            </a:r>
            <a:endParaRPr/>
          </a:p>
        </p:txBody>
      </p:sp>
      <p:sp>
        <p:nvSpPr>
          <p:cNvPr id="85" name="Google Shape;85;p18"/>
          <p:cNvSpPr txBox="1"/>
          <p:nvPr>
            <p:ph idx="1" type="body"/>
          </p:nvPr>
        </p:nvSpPr>
        <p:spPr>
          <a:xfrm>
            <a:off x="90300" y="865325"/>
            <a:ext cx="8963400" cy="37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latin typeface="Nunito"/>
                <a:ea typeface="Nunito"/>
                <a:cs typeface="Nunito"/>
                <a:sym typeface="Nunito"/>
              </a:rPr>
              <a:t>Ramakrishna </a:t>
            </a:r>
            <a:r>
              <a:rPr lang="en" sz="1300">
                <a:latin typeface="Nunito"/>
                <a:ea typeface="Nunito"/>
                <a:cs typeface="Nunito"/>
                <a:sym typeface="Nunito"/>
              </a:rPr>
              <a:t>is a project manager of the SAAS team. He manages the end to end development of the SAAS application. He works out of India. He is working from home. </a:t>
            </a:r>
            <a:endParaRPr sz="1300">
              <a:latin typeface="Nunito"/>
              <a:ea typeface="Nunito"/>
              <a:cs typeface="Nunito"/>
              <a:sym typeface="Nunito"/>
            </a:endParaRPr>
          </a:p>
          <a:p>
            <a:pPr indent="0" lvl="0" marL="0" rtl="0" algn="l">
              <a:spcBef>
                <a:spcPts val="1600"/>
              </a:spcBef>
              <a:spcAft>
                <a:spcPts val="0"/>
              </a:spcAft>
              <a:buClr>
                <a:schemeClr val="dk1"/>
              </a:buClr>
              <a:buSzPts val="1100"/>
              <a:buFont typeface="Arial"/>
              <a:buNone/>
            </a:pPr>
            <a:r>
              <a:rPr b="1" lang="en" sz="1300">
                <a:latin typeface="Nunito"/>
                <a:ea typeface="Nunito"/>
                <a:cs typeface="Nunito"/>
                <a:sym typeface="Nunito"/>
              </a:rPr>
              <a:t>Behavior</a:t>
            </a:r>
            <a:endParaRPr b="1" sz="1300">
              <a:latin typeface="Nunito"/>
              <a:ea typeface="Nunito"/>
              <a:cs typeface="Nunito"/>
              <a:sym typeface="Nunito"/>
            </a:endParaRPr>
          </a:p>
          <a:p>
            <a:pPr indent="-311150" lvl="0" marL="457200" rtl="0" algn="l">
              <a:spcBef>
                <a:spcPts val="1600"/>
              </a:spcBef>
              <a:spcAft>
                <a:spcPts val="0"/>
              </a:spcAft>
              <a:buSzPts val="1300"/>
              <a:buFont typeface="Nunito"/>
              <a:buAutoNum type="arabicPeriod"/>
            </a:pPr>
            <a:r>
              <a:rPr lang="en" sz="1300">
                <a:latin typeface="Nunito"/>
                <a:ea typeface="Nunito"/>
                <a:cs typeface="Nunito"/>
                <a:sym typeface="Nunito"/>
              </a:rPr>
              <a:t>Defines project plan</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Manages the development cycle</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Coordinates the testing and deployment of the system and application architecture</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Communicates with the Product Manager for the requirements and with the VP-Engg for the daily status updates</a:t>
            </a:r>
            <a:endParaRPr sz="1300">
              <a:latin typeface="Nunito"/>
              <a:ea typeface="Nunito"/>
              <a:cs typeface="Nunito"/>
              <a:sym typeface="Nunito"/>
            </a:endParaRPr>
          </a:p>
          <a:p>
            <a:pPr indent="0" lvl="0" marL="0" rtl="0" algn="l">
              <a:spcBef>
                <a:spcPts val="1600"/>
              </a:spcBef>
              <a:spcAft>
                <a:spcPts val="0"/>
              </a:spcAft>
              <a:buClr>
                <a:schemeClr val="dk1"/>
              </a:buClr>
              <a:buSzPts val="1100"/>
              <a:buFont typeface="Arial"/>
              <a:buNone/>
            </a:pPr>
            <a:r>
              <a:rPr b="1" lang="en" sz="1300">
                <a:latin typeface="Nunito"/>
                <a:ea typeface="Nunito"/>
                <a:cs typeface="Nunito"/>
                <a:sym typeface="Nunito"/>
              </a:rPr>
              <a:t>Needs and Goals</a:t>
            </a:r>
            <a:endParaRPr b="1" sz="1300">
              <a:latin typeface="Nunito"/>
              <a:ea typeface="Nunito"/>
              <a:cs typeface="Nunito"/>
              <a:sym typeface="Nunito"/>
            </a:endParaRPr>
          </a:p>
          <a:p>
            <a:pPr indent="-311150" lvl="0" marL="457200" rtl="0" algn="l">
              <a:spcBef>
                <a:spcPts val="1600"/>
              </a:spcBef>
              <a:spcAft>
                <a:spcPts val="0"/>
              </a:spcAft>
              <a:buSzPts val="1300"/>
              <a:buFont typeface="Nunito"/>
              <a:buAutoNum type="arabicPeriod"/>
            </a:pPr>
            <a:r>
              <a:rPr lang="en" sz="1300">
                <a:latin typeface="Nunito"/>
                <a:ea typeface="Nunito"/>
                <a:cs typeface="Nunito"/>
                <a:sym typeface="Nunito"/>
              </a:rPr>
              <a:t>Needs one tool to manage all his tasks </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He needs the software to also track status of the various tasks and assign tasks to the teams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Needs a reporting system to report to the rest of the organization about the status of the activities he is handling</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Needs a software to plan and manage his projects</a:t>
            </a:r>
            <a:endParaRPr sz="13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Personas - Ganesh</a:t>
            </a:r>
            <a:endParaRPr/>
          </a:p>
        </p:txBody>
      </p:sp>
      <p:sp>
        <p:nvSpPr>
          <p:cNvPr id="91" name="Google Shape;91;p19"/>
          <p:cNvSpPr txBox="1"/>
          <p:nvPr>
            <p:ph idx="1" type="body"/>
          </p:nvPr>
        </p:nvSpPr>
        <p:spPr>
          <a:xfrm>
            <a:off x="85475" y="1104850"/>
            <a:ext cx="8892000" cy="35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latin typeface="Nunito"/>
                <a:ea typeface="Nunito"/>
                <a:cs typeface="Nunito"/>
                <a:sym typeface="Nunito"/>
              </a:rPr>
              <a:t>Ganesh </a:t>
            </a:r>
            <a:r>
              <a:rPr lang="en" sz="1300">
                <a:latin typeface="Nunito"/>
                <a:ea typeface="Nunito"/>
                <a:cs typeface="Nunito"/>
                <a:sym typeface="Nunito"/>
              </a:rPr>
              <a:t>is a VP - Engineering of the SAAS team. He is responsible for the final delivery of the complete application, including architecture, setup, etc. He works out of India. </a:t>
            </a:r>
            <a:endParaRPr sz="1300">
              <a:latin typeface="Nunito"/>
              <a:ea typeface="Nunito"/>
              <a:cs typeface="Nunito"/>
              <a:sym typeface="Nunito"/>
            </a:endParaRPr>
          </a:p>
          <a:p>
            <a:pPr indent="0" lvl="0" marL="0" rtl="0" algn="l">
              <a:spcBef>
                <a:spcPts val="1600"/>
              </a:spcBef>
              <a:spcAft>
                <a:spcPts val="0"/>
              </a:spcAft>
              <a:buClr>
                <a:schemeClr val="dk1"/>
              </a:buClr>
              <a:buSzPts val="1100"/>
              <a:buFont typeface="Arial"/>
              <a:buNone/>
            </a:pPr>
            <a:r>
              <a:rPr b="1" lang="en" sz="1300">
                <a:latin typeface="Nunito"/>
                <a:ea typeface="Nunito"/>
                <a:cs typeface="Nunito"/>
                <a:sym typeface="Nunito"/>
              </a:rPr>
              <a:t>Behavior</a:t>
            </a:r>
            <a:endParaRPr b="1" sz="1300">
              <a:latin typeface="Nunito"/>
              <a:ea typeface="Nunito"/>
              <a:cs typeface="Nunito"/>
              <a:sym typeface="Nunito"/>
            </a:endParaRPr>
          </a:p>
          <a:p>
            <a:pPr indent="-311150" lvl="0" marL="457200" rtl="0" algn="l">
              <a:spcBef>
                <a:spcPts val="1600"/>
              </a:spcBef>
              <a:spcAft>
                <a:spcPts val="0"/>
              </a:spcAft>
              <a:buSzPts val="1300"/>
              <a:buFont typeface="Nunito"/>
              <a:buAutoNum type="arabicPeriod"/>
            </a:pPr>
            <a:r>
              <a:rPr lang="en" sz="1300">
                <a:latin typeface="Nunito"/>
                <a:ea typeface="Nunito"/>
                <a:cs typeface="Nunito"/>
                <a:sym typeface="Nunito"/>
              </a:rPr>
              <a:t>Manages the status of the developments, engineering purchases, testing setups and deployments. </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Communicates with the CXO team for all the engineering issues</a:t>
            </a:r>
            <a:endParaRPr sz="1300">
              <a:latin typeface="Nunito"/>
              <a:ea typeface="Nunito"/>
              <a:cs typeface="Nunito"/>
              <a:sym typeface="Nunito"/>
            </a:endParaRPr>
          </a:p>
          <a:p>
            <a:pPr indent="0" lvl="0" marL="0" rtl="0" algn="l">
              <a:spcBef>
                <a:spcPts val="1600"/>
              </a:spcBef>
              <a:spcAft>
                <a:spcPts val="0"/>
              </a:spcAft>
              <a:buClr>
                <a:schemeClr val="dk1"/>
              </a:buClr>
              <a:buSzPts val="1100"/>
              <a:buFont typeface="Arial"/>
              <a:buNone/>
            </a:pPr>
            <a:r>
              <a:rPr b="1" lang="en" sz="1300">
                <a:latin typeface="Nunito"/>
                <a:ea typeface="Nunito"/>
                <a:cs typeface="Nunito"/>
                <a:sym typeface="Nunito"/>
              </a:rPr>
              <a:t>Needs and Goals</a:t>
            </a:r>
            <a:endParaRPr b="1" sz="1300">
              <a:latin typeface="Nunito"/>
              <a:ea typeface="Nunito"/>
              <a:cs typeface="Nunito"/>
              <a:sym typeface="Nunito"/>
            </a:endParaRPr>
          </a:p>
          <a:p>
            <a:pPr indent="-311150" lvl="0" marL="457200" rtl="0" algn="l">
              <a:spcBef>
                <a:spcPts val="1600"/>
              </a:spcBef>
              <a:spcAft>
                <a:spcPts val="0"/>
              </a:spcAft>
              <a:buSzPts val="1300"/>
              <a:buFont typeface="Nunito"/>
              <a:buAutoNum type="arabicPeriod"/>
            </a:pPr>
            <a:r>
              <a:rPr lang="en" sz="1300">
                <a:latin typeface="Nunito"/>
                <a:ea typeface="Nunito"/>
                <a:cs typeface="Nunito"/>
                <a:sym typeface="Nunito"/>
              </a:rPr>
              <a:t>Needs one tool to communicate with the CXO’s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He needs the software to also track status of the various teams and assign tasks to the teams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Needs a reporting system to report to the rest of the organization about the status of Engineering</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Managing remote teams, needs a tool to manage the teams work.</a:t>
            </a:r>
            <a:endParaRPr sz="1300">
              <a:latin typeface="Nunito"/>
              <a:ea typeface="Nunito"/>
              <a:cs typeface="Nunito"/>
              <a:sym typeface="Nunito"/>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85475" y="1104850"/>
            <a:ext cx="8892000" cy="35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Nunito"/>
                <a:ea typeface="Nunito"/>
                <a:cs typeface="Nunito"/>
                <a:sym typeface="Nunito"/>
              </a:rPr>
              <a:t>Grace </a:t>
            </a:r>
            <a:r>
              <a:rPr lang="en" sz="1300">
                <a:latin typeface="Nunito"/>
                <a:ea typeface="Nunito"/>
                <a:cs typeface="Nunito"/>
                <a:sym typeface="Nunito"/>
              </a:rPr>
              <a:t>is a VP - Marketing and Sales of the organization. She is responsible for the marketing and sales of the product. She keeps travelling throughout the world for her work.. </a:t>
            </a:r>
            <a:endParaRPr sz="1300">
              <a:latin typeface="Nunito"/>
              <a:ea typeface="Nunito"/>
              <a:cs typeface="Nunito"/>
              <a:sym typeface="Nunito"/>
            </a:endParaRPr>
          </a:p>
          <a:p>
            <a:pPr indent="0" lvl="0" marL="0" rtl="0" algn="l">
              <a:spcBef>
                <a:spcPts val="1600"/>
              </a:spcBef>
              <a:spcAft>
                <a:spcPts val="0"/>
              </a:spcAft>
              <a:buNone/>
            </a:pPr>
            <a:r>
              <a:rPr b="1" lang="en" sz="1300">
                <a:latin typeface="Nunito"/>
                <a:ea typeface="Nunito"/>
                <a:cs typeface="Nunito"/>
                <a:sym typeface="Nunito"/>
              </a:rPr>
              <a:t>Behavior</a:t>
            </a:r>
            <a:endParaRPr b="1" sz="1300">
              <a:latin typeface="Nunito"/>
              <a:ea typeface="Nunito"/>
              <a:cs typeface="Nunito"/>
              <a:sym typeface="Nunito"/>
            </a:endParaRPr>
          </a:p>
          <a:p>
            <a:pPr indent="-311150" lvl="0" marL="457200" rtl="0" algn="l">
              <a:spcBef>
                <a:spcPts val="1600"/>
              </a:spcBef>
              <a:spcAft>
                <a:spcPts val="0"/>
              </a:spcAft>
              <a:buSzPts val="1300"/>
              <a:buFont typeface="Nunito"/>
              <a:buAutoNum type="arabicPeriod"/>
            </a:pPr>
            <a:r>
              <a:rPr lang="en" sz="1300">
                <a:latin typeface="Nunito"/>
                <a:ea typeface="Nunito"/>
                <a:cs typeface="Nunito"/>
                <a:sym typeface="Nunito"/>
              </a:rPr>
              <a:t>Creates a GTM strategy based on the product road map</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Manages the leads generation, content and sales teams</a:t>
            </a:r>
            <a:endParaRPr sz="1300">
              <a:latin typeface="Nunito"/>
              <a:ea typeface="Nunito"/>
              <a:cs typeface="Nunito"/>
              <a:sym typeface="Nunito"/>
            </a:endParaRPr>
          </a:p>
          <a:p>
            <a:pPr indent="0" lvl="0" marL="0" rtl="0" algn="l">
              <a:spcBef>
                <a:spcPts val="1600"/>
              </a:spcBef>
              <a:spcAft>
                <a:spcPts val="0"/>
              </a:spcAft>
              <a:buNone/>
            </a:pPr>
            <a:r>
              <a:rPr b="1" lang="en" sz="1300">
                <a:latin typeface="Nunito"/>
                <a:ea typeface="Nunito"/>
                <a:cs typeface="Nunito"/>
                <a:sym typeface="Nunito"/>
              </a:rPr>
              <a:t>Needs and Goals</a:t>
            </a:r>
            <a:endParaRPr b="1" sz="1300">
              <a:latin typeface="Nunito"/>
              <a:ea typeface="Nunito"/>
              <a:cs typeface="Nunito"/>
              <a:sym typeface="Nunito"/>
            </a:endParaRPr>
          </a:p>
          <a:p>
            <a:pPr indent="-311150" lvl="0" marL="457200" rtl="0" algn="l">
              <a:spcBef>
                <a:spcPts val="1600"/>
              </a:spcBef>
              <a:spcAft>
                <a:spcPts val="0"/>
              </a:spcAft>
              <a:buSzPts val="1300"/>
              <a:buFont typeface="Nunito"/>
              <a:buAutoNum type="arabicPeriod"/>
            </a:pPr>
            <a:r>
              <a:rPr lang="en" sz="1300">
                <a:latin typeface="Nunito"/>
                <a:ea typeface="Nunito"/>
                <a:cs typeface="Nunito"/>
                <a:sym typeface="Nunito"/>
              </a:rPr>
              <a:t>Needs to plan and track the marketing activities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Needs to report the monthly sales and marketing progress to the CXOs</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Needs to check the product release plans and plan the marketing strategy accordingly </a:t>
            </a:r>
            <a:endParaRPr sz="1300">
              <a:latin typeface="Nunito"/>
              <a:ea typeface="Nunito"/>
              <a:cs typeface="Nunito"/>
              <a:sym typeface="Nunito"/>
            </a:endParaRPr>
          </a:p>
          <a:p>
            <a:pPr indent="0" lvl="0" marL="0" rtl="0" algn="l">
              <a:spcBef>
                <a:spcPts val="1600"/>
              </a:spcBef>
              <a:spcAft>
                <a:spcPts val="1600"/>
              </a:spcAft>
              <a:buNone/>
            </a:pPr>
            <a:r>
              <a:t/>
            </a:r>
            <a:endParaRPr/>
          </a:p>
        </p:txBody>
      </p:sp>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Personal - Grace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Personas - Keertana</a:t>
            </a:r>
            <a:endParaRPr/>
          </a:p>
        </p:txBody>
      </p:sp>
      <p:sp>
        <p:nvSpPr>
          <p:cNvPr id="103" name="Google Shape;103;p21"/>
          <p:cNvSpPr txBox="1"/>
          <p:nvPr>
            <p:ph idx="1" type="body"/>
          </p:nvPr>
        </p:nvSpPr>
        <p:spPr>
          <a:xfrm>
            <a:off x="121200" y="1152475"/>
            <a:ext cx="8856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latin typeface="Nunito"/>
                <a:ea typeface="Nunito"/>
                <a:cs typeface="Nunito"/>
                <a:sym typeface="Nunito"/>
              </a:rPr>
              <a:t>Keertana </a:t>
            </a:r>
            <a:r>
              <a:rPr lang="en" sz="1300">
                <a:latin typeface="Nunito"/>
                <a:ea typeface="Nunito"/>
                <a:cs typeface="Nunito"/>
                <a:sym typeface="Nunito"/>
              </a:rPr>
              <a:t>is the CEO and CSO of the organization. She is responsible for the entire organization strategy and decision making. She works out of US. She is usually busy in meetings and dealing with the customers.  She keeps travelling to client offices all over the world. </a:t>
            </a:r>
            <a:endParaRPr sz="1300">
              <a:latin typeface="Nunito"/>
              <a:ea typeface="Nunito"/>
              <a:cs typeface="Nunito"/>
              <a:sym typeface="Nunito"/>
            </a:endParaRPr>
          </a:p>
          <a:p>
            <a:pPr indent="0" lvl="0" marL="0" rtl="0" algn="l">
              <a:spcBef>
                <a:spcPts val="1600"/>
              </a:spcBef>
              <a:spcAft>
                <a:spcPts val="0"/>
              </a:spcAft>
              <a:buClr>
                <a:schemeClr val="dk1"/>
              </a:buClr>
              <a:buSzPts val="1100"/>
              <a:buFont typeface="Arial"/>
              <a:buNone/>
            </a:pPr>
            <a:r>
              <a:rPr b="1" lang="en" sz="1300">
                <a:latin typeface="Nunito"/>
                <a:ea typeface="Nunito"/>
                <a:cs typeface="Nunito"/>
                <a:sym typeface="Nunito"/>
              </a:rPr>
              <a:t>Behavior</a:t>
            </a:r>
            <a:endParaRPr b="1" sz="1300">
              <a:latin typeface="Nunito"/>
              <a:ea typeface="Nunito"/>
              <a:cs typeface="Nunito"/>
              <a:sym typeface="Nunito"/>
            </a:endParaRPr>
          </a:p>
          <a:p>
            <a:pPr indent="-311150" lvl="0" marL="457200" rtl="0" algn="l">
              <a:spcBef>
                <a:spcPts val="1600"/>
              </a:spcBef>
              <a:spcAft>
                <a:spcPts val="0"/>
              </a:spcAft>
              <a:buSzPts val="1300"/>
              <a:buFont typeface="Nunito"/>
              <a:buAutoNum type="arabicPeriod"/>
            </a:pPr>
            <a:r>
              <a:rPr lang="en" sz="1300">
                <a:latin typeface="Nunito"/>
                <a:ea typeface="Nunito"/>
                <a:cs typeface="Nunito"/>
                <a:sym typeface="Nunito"/>
              </a:rPr>
              <a:t>Communicates with the customers for new businesses </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Communicates with the Product and Engineering team for communicating the strategy and roadmap</a:t>
            </a:r>
            <a:endParaRPr sz="1300">
              <a:latin typeface="Nunito"/>
              <a:ea typeface="Nunito"/>
              <a:cs typeface="Nunito"/>
              <a:sym typeface="Nunito"/>
            </a:endParaRPr>
          </a:p>
          <a:p>
            <a:pPr indent="0" lvl="0" marL="0" rtl="0" algn="l">
              <a:spcBef>
                <a:spcPts val="1600"/>
              </a:spcBef>
              <a:spcAft>
                <a:spcPts val="0"/>
              </a:spcAft>
              <a:buClr>
                <a:schemeClr val="dk1"/>
              </a:buClr>
              <a:buSzPts val="1100"/>
              <a:buFont typeface="Arial"/>
              <a:buNone/>
            </a:pPr>
            <a:r>
              <a:rPr b="1" lang="en" sz="1300">
                <a:latin typeface="Nunito"/>
                <a:ea typeface="Nunito"/>
                <a:cs typeface="Nunito"/>
                <a:sym typeface="Nunito"/>
              </a:rPr>
              <a:t>Needs and Goals</a:t>
            </a:r>
            <a:endParaRPr b="1" sz="1300">
              <a:latin typeface="Nunito"/>
              <a:ea typeface="Nunito"/>
              <a:cs typeface="Nunito"/>
              <a:sym typeface="Nunito"/>
            </a:endParaRPr>
          </a:p>
          <a:p>
            <a:pPr indent="-311150" lvl="0" marL="457200" rtl="0" algn="l">
              <a:spcBef>
                <a:spcPts val="1600"/>
              </a:spcBef>
              <a:spcAft>
                <a:spcPts val="0"/>
              </a:spcAft>
              <a:buSzPts val="1300"/>
              <a:buFont typeface="Nunito"/>
              <a:buAutoNum type="arabicPeriod"/>
            </a:pPr>
            <a:r>
              <a:rPr lang="en" sz="1300">
                <a:latin typeface="Nunito"/>
                <a:ea typeface="Nunito"/>
                <a:cs typeface="Nunito"/>
                <a:sym typeface="Nunito"/>
              </a:rPr>
              <a:t>Needs one tool to communicate with the entire team</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Needs all tasks in one place for him to view when he needs to know the status </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Needs a tool to communicate to the entire organization</a:t>
            </a:r>
            <a:endParaRPr sz="1300">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sz="1300">
                <a:latin typeface="Nunito"/>
                <a:ea typeface="Nunito"/>
                <a:cs typeface="Nunito"/>
                <a:sym typeface="Nunito"/>
              </a:rPr>
              <a:t>Approve any decisions taken by the Product team after acceptance from the engineering team</a:t>
            </a:r>
            <a:endParaRPr sz="13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