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9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9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0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0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1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1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1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1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1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1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1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17c"/>
        </a:solidFill>
      </p:bgPr>
    </p:bg>
    <p:spTree>
      <p:nvGrpSpPr>
        <p:cNvPr id="1" name=""/>
        <p:cNvGrpSpPr/>
        <p:nvPr/>
      </p:nvGrpSpPr>
      <p:grpSpPr>
        <a:xfrm>
          <a:off x="0" y="0"/>
          <a:ext cx="0" cy="0"/>
          <a:chOff x="0" y="0"/>
          <a:chExt cx="0" cy="0"/>
        </a:xfrm>
      </p:grpSpPr>
      <p:sp>
        <p:nvSpPr>
          <p:cNvPr id="0" name="CustomShape 1"/>
          <p:cNvSpPr/>
          <p:nvPr/>
        </p:nvSpPr>
        <p:spPr>
          <a:xfrm>
            <a:off x="1524960" y="672480"/>
            <a:ext cx="1080720" cy="1123920"/>
          </a:xfrm>
          <a:custGeom>
            <a:avLst/>
            <a:gdLst/>
            <a:ahLst/>
            <a:rect l="l" t="t" r="r" b="b"/>
            <a:pathLst>
              <a:path w="43265" h="44998">
                <a:moveTo>
                  <a:pt x="0" y="44998"/>
                </a:moveTo>
                <a:lnTo>
                  <a:pt x="0" y="0"/>
                </a:lnTo>
                <a:lnTo>
                  <a:pt x="43265" y="0"/>
                </a:lnTo>
              </a:path>
            </a:pathLst>
          </a:custGeom>
          <a:noFill/>
          <a:ln w="28440">
            <a:solidFill>
              <a:schemeClr val="accent5"/>
            </a:solidFill>
            <a:miter/>
          </a:ln>
        </p:spPr>
        <p:style>
          <a:lnRef idx="0"/>
          <a:fillRef idx="0"/>
          <a:effectRef idx="0"/>
          <a:fontRef idx="minor"/>
        </p:style>
      </p:sp>
      <p:sp>
        <p:nvSpPr>
          <p:cNvPr id="1" name="CustomShape 2"/>
          <p:cNvSpPr/>
          <p:nvPr/>
        </p:nvSpPr>
        <p:spPr>
          <a:xfrm rot="10800000">
            <a:off x="8700840" y="5592960"/>
            <a:ext cx="1080720" cy="1123920"/>
          </a:xfrm>
          <a:custGeom>
            <a:avLst/>
            <a:gdLst/>
            <a:ahLst/>
            <a:rect l="l" t="t" r="r" b="b"/>
            <a:pathLst>
              <a:path w="43265" h="44998">
                <a:moveTo>
                  <a:pt x="0" y="44998"/>
                </a:moveTo>
                <a:lnTo>
                  <a:pt x="0" y="0"/>
                </a:lnTo>
                <a:lnTo>
                  <a:pt x="43265" y="0"/>
                </a:lnTo>
              </a:path>
            </a:pathLst>
          </a:custGeom>
          <a:noFill/>
          <a:ln w="28440">
            <a:solidFill>
              <a:schemeClr val="accent5"/>
            </a:solidFill>
            <a:miter/>
          </a:ln>
        </p:spPr>
        <p:style>
          <a:lnRef idx="0"/>
          <a:fillRef idx="0"/>
          <a:effectRef idx="0"/>
          <a:fontRef idx="minor"/>
        </p:style>
      </p:sp>
      <p:sp>
        <p:nvSpPr>
          <p:cNvPr id="2" name="CustomShape 3"/>
          <p:cNvSpPr/>
          <p:nvPr/>
        </p:nvSpPr>
        <p:spPr>
          <a:xfrm>
            <a:off x="4359600" y="2817360"/>
            <a:ext cx="423720" cy="360"/>
          </a:xfrm>
          <a:custGeom>
            <a:avLst/>
            <a:gdLst/>
            <a:ahLst/>
            <a:rect l="l" t="t" r="r" b="b"/>
            <a:pathLst>
              <a:path w="21600" h="21600">
                <a:moveTo>
                  <a:pt x="0" y="0"/>
                </a:moveTo>
                <a:lnTo>
                  <a:pt x="21600" y="21600"/>
                </a:lnTo>
              </a:path>
            </a:pathLst>
          </a:custGeom>
          <a:noFill/>
          <a:ln w="38160">
            <a:solidFill>
              <a:schemeClr val="accent4"/>
            </a:solidFill>
            <a:round/>
          </a:ln>
        </p:spPr>
        <p:style>
          <a:lnRef idx="0"/>
          <a:fillRef idx="0"/>
          <a:effectRef idx="0"/>
          <a:fontRef idx="minor"/>
        </p:style>
      </p:sp>
      <p:sp>
        <p:nvSpPr>
          <p:cNvPr id="3" name="PlaceHolder 4"/>
          <p:cNvSpPr>
            <a:spLocks noGrp="1"/>
          </p:cNvSpPr>
          <p:nvPr>
            <p:ph type="title"/>
          </p:nvPr>
        </p:nvSpPr>
        <p:spPr>
          <a:xfrm>
            <a:off x="388080" y="457920"/>
            <a:ext cx="8367120" cy="6850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 name="PlaceHolder 5"/>
          <p:cNvSpPr>
            <a:spLocks noGrp="1"/>
          </p:cNvSpPr>
          <p:nvPr>
            <p:ph type="body"/>
          </p:nvPr>
        </p:nvSpPr>
        <p:spPr>
          <a:xfrm>
            <a:off x="388080" y="1489680"/>
            <a:ext cx="8367120" cy="30780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17c"/>
        </a:solidFill>
      </p:bgPr>
    </p:bg>
    <p:spTree>
      <p:nvGrpSpPr>
        <p:cNvPr id="1" name=""/>
        <p:cNvGrpSpPr/>
        <p:nvPr/>
      </p:nvGrpSpPr>
      <p:grpSpPr>
        <a:xfrm>
          <a:off x="0" y="0"/>
          <a:ext cx="0" cy="0"/>
          <a:chOff x="0" y="0"/>
          <a:chExt cx="0" cy="0"/>
        </a:xfrm>
      </p:grpSpPr>
      <p:sp>
        <p:nvSpPr>
          <p:cNvPr id="41" name="CustomShape 1"/>
          <p:cNvSpPr/>
          <p:nvPr/>
        </p:nvSpPr>
        <p:spPr>
          <a:xfrm>
            <a:off x="492480" y="1260360"/>
            <a:ext cx="423720" cy="360"/>
          </a:xfrm>
          <a:custGeom>
            <a:avLst/>
            <a:gdLst/>
            <a:ahLst/>
            <a:rect l="l" t="t" r="r" b="b"/>
            <a:pathLst>
              <a:path w="21600" h="21600">
                <a:moveTo>
                  <a:pt x="0" y="0"/>
                </a:moveTo>
                <a:lnTo>
                  <a:pt x="21600" y="21600"/>
                </a:lnTo>
              </a:path>
            </a:pathLst>
          </a:custGeom>
          <a:noFill/>
          <a:ln w="38160">
            <a:solidFill>
              <a:schemeClr val="accent4"/>
            </a:solidFill>
            <a:round/>
          </a:ln>
        </p:spPr>
        <p:style>
          <a:lnRef idx="0"/>
          <a:fillRef idx="0"/>
          <a:effectRef idx="0"/>
          <a:fontRef idx="minor"/>
        </p:style>
      </p:sp>
      <p:sp>
        <p:nvSpPr>
          <p:cNvPr id="42"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17c"/>
        </a:solidFill>
      </p:bgPr>
    </p:bg>
    <p:spTree>
      <p:nvGrpSpPr>
        <p:cNvPr id="1" name=""/>
        <p:cNvGrpSpPr/>
        <p:nvPr/>
      </p:nvGrpSpPr>
      <p:grpSpPr>
        <a:xfrm>
          <a:off x="0" y="0"/>
          <a:ext cx="0" cy="0"/>
          <a:chOff x="0" y="0"/>
          <a:chExt cx="0" cy="0"/>
        </a:xfrm>
      </p:grpSpPr>
      <p:sp>
        <p:nvSpPr>
          <p:cNvPr id="80" name="CustomShape 1"/>
          <p:cNvSpPr/>
          <p:nvPr/>
        </p:nvSpPr>
        <p:spPr>
          <a:xfrm>
            <a:off x="4572000" y="0"/>
            <a:ext cx="4570920" cy="5142600"/>
          </a:xfrm>
          <a:prstGeom prst="rect">
            <a:avLst/>
          </a:prstGeom>
          <a:solidFill>
            <a:schemeClr val="dk2"/>
          </a:solidFill>
          <a:ln>
            <a:noFill/>
          </a:ln>
        </p:spPr>
        <p:style>
          <a:lnRef idx="0"/>
          <a:fillRef idx="0"/>
          <a:effectRef idx="0"/>
          <a:fontRef idx="minor"/>
        </p:style>
      </p:sp>
      <p:sp>
        <p:nvSpPr>
          <p:cNvPr id="81" name="CustomShape 2"/>
          <p:cNvSpPr/>
          <p:nvPr/>
        </p:nvSpPr>
        <p:spPr>
          <a:xfrm>
            <a:off x="5029560" y="4495680"/>
            <a:ext cx="540000" cy="360"/>
          </a:xfrm>
          <a:custGeom>
            <a:avLst/>
            <a:gdLst/>
            <a:ahLst/>
            <a:rect l="l" t="t" r="r" b="b"/>
            <a:pathLst>
              <a:path w="21600" h="21600">
                <a:moveTo>
                  <a:pt x="0" y="0"/>
                </a:moveTo>
                <a:lnTo>
                  <a:pt x="21600" y="21600"/>
                </a:lnTo>
              </a:path>
            </a:pathLst>
          </a:custGeom>
          <a:noFill/>
          <a:ln w="38160">
            <a:solidFill>
              <a:schemeClr val="accent5"/>
            </a:solidFill>
            <a:round/>
          </a:ln>
        </p:spPr>
        <p:style>
          <a:lnRef idx="0"/>
          <a:fillRef idx="0"/>
          <a:effectRef idx="0"/>
          <a:fontRef idx="minor"/>
        </p:style>
      </p:sp>
      <p:sp>
        <p:nvSpPr>
          <p:cNvPr id="82" name="PlaceHolder 3"/>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bmstores.co.uk/"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www.bmstores.co.uk/products/food-and-drink/food/breakfast" TargetMode="External"/><Relationship Id="rId2" Type="http://schemas.openxmlformats.org/officeDocument/2006/relationships/hyperlink" Target="https://www.bmstores.co.uk/products/food-and-drink/food/breakfast" TargetMode="External"/><Relationship Id="rId3" Type="http://schemas.openxmlformats.org/officeDocument/2006/relationships/hyperlink" Target="https://www.bmstores.co.uk/products/food-and-drink/food/breakfast" TargetMode="External"/><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ww.bmstores.co.uk/products/home-and-furniture/furniture/storage-and-shelving?page=1" TargetMode="External"/><Relationship Id="rId2" Type="http://schemas.openxmlformats.org/officeDocument/2006/relationships/hyperlink" Target="https://www.bmstores.co.uk/products/home-and-furniture/furniture/storage-and-shelving?page=2" TargetMode="External"/><Relationship Id="rId3" Type="http://schemas.openxmlformats.org/officeDocument/2006/relationships/hyperlink" Target="https://www.bmstores.co.uk/products/home-and-furniture/furniture/storage-and-shelving?page=3" TargetMode="External"/><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bmstores.co.uk/products/skinny-crunch-cereal-choco-hoops-and-marshmallows-375g-388554" TargetMode="External"/><Relationship Id="rId2" Type="http://schemas.openxmlformats.org/officeDocument/2006/relationships/hyperlink" Target="https://www.bmstores.co.uk/products/back-to-the-future-multigrain-chocolate-balls-cereal-375g-382740" TargetMode="External"/><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680480" y="1189080"/>
            <a:ext cx="5782320" cy="14562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4000" spc="-1" strike="noStrike">
                <a:solidFill>
                  <a:srgbClr val="ffffff"/>
                </a:solidFill>
                <a:latin typeface="Roboto Slab"/>
                <a:ea typeface="Roboto Slab"/>
              </a:rPr>
              <a:t>Web Scraping With Ruby</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Google Shape;99;p19" descr=""/>
          <p:cNvPicPr/>
          <p:nvPr/>
        </p:nvPicPr>
        <p:blipFill>
          <a:blip r:embed="rId1"/>
          <a:stretch/>
        </p:blipFill>
        <p:spPr>
          <a:xfrm>
            <a:off x="321840" y="604800"/>
            <a:ext cx="7980840" cy="39326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88080" y="457920"/>
            <a:ext cx="8367120" cy="685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3000" spc="-1" strike="noStrike">
                <a:solidFill>
                  <a:srgbClr val="ffffff"/>
                </a:solidFill>
                <a:latin typeface="Roboto Slab"/>
                <a:ea typeface="Roboto Slab"/>
              </a:rPr>
              <a:t> </a:t>
            </a:r>
            <a:r>
              <a:rPr b="0" lang="en-IN" sz="3000" spc="-1" strike="noStrike">
                <a:solidFill>
                  <a:srgbClr val="ffffff"/>
                </a:solidFill>
                <a:latin typeface="Roboto Slab"/>
                <a:ea typeface="Roboto Slab"/>
              </a:rPr>
              <a:t>Extraction</a:t>
            </a:r>
            <a:endParaRPr b="0" lang="en-IN" sz="3000" spc="-1" strike="noStrike">
              <a:latin typeface="Arial"/>
            </a:endParaRPr>
          </a:p>
        </p:txBody>
      </p:sp>
      <p:sp>
        <p:nvSpPr>
          <p:cNvPr id="140" name="CustomShape 2"/>
          <p:cNvSpPr/>
          <p:nvPr/>
        </p:nvSpPr>
        <p:spPr>
          <a:xfrm>
            <a:off x="388080" y="1489680"/>
            <a:ext cx="8367120" cy="34264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pPr>
            <a:r>
              <a:rPr b="0" lang="en-IN" sz="1800" spc="-1" strike="noStrike">
                <a:solidFill>
                  <a:srgbClr val="ffffff"/>
                </a:solidFill>
                <a:latin typeface="Roboto"/>
                <a:ea typeface="Roboto"/>
              </a:rPr>
              <a:t> ● </a:t>
            </a:r>
            <a:r>
              <a:rPr b="0" lang="en-IN" sz="1800" spc="-1" strike="noStrike">
                <a:solidFill>
                  <a:srgbClr val="ffffff"/>
                </a:solidFill>
                <a:latin typeface="Roboto"/>
                <a:ea typeface="Roboto"/>
              </a:rPr>
              <a:t>Extraction is the process of extracting essential information from the crawled HTML page, and form a XML structure of this information.</a:t>
            </a:r>
            <a:endParaRPr b="0" lang="en-IN" sz="1800" spc="-1" strike="noStrike">
              <a:latin typeface="Arial"/>
            </a:endParaRPr>
          </a:p>
        </p:txBody>
      </p:sp>
      <p:pic>
        <p:nvPicPr>
          <p:cNvPr id="141" name="Google Shape;106;p20" descr=""/>
          <p:cNvPicPr/>
          <p:nvPr/>
        </p:nvPicPr>
        <p:blipFill>
          <a:blip r:embed="rId1"/>
          <a:stretch/>
        </p:blipFill>
        <p:spPr>
          <a:xfrm>
            <a:off x="1105920" y="2418840"/>
            <a:ext cx="6761520" cy="20847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88080" y="457920"/>
            <a:ext cx="8367120" cy="685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3000" spc="-1" strike="noStrike">
                <a:solidFill>
                  <a:srgbClr val="ffffff"/>
                </a:solidFill>
                <a:latin typeface="Roboto Slab"/>
                <a:ea typeface="Roboto Slab"/>
              </a:rPr>
              <a:t> </a:t>
            </a:r>
            <a:r>
              <a:rPr b="0" lang="en-IN" sz="3000" spc="-1" strike="noStrike">
                <a:solidFill>
                  <a:srgbClr val="ffffff"/>
                </a:solidFill>
                <a:latin typeface="Roboto Slab"/>
                <a:ea typeface="Roboto Slab"/>
              </a:rPr>
              <a:t>Fetching Product urls</a:t>
            </a:r>
            <a:endParaRPr b="0" lang="en-IN" sz="3000" spc="-1" strike="noStrike">
              <a:latin typeface="Arial"/>
            </a:endParaRPr>
          </a:p>
        </p:txBody>
      </p:sp>
      <p:sp>
        <p:nvSpPr>
          <p:cNvPr id="143" name="CustomShape 2"/>
          <p:cNvSpPr/>
          <p:nvPr/>
        </p:nvSpPr>
        <p:spPr>
          <a:xfrm>
            <a:off x="388080" y="1489680"/>
            <a:ext cx="8367120" cy="3078000"/>
          </a:xfrm>
          <a:prstGeom prst="rect">
            <a:avLst/>
          </a:prstGeom>
          <a:noFill/>
          <a:ln>
            <a:noFill/>
          </a:ln>
        </p:spPr>
        <p:style>
          <a:lnRef idx="0"/>
          <a:fillRef idx="0"/>
          <a:effectRef idx="0"/>
          <a:fontRef idx="minor"/>
        </p:style>
        <p:txBody>
          <a:bodyPr lIns="90000" rIns="90000" tIns="91440" bIns="91440">
            <a:noAutofit/>
          </a:bodyPr>
          <a:p>
            <a:pPr>
              <a:lnSpc>
                <a:spcPct val="115000"/>
              </a:lnSpc>
              <a:spcBef>
                <a:spcPts val="1599"/>
              </a:spcBef>
            </a:pPr>
            <a:r>
              <a:rPr b="0" lang="en-IN" sz="1800" spc="-1" strike="noStrike">
                <a:solidFill>
                  <a:srgbClr val="ffffff"/>
                </a:solidFill>
                <a:latin typeface="Roboto"/>
                <a:ea typeface="Roboto"/>
              </a:rPr>
              <a:t>● </a:t>
            </a:r>
            <a:r>
              <a:rPr b="0" lang="en-IN" sz="1800" spc="-1" strike="noStrike">
                <a:solidFill>
                  <a:srgbClr val="ffffff"/>
                </a:solidFill>
                <a:latin typeface="Roboto"/>
                <a:ea typeface="Roboto"/>
              </a:rPr>
              <a:t>The final product page that we had fetched through feedcrawl will send it to extraction for extracting the essential information like product_name,product_price,product_description,product_page_url,product_rating and product_brand etc.</a:t>
            </a:r>
            <a:endParaRPr b="0" lang="en-IN" sz="1800" spc="-1" strike="noStrike">
              <a:latin typeface="Arial"/>
            </a:endParaRPr>
          </a:p>
          <a:p>
            <a:pPr>
              <a:lnSpc>
                <a:spcPct val="115000"/>
              </a:lnSpc>
              <a:spcBef>
                <a:spcPts val="1599"/>
              </a:spcBef>
            </a:pPr>
            <a:r>
              <a:rPr b="0" lang="en-IN" sz="1800" spc="-1" strike="noStrike">
                <a:solidFill>
                  <a:srgbClr val="ffffff"/>
                </a:solidFill>
                <a:latin typeface="Roboto"/>
                <a:ea typeface="Roboto"/>
              </a:rPr>
              <a:t>● </a:t>
            </a:r>
            <a:r>
              <a:rPr b="0" lang="en-IN" sz="1800" spc="-1" strike="noStrike">
                <a:solidFill>
                  <a:srgbClr val="ffffff"/>
                </a:solidFill>
                <a:latin typeface="Roboto"/>
                <a:ea typeface="Roboto"/>
              </a:rPr>
              <a:t>For every product , we will generate a uniq_id and crawl_time_stamp for it.these are the require fields for every product.</a:t>
            </a:r>
            <a:endParaRPr b="0" lang="en-IN" sz="1800" spc="-1" strike="noStrike">
              <a:latin typeface="Arial"/>
            </a:endParaRPr>
          </a:p>
          <a:p>
            <a:pPr>
              <a:lnSpc>
                <a:spcPct val="115000"/>
              </a:lnSpc>
              <a:spcBef>
                <a:spcPts val="1599"/>
              </a:spcBef>
            </a:pPr>
            <a:r>
              <a:rPr b="0" lang="en-IN" sz="1800" spc="-1" strike="noStrike">
                <a:solidFill>
                  <a:srgbClr val="ffffff"/>
                </a:solidFill>
                <a:latin typeface="Roboto"/>
                <a:ea typeface="Roboto"/>
              </a:rPr>
              <a:t>● </a:t>
            </a:r>
            <a:r>
              <a:rPr b="0" lang="en-IN" sz="1800" spc="-1" strike="noStrike">
                <a:solidFill>
                  <a:srgbClr val="ffffff"/>
                </a:solidFill>
                <a:latin typeface="Roboto"/>
                <a:ea typeface="Roboto"/>
              </a:rPr>
              <a:t>For getting each details of the page, we will take the help of xpath.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88080" y="457920"/>
            <a:ext cx="8367120" cy="685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3000" spc="-1" strike="noStrike">
                <a:solidFill>
                  <a:srgbClr val="ffffff"/>
                </a:solidFill>
                <a:latin typeface="Roboto Slab"/>
                <a:ea typeface="Roboto Slab"/>
              </a:rPr>
              <a:t> </a:t>
            </a:r>
            <a:r>
              <a:rPr b="0" lang="en-IN" sz="3000" spc="-1" strike="noStrike">
                <a:solidFill>
                  <a:srgbClr val="ffffff"/>
                </a:solidFill>
                <a:latin typeface="Roboto Slab"/>
                <a:ea typeface="Roboto Slab"/>
              </a:rPr>
              <a:t>Dedup</a:t>
            </a:r>
            <a:endParaRPr b="0" lang="en-IN" sz="3000" spc="-1" strike="noStrike">
              <a:latin typeface="Arial"/>
            </a:endParaRPr>
          </a:p>
        </p:txBody>
      </p:sp>
      <p:sp>
        <p:nvSpPr>
          <p:cNvPr id="145" name="CustomShape 2"/>
          <p:cNvSpPr/>
          <p:nvPr/>
        </p:nvSpPr>
        <p:spPr>
          <a:xfrm>
            <a:off x="388080" y="1489680"/>
            <a:ext cx="8367120" cy="34264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IN" sz="1800" spc="-1" strike="noStrike">
                <a:solidFill>
                  <a:srgbClr val="ffffff"/>
                </a:solidFill>
                <a:latin typeface="Roboto"/>
                <a:ea typeface="Roboto"/>
              </a:rPr>
              <a:t> ● </a:t>
            </a:r>
            <a:r>
              <a:rPr b="0" lang="en-IN" sz="1800" spc="-1" strike="noStrike">
                <a:solidFill>
                  <a:srgbClr val="ffffff"/>
                </a:solidFill>
                <a:latin typeface="Roboto"/>
                <a:ea typeface="Roboto"/>
              </a:rPr>
              <a:t>Dedup Alias De-duplication is the process of removing duplicate entries(data) from the extracted XML page.</a:t>
            </a:r>
            <a:endParaRPr b="0" lang="en-IN" sz="1800" spc="-1" strike="noStrike">
              <a:latin typeface="Arial"/>
            </a:endParaRPr>
          </a:p>
          <a:p>
            <a:pPr>
              <a:lnSpc>
                <a:spcPct val="115000"/>
              </a:lnSpc>
              <a:spcBef>
                <a:spcPts val="1599"/>
              </a:spcBef>
              <a:spcAft>
                <a:spcPts val="1599"/>
              </a:spcAft>
            </a:pPr>
            <a:endParaRPr b="0" lang="en-IN" sz="1800" spc="-1" strike="noStrike">
              <a:latin typeface="Arial"/>
            </a:endParaRPr>
          </a:p>
        </p:txBody>
      </p:sp>
      <p:pic>
        <p:nvPicPr>
          <p:cNvPr id="146" name="Google Shape;113;p21" descr=""/>
          <p:cNvPicPr/>
          <p:nvPr/>
        </p:nvPicPr>
        <p:blipFill>
          <a:blip r:embed="rId1"/>
          <a:stretch/>
        </p:blipFill>
        <p:spPr>
          <a:xfrm>
            <a:off x="897840" y="2135520"/>
            <a:ext cx="6895080" cy="31039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388080" y="457920"/>
            <a:ext cx="8367120" cy="685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3000" spc="-1" strike="noStrike">
                <a:solidFill>
                  <a:srgbClr val="ffffff"/>
                </a:solidFill>
                <a:latin typeface="Roboto Slab"/>
                <a:ea typeface="Roboto Slab"/>
              </a:rPr>
              <a:t> </a:t>
            </a:r>
            <a:r>
              <a:rPr b="0" lang="en-IN" sz="3000" spc="-1" strike="noStrike">
                <a:solidFill>
                  <a:srgbClr val="ffffff"/>
                </a:solidFill>
                <a:latin typeface="Roboto Slab"/>
                <a:ea typeface="Roboto Slab"/>
              </a:rPr>
              <a:t>Normalization</a:t>
            </a:r>
            <a:endParaRPr b="0" lang="en-IN" sz="3000" spc="-1" strike="noStrike">
              <a:latin typeface="Arial"/>
            </a:endParaRPr>
          </a:p>
        </p:txBody>
      </p:sp>
      <p:sp>
        <p:nvSpPr>
          <p:cNvPr id="148" name="CustomShape 2"/>
          <p:cNvSpPr/>
          <p:nvPr/>
        </p:nvSpPr>
        <p:spPr>
          <a:xfrm>
            <a:off x="388080" y="1489680"/>
            <a:ext cx="8367120" cy="34264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pPr>
            <a:r>
              <a:rPr b="0" lang="en-IN" sz="1800" spc="-1" strike="noStrike">
                <a:solidFill>
                  <a:srgbClr val="ffffff"/>
                </a:solidFill>
                <a:latin typeface="Roboto"/>
                <a:ea typeface="Roboto"/>
              </a:rPr>
              <a:t> </a:t>
            </a:r>
            <a:r>
              <a:rPr b="0" lang="en-IN" sz="1800" spc="-1" strike="noStrike">
                <a:solidFill>
                  <a:srgbClr val="ffffff"/>
                </a:solidFill>
                <a:latin typeface="Roboto"/>
                <a:ea typeface="Roboto"/>
              </a:rPr>
              <a:t>Normalization is the process of transforming the deduped XML according the client requirements, this may include transformation of XML into CSV, etc.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388080" y="457920"/>
            <a:ext cx="8367120" cy="685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3000" spc="-1" strike="noStrike">
                <a:solidFill>
                  <a:srgbClr val="ffffff"/>
                </a:solidFill>
                <a:latin typeface="Roboto Slab"/>
                <a:ea typeface="Roboto Slab"/>
              </a:rPr>
              <a:t> </a:t>
            </a:r>
            <a:r>
              <a:rPr b="0" lang="en-IN" sz="3000" spc="-1" strike="noStrike">
                <a:solidFill>
                  <a:srgbClr val="ffffff"/>
                </a:solidFill>
                <a:latin typeface="Roboto Slab"/>
                <a:ea typeface="Roboto Slab"/>
              </a:rPr>
              <a:t>Upload</a:t>
            </a:r>
            <a:endParaRPr b="0" lang="en-IN" sz="3000" spc="-1" strike="noStrike">
              <a:latin typeface="Arial"/>
            </a:endParaRPr>
          </a:p>
        </p:txBody>
      </p:sp>
      <p:sp>
        <p:nvSpPr>
          <p:cNvPr id="150" name="CustomShape 2"/>
          <p:cNvSpPr/>
          <p:nvPr/>
        </p:nvSpPr>
        <p:spPr>
          <a:xfrm>
            <a:off x="388080" y="1489680"/>
            <a:ext cx="8367120" cy="342648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pPr>
            <a:r>
              <a:rPr b="0" lang="en-IN" sz="1800" spc="-1" strike="noStrike">
                <a:solidFill>
                  <a:srgbClr val="ffffff"/>
                </a:solidFill>
                <a:latin typeface="Roboto"/>
                <a:ea typeface="Roboto"/>
              </a:rPr>
              <a:t>Upload is the process of uploading the normalized XML, CSV, etc data fle to the API,so that client can access the data.</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388080" y="457920"/>
            <a:ext cx="8367120" cy="685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3000" spc="-1" strike="noStrike">
                <a:solidFill>
                  <a:srgbClr val="ffffff"/>
                </a:solidFill>
                <a:latin typeface="Roboto Slab"/>
                <a:ea typeface="Roboto Slab"/>
              </a:rPr>
              <a:t>                               </a:t>
            </a:r>
            <a:r>
              <a:rPr b="0" lang="en-IN" sz="3000" spc="-1" strike="noStrike">
                <a:solidFill>
                  <a:srgbClr val="ffffff"/>
                </a:solidFill>
                <a:latin typeface="Roboto Slab"/>
                <a:ea typeface="Roboto Slab"/>
              </a:rPr>
              <a:t>Thank You</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88080" y="457920"/>
            <a:ext cx="8367120" cy="685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3000" spc="-1" strike="noStrike">
                <a:solidFill>
                  <a:srgbClr val="ffffff"/>
                </a:solidFill>
                <a:latin typeface="Roboto Slab"/>
                <a:ea typeface="Roboto Slab"/>
              </a:rPr>
              <a:t>Problem Statement</a:t>
            </a:r>
            <a:endParaRPr b="0" lang="en-IN" sz="3000" spc="-1" strike="noStrike">
              <a:latin typeface="Arial"/>
            </a:endParaRPr>
          </a:p>
        </p:txBody>
      </p:sp>
      <p:sp>
        <p:nvSpPr>
          <p:cNvPr id="122" name="CustomShape 2"/>
          <p:cNvSpPr/>
          <p:nvPr/>
        </p:nvSpPr>
        <p:spPr>
          <a:xfrm>
            <a:off x="388080" y="1489680"/>
            <a:ext cx="8367120" cy="307800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IN" sz="1800" spc="-1" strike="noStrike">
                <a:solidFill>
                  <a:srgbClr val="ffffff"/>
                </a:solidFill>
                <a:latin typeface="Roboto"/>
                <a:ea typeface="Roboto"/>
              </a:rPr>
              <a:t>Why? </a:t>
            </a:r>
            <a:endParaRPr b="0" lang="en-IN" sz="1800" spc="-1" strike="noStrike">
              <a:latin typeface="Arial"/>
            </a:endParaRPr>
          </a:p>
          <a:p>
            <a:pPr>
              <a:lnSpc>
                <a:spcPct val="115000"/>
              </a:lnSpc>
              <a:spcBef>
                <a:spcPts val="1599"/>
              </a:spcBef>
            </a:pPr>
            <a:r>
              <a:rPr b="0" lang="en-IN" sz="1800" spc="-1" strike="noStrike">
                <a:solidFill>
                  <a:srgbClr val="ffffff"/>
                </a:solidFill>
                <a:latin typeface="Roboto"/>
                <a:ea typeface="Roboto"/>
              </a:rPr>
              <a:t>Data analysis helps to make informed decisions and not just through guessing or predictions.we need to get the unstructured data from the website and make it as structured data for analysis.we can achieve this by web scraping</a:t>
            </a:r>
            <a:endParaRPr b="0" lang="en-IN" sz="1800" spc="-1" strike="noStrike">
              <a:latin typeface="Arial"/>
            </a:endParaRPr>
          </a:p>
          <a:p>
            <a:pPr>
              <a:lnSpc>
                <a:spcPct val="115000"/>
              </a:lnSpc>
              <a:spcBef>
                <a:spcPts val="1599"/>
              </a:spcBef>
            </a:pPr>
            <a:r>
              <a:rPr b="0" lang="en-IN" sz="1800" spc="-1" strike="noStrike">
                <a:solidFill>
                  <a:srgbClr val="ffffff"/>
                </a:solidFill>
                <a:latin typeface="Roboto"/>
                <a:ea typeface="Roboto"/>
              </a:rPr>
              <a:t>Applications</a:t>
            </a:r>
            <a:endParaRPr b="0" lang="en-IN" sz="1800" spc="-1" strike="noStrike">
              <a:latin typeface="Arial"/>
            </a:endParaRPr>
          </a:p>
          <a:p>
            <a:pPr>
              <a:lnSpc>
                <a:spcPct val="115000"/>
              </a:lnSpc>
              <a:spcBef>
                <a:spcPts val="1599"/>
              </a:spcBef>
              <a:spcAft>
                <a:spcPts val="1599"/>
              </a:spcAft>
            </a:pPr>
            <a:r>
              <a:rPr b="0" lang="en-IN" sz="1800" spc="-1" strike="noStrike">
                <a:solidFill>
                  <a:srgbClr val="ffffff"/>
                </a:solidFill>
                <a:latin typeface="Roboto"/>
                <a:ea typeface="Roboto"/>
              </a:rPr>
              <a:t>online price change monitoring, price comparison, product review scraping ,more and more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265680" y="1818720"/>
            <a:ext cx="4044240" cy="15051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0" lang="en-IN" sz="3800" spc="-1" strike="noStrike">
                <a:solidFill>
                  <a:srgbClr val="ffffff"/>
                </a:solidFill>
                <a:latin typeface="Roboto Slab"/>
                <a:ea typeface="Roboto Slab"/>
              </a:rPr>
              <a:t> </a:t>
            </a:r>
            <a:r>
              <a:rPr b="0" lang="en-IN" sz="3800" spc="-1" strike="noStrike">
                <a:solidFill>
                  <a:srgbClr val="ffffff"/>
                </a:solidFill>
                <a:latin typeface="Roboto Slab"/>
                <a:ea typeface="Roboto Slab"/>
              </a:rPr>
              <a:t>Web Scraping</a:t>
            </a:r>
            <a:endParaRPr b="0" lang="en-IN" sz="3800" spc="-1" strike="noStrike">
              <a:latin typeface="Arial"/>
            </a:endParaRPr>
          </a:p>
        </p:txBody>
      </p:sp>
      <p:sp>
        <p:nvSpPr>
          <p:cNvPr id="124" name="CustomShape 2"/>
          <p:cNvSpPr/>
          <p:nvPr/>
        </p:nvSpPr>
        <p:spPr>
          <a:xfrm>
            <a:off x="4939560" y="724320"/>
            <a:ext cx="3835800" cy="3693960"/>
          </a:xfrm>
          <a:prstGeom prst="rect">
            <a:avLst/>
          </a:prstGeom>
          <a:noFill/>
          <a:ln>
            <a:noFill/>
          </a:ln>
        </p:spPr>
        <p:style>
          <a:lnRef idx="0"/>
          <a:fillRef idx="0"/>
          <a:effectRef idx="0"/>
          <a:fontRef idx="minor"/>
        </p:style>
        <p:txBody>
          <a:bodyPr lIns="90000" rIns="90000" tIns="91440" bIns="91440" anchor="ctr">
            <a:noAutofit/>
          </a:bodyPr>
          <a:p>
            <a:pPr>
              <a:lnSpc>
                <a:spcPct val="115000"/>
              </a:lnSpc>
              <a:spcAft>
                <a:spcPts val="1599"/>
              </a:spcAft>
            </a:pPr>
            <a:r>
              <a:rPr b="0" lang="en-IN" sz="1800" spc="-1" strike="noStrike">
                <a:solidFill>
                  <a:srgbClr val="ffffff"/>
                </a:solidFill>
                <a:latin typeface="Roboto"/>
                <a:ea typeface="Roboto"/>
              </a:rPr>
              <a:t> </a:t>
            </a:r>
            <a:r>
              <a:rPr b="0" lang="en-IN" sz="1050" spc="-1" strike="noStrike">
                <a:solidFill>
                  <a:srgbClr val="70757a"/>
                </a:solidFill>
                <a:latin typeface="Arial"/>
                <a:ea typeface="Arial"/>
              </a:rPr>
              <a:t> </a:t>
            </a:r>
            <a:r>
              <a:rPr b="1" lang="en-IN" sz="1050" spc="-1" strike="noStrike">
                <a:solidFill>
                  <a:srgbClr val="5f6368"/>
                </a:solidFill>
                <a:latin typeface="Arial"/>
                <a:ea typeface="Arial"/>
              </a:rPr>
              <a:t>Web scraping</a:t>
            </a:r>
            <a:r>
              <a:rPr b="0" lang="en-IN" sz="1050" spc="-1" strike="noStrike">
                <a:solidFill>
                  <a:srgbClr val="4d5156"/>
                </a:solidFill>
                <a:latin typeface="Arial"/>
                <a:ea typeface="Arial"/>
              </a:rPr>
              <a:t> is an automatic method to obtain large amounts of data from websites. </a:t>
            </a:r>
            <a:endParaRPr b="0" lang="en-IN" sz="105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 calcmode="lin" valueType="num">
                                      <p:cBhvr additive="repl">
                                        <p:cTn id="7" dur="500" fill="hold"/>
                                        <p:tgtEl>
                                          <p:spTgt spid="124">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388080" y="457920"/>
            <a:ext cx="8367120" cy="685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3000" spc="-1" strike="noStrike">
                <a:solidFill>
                  <a:srgbClr val="ffffff"/>
                </a:solidFill>
                <a:latin typeface="Roboto Slab"/>
                <a:ea typeface="Roboto Slab"/>
              </a:rPr>
              <a:t> </a:t>
            </a:r>
            <a:r>
              <a:rPr b="0" lang="en-IN" sz="3000" spc="-1" strike="noStrike">
                <a:solidFill>
                  <a:srgbClr val="ffffff"/>
                </a:solidFill>
                <a:latin typeface="Roboto Slab"/>
                <a:ea typeface="Roboto Slab"/>
              </a:rPr>
              <a:t>Pipeline Overview</a:t>
            </a:r>
            <a:endParaRPr b="0" lang="en-IN" sz="3000" spc="-1" strike="noStrike">
              <a:latin typeface="Arial"/>
            </a:endParaRPr>
          </a:p>
        </p:txBody>
      </p:sp>
      <p:sp>
        <p:nvSpPr>
          <p:cNvPr id="126" name="CustomShape 2"/>
          <p:cNvSpPr/>
          <p:nvPr/>
        </p:nvSpPr>
        <p:spPr>
          <a:xfrm>
            <a:off x="388080" y="1489680"/>
            <a:ext cx="8367120" cy="3078000"/>
          </a:xfrm>
          <a:prstGeom prst="rect">
            <a:avLst/>
          </a:prstGeom>
          <a:noFill/>
          <a:ln>
            <a:noFill/>
          </a:ln>
        </p:spPr>
        <p:style>
          <a:lnRef idx="0"/>
          <a:fillRef idx="0"/>
          <a:effectRef idx="0"/>
          <a:fontRef idx="minor"/>
        </p:style>
        <p:txBody>
          <a:bodyPr lIns="90000" rIns="90000" tIns="91440" bIns="91440">
            <a:noAutofit/>
          </a:bodyPr>
          <a:p>
            <a:pPr>
              <a:lnSpc>
                <a:spcPct val="115000"/>
              </a:lnSpc>
              <a:spcAft>
                <a:spcPts val="1599"/>
              </a:spcAft>
            </a:pPr>
            <a:r>
              <a:rPr b="0" lang="en-IN" sz="1800" spc="-1" strike="noStrike">
                <a:solidFill>
                  <a:srgbClr val="ffffff"/>
                </a:solidFill>
                <a:latin typeface="Roboto"/>
                <a:ea typeface="Roboto"/>
              </a:rPr>
              <a:t> </a:t>
            </a:r>
            <a:endParaRPr b="0" lang="en-IN" sz="1800" spc="-1" strike="noStrike">
              <a:latin typeface="Arial"/>
            </a:endParaRPr>
          </a:p>
        </p:txBody>
      </p:sp>
      <p:pic>
        <p:nvPicPr>
          <p:cNvPr id="127" name="Google Shape;82;p16" descr=""/>
          <p:cNvPicPr/>
          <p:nvPr/>
        </p:nvPicPr>
        <p:blipFill>
          <a:blip r:embed="rId1"/>
          <a:stretch/>
        </p:blipFill>
        <p:spPr>
          <a:xfrm>
            <a:off x="142920" y="2000160"/>
            <a:ext cx="8857080" cy="11419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88080" y="457920"/>
            <a:ext cx="8367120" cy="685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3000" spc="-1" strike="noStrike">
                <a:solidFill>
                  <a:srgbClr val="ffffff"/>
                </a:solidFill>
                <a:latin typeface="Roboto Slab"/>
                <a:ea typeface="Roboto Slab"/>
              </a:rPr>
              <a:t> </a:t>
            </a:r>
            <a:r>
              <a:rPr b="0" lang="en-IN" sz="3000" spc="-1" strike="noStrike">
                <a:solidFill>
                  <a:srgbClr val="ffffff"/>
                </a:solidFill>
                <a:latin typeface="Roboto Slab"/>
                <a:ea typeface="Roboto Slab"/>
              </a:rPr>
              <a:t>Crawl</a:t>
            </a:r>
            <a:endParaRPr b="0" lang="en-IN" sz="3000" spc="-1" strike="noStrike">
              <a:latin typeface="Arial"/>
            </a:endParaRPr>
          </a:p>
        </p:txBody>
      </p:sp>
      <p:sp>
        <p:nvSpPr>
          <p:cNvPr id="129" name="CustomShape 2"/>
          <p:cNvSpPr/>
          <p:nvPr/>
        </p:nvSpPr>
        <p:spPr>
          <a:xfrm>
            <a:off x="388080" y="1489680"/>
            <a:ext cx="8367120" cy="307800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IN" sz="1800" spc="-1" strike="noStrike">
                <a:solidFill>
                  <a:srgbClr val="ffffff"/>
                </a:solidFill>
                <a:latin typeface="Roboto"/>
                <a:ea typeface="Roboto"/>
              </a:rPr>
              <a:t>● </a:t>
            </a:r>
            <a:r>
              <a:rPr b="0" lang="en-IN" sz="1800" spc="-1" strike="noStrike">
                <a:solidFill>
                  <a:srgbClr val="ffffff"/>
                </a:solidFill>
                <a:latin typeface="Roboto"/>
                <a:ea typeface="Roboto"/>
              </a:rPr>
              <a:t>Crawl is the process of fetching a webpage in html format. </a:t>
            </a:r>
            <a:endParaRPr b="0" lang="en-IN" sz="1800" spc="-1" strike="noStrike">
              <a:latin typeface="Arial"/>
            </a:endParaRPr>
          </a:p>
          <a:p>
            <a:pPr>
              <a:lnSpc>
                <a:spcPct val="115000"/>
              </a:lnSpc>
              <a:spcBef>
                <a:spcPts val="1599"/>
              </a:spcBef>
            </a:pPr>
            <a:r>
              <a:rPr b="0" lang="en-IN" sz="1800" spc="-1" strike="noStrike">
                <a:solidFill>
                  <a:srgbClr val="ffffff"/>
                </a:solidFill>
                <a:latin typeface="Roboto"/>
                <a:ea typeface="Roboto"/>
              </a:rPr>
              <a:t>● </a:t>
            </a:r>
            <a:r>
              <a:rPr b="0" lang="en-IN" sz="1800" spc="-1" strike="noStrike">
                <a:solidFill>
                  <a:srgbClr val="ffffff"/>
                </a:solidFill>
                <a:latin typeface="Roboto"/>
                <a:ea typeface="Roboto"/>
              </a:rPr>
              <a:t>There are two stages in pipeline recrawl and feedcrawl.</a:t>
            </a:r>
            <a:endParaRPr b="0" lang="en-IN" sz="1800" spc="-1" strike="noStrike">
              <a:latin typeface="Arial"/>
            </a:endParaRPr>
          </a:p>
          <a:p>
            <a:pPr>
              <a:lnSpc>
                <a:spcPct val="115000"/>
              </a:lnSpc>
              <a:spcBef>
                <a:spcPts val="1599"/>
              </a:spcBef>
            </a:pPr>
            <a:r>
              <a:rPr b="0" lang="en-IN" sz="1800" spc="-1" strike="noStrike">
                <a:solidFill>
                  <a:srgbClr val="ffffff"/>
                </a:solidFill>
                <a:latin typeface="Roboto"/>
                <a:ea typeface="Roboto"/>
              </a:rPr>
              <a:t>● </a:t>
            </a:r>
            <a:r>
              <a:rPr b="0" lang="en-IN" sz="1800" spc="-1" strike="noStrike">
                <a:solidFill>
                  <a:srgbClr val="ffffff"/>
                </a:solidFill>
                <a:latin typeface="Roboto"/>
                <a:ea typeface="Roboto"/>
              </a:rPr>
              <a:t>Recrawl is discovering product URLs from the webpage </a:t>
            </a:r>
            <a:endParaRPr b="0" lang="en-IN" sz="1800" spc="-1" strike="noStrike">
              <a:latin typeface="Arial"/>
            </a:endParaRPr>
          </a:p>
          <a:p>
            <a:pPr>
              <a:lnSpc>
                <a:spcPct val="115000"/>
              </a:lnSpc>
              <a:spcBef>
                <a:spcPts val="1599"/>
              </a:spcBef>
              <a:spcAft>
                <a:spcPts val="1599"/>
              </a:spcAft>
            </a:pPr>
            <a:r>
              <a:rPr b="0" lang="en-IN" sz="1800" spc="-1" strike="noStrike">
                <a:solidFill>
                  <a:srgbClr val="ffffff"/>
                </a:solidFill>
                <a:latin typeface="Roboto"/>
                <a:ea typeface="Roboto"/>
              </a:rPr>
              <a:t>● </a:t>
            </a:r>
            <a:r>
              <a:rPr b="0" lang="en-IN" sz="1800" spc="-1" strike="noStrike">
                <a:solidFill>
                  <a:srgbClr val="ffffff"/>
                </a:solidFill>
                <a:latin typeface="Roboto"/>
                <a:ea typeface="Roboto"/>
              </a:rPr>
              <a:t>Feedcrawl is fetching that product page from the internet in html format.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88080" y="457920"/>
            <a:ext cx="8367120" cy="685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3000" spc="-1" strike="noStrike">
                <a:solidFill>
                  <a:srgbClr val="ffffff"/>
                </a:solidFill>
                <a:latin typeface="Roboto Slab"/>
                <a:ea typeface="Roboto Slab"/>
              </a:rPr>
              <a:t> </a:t>
            </a:r>
            <a:r>
              <a:rPr b="0" lang="en-IN" sz="3000" spc="-1" strike="noStrike">
                <a:solidFill>
                  <a:srgbClr val="ffffff"/>
                </a:solidFill>
                <a:latin typeface="Roboto Slab"/>
                <a:ea typeface="Roboto Slab"/>
              </a:rPr>
              <a:t>Recrawl</a:t>
            </a:r>
            <a:endParaRPr b="0" lang="en-IN" sz="3000" spc="-1" strike="noStrike">
              <a:latin typeface="Arial"/>
            </a:endParaRPr>
          </a:p>
        </p:txBody>
      </p:sp>
      <p:sp>
        <p:nvSpPr>
          <p:cNvPr id="131" name="CustomShape 2"/>
          <p:cNvSpPr/>
          <p:nvPr/>
        </p:nvSpPr>
        <p:spPr>
          <a:xfrm>
            <a:off x="388080" y="1489680"/>
            <a:ext cx="8367120" cy="307800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IN" sz="1800" spc="-1" strike="noStrike">
                <a:solidFill>
                  <a:srgbClr val="ffffff"/>
                </a:solidFill>
                <a:latin typeface="Roboto"/>
                <a:ea typeface="Roboto"/>
              </a:rPr>
              <a:t>●  </a:t>
            </a:r>
            <a:r>
              <a:rPr b="0" lang="en-IN" sz="1800" spc="-1" strike="noStrike">
                <a:solidFill>
                  <a:srgbClr val="ffffff"/>
                </a:solidFill>
                <a:latin typeface="Roboto"/>
                <a:ea typeface="Roboto"/>
              </a:rPr>
              <a:t>Its purpose is to get almost all urls to be crawled  </a:t>
            </a:r>
            <a:endParaRPr b="0" lang="en-IN" sz="1800" spc="-1" strike="noStrike">
              <a:latin typeface="Arial"/>
            </a:endParaRPr>
          </a:p>
          <a:p>
            <a:pPr>
              <a:lnSpc>
                <a:spcPct val="115000"/>
              </a:lnSpc>
              <a:spcBef>
                <a:spcPts val="1599"/>
              </a:spcBef>
            </a:pPr>
            <a:r>
              <a:rPr b="0" lang="en-IN" sz="1800" spc="-1" strike="noStrike">
                <a:solidFill>
                  <a:srgbClr val="ffffff"/>
                </a:solidFill>
                <a:latin typeface="Roboto"/>
                <a:ea typeface="Roboto"/>
              </a:rPr>
              <a:t>● </a:t>
            </a:r>
            <a:r>
              <a:rPr b="0" lang="en-IN" sz="1800" spc="-1" strike="noStrike">
                <a:solidFill>
                  <a:srgbClr val="ffffff"/>
                </a:solidFill>
                <a:latin typeface="Roboto"/>
                <a:ea typeface="Roboto"/>
              </a:rPr>
              <a:t>we will start with seedurl (i.e., </a:t>
            </a:r>
            <a:r>
              <a:rPr b="0" lang="en-IN" sz="1800" spc="-1" strike="noStrike" u="sng">
                <a:solidFill>
                  <a:srgbClr val="8bc34a"/>
                </a:solidFill>
                <a:uFillTx/>
                <a:latin typeface="Roboto"/>
                <a:ea typeface="Roboto"/>
                <a:hlinkClick r:id="rId1"/>
              </a:rPr>
              <a:t>https://bmstores.co.uk/</a:t>
            </a:r>
            <a:r>
              <a:rPr b="0" lang="en-IN" sz="1800" spc="-1" strike="noStrike">
                <a:solidFill>
                  <a:srgbClr val="ffffff"/>
                </a:solidFill>
                <a:latin typeface="Roboto"/>
                <a:ea typeface="Roboto"/>
              </a:rPr>
              <a:t> )</a:t>
            </a:r>
            <a:endParaRPr b="0" lang="en-IN" sz="1800" spc="-1" strike="noStrike">
              <a:latin typeface="Arial"/>
            </a:endParaRPr>
          </a:p>
          <a:p>
            <a:pPr>
              <a:lnSpc>
                <a:spcPct val="115000"/>
              </a:lnSpc>
              <a:spcBef>
                <a:spcPts val="1599"/>
              </a:spcBef>
            </a:pPr>
            <a:r>
              <a:rPr b="0" lang="en-IN" sz="1800" spc="-1" strike="noStrike">
                <a:solidFill>
                  <a:srgbClr val="ffffff"/>
                </a:solidFill>
                <a:latin typeface="Roboto"/>
                <a:ea typeface="Roboto"/>
              </a:rPr>
              <a:t>● </a:t>
            </a:r>
            <a:r>
              <a:rPr b="0" lang="en-IN" sz="1800" spc="-1" strike="noStrike">
                <a:solidFill>
                  <a:srgbClr val="ffffff"/>
                </a:solidFill>
                <a:latin typeface="Roboto"/>
                <a:ea typeface="Roboto"/>
              </a:rPr>
              <a:t>for getting all the category urls from the seedurl we need to write xpath, proxy source and request type.</a:t>
            </a:r>
            <a:endParaRPr b="0" lang="en-IN" sz="1800" spc="-1" strike="noStrike">
              <a:latin typeface="Arial"/>
            </a:endParaRPr>
          </a:p>
          <a:p>
            <a:pPr>
              <a:lnSpc>
                <a:spcPct val="115000"/>
              </a:lnSpc>
              <a:spcBef>
                <a:spcPts val="1599"/>
              </a:spcBef>
            </a:pPr>
            <a:r>
              <a:rPr b="0" lang="en-IN" sz="1800" spc="-1" strike="noStrike">
                <a:solidFill>
                  <a:srgbClr val="ffffff"/>
                </a:solidFill>
                <a:latin typeface="Roboto"/>
                <a:ea typeface="Roboto"/>
              </a:rPr>
              <a:t>● </a:t>
            </a:r>
            <a:r>
              <a:rPr b="0" lang="en-IN" sz="1800" spc="-1" strike="noStrike">
                <a:solidFill>
                  <a:srgbClr val="ffffff"/>
                </a:solidFill>
                <a:latin typeface="Roboto"/>
                <a:ea typeface="Roboto"/>
              </a:rPr>
              <a:t>we will define a method called </a:t>
            </a:r>
            <a:r>
              <a:rPr b="1" lang="en-IN" sz="1800" spc="-1" strike="noStrike">
                <a:solidFill>
                  <a:srgbClr val="ffffff"/>
                </a:solidFill>
                <a:latin typeface="Roboto"/>
                <a:ea typeface="Roboto"/>
              </a:rPr>
              <a:t>get_category_urls</a:t>
            </a:r>
            <a:r>
              <a:rPr b="0" lang="en-IN" sz="1800" spc="-1" strike="noStrike">
                <a:solidFill>
                  <a:srgbClr val="ffffff"/>
                </a:solidFill>
                <a:latin typeface="Roboto"/>
                <a:ea typeface="Roboto"/>
              </a:rPr>
              <a:t> for fetching the corresponding urls.</a:t>
            </a:r>
            <a:endParaRPr b="0" lang="en-IN" sz="1800" spc="-1" strike="noStrike">
              <a:latin typeface="Arial"/>
            </a:endParaRPr>
          </a:p>
          <a:p>
            <a:pPr>
              <a:lnSpc>
                <a:spcPct val="115000"/>
              </a:lnSpc>
              <a:spcBef>
                <a:spcPts val="1599"/>
              </a:spcBef>
            </a:pPr>
            <a:r>
              <a:rPr b="0" lang="en-IN" sz="1800" spc="-1" strike="noStrike">
                <a:solidFill>
                  <a:srgbClr val="ffffff"/>
                </a:solidFill>
                <a:latin typeface="Roboto"/>
                <a:ea typeface="Roboto"/>
              </a:rPr>
              <a:t>● </a:t>
            </a:r>
            <a:r>
              <a:rPr b="0" lang="en-IN" sz="1800" spc="-1" strike="noStrike">
                <a:solidFill>
                  <a:srgbClr val="ffffff"/>
                </a:solidFill>
                <a:latin typeface="Roboto"/>
                <a:ea typeface="Roboto"/>
              </a:rPr>
              <a:t>Then returned category urls will get into the next depth.</a:t>
            </a:r>
            <a:endParaRPr b="0" lang="en-IN" sz="1800" spc="-1" strike="noStrike">
              <a:latin typeface="Arial"/>
            </a:endParaRPr>
          </a:p>
          <a:p>
            <a:pPr>
              <a:lnSpc>
                <a:spcPct val="115000"/>
              </a:lnSpc>
              <a:spcBef>
                <a:spcPts val="1599"/>
              </a:spcBef>
            </a:pPr>
            <a:endParaRPr b="0" lang="en-IN" sz="1800" spc="-1" strike="noStrike">
              <a:latin typeface="Arial"/>
            </a:endParaRPr>
          </a:p>
          <a:p>
            <a:pPr>
              <a:lnSpc>
                <a:spcPct val="115000"/>
              </a:lnSpc>
              <a:spcBef>
                <a:spcPts val="1599"/>
              </a:spcBef>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388080" y="457920"/>
            <a:ext cx="8367120" cy="685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3000" spc="-1" strike="noStrike">
                <a:solidFill>
                  <a:srgbClr val="ffffff"/>
                </a:solidFill>
                <a:latin typeface="Roboto Slab"/>
                <a:ea typeface="Roboto Slab"/>
              </a:rPr>
              <a:t> </a:t>
            </a:r>
            <a:r>
              <a:rPr b="0" lang="en-IN" sz="3000" spc="-1" strike="noStrike">
                <a:solidFill>
                  <a:srgbClr val="ffffff"/>
                </a:solidFill>
                <a:latin typeface="Roboto Slab"/>
                <a:ea typeface="Roboto Slab"/>
              </a:rPr>
              <a:t>List of category_urls</a:t>
            </a:r>
            <a:endParaRPr b="0" lang="en-IN" sz="3000" spc="-1" strike="noStrike">
              <a:latin typeface="Arial"/>
            </a:endParaRPr>
          </a:p>
        </p:txBody>
      </p:sp>
      <p:sp>
        <p:nvSpPr>
          <p:cNvPr id="133" name="CustomShape 2"/>
          <p:cNvSpPr/>
          <p:nvPr/>
        </p:nvSpPr>
        <p:spPr>
          <a:xfrm>
            <a:off x="388080" y="1489680"/>
            <a:ext cx="8367120" cy="307800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IN" sz="1800" spc="-1" strike="noStrike">
                <a:solidFill>
                  <a:srgbClr val="ffffff"/>
                </a:solidFill>
                <a:latin typeface="Roboto"/>
                <a:ea typeface="Roboto"/>
              </a:rPr>
              <a:t>●   </a:t>
            </a:r>
            <a:r>
              <a:rPr b="0" lang="en-IN" sz="1800" spc="-1" strike="noStrike" u="sng">
                <a:solidFill>
                  <a:srgbClr val="8bc34a"/>
                </a:solidFill>
                <a:uFillTx/>
                <a:latin typeface="Roboto"/>
                <a:ea typeface="Roboto"/>
                <a:hlinkClick r:id="rId1"/>
              </a:rPr>
              <a:t>https://www.bmstores.co.uk/products/home-and-furniture/furniture/storage-and-shelving</a:t>
            </a:r>
            <a:endParaRPr b="0" lang="en-IN" sz="1800" spc="-1" strike="noStrike">
              <a:latin typeface="Arial"/>
            </a:endParaRPr>
          </a:p>
          <a:p>
            <a:pPr>
              <a:lnSpc>
                <a:spcPct val="115000"/>
              </a:lnSpc>
              <a:spcBef>
                <a:spcPts val="1599"/>
              </a:spcBef>
            </a:pPr>
            <a:r>
              <a:rPr b="0" lang="en-IN" sz="1800" spc="-1" strike="noStrike">
                <a:solidFill>
                  <a:srgbClr val="ffffff"/>
                </a:solidFill>
                <a:latin typeface="Roboto"/>
                <a:ea typeface="Roboto"/>
              </a:rPr>
              <a:t>● </a:t>
            </a:r>
            <a:r>
              <a:rPr b="0" lang="en-IN" sz="1800" spc="-1" strike="noStrike" u="sng">
                <a:solidFill>
                  <a:srgbClr val="8bc34a"/>
                </a:solidFill>
                <a:uFillTx/>
                <a:latin typeface="Roboto"/>
                <a:ea typeface="Roboto"/>
                <a:hlinkClick r:id="rId2"/>
              </a:rPr>
              <a:t>https://www.bmstores.co.uk/products/toys-and-games/browse-by-age/toys-for-3-4-years</a:t>
            </a:r>
            <a:endParaRPr b="0" lang="en-IN" sz="1800" spc="-1" strike="noStrike">
              <a:latin typeface="Arial"/>
            </a:endParaRPr>
          </a:p>
          <a:p>
            <a:pPr>
              <a:lnSpc>
                <a:spcPct val="115000"/>
              </a:lnSpc>
              <a:spcBef>
                <a:spcPts val="1599"/>
              </a:spcBef>
            </a:pPr>
            <a:r>
              <a:rPr b="0" lang="en-IN" sz="1800" spc="-1" strike="noStrike">
                <a:solidFill>
                  <a:srgbClr val="ffffff"/>
                </a:solidFill>
                <a:latin typeface="Roboto"/>
                <a:ea typeface="Roboto"/>
              </a:rPr>
              <a:t>● </a:t>
            </a:r>
            <a:r>
              <a:rPr b="0" lang="en-IN" sz="1800" spc="-1" strike="noStrike" u="sng">
                <a:solidFill>
                  <a:srgbClr val="8bc34a"/>
                </a:solidFill>
                <a:uFillTx/>
                <a:latin typeface="Roboto"/>
                <a:ea typeface="Roboto"/>
                <a:hlinkClick r:id="rId3"/>
              </a:rPr>
              <a:t>https://www.bmstores.co.uk/products/food-and-drink/food/breakfast</a:t>
            </a:r>
            <a:endParaRPr b="0" lang="en-IN" sz="1800" spc="-1" strike="noStrike">
              <a:latin typeface="Arial"/>
            </a:endParaRPr>
          </a:p>
          <a:p>
            <a:pPr>
              <a:lnSpc>
                <a:spcPct val="115000"/>
              </a:lnSpc>
              <a:spcBef>
                <a:spcPts val="1599"/>
              </a:spcBef>
            </a:pPr>
            <a:endParaRPr b="0" lang="en-IN" sz="1800" spc="-1" strike="noStrike">
              <a:latin typeface="Arial"/>
            </a:endParaRPr>
          </a:p>
          <a:p>
            <a:pPr>
              <a:lnSpc>
                <a:spcPct val="115000"/>
              </a:lnSpc>
              <a:spcBef>
                <a:spcPts val="1599"/>
              </a:spcBef>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388080" y="457920"/>
            <a:ext cx="8367120" cy="685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3000" spc="-1" strike="noStrike">
                <a:solidFill>
                  <a:srgbClr val="ffffff"/>
                </a:solidFill>
                <a:latin typeface="Roboto Slab"/>
                <a:ea typeface="Roboto Slab"/>
              </a:rPr>
              <a:t> </a:t>
            </a:r>
            <a:r>
              <a:rPr b="0" lang="en-IN" sz="3000" spc="-1" strike="noStrike">
                <a:solidFill>
                  <a:srgbClr val="ffffff"/>
                </a:solidFill>
                <a:latin typeface="Roboto Slab"/>
                <a:ea typeface="Roboto Slab"/>
              </a:rPr>
              <a:t>Fetching Pagination urls</a:t>
            </a:r>
            <a:endParaRPr b="0" lang="en-IN" sz="3000" spc="-1" strike="noStrike">
              <a:latin typeface="Arial"/>
            </a:endParaRPr>
          </a:p>
        </p:txBody>
      </p:sp>
      <p:sp>
        <p:nvSpPr>
          <p:cNvPr id="135" name="CustomShape 2"/>
          <p:cNvSpPr/>
          <p:nvPr/>
        </p:nvSpPr>
        <p:spPr>
          <a:xfrm>
            <a:off x="388080" y="1489680"/>
            <a:ext cx="8367120" cy="307800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IN" sz="1800" spc="-1" strike="noStrike">
                <a:solidFill>
                  <a:srgbClr val="ffffff"/>
                </a:solidFill>
                <a:latin typeface="Roboto"/>
                <a:ea typeface="Roboto"/>
              </a:rPr>
              <a:t>● </a:t>
            </a:r>
            <a:r>
              <a:rPr b="0" lang="en-IN" sz="1800" spc="-1" strike="noStrike">
                <a:solidFill>
                  <a:srgbClr val="ffffff"/>
                </a:solidFill>
                <a:latin typeface="Roboto"/>
                <a:ea typeface="Roboto"/>
              </a:rPr>
              <a:t>It will take category urls as an input url.</a:t>
            </a:r>
            <a:endParaRPr b="0" lang="en-IN" sz="1800" spc="-1" strike="noStrike">
              <a:latin typeface="Arial"/>
            </a:endParaRPr>
          </a:p>
          <a:p>
            <a:pPr>
              <a:lnSpc>
                <a:spcPct val="115000"/>
              </a:lnSpc>
              <a:spcBef>
                <a:spcPts val="1599"/>
              </a:spcBef>
            </a:pPr>
            <a:r>
              <a:rPr b="0" lang="en-IN" sz="1800" spc="-1" strike="noStrike">
                <a:solidFill>
                  <a:srgbClr val="ffffff"/>
                </a:solidFill>
                <a:latin typeface="Roboto"/>
                <a:ea typeface="Roboto"/>
              </a:rPr>
              <a:t>● </a:t>
            </a:r>
            <a:r>
              <a:rPr b="0" lang="en-IN" sz="1800" spc="-1" strike="noStrike">
                <a:solidFill>
                  <a:srgbClr val="ffffff"/>
                </a:solidFill>
                <a:latin typeface="Roboto"/>
                <a:ea typeface="Roboto"/>
              </a:rPr>
              <a:t>For getting all the pagination urls from the category url, we define function </a:t>
            </a:r>
            <a:r>
              <a:rPr b="1" lang="en-IN" sz="1800" spc="-1" strike="noStrike">
                <a:solidFill>
                  <a:srgbClr val="ffffff"/>
                </a:solidFill>
                <a:latin typeface="Roboto"/>
                <a:ea typeface="Roboto"/>
              </a:rPr>
              <a:t>get_pagination_urls</a:t>
            </a:r>
            <a:r>
              <a:rPr b="0" lang="en-IN" sz="1800" spc="-1" strike="noStrike">
                <a:solidFill>
                  <a:srgbClr val="ffffff"/>
                </a:solidFill>
                <a:latin typeface="Roboto"/>
                <a:ea typeface="Roboto"/>
              </a:rPr>
              <a:t>.</a:t>
            </a:r>
            <a:endParaRPr b="0" lang="en-IN" sz="1800" spc="-1" strike="noStrike">
              <a:latin typeface="Arial"/>
            </a:endParaRPr>
          </a:p>
          <a:p>
            <a:pPr>
              <a:lnSpc>
                <a:spcPct val="115000"/>
              </a:lnSpc>
              <a:spcBef>
                <a:spcPts val="1599"/>
              </a:spcBef>
            </a:pPr>
            <a:r>
              <a:rPr b="0" lang="en-IN" sz="1800" spc="-1" strike="noStrike" u="sng">
                <a:solidFill>
                  <a:srgbClr val="ffffff"/>
                </a:solidFill>
                <a:uFillTx/>
                <a:latin typeface="Roboto"/>
                <a:ea typeface="Roboto"/>
              </a:rPr>
              <a:t>List of pagination_urls :</a:t>
            </a:r>
            <a:endParaRPr b="0" lang="en-IN" sz="1800" spc="-1" strike="noStrike">
              <a:latin typeface="Arial"/>
            </a:endParaRPr>
          </a:p>
          <a:p>
            <a:pPr>
              <a:lnSpc>
                <a:spcPct val="115000"/>
              </a:lnSpc>
              <a:spcBef>
                <a:spcPts val="1599"/>
              </a:spcBef>
            </a:pPr>
            <a:r>
              <a:rPr b="0" lang="en-IN" sz="1800" spc="-1" strike="noStrike" u="sng">
                <a:solidFill>
                  <a:srgbClr val="8bc34a"/>
                </a:solidFill>
                <a:uFillTx/>
                <a:latin typeface="Roboto"/>
                <a:ea typeface="Roboto"/>
                <a:hlinkClick r:id="rId1"/>
              </a:rPr>
              <a:t>https://www.bmstores.co.uk/products/home-and-furniture/furniture/storage-and-shelving?page=1</a:t>
            </a:r>
            <a:endParaRPr b="0" lang="en-IN" sz="1800" spc="-1" strike="noStrike">
              <a:latin typeface="Arial"/>
            </a:endParaRPr>
          </a:p>
          <a:p>
            <a:pPr>
              <a:lnSpc>
                <a:spcPct val="115000"/>
              </a:lnSpc>
              <a:spcBef>
                <a:spcPts val="1599"/>
              </a:spcBef>
            </a:pPr>
            <a:r>
              <a:rPr b="0" lang="en-IN" sz="1800" spc="-1" strike="noStrike" u="sng">
                <a:solidFill>
                  <a:srgbClr val="8bc34a"/>
                </a:solidFill>
                <a:uFillTx/>
                <a:latin typeface="Roboto"/>
                <a:ea typeface="Roboto"/>
                <a:hlinkClick r:id="rId2"/>
              </a:rPr>
              <a:t>https://www.bmstores.co.uk/products/home-and-furniture/furniture/storage-and-shelving?page=2</a:t>
            </a:r>
            <a:endParaRPr b="0" lang="en-IN" sz="1800" spc="-1" strike="noStrike">
              <a:latin typeface="Arial"/>
            </a:endParaRPr>
          </a:p>
          <a:p>
            <a:pPr>
              <a:lnSpc>
                <a:spcPct val="115000"/>
              </a:lnSpc>
              <a:spcBef>
                <a:spcPts val="1599"/>
              </a:spcBef>
            </a:pPr>
            <a:r>
              <a:rPr b="0" lang="en-IN" sz="1800" spc="-1" strike="noStrike" u="sng">
                <a:solidFill>
                  <a:srgbClr val="8bc34a"/>
                </a:solidFill>
                <a:uFillTx/>
                <a:latin typeface="Roboto"/>
                <a:ea typeface="Roboto"/>
                <a:hlinkClick r:id="rId3"/>
              </a:rPr>
              <a:t>https://www.bmstores.co.uk/products/home-and-furniture/furniture/storage-and-shelving?page=3</a:t>
            </a:r>
            <a:endParaRPr b="0" lang="en-IN" sz="1800" spc="-1" strike="noStrike">
              <a:latin typeface="Arial"/>
            </a:endParaRPr>
          </a:p>
          <a:p>
            <a:pPr>
              <a:lnSpc>
                <a:spcPct val="115000"/>
              </a:lnSpc>
              <a:spcBef>
                <a:spcPts val="1599"/>
              </a:spcBef>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388080" y="457920"/>
            <a:ext cx="8367120" cy="68508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3000" spc="-1" strike="noStrike">
                <a:solidFill>
                  <a:srgbClr val="ffffff"/>
                </a:solidFill>
                <a:latin typeface="Roboto Slab"/>
                <a:ea typeface="Roboto Slab"/>
              </a:rPr>
              <a:t> </a:t>
            </a:r>
            <a:r>
              <a:rPr b="0" lang="en-IN" sz="3000" spc="-1" strike="noStrike">
                <a:solidFill>
                  <a:srgbClr val="ffffff"/>
                </a:solidFill>
                <a:latin typeface="Roboto Slab"/>
                <a:ea typeface="Roboto Slab"/>
              </a:rPr>
              <a:t>Fetching Product urls</a:t>
            </a:r>
            <a:endParaRPr b="0" lang="en-IN" sz="3000" spc="-1" strike="noStrike">
              <a:latin typeface="Arial"/>
            </a:endParaRPr>
          </a:p>
        </p:txBody>
      </p:sp>
      <p:sp>
        <p:nvSpPr>
          <p:cNvPr id="137" name="CustomShape 2"/>
          <p:cNvSpPr/>
          <p:nvPr/>
        </p:nvSpPr>
        <p:spPr>
          <a:xfrm>
            <a:off x="388080" y="1489680"/>
            <a:ext cx="8367120" cy="307800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IN" sz="1800" spc="-1" strike="noStrike">
                <a:solidFill>
                  <a:srgbClr val="ffffff"/>
                </a:solidFill>
                <a:latin typeface="Roboto"/>
                <a:ea typeface="Roboto"/>
              </a:rPr>
              <a:t>● </a:t>
            </a:r>
            <a:r>
              <a:rPr b="0" lang="en-IN" sz="1800" spc="-1" strike="noStrike">
                <a:solidFill>
                  <a:srgbClr val="ffffff"/>
                </a:solidFill>
                <a:latin typeface="Roboto"/>
                <a:ea typeface="Roboto"/>
              </a:rPr>
              <a:t>It will take pagination urls as an input url.</a:t>
            </a:r>
            <a:endParaRPr b="0" lang="en-IN" sz="1800" spc="-1" strike="noStrike">
              <a:latin typeface="Arial"/>
            </a:endParaRPr>
          </a:p>
          <a:p>
            <a:pPr>
              <a:lnSpc>
                <a:spcPct val="115000"/>
              </a:lnSpc>
              <a:spcBef>
                <a:spcPts val="1599"/>
              </a:spcBef>
            </a:pPr>
            <a:r>
              <a:rPr b="0" lang="en-IN" sz="1800" spc="-1" strike="noStrike">
                <a:solidFill>
                  <a:srgbClr val="ffffff"/>
                </a:solidFill>
                <a:latin typeface="Roboto"/>
                <a:ea typeface="Roboto"/>
              </a:rPr>
              <a:t>● </a:t>
            </a:r>
            <a:r>
              <a:rPr b="0" lang="en-IN" sz="1800" spc="-1" strike="noStrike">
                <a:solidFill>
                  <a:srgbClr val="ffffff"/>
                </a:solidFill>
                <a:latin typeface="Roboto"/>
                <a:ea typeface="Roboto"/>
              </a:rPr>
              <a:t>For getting all the product urls from the pagination url, we define function </a:t>
            </a:r>
            <a:r>
              <a:rPr b="1" lang="en-IN" sz="1800" spc="-1" strike="noStrike">
                <a:solidFill>
                  <a:srgbClr val="ffffff"/>
                </a:solidFill>
                <a:latin typeface="Roboto"/>
                <a:ea typeface="Roboto"/>
              </a:rPr>
              <a:t>get_product_urls</a:t>
            </a:r>
            <a:r>
              <a:rPr b="0" lang="en-IN" sz="1800" spc="-1" strike="noStrike">
                <a:solidFill>
                  <a:srgbClr val="ffffff"/>
                </a:solidFill>
                <a:latin typeface="Roboto"/>
                <a:ea typeface="Roboto"/>
              </a:rPr>
              <a:t>.</a:t>
            </a:r>
            <a:endParaRPr b="0" lang="en-IN" sz="1800" spc="-1" strike="noStrike">
              <a:latin typeface="Arial"/>
            </a:endParaRPr>
          </a:p>
          <a:p>
            <a:pPr>
              <a:lnSpc>
                <a:spcPct val="115000"/>
              </a:lnSpc>
              <a:spcBef>
                <a:spcPts val="1599"/>
              </a:spcBef>
            </a:pPr>
            <a:r>
              <a:rPr b="0" lang="en-IN" sz="1800" spc="-1" strike="noStrike" u="sng">
                <a:solidFill>
                  <a:srgbClr val="ffffff"/>
                </a:solidFill>
                <a:uFillTx/>
                <a:latin typeface="Roboto"/>
                <a:ea typeface="Roboto"/>
              </a:rPr>
              <a:t>List of pagination_urls :</a:t>
            </a:r>
            <a:endParaRPr b="0" lang="en-IN" sz="1800" spc="-1" strike="noStrike">
              <a:latin typeface="Arial"/>
            </a:endParaRPr>
          </a:p>
          <a:p>
            <a:pPr>
              <a:lnSpc>
                <a:spcPct val="115000"/>
              </a:lnSpc>
              <a:spcBef>
                <a:spcPts val="1599"/>
              </a:spcBef>
            </a:pPr>
            <a:r>
              <a:rPr b="0" lang="en-IN" sz="1800" spc="-1" strike="noStrike" u="sng">
                <a:solidFill>
                  <a:srgbClr val="8bc34a"/>
                </a:solidFill>
                <a:uFillTx/>
                <a:latin typeface="Roboto"/>
                <a:ea typeface="Roboto"/>
                <a:hlinkClick r:id="rId1"/>
              </a:rPr>
              <a:t>https://www.bmstores.co.uk/products/skinny-crunch-cereal-choco-hoops-and-marshmallows-375g-388554</a:t>
            </a:r>
            <a:endParaRPr b="0" lang="en-IN" sz="1800" spc="-1" strike="noStrike">
              <a:latin typeface="Arial"/>
            </a:endParaRPr>
          </a:p>
          <a:p>
            <a:pPr>
              <a:lnSpc>
                <a:spcPct val="115000"/>
              </a:lnSpc>
              <a:spcBef>
                <a:spcPts val="1599"/>
              </a:spcBef>
            </a:pPr>
            <a:r>
              <a:rPr b="0" lang="en-IN" sz="1800" spc="-1" strike="noStrike" u="sng">
                <a:solidFill>
                  <a:srgbClr val="8bc34a"/>
                </a:solidFill>
                <a:uFillTx/>
                <a:latin typeface="Roboto"/>
                <a:ea typeface="Roboto"/>
                <a:hlinkClick r:id="rId2"/>
              </a:rPr>
              <a:t>https://www.bmstores.co.uk/products/back-to-the-future-multigrain-chocolate-balls-cereal-375g-382740</a:t>
            </a:r>
            <a:endParaRPr b="0" lang="en-IN" sz="1800" spc="-1" strike="noStrike">
              <a:latin typeface="Arial"/>
            </a:endParaRPr>
          </a:p>
          <a:p>
            <a:pPr>
              <a:lnSpc>
                <a:spcPct val="115000"/>
              </a:lnSpc>
              <a:spcBef>
                <a:spcPts val="1599"/>
              </a:spcBef>
            </a:pPr>
            <a:r>
              <a:rPr b="0" lang="en-IN" sz="1800" spc="-1" strike="noStrike" u="sng">
                <a:solidFill>
                  <a:srgbClr val="ffffff"/>
                </a:solidFill>
                <a:uFillTx/>
                <a:latin typeface="Roboto"/>
                <a:ea typeface="Roboto"/>
              </a:rPr>
              <a:t>https://www.bmstores.co.uk/products/skinny-crunch-cereal-375g-388555</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127</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2022-05-02T11:52:32Z</dcterms:modified>
  <cp:revision>5</cp:revision>
  <dc:subject/>
  <dc:title/>
</cp:coreProperties>
</file>