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aleway SemiBold"/>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Comfortaa Medium"/>
      <p:regular r:id="rId42"/>
      <p:bold r:id="rId43"/>
    </p:embeddedFont>
    <p:embeddedFont>
      <p:font typeface="Comforta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B9541-BFE5-409B-BC3C-A5C6962088E1}">
  <a:tblStyle styleId="{E12B9541-BFE5-409B-BC3C-A5C6962088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ComfortaaMedium-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Comfortaa-regular.fntdata"/><Relationship Id="rId21" Type="http://schemas.openxmlformats.org/officeDocument/2006/relationships/slide" Target="slides/slide15.xml"/><Relationship Id="rId43" Type="http://schemas.openxmlformats.org/officeDocument/2006/relationships/font" Target="fonts/ComfortaaMedium-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bold.fntdata"/><Relationship Id="rId30" Type="http://schemas.openxmlformats.org/officeDocument/2006/relationships/font" Target="fonts/RalewaySemiBold-regular.fntdata"/><Relationship Id="rId11" Type="http://schemas.openxmlformats.org/officeDocument/2006/relationships/slide" Target="slides/slide5.xml"/><Relationship Id="rId33" Type="http://schemas.openxmlformats.org/officeDocument/2006/relationships/font" Target="fonts/RalewaySemiBold-boldItalic.fntdata"/><Relationship Id="rId10" Type="http://schemas.openxmlformats.org/officeDocument/2006/relationships/slide" Target="slides/slide4.xml"/><Relationship Id="rId32" Type="http://schemas.openxmlformats.org/officeDocument/2006/relationships/font" Target="fonts/RalewaySemiBold-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cc1607d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1cc1607d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cc1607d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1cc1607d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1cc1607d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1cc1607d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fc8f7b0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fc8f7b0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de514d0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de514d0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fc8f7b02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fc8f7b0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fc8f7b02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fc8f7b02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fc8f7b02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fc8f7b02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1f9c06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1f9c06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1f9c06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11f9c06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d7d581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d7d581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d7d581a3_1_2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d7d581a3_1_2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fd7d581a3_1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fd7d581a3_1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d7d581a3_1_2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d7d581a3_1_2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fd7d581a3_1_2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fd7d581a3_1_2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de514d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de514d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cc1607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cc1607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1cc1607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1cc1607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www.kaggle.com/debasish05/image-classification-using-svm" TargetMode="External"/><Relationship Id="rId9" Type="http://schemas.openxmlformats.org/officeDocument/2006/relationships/hyperlink" Target="https://cvexplained.wordpress.com/2020/07/21/10-4-hu-moments/" TargetMode="External"/><Relationship Id="rId5" Type="http://schemas.openxmlformats.org/officeDocument/2006/relationships/hyperlink" Target="https://learnopencv.com/shape-matching-using-hu-moments-c-python/" TargetMode="External"/><Relationship Id="rId6" Type="http://schemas.openxmlformats.org/officeDocument/2006/relationships/hyperlink" Target="https://gogul.dev/software/texture-recognition" TargetMode="External"/><Relationship Id="rId7" Type="http://schemas.openxmlformats.org/officeDocument/2006/relationships/hyperlink" Target="https://towardsdatascience.com/precision-vs-recall-evaluating-model-performance-in-credit-card-fraud-detection-bb24958b2723" TargetMode="External"/><Relationship Id="rId8" Type="http://schemas.openxmlformats.org/officeDocument/2006/relationships/hyperlink" Target="https://scikit-learn.org/stable/auto_examples/model_selection/plot_precision_recall.html#sphx-glr-auto-examples-model-selection-plot-precision-recall-p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hyperlink" Target="https://cvexplained.wordpress.com/2020/07/22/10-6-haralick-textu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idx="4294967295" type="ctrTitle"/>
          </p:nvPr>
        </p:nvSpPr>
        <p:spPr>
          <a:xfrm>
            <a:off x="311700" y="939250"/>
            <a:ext cx="8520600" cy="1786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latin typeface="Comfortaa"/>
                <a:ea typeface="Comfortaa"/>
                <a:cs typeface="Comfortaa"/>
                <a:sym typeface="Comfortaa"/>
              </a:rPr>
              <a:t>21DS602-ML TERM PROJECT</a:t>
            </a:r>
            <a:endParaRPr b="1" sz="3600">
              <a:latin typeface="Comfortaa"/>
              <a:ea typeface="Comfortaa"/>
              <a:cs typeface="Comfortaa"/>
              <a:sym typeface="Comfortaa"/>
            </a:endParaRPr>
          </a:p>
          <a:p>
            <a:pPr indent="0" lvl="0" marL="0" rtl="0" algn="ctr">
              <a:spcBef>
                <a:spcPts val="0"/>
              </a:spcBef>
              <a:spcAft>
                <a:spcPts val="0"/>
              </a:spcAft>
              <a:buNone/>
            </a:pPr>
            <a:r>
              <a:rPr lang="en" sz="2650">
                <a:latin typeface="Comfortaa Medium"/>
                <a:ea typeface="Comfortaa Medium"/>
                <a:cs typeface="Comfortaa Medium"/>
                <a:sym typeface="Comfortaa Medium"/>
              </a:rPr>
              <a:t>PERFORMANCE OF MACHINE LEARNING ALGORITHMS FOR MALARIA DETECTION</a:t>
            </a:r>
            <a:endParaRPr sz="2650">
              <a:latin typeface="Comfortaa Medium"/>
              <a:ea typeface="Comfortaa Medium"/>
              <a:cs typeface="Comfortaa Medium"/>
              <a:sym typeface="Comfortaa Medium"/>
            </a:endParaRPr>
          </a:p>
          <a:p>
            <a:pPr indent="0" lvl="0" marL="0" rtl="0" algn="l">
              <a:spcBef>
                <a:spcPts val="0"/>
              </a:spcBef>
              <a:spcAft>
                <a:spcPts val="0"/>
              </a:spcAft>
              <a:buNone/>
            </a:pPr>
            <a:r>
              <a:t/>
            </a:r>
            <a:endParaRPr sz="3600"/>
          </a:p>
        </p:txBody>
      </p:sp>
      <p:sp>
        <p:nvSpPr>
          <p:cNvPr id="87" name="Google Shape;87;p13"/>
          <p:cNvSpPr txBox="1"/>
          <p:nvPr>
            <p:ph idx="4294967295" type="subTitle"/>
          </p:nvPr>
        </p:nvSpPr>
        <p:spPr>
          <a:xfrm>
            <a:off x="311700" y="2834125"/>
            <a:ext cx="8520600" cy="2037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7200">
                <a:solidFill>
                  <a:schemeClr val="dk2"/>
                </a:solidFill>
              </a:rPr>
              <a:t>Submitted by</a:t>
            </a:r>
            <a:endParaRPr sz="7200">
              <a:solidFill>
                <a:schemeClr val="dk2"/>
              </a:solidFill>
            </a:endParaRPr>
          </a:p>
          <a:p>
            <a:pPr indent="0" lvl="0" marL="0" rtl="0" algn="ctr">
              <a:spcBef>
                <a:spcPts val="1200"/>
              </a:spcBef>
              <a:spcAft>
                <a:spcPts val="0"/>
              </a:spcAft>
              <a:buNone/>
            </a:pPr>
            <a:r>
              <a:rPr b="1" lang="en" sz="7200">
                <a:solidFill>
                  <a:schemeClr val="dk2"/>
                </a:solidFill>
              </a:rPr>
              <a:t>Parvathi Pradeep</a:t>
            </a:r>
            <a:endParaRPr b="1" sz="7200">
              <a:solidFill>
                <a:schemeClr val="dk2"/>
              </a:solidFill>
            </a:endParaRPr>
          </a:p>
          <a:p>
            <a:pPr indent="0" lvl="0" marL="0" rtl="0" algn="ctr">
              <a:spcBef>
                <a:spcPts val="1200"/>
              </a:spcBef>
              <a:spcAft>
                <a:spcPts val="0"/>
              </a:spcAft>
              <a:buNone/>
            </a:pPr>
            <a:r>
              <a:rPr b="1" lang="en" sz="7200">
                <a:solidFill>
                  <a:schemeClr val="dk2"/>
                </a:solidFill>
              </a:rPr>
              <a:t>[CB.EN.P2DSC21019]</a:t>
            </a:r>
            <a:endParaRPr b="1" sz="7200">
              <a:solidFill>
                <a:schemeClr val="dk2"/>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rPr lang="en" sz="4800">
                <a:solidFill>
                  <a:schemeClr val="dk2"/>
                </a:solidFill>
              </a:rPr>
              <a:t>Date:February 1,2022</a:t>
            </a:r>
            <a:endParaRPr sz="4800">
              <a:solidFill>
                <a:schemeClr val="dk2"/>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1200"/>
              </a:spcAft>
              <a:buNone/>
            </a:pPr>
            <a:r>
              <a:t/>
            </a:r>
            <a:endParaRPr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2"/>
          <p:cNvSpPr txBox="1"/>
          <p:nvPr>
            <p:ph type="title"/>
          </p:nvPr>
        </p:nvSpPr>
        <p:spPr>
          <a:xfrm>
            <a:off x="729450" y="1236225"/>
            <a:ext cx="7688400" cy="46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Algorithms-Snapshot</a:t>
            </a:r>
            <a:endParaRPr/>
          </a:p>
        </p:txBody>
      </p:sp>
      <p:pic>
        <p:nvPicPr>
          <p:cNvPr id="173" name="Google Shape;173;p22"/>
          <p:cNvPicPr preferRelativeResize="0"/>
          <p:nvPr/>
        </p:nvPicPr>
        <p:blipFill>
          <a:blip r:embed="rId4">
            <a:alphaModFix/>
          </a:blip>
          <a:stretch>
            <a:fillRect/>
          </a:stretch>
        </p:blipFill>
        <p:spPr>
          <a:xfrm>
            <a:off x="663175" y="1780550"/>
            <a:ext cx="3332668" cy="3139274"/>
          </a:xfrm>
          <a:prstGeom prst="rect">
            <a:avLst/>
          </a:prstGeom>
          <a:noFill/>
          <a:ln>
            <a:noFill/>
          </a:ln>
        </p:spPr>
      </p:pic>
      <p:pic>
        <p:nvPicPr>
          <p:cNvPr id="174" name="Google Shape;174;p22"/>
          <p:cNvPicPr preferRelativeResize="0"/>
          <p:nvPr/>
        </p:nvPicPr>
        <p:blipFill>
          <a:blip r:embed="rId5">
            <a:alphaModFix/>
          </a:blip>
          <a:stretch>
            <a:fillRect/>
          </a:stretch>
        </p:blipFill>
        <p:spPr>
          <a:xfrm>
            <a:off x="4659018" y="1780550"/>
            <a:ext cx="3302412" cy="3139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729450" y="1236225"/>
            <a:ext cx="7688400" cy="46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Algorithms-Snapshot</a:t>
            </a:r>
            <a:endParaRPr/>
          </a:p>
        </p:txBody>
      </p:sp>
      <p:pic>
        <p:nvPicPr>
          <p:cNvPr id="180" name="Google Shape;180;p23"/>
          <p:cNvPicPr preferRelativeResize="0"/>
          <p:nvPr/>
        </p:nvPicPr>
        <p:blipFill>
          <a:blip r:embed="rId4">
            <a:alphaModFix/>
          </a:blip>
          <a:stretch>
            <a:fillRect/>
          </a:stretch>
        </p:blipFill>
        <p:spPr>
          <a:xfrm>
            <a:off x="995800" y="1828050"/>
            <a:ext cx="3324717" cy="3139275"/>
          </a:xfrm>
          <a:prstGeom prst="rect">
            <a:avLst/>
          </a:prstGeom>
          <a:noFill/>
          <a:ln>
            <a:noFill/>
          </a:ln>
        </p:spPr>
      </p:pic>
      <p:pic>
        <p:nvPicPr>
          <p:cNvPr id="181" name="Google Shape;181;p23"/>
          <p:cNvPicPr preferRelativeResize="0"/>
          <p:nvPr/>
        </p:nvPicPr>
        <p:blipFill>
          <a:blip r:embed="rId5">
            <a:alphaModFix/>
          </a:blip>
          <a:stretch>
            <a:fillRect/>
          </a:stretch>
        </p:blipFill>
        <p:spPr>
          <a:xfrm>
            <a:off x="4829267" y="1828050"/>
            <a:ext cx="3191742" cy="31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4"/>
          <p:cNvSpPr txBox="1"/>
          <p:nvPr>
            <p:ph type="title"/>
          </p:nvPr>
        </p:nvSpPr>
        <p:spPr>
          <a:xfrm>
            <a:off x="729450" y="1236225"/>
            <a:ext cx="7688400" cy="46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Algorithms-Snapshot</a:t>
            </a:r>
            <a:endParaRPr/>
          </a:p>
        </p:txBody>
      </p:sp>
      <p:pic>
        <p:nvPicPr>
          <p:cNvPr id="187" name="Google Shape;187;p24"/>
          <p:cNvPicPr preferRelativeResize="0"/>
          <p:nvPr/>
        </p:nvPicPr>
        <p:blipFill rotWithShape="1">
          <a:blip r:embed="rId4">
            <a:alphaModFix/>
          </a:blip>
          <a:srcRect b="0" l="0" r="2884" t="0"/>
          <a:stretch/>
        </p:blipFill>
        <p:spPr>
          <a:xfrm>
            <a:off x="877025" y="1863700"/>
            <a:ext cx="2966923" cy="3139275"/>
          </a:xfrm>
          <a:prstGeom prst="rect">
            <a:avLst/>
          </a:prstGeom>
          <a:noFill/>
          <a:ln>
            <a:noFill/>
          </a:ln>
        </p:spPr>
      </p:pic>
      <p:pic>
        <p:nvPicPr>
          <p:cNvPr id="188" name="Google Shape;188;p24"/>
          <p:cNvPicPr preferRelativeResize="0"/>
          <p:nvPr/>
        </p:nvPicPr>
        <p:blipFill>
          <a:blip r:embed="rId5">
            <a:alphaModFix/>
          </a:blip>
          <a:stretch>
            <a:fillRect/>
          </a:stretch>
        </p:blipFill>
        <p:spPr>
          <a:xfrm>
            <a:off x="4804098" y="1863700"/>
            <a:ext cx="3452728" cy="3139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The priority should be given to reduce false negatives among all misclassifications that occur</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6"/>
          <p:cNvSpPr txBox="1"/>
          <p:nvPr>
            <p:ph type="title"/>
          </p:nvPr>
        </p:nvSpPr>
        <p:spPr>
          <a:xfrm>
            <a:off x="729450" y="1236225"/>
            <a:ext cx="7688400" cy="46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False Negatives Comparison</a:t>
            </a:r>
            <a:endParaRPr/>
          </a:p>
        </p:txBody>
      </p:sp>
      <p:pic>
        <p:nvPicPr>
          <p:cNvPr id="199" name="Google Shape;199;p26"/>
          <p:cNvPicPr preferRelativeResize="0"/>
          <p:nvPr/>
        </p:nvPicPr>
        <p:blipFill>
          <a:blip r:embed="rId4">
            <a:alphaModFix/>
          </a:blip>
          <a:stretch>
            <a:fillRect/>
          </a:stretch>
        </p:blipFill>
        <p:spPr>
          <a:xfrm>
            <a:off x="5571425" y="2011200"/>
            <a:ext cx="2734450" cy="2129400"/>
          </a:xfrm>
          <a:prstGeom prst="rect">
            <a:avLst/>
          </a:prstGeom>
          <a:noFill/>
          <a:ln>
            <a:noFill/>
          </a:ln>
        </p:spPr>
      </p:pic>
      <p:sp>
        <p:nvSpPr>
          <p:cNvPr id="200" name="Google Shape;200;p26"/>
          <p:cNvSpPr txBox="1"/>
          <p:nvPr/>
        </p:nvSpPr>
        <p:spPr>
          <a:xfrm>
            <a:off x="1425750" y="4217800"/>
            <a:ext cx="32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Confusion Matrix for SVC</a:t>
            </a:r>
            <a:endParaRPr>
              <a:latin typeface="Lato"/>
              <a:ea typeface="Lato"/>
              <a:cs typeface="Lato"/>
              <a:sym typeface="Lato"/>
            </a:endParaRPr>
          </a:p>
        </p:txBody>
      </p:sp>
      <p:sp>
        <p:nvSpPr>
          <p:cNvPr id="201" name="Google Shape;201;p26"/>
          <p:cNvSpPr txBox="1"/>
          <p:nvPr/>
        </p:nvSpPr>
        <p:spPr>
          <a:xfrm>
            <a:off x="5391225" y="4217800"/>
            <a:ext cx="32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Confusion Matrix for Naive Bayes</a:t>
            </a:r>
            <a:endParaRPr>
              <a:latin typeface="Lato"/>
              <a:ea typeface="Lato"/>
              <a:cs typeface="Lato"/>
              <a:sym typeface="Lato"/>
            </a:endParaRPr>
          </a:p>
        </p:txBody>
      </p:sp>
      <p:pic>
        <p:nvPicPr>
          <p:cNvPr id="202" name="Google Shape;202;p26"/>
          <p:cNvPicPr preferRelativeResize="0"/>
          <p:nvPr/>
        </p:nvPicPr>
        <p:blipFill>
          <a:blip r:embed="rId5">
            <a:alphaModFix/>
          </a:blip>
          <a:stretch>
            <a:fillRect/>
          </a:stretch>
        </p:blipFill>
        <p:spPr>
          <a:xfrm>
            <a:off x="1482825" y="2011188"/>
            <a:ext cx="2889945" cy="221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Discussions </a:t>
            </a:r>
            <a:endParaRPr/>
          </a:p>
        </p:txBody>
      </p:sp>
      <p:sp>
        <p:nvSpPr>
          <p:cNvPr id="208" name="Google Shape;208;p27"/>
          <p:cNvSpPr txBox="1"/>
          <p:nvPr>
            <p:ph idx="1" type="body"/>
          </p:nvPr>
        </p:nvSpPr>
        <p:spPr>
          <a:xfrm>
            <a:off x="748675" y="1853850"/>
            <a:ext cx="4086300" cy="22101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Support Vector Classifiers performed the best in terms of accuracy with a value of 0.91, followed by Logistic Regression (0.89) and </a:t>
            </a:r>
            <a:r>
              <a:rPr lang="en" sz="1500">
                <a:solidFill>
                  <a:schemeClr val="dk2"/>
                </a:solidFill>
                <a:latin typeface="Raleway SemiBold"/>
                <a:ea typeface="Raleway SemiBold"/>
                <a:cs typeface="Raleway SemiBold"/>
                <a:sym typeface="Raleway SemiBold"/>
              </a:rPr>
              <a:t>Adaboost</a:t>
            </a:r>
            <a:r>
              <a:rPr lang="en" sz="1500">
                <a:solidFill>
                  <a:schemeClr val="dk2"/>
                </a:solidFill>
                <a:latin typeface="Raleway SemiBold"/>
                <a:ea typeface="Raleway SemiBold"/>
                <a:cs typeface="Raleway SemiBold"/>
                <a:sym typeface="Raleway SemiBold"/>
              </a:rPr>
              <a:t> (0.88)</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In terms of </a:t>
            </a:r>
            <a:r>
              <a:rPr lang="en" sz="1500">
                <a:solidFill>
                  <a:schemeClr val="dk2"/>
                </a:solidFill>
                <a:latin typeface="Raleway SemiBold"/>
                <a:ea typeface="Raleway SemiBold"/>
                <a:cs typeface="Raleway SemiBold"/>
                <a:sym typeface="Raleway SemiBold"/>
              </a:rPr>
              <a:t>Precision</a:t>
            </a:r>
            <a:r>
              <a:rPr lang="en" sz="1500">
                <a:solidFill>
                  <a:schemeClr val="dk2"/>
                </a:solidFill>
                <a:latin typeface="Raleway SemiBold"/>
                <a:ea typeface="Raleway SemiBold"/>
                <a:cs typeface="Raleway SemiBold"/>
                <a:sym typeface="Raleway SemiBold"/>
              </a:rPr>
              <a:t> vs Recall, SVM gave the accuracy-precision score of 0.96</a:t>
            </a:r>
            <a:endParaRPr sz="1500">
              <a:solidFill>
                <a:schemeClr val="dk2"/>
              </a:solidFill>
              <a:latin typeface="Raleway SemiBold"/>
              <a:ea typeface="Raleway SemiBold"/>
              <a:cs typeface="Raleway SemiBold"/>
              <a:sym typeface="Raleway SemiBold"/>
            </a:endParaRPr>
          </a:p>
          <a:p>
            <a:pPr indent="0" lvl="0" marL="1371600" rtl="0" algn="l">
              <a:lnSpc>
                <a:spcPct val="95000"/>
              </a:lnSpc>
              <a:spcBef>
                <a:spcPts val="1200"/>
              </a:spcBef>
              <a:spcAft>
                <a:spcPts val="1200"/>
              </a:spcAft>
              <a:buNone/>
            </a:pPr>
            <a:r>
              <a:t/>
            </a:r>
            <a:endParaRPr sz="1500">
              <a:solidFill>
                <a:schemeClr val="dk2"/>
              </a:solidFill>
              <a:latin typeface="Raleway SemiBold"/>
              <a:ea typeface="Raleway SemiBold"/>
              <a:cs typeface="Raleway SemiBold"/>
              <a:sym typeface="Raleway SemiBold"/>
            </a:endParaRPr>
          </a:p>
        </p:txBody>
      </p:sp>
      <p:pic>
        <p:nvPicPr>
          <p:cNvPr id="209" name="Google Shape;209;p27"/>
          <p:cNvPicPr preferRelativeResize="0"/>
          <p:nvPr/>
        </p:nvPicPr>
        <p:blipFill>
          <a:blip r:embed="rId4">
            <a:alphaModFix/>
          </a:blip>
          <a:stretch>
            <a:fillRect/>
          </a:stretch>
        </p:blipFill>
        <p:spPr>
          <a:xfrm>
            <a:off x="5790100" y="2934875"/>
            <a:ext cx="2822299" cy="1878024"/>
          </a:xfrm>
          <a:prstGeom prst="rect">
            <a:avLst/>
          </a:prstGeom>
          <a:noFill/>
          <a:ln>
            <a:noFill/>
          </a:ln>
        </p:spPr>
      </p:pic>
      <p:pic>
        <p:nvPicPr>
          <p:cNvPr id="210" name="Google Shape;210;p27"/>
          <p:cNvPicPr preferRelativeResize="0"/>
          <p:nvPr/>
        </p:nvPicPr>
        <p:blipFill>
          <a:blip r:embed="rId5">
            <a:alphaModFix/>
          </a:blip>
          <a:stretch>
            <a:fillRect/>
          </a:stretch>
        </p:blipFill>
        <p:spPr>
          <a:xfrm>
            <a:off x="5730700" y="889725"/>
            <a:ext cx="2822299" cy="1950150"/>
          </a:xfrm>
          <a:prstGeom prst="rect">
            <a:avLst/>
          </a:prstGeom>
          <a:noFill/>
          <a:ln>
            <a:noFill/>
          </a:ln>
        </p:spPr>
      </p:pic>
      <p:sp>
        <p:nvSpPr>
          <p:cNvPr id="211" name="Google Shape;211;p27"/>
          <p:cNvSpPr txBox="1"/>
          <p:nvPr/>
        </p:nvSpPr>
        <p:spPr>
          <a:xfrm>
            <a:off x="6505650" y="559150"/>
            <a:ext cx="19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ROC Curve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12" name="Google Shape;212;p27"/>
          <p:cNvSpPr txBox="1"/>
          <p:nvPr/>
        </p:nvSpPr>
        <p:spPr>
          <a:xfrm>
            <a:off x="6189150" y="4743300"/>
            <a:ext cx="23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Precision Recall Curve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Discussions (contd)</a:t>
            </a:r>
            <a:endParaRPr/>
          </a:p>
          <a:p>
            <a:pPr indent="0" lvl="0" marL="0" rtl="0" algn="l">
              <a:spcBef>
                <a:spcPts val="0"/>
              </a:spcBef>
              <a:spcAft>
                <a:spcPts val="0"/>
              </a:spcAft>
              <a:buNone/>
            </a:pPr>
            <a:r>
              <a:t/>
            </a:r>
            <a:endParaRPr/>
          </a:p>
        </p:txBody>
      </p:sp>
      <p:pic>
        <p:nvPicPr>
          <p:cNvPr id="218" name="Google Shape;218;p28"/>
          <p:cNvPicPr preferRelativeResize="0"/>
          <p:nvPr/>
        </p:nvPicPr>
        <p:blipFill>
          <a:blip r:embed="rId4">
            <a:alphaModFix/>
          </a:blip>
          <a:stretch>
            <a:fillRect/>
          </a:stretch>
        </p:blipFill>
        <p:spPr>
          <a:xfrm>
            <a:off x="2090975" y="2041875"/>
            <a:ext cx="5250401" cy="254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4" name="Google Shape;224;p29"/>
          <p:cNvSpPr txBox="1"/>
          <p:nvPr>
            <p:ph idx="1" type="body"/>
          </p:nvPr>
        </p:nvSpPr>
        <p:spPr>
          <a:xfrm>
            <a:off x="748675" y="1853850"/>
            <a:ext cx="7688700" cy="2210100"/>
          </a:xfrm>
          <a:prstGeom prst="rect">
            <a:avLst/>
          </a:prstGeom>
        </p:spPr>
        <p:txBody>
          <a:bodyPr anchorCtr="0" anchor="t" bIns="91425" lIns="91425" spcFirstLastPara="1" rIns="91425" wrap="square" tIns="91425">
            <a:normAutofit lnSpcReduction="10000"/>
          </a:bodyPr>
          <a:lstStyle/>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The cell images in the malaria dataset have been classified with the help of various machine learning algorithms and their performances are compared.</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Haralick features and Hu moments use basic statistics, which may or may not discriminate enough to distinguish different textures.</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Better classification metrics can be </a:t>
            </a:r>
            <a:r>
              <a:rPr lang="en" sz="1500">
                <a:solidFill>
                  <a:schemeClr val="dk2"/>
                </a:solidFill>
                <a:latin typeface="Raleway SemiBold"/>
                <a:ea typeface="Raleway SemiBold"/>
                <a:cs typeface="Raleway SemiBold"/>
                <a:sym typeface="Raleway SemiBold"/>
              </a:rPr>
              <a:t>obtained</a:t>
            </a:r>
            <a:r>
              <a:rPr lang="en" sz="1500">
                <a:solidFill>
                  <a:schemeClr val="dk2"/>
                </a:solidFill>
                <a:latin typeface="Raleway SemiBold"/>
                <a:ea typeface="Raleway SemiBold"/>
                <a:cs typeface="Raleway SemiBold"/>
                <a:sym typeface="Raleway SemiBold"/>
              </a:rPr>
              <a:t> with the help of </a:t>
            </a:r>
            <a:r>
              <a:rPr lang="en" sz="1500">
                <a:solidFill>
                  <a:schemeClr val="dk2"/>
                </a:solidFill>
                <a:latin typeface="Raleway SemiBold"/>
                <a:ea typeface="Raleway SemiBold"/>
                <a:cs typeface="Raleway SemiBold"/>
                <a:sym typeface="Raleway SemiBold"/>
              </a:rPr>
              <a:t>neural</a:t>
            </a:r>
            <a:r>
              <a:rPr lang="en" sz="1500">
                <a:solidFill>
                  <a:schemeClr val="dk2"/>
                </a:solidFill>
                <a:latin typeface="Raleway SemiBold"/>
                <a:ea typeface="Raleway SemiBold"/>
                <a:cs typeface="Raleway SemiBold"/>
                <a:sym typeface="Raleway SemiBold"/>
              </a:rPr>
              <a:t> networks (CNN, etc) and deep learning algorithms.</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0"/>
              </a:spcAft>
              <a:buNone/>
            </a:pPr>
            <a:r>
              <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1200"/>
              </a:spcAft>
              <a:buNone/>
            </a:pPr>
            <a:r>
              <a:t/>
            </a:r>
            <a:endParaRPr sz="1500">
              <a:solidFill>
                <a:schemeClr val="dk2"/>
              </a:solidFill>
              <a:latin typeface="Raleway SemiBold"/>
              <a:ea typeface="Raleway SemiBold"/>
              <a:cs typeface="Raleway SemiBold"/>
              <a:sym typeface="Raleway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0"/>
          <p:cNvSpPr txBox="1"/>
          <p:nvPr>
            <p:ph type="title"/>
          </p:nvPr>
        </p:nvSpPr>
        <p:spPr>
          <a:xfrm>
            <a:off x="6581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0" name="Google Shape;230;p30"/>
          <p:cNvSpPr txBox="1"/>
          <p:nvPr>
            <p:ph idx="1" type="body"/>
          </p:nvPr>
        </p:nvSpPr>
        <p:spPr>
          <a:xfrm>
            <a:off x="748675" y="1853850"/>
            <a:ext cx="7688700" cy="2791500"/>
          </a:xfrm>
          <a:prstGeom prst="rect">
            <a:avLst/>
          </a:prstGeom>
        </p:spPr>
        <p:txBody>
          <a:bodyPr anchorCtr="0" anchor="t" bIns="91425" lIns="91425" spcFirstLastPara="1" rIns="91425" wrap="square" tIns="91425">
            <a:normAutofit lnSpcReduction="10000"/>
          </a:bodyPr>
          <a:lstStyle/>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4"/>
              </a:rPr>
              <a:t>https://www.kaggle.com/debasish05/image-classification-using-svm</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5"/>
              </a:rPr>
              <a:t>https://learnopencv.com/shape-matching-using-hu-moments-c-python/</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6"/>
              </a:rPr>
              <a:t>https://gogul.dev/software/texture-recognition</a:t>
            </a:r>
            <a:r>
              <a:rPr lang="en" sz="1500">
                <a:solidFill>
                  <a:schemeClr val="dk2"/>
                </a:solidFill>
                <a:latin typeface="Raleway SemiBold"/>
                <a:ea typeface="Raleway SemiBold"/>
                <a:cs typeface="Raleway SemiBold"/>
                <a:sym typeface="Raleway SemiBold"/>
              </a:rPr>
              <a:t> </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7"/>
              </a:rPr>
              <a:t>https://towardsdatascience.com/precision-vs-recall-evaluating-model-performance-in-credit-card-fraud-detection-bb24958b2723</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8"/>
              </a:rPr>
              <a:t>https://scikit-learn.org/stable/auto_examples/model_selection/plot_precision_recall.html#sphx-glr-auto-examples-model-selection-plot-precision-recall-py</a:t>
            </a:r>
            <a:r>
              <a:rPr lang="en" sz="1500">
                <a:solidFill>
                  <a:schemeClr val="dk2"/>
                </a:solidFill>
                <a:latin typeface="Raleway SemiBold"/>
                <a:ea typeface="Raleway SemiBold"/>
                <a:cs typeface="Raleway SemiBold"/>
                <a:sym typeface="Raleway SemiBold"/>
              </a:rPr>
              <a:t> </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u="sng">
                <a:solidFill>
                  <a:schemeClr val="hlink"/>
                </a:solidFill>
                <a:latin typeface="Raleway SemiBold"/>
                <a:ea typeface="Raleway SemiBold"/>
                <a:cs typeface="Raleway SemiBold"/>
                <a:sym typeface="Raleway SemiBold"/>
                <a:hlinkClick r:id="rId9"/>
              </a:rPr>
              <a:t>https://cvexplained.wordpress.com/2020/07/21/10-4-hu-moments/</a:t>
            </a:r>
            <a:r>
              <a:rPr lang="en" sz="1500">
                <a:solidFill>
                  <a:schemeClr val="dk2"/>
                </a:solidFill>
                <a:latin typeface="Raleway SemiBold"/>
                <a:ea typeface="Raleway SemiBold"/>
                <a:cs typeface="Raleway SemiBold"/>
                <a:sym typeface="Raleway SemiBold"/>
              </a:rPr>
              <a:t> </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0"/>
              </a:spcAft>
              <a:buNone/>
            </a:pPr>
            <a:r>
              <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1200"/>
              </a:spcAft>
              <a:buNone/>
            </a:pPr>
            <a:r>
              <a:t/>
            </a:r>
            <a:endParaRPr sz="1500">
              <a:solidFill>
                <a:schemeClr val="dk2"/>
              </a:solidFill>
              <a:latin typeface="Raleway SemiBold"/>
              <a:ea typeface="Raleway SemiBold"/>
              <a:cs typeface="Raleway SemiBold"/>
              <a:sym typeface="Raleway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1"/>
          <p:cNvSpPr txBox="1"/>
          <p:nvPr>
            <p:ph idx="4294967295" type="ctrTitle"/>
          </p:nvPr>
        </p:nvSpPr>
        <p:spPr>
          <a:xfrm>
            <a:off x="311700" y="939250"/>
            <a:ext cx="8520600" cy="178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latin typeface="Comfortaa Medium"/>
                <a:ea typeface="Comfortaa Medium"/>
                <a:cs typeface="Comfortaa Medium"/>
                <a:sym typeface="Comfortaa Medium"/>
              </a:rPr>
              <a:t>THANK YOU</a:t>
            </a:r>
            <a:endParaRPr sz="4800">
              <a:latin typeface="Comfortaa Medium"/>
              <a:ea typeface="Comfortaa Medium"/>
              <a:cs typeface="Comfortaa Medium"/>
              <a:sym typeface="Comfortaa Medium"/>
            </a:endParaRPr>
          </a:p>
          <a:p>
            <a:pPr indent="0" lvl="0" marL="0" rtl="0" algn="l">
              <a:spcBef>
                <a:spcPts val="0"/>
              </a:spcBef>
              <a:spcAft>
                <a:spcPts val="0"/>
              </a:spcAft>
              <a:buNone/>
            </a:pPr>
            <a:r>
              <a:t/>
            </a:r>
            <a:endParaRPr sz="3600"/>
          </a:p>
        </p:txBody>
      </p:sp>
      <p:sp>
        <p:nvSpPr>
          <p:cNvPr id="236" name="Google Shape;236;p31"/>
          <p:cNvSpPr txBox="1"/>
          <p:nvPr>
            <p:ph idx="4294967295" type="subTitle"/>
          </p:nvPr>
        </p:nvSpPr>
        <p:spPr>
          <a:xfrm>
            <a:off x="311700" y="2834125"/>
            <a:ext cx="8520600" cy="2037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t/>
            </a:r>
            <a:endParaRPr b="1" sz="7200">
              <a:solidFill>
                <a:schemeClr val="dk2"/>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0"/>
              </a:spcAft>
              <a:buNone/>
            </a:pPr>
            <a:r>
              <a:t/>
            </a:r>
            <a:endParaRPr sz="1600">
              <a:solidFill>
                <a:schemeClr val="dk1"/>
              </a:solidFill>
            </a:endParaRPr>
          </a:p>
          <a:p>
            <a:pPr indent="0" lvl="0" marL="0" rtl="0" algn="r">
              <a:spcBef>
                <a:spcPts val="1200"/>
              </a:spcBef>
              <a:spcAft>
                <a:spcPts val="1200"/>
              </a:spcAft>
              <a:buNone/>
            </a:pPr>
            <a:r>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latin typeface="Raleway SemiBold"/>
                <a:ea typeface="Raleway SemiBold"/>
                <a:cs typeface="Raleway SemiBold"/>
                <a:sym typeface="Raleway SemiBold"/>
              </a:rPr>
              <a:t>From the given malaria dataset,classify the cell images as parasitic or uninfected cells with the help of feature extraction techniques and classification algorithms and evaluate each of the algorithms performance based on the metrics used.</a:t>
            </a:r>
            <a:endParaRPr sz="1600">
              <a:solidFill>
                <a:schemeClr val="dk2"/>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99" name="Google Shape;99;p15"/>
          <p:cNvSpPr txBox="1"/>
          <p:nvPr>
            <p:ph idx="1" type="body"/>
          </p:nvPr>
        </p:nvSpPr>
        <p:spPr>
          <a:xfrm>
            <a:off x="748675" y="1853850"/>
            <a:ext cx="7688700" cy="22101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chemeClr val="dk2"/>
              </a:buClr>
              <a:buSzPts val="1500"/>
              <a:buFont typeface="Raleway SemiBold"/>
              <a:buAutoNum type="arabicPeriod"/>
            </a:pPr>
            <a:r>
              <a:rPr lang="en" sz="1500">
                <a:solidFill>
                  <a:schemeClr val="dk2"/>
                </a:solidFill>
                <a:latin typeface="Raleway SemiBold"/>
                <a:ea typeface="Raleway SemiBold"/>
                <a:cs typeface="Raleway SemiBold"/>
                <a:sym typeface="Raleway SemiBold"/>
              </a:rPr>
              <a:t>In paper [1], the author discusses the approaches of defining texture on an image through statistical methods i.e.,a measure of the intensities in the image that can be used as a feature </a:t>
            </a:r>
            <a:r>
              <a:rPr lang="en" sz="1500">
                <a:solidFill>
                  <a:schemeClr val="dk2"/>
                </a:solidFill>
                <a:latin typeface="Raleway SemiBold"/>
                <a:ea typeface="Raleway SemiBold"/>
                <a:cs typeface="Raleway SemiBold"/>
                <a:sym typeface="Raleway SemiBold"/>
              </a:rPr>
              <a:t>vector</a:t>
            </a:r>
            <a:r>
              <a:rPr lang="en" sz="1500">
                <a:solidFill>
                  <a:schemeClr val="dk2"/>
                </a:solidFill>
                <a:latin typeface="Raleway SemiBold"/>
                <a:ea typeface="Raleway SemiBold"/>
                <a:cs typeface="Raleway SemiBold"/>
                <a:sym typeface="Raleway SemiBold"/>
              </a:rPr>
              <a:t> to represent the image.</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AutoNum type="arabicPeriod"/>
            </a:pPr>
            <a:r>
              <a:rPr lang="en" sz="1500">
                <a:solidFill>
                  <a:schemeClr val="dk2"/>
                </a:solidFill>
                <a:latin typeface="Raleway SemiBold"/>
                <a:ea typeface="Raleway SemiBold"/>
                <a:cs typeface="Raleway SemiBold"/>
                <a:sym typeface="Raleway SemiBold"/>
              </a:rPr>
              <a:t>In [2], the feature used are derived from the connected components and the moments at multiple thresholds. Thereafter the classical machine learning algorithms are used and it performance is analyzed</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AutoNum type="arabicPeriod"/>
            </a:pPr>
            <a:r>
              <a:rPr lang="en" sz="1500">
                <a:solidFill>
                  <a:schemeClr val="dk2"/>
                </a:solidFill>
                <a:latin typeface="Raleway SemiBold"/>
                <a:ea typeface="Raleway SemiBold"/>
                <a:cs typeface="Raleway SemiBold"/>
                <a:sym typeface="Raleway SemiBold"/>
              </a:rPr>
              <a:t>In [3] the authors have used Convoluted Neural Networks to classify the images</a:t>
            </a:r>
            <a:endParaRPr sz="1500">
              <a:solidFill>
                <a:schemeClr val="dk2"/>
              </a:solidFill>
              <a:latin typeface="Raleway SemiBold"/>
              <a:ea typeface="Raleway SemiBold"/>
              <a:cs typeface="Raleway SemiBold"/>
              <a:sym typeface="Raleway SemiBold"/>
            </a:endParaRPr>
          </a:p>
        </p:txBody>
      </p:sp>
      <p:sp>
        <p:nvSpPr>
          <p:cNvPr id="100" name="Google Shape;100;p15"/>
          <p:cNvSpPr txBox="1"/>
          <p:nvPr/>
        </p:nvSpPr>
        <p:spPr>
          <a:xfrm>
            <a:off x="748675" y="3881400"/>
            <a:ext cx="7688700" cy="1046700"/>
          </a:xfrm>
          <a:prstGeom prst="rect">
            <a:avLst/>
          </a:prstGeom>
          <a:noFill/>
          <a:ln>
            <a:noFill/>
          </a:ln>
        </p:spPr>
        <p:txBody>
          <a:bodyPr anchorCtr="0" anchor="t" bIns="91425" lIns="91425" spcFirstLastPara="1" rIns="91425" wrap="square" tIns="91425">
            <a:spAutoFit/>
          </a:bodyPr>
          <a:lstStyle/>
          <a:p>
            <a:pPr indent="0" lvl="0" marL="228600" rtl="0" algn="l">
              <a:spcBef>
                <a:spcPts val="0"/>
              </a:spcBef>
              <a:spcAft>
                <a:spcPts val="0"/>
              </a:spcAft>
              <a:buFont typeface="Lato"/>
              <a:buNone/>
            </a:pPr>
            <a:r>
              <a:t/>
            </a:r>
            <a:endParaRPr sz="800"/>
          </a:p>
          <a:p>
            <a:pPr indent="-228600" lvl="0" marL="457200" rtl="0" algn="l">
              <a:spcBef>
                <a:spcPts val="0"/>
              </a:spcBef>
              <a:spcAft>
                <a:spcPts val="0"/>
              </a:spcAft>
              <a:buFont typeface="Lato"/>
              <a:buNone/>
            </a:pPr>
            <a:r>
              <a:rPr lang="en" sz="800"/>
              <a:t>[1]R. Haralick, K. Shanmugam and I. Dinstein, "Textural Features for Image Classification", </a:t>
            </a:r>
            <a:r>
              <a:rPr i="1" lang="en" sz="800"/>
              <a:t>IEEE Transactions on Systems, Man, and Cybernetics</a:t>
            </a:r>
            <a:r>
              <a:rPr lang="en" sz="800"/>
              <a:t>, vol. -3, no. 6, pp. 610-621, 1973. Available: 10.1109/tsmc.1973.4309314.</a:t>
            </a:r>
            <a:endParaRPr sz="800"/>
          </a:p>
          <a:p>
            <a:pPr indent="-228600" lvl="0" marL="457200" rtl="0" algn="l">
              <a:spcBef>
                <a:spcPts val="0"/>
              </a:spcBef>
              <a:spcAft>
                <a:spcPts val="0"/>
              </a:spcAft>
              <a:buClr>
                <a:srgbClr val="000000"/>
              </a:buClr>
              <a:buSzPts val="1100"/>
              <a:buFont typeface="Lato"/>
              <a:buNone/>
            </a:pPr>
            <a:r>
              <a:rPr lang="en" sz="800"/>
              <a:t>[2] G Saiprasath, Naren Babu, J ArunPriyan, R Vinayakumar, V Sowmya, and K Soman. Performance comparison of machine learning algorithms for malaria detection using microscopic images. IJRAR19RP014 Int. J. Res. Anal. Rev.(IJRAR), 6(1), 2019</a:t>
            </a:r>
            <a:endParaRPr sz="800"/>
          </a:p>
          <a:p>
            <a:pPr indent="-228600" lvl="0" marL="457200" rtl="0" algn="l">
              <a:spcBef>
                <a:spcPts val="0"/>
              </a:spcBef>
              <a:spcAft>
                <a:spcPts val="0"/>
              </a:spcAft>
              <a:buFont typeface="Lato"/>
              <a:buNone/>
            </a:pPr>
            <a:r>
              <a:rPr lang="en" sz="800"/>
              <a:t>[3]S. Rajaraman et al., "Pre-trained convolutional neural networks as feature extractors toward improved malaria parasit</a:t>
            </a:r>
            <a:r>
              <a:rPr lang="en" sz="800"/>
              <a:t>e </a:t>
            </a:r>
            <a:r>
              <a:rPr lang="en" sz="800"/>
              <a:t>detection in thin blood smear images", </a:t>
            </a:r>
            <a:r>
              <a:rPr i="1" lang="en" sz="800"/>
              <a:t>PeerJ</a:t>
            </a:r>
            <a:r>
              <a:rPr lang="en" sz="800"/>
              <a:t>, vol. 6, p. e4568, 2018. Available: 10.7717/peerj.4568.</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6" name="Google Shape;106;p16"/>
          <p:cNvSpPr txBox="1"/>
          <p:nvPr>
            <p:ph idx="1" type="body"/>
          </p:nvPr>
        </p:nvSpPr>
        <p:spPr>
          <a:xfrm>
            <a:off x="729325" y="1901450"/>
            <a:ext cx="3774300" cy="27915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Obtained from Lister Hill National Center for Biomedical Communications, for a malaria screener research </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Contains low resolution images of cells collected from the blood swatches from 50 patients</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Consists of 27558 instances with equal number of parasitic and uninfected cell images</a:t>
            </a:r>
            <a:endParaRPr sz="1500">
              <a:solidFill>
                <a:schemeClr val="dk2"/>
              </a:solidFill>
              <a:latin typeface="Raleway SemiBold"/>
              <a:ea typeface="Raleway SemiBold"/>
              <a:cs typeface="Raleway SemiBold"/>
              <a:sym typeface="Raleway SemiBold"/>
            </a:endParaRPr>
          </a:p>
        </p:txBody>
      </p:sp>
      <p:pic>
        <p:nvPicPr>
          <p:cNvPr id="107" name="Google Shape;107;p16"/>
          <p:cNvPicPr preferRelativeResize="0"/>
          <p:nvPr/>
        </p:nvPicPr>
        <p:blipFill>
          <a:blip r:embed="rId4">
            <a:alphaModFix/>
          </a:blip>
          <a:stretch>
            <a:fillRect/>
          </a:stretch>
        </p:blipFill>
        <p:spPr>
          <a:xfrm>
            <a:off x="5986050" y="1271125"/>
            <a:ext cx="2219325" cy="1628775"/>
          </a:xfrm>
          <a:prstGeom prst="rect">
            <a:avLst/>
          </a:prstGeom>
          <a:noFill/>
          <a:ln>
            <a:noFill/>
          </a:ln>
        </p:spPr>
      </p:pic>
      <p:pic>
        <p:nvPicPr>
          <p:cNvPr id="108" name="Google Shape;108;p16"/>
          <p:cNvPicPr preferRelativeResize="0"/>
          <p:nvPr/>
        </p:nvPicPr>
        <p:blipFill>
          <a:blip r:embed="rId5">
            <a:alphaModFix/>
          </a:blip>
          <a:stretch>
            <a:fillRect/>
          </a:stretch>
        </p:blipFill>
        <p:spPr>
          <a:xfrm>
            <a:off x="6152750" y="3140375"/>
            <a:ext cx="1885950"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680275" y="831625"/>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Flow chart</a:t>
            </a:r>
            <a:endParaRPr/>
          </a:p>
        </p:txBody>
      </p:sp>
      <p:grpSp>
        <p:nvGrpSpPr>
          <p:cNvPr id="114" name="Google Shape;114;p17"/>
          <p:cNvGrpSpPr/>
          <p:nvPr/>
        </p:nvGrpSpPr>
        <p:grpSpPr>
          <a:xfrm>
            <a:off x="6" y="2041975"/>
            <a:ext cx="1664267" cy="2179430"/>
            <a:chOff x="571536" y="1788141"/>
            <a:chExt cx="1755000" cy="2066986"/>
          </a:xfrm>
        </p:grpSpPr>
        <p:sp>
          <p:nvSpPr>
            <p:cNvPr id="115" name="Google Shape;115;p17"/>
            <p:cNvSpPr/>
            <p:nvPr/>
          </p:nvSpPr>
          <p:spPr>
            <a:xfrm>
              <a:off x="945027" y="1788141"/>
              <a:ext cx="1008000" cy="9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1054973" y="2028538"/>
              <a:ext cx="7881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100">
                  <a:solidFill>
                    <a:srgbClr val="A72A1E"/>
                  </a:solidFill>
                  <a:latin typeface="Roboto"/>
                  <a:ea typeface="Roboto"/>
                  <a:cs typeface="Roboto"/>
                  <a:sym typeface="Roboto"/>
                </a:rPr>
                <a:t>Dataset</a:t>
              </a:r>
              <a:endParaRPr b="1" sz="1100">
                <a:solidFill>
                  <a:srgbClr val="A72A1E"/>
                </a:solidFill>
                <a:latin typeface="Roboto"/>
                <a:ea typeface="Roboto"/>
                <a:cs typeface="Roboto"/>
                <a:sym typeface="Roboto"/>
              </a:endParaRPr>
            </a:p>
          </p:txBody>
        </p:sp>
        <p:sp>
          <p:nvSpPr>
            <p:cNvPr id="117" name="Google Shape;117;p17"/>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1000">
                <a:solidFill>
                  <a:srgbClr val="A72A1E"/>
                </a:solidFill>
                <a:latin typeface="Roboto"/>
                <a:ea typeface="Roboto"/>
                <a:cs typeface="Roboto"/>
                <a:sym typeface="Roboto"/>
              </a:endParaRPr>
            </a:p>
          </p:txBody>
        </p:sp>
        <p:sp>
          <p:nvSpPr>
            <p:cNvPr id="118" name="Google Shape;118;p17"/>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A1E"/>
                  </a:solidFill>
                  <a:latin typeface="Roboto"/>
                  <a:ea typeface="Roboto"/>
                  <a:cs typeface="Roboto"/>
                  <a:sym typeface="Roboto"/>
                </a:rPr>
                <a:t>Label and split the instances as train and test</a:t>
              </a:r>
              <a:endParaRPr sz="800">
                <a:solidFill>
                  <a:srgbClr val="A72A1E"/>
                </a:solidFill>
                <a:latin typeface="Roboto"/>
                <a:ea typeface="Roboto"/>
                <a:cs typeface="Roboto"/>
                <a:sym typeface="Roboto"/>
              </a:endParaRPr>
            </a:p>
          </p:txBody>
        </p:sp>
      </p:grpSp>
      <p:grpSp>
        <p:nvGrpSpPr>
          <p:cNvPr id="119" name="Google Shape;119;p17"/>
          <p:cNvGrpSpPr/>
          <p:nvPr/>
        </p:nvGrpSpPr>
        <p:grpSpPr>
          <a:xfrm>
            <a:off x="2069775" y="2004625"/>
            <a:ext cx="1709104" cy="2254120"/>
            <a:chOff x="2699418" y="1892121"/>
            <a:chExt cx="1709104" cy="1963006"/>
          </a:xfrm>
        </p:grpSpPr>
        <p:sp>
          <p:nvSpPr>
            <p:cNvPr id="120" name="Google Shape;120;p17"/>
            <p:cNvSpPr/>
            <p:nvPr/>
          </p:nvSpPr>
          <p:spPr>
            <a:xfrm>
              <a:off x="2718918" y="1892121"/>
              <a:ext cx="1063800" cy="890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A1E"/>
                  </a:solidFill>
                  <a:latin typeface="Roboto"/>
                  <a:ea typeface="Roboto"/>
                  <a:cs typeface="Roboto"/>
                  <a:sym typeface="Roboto"/>
                </a:rPr>
                <a:t>Remove redundant images, split to train and test</a:t>
              </a:r>
              <a:endParaRPr sz="800">
                <a:solidFill>
                  <a:srgbClr val="A72A1E"/>
                </a:solidFill>
                <a:latin typeface="Roboto"/>
                <a:ea typeface="Roboto"/>
                <a:cs typeface="Roboto"/>
                <a:sym typeface="Roboto"/>
              </a:endParaRPr>
            </a:p>
          </p:txBody>
        </p:sp>
        <p:sp>
          <p:nvSpPr>
            <p:cNvPr id="122" name="Google Shape;122;p17"/>
            <p:cNvSpPr txBox="1"/>
            <p:nvPr/>
          </p:nvSpPr>
          <p:spPr>
            <a:xfrm>
              <a:off x="2699418" y="2136297"/>
              <a:ext cx="1102800" cy="26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72A1E"/>
                  </a:solidFill>
                  <a:latin typeface="Roboto"/>
                  <a:ea typeface="Roboto"/>
                  <a:cs typeface="Roboto"/>
                  <a:sym typeface="Roboto"/>
                </a:rPr>
                <a:t>Preprocessing</a:t>
              </a:r>
              <a:endParaRPr b="1" sz="1100">
                <a:solidFill>
                  <a:srgbClr val="A72A1E"/>
                </a:solidFill>
                <a:latin typeface="Roboto"/>
                <a:ea typeface="Roboto"/>
                <a:cs typeface="Roboto"/>
                <a:sym typeface="Roboto"/>
              </a:endParaRPr>
            </a:p>
          </p:txBody>
        </p:sp>
      </p:grpSp>
      <p:cxnSp>
        <p:nvCxnSpPr>
          <p:cNvPr id="123" name="Google Shape;123;p17"/>
          <p:cNvCxnSpPr/>
          <p:nvPr/>
        </p:nvCxnSpPr>
        <p:spPr>
          <a:xfrm>
            <a:off x="1419913" y="2516013"/>
            <a:ext cx="594300" cy="0"/>
          </a:xfrm>
          <a:prstGeom prst="straightConnector1">
            <a:avLst/>
          </a:prstGeom>
          <a:noFill/>
          <a:ln cap="flat" cmpd="sng" w="28575">
            <a:solidFill>
              <a:schemeClr val="dk2"/>
            </a:solidFill>
            <a:prstDash val="solid"/>
            <a:round/>
            <a:headEnd len="med" w="med" type="none"/>
            <a:tailEnd len="med" w="med" type="triangle"/>
          </a:ln>
        </p:spPr>
      </p:cxnSp>
      <p:cxnSp>
        <p:nvCxnSpPr>
          <p:cNvPr id="124" name="Google Shape;124;p17"/>
          <p:cNvCxnSpPr/>
          <p:nvPr/>
        </p:nvCxnSpPr>
        <p:spPr>
          <a:xfrm>
            <a:off x="3339350" y="2516013"/>
            <a:ext cx="594300" cy="0"/>
          </a:xfrm>
          <a:prstGeom prst="straightConnector1">
            <a:avLst/>
          </a:prstGeom>
          <a:noFill/>
          <a:ln cap="flat" cmpd="sng" w="28575">
            <a:solidFill>
              <a:schemeClr val="dk2"/>
            </a:solidFill>
            <a:prstDash val="solid"/>
            <a:round/>
            <a:headEnd len="med" w="med" type="none"/>
            <a:tailEnd len="med" w="med" type="triangle"/>
          </a:ln>
        </p:spPr>
      </p:cxnSp>
      <p:cxnSp>
        <p:nvCxnSpPr>
          <p:cNvPr id="125" name="Google Shape;125;p17"/>
          <p:cNvCxnSpPr/>
          <p:nvPr/>
        </p:nvCxnSpPr>
        <p:spPr>
          <a:xfrm>
            <a:off x="5258775" y="2516013"/>
            <a:ext cx="594300" cy="0"/>
          </a:xfrm>
          <a:prstGeom prst="straightConnector1">
            <a:avLst/>
          </a:prstGeom>
          <a:noFill/>
          <a:ln cap="flat" cmpd="sng" w="28575">
            <a:solidFill>
              <a:schemeClr val="dk2"/>
            </a:solidFill>
            <a:prstDash val="solid"/>
            <a:round/>
            <a:headEnd len="med" w="med" type="none"/>
            <a:tailEnd len="med" w="med" type="triangle"/>
          </a:ln>
        </p:spPr>
      </p:cxnSp>
      <p:grpSp>
        <p:nvGrpSpPr>
          <p:cNvPr id="126" name="Google Shape;126;p17"/>
          <p:cNvGrpSpPr/>
          <p:nvPr/>
        </p:nvGrpSpPr>
        <p:grpSpPr>
          <a:xfrm>
            <a:off x="3834427" y="2004625"/>
            <a:ext cx="1820915" cy="2254120"/>
            <a:chOff x="2587607" y="1892121"/>
            <a:chExt cx="1820915" cy="1963006"/>
          </a:xfrm>
        </p:grpSpPr>
        <p:sp>
          <p:nvSpPr>
            <p:cNvPr id="127" name="Google Shape;127;p17"/>
            <p:cNvSpPr/>
            <p:nvPr/>
          </p:nvSpPr>
          <p:spPr>
            <a:xfrm>
              <a:off x="2702906" y="1892121"/>
              <a:ext cx="1166100" cy="944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A1E"/>
                  </a:solidFill>
                  <a:latin typeface="Roboto"/>
                  <a:ea typeface="Roboto"/>
                  <a:cs typeface="Roboto"/>
                  <a:sym typeface="Roboto"/>
                </a:rPr>
                <a:t>Extract most important features using Haralick’s features method and moments at different thresholds</a:t>
              </a:r>
              <a:endParaRPr sz="800">
                <a:solidFill>
                  <a:srgbClr val="A72A1E"/>
                </a:solidFill>
                <a:latin typeface="Roboto"/>
                <a:ea typeface="Roboto"/>
                <a:cs typeface="Roboto"/>
                <a:sym typeface="Roboto"/>
              </a:endParaRPr>
            </a:p>
          </p:txBody>
        </p:sp>
        <p:sp>
          <p:nvSpPr>
            <p:cNvPr id="129" name="Google Shape;129;p17"/>
            <p:cNvSpPr txBox="1"/>
            <p:nvPr/>
          </p:nvSpPr>
          <p:spPr>
            <a:xfrm>
              <a:off x="2587607" y="2093114"/>
              <a:ext cx="1272600" cy="26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72A1E"/>
                  </a:solidFill>
                  <a:latin typeface="Roboto"/>
                  <a:ea typeface="Roboto"/>
                  <a:cs typeface="Roboto"/>
                  <a:sym typeface="Roboto"/>
                </a:rPr>
                <a:t>Feature Extraction</a:t>
              </a:r>
              <a:endParaRPr b="1" sz="1100">
                <a:solidFill>
                  <a:srgbClr val="A72A1E"/>
                </a:solidFill>
                <a:latin typeface="Roboto"/>
                <a:ea typeface="Roboto"/>
                <a:cs typeface="Roboto"/>
                <a:sym typeface="Roboto"/>
              </a:endParaRPr>
            </a:p>
          </p:txBody>
        </p:sp>
      </p:grpSp>
      <p:grpSp>
        <p:nvGrpSpPr>
          <p:cNvPr id="130" name="Google Shape;130;p17"/>
          <p:cNvGrpSpPr/>
          <p:nvPr/>
        </p:nvGrpSpPr>
        <p:grpSpPr>
          <a:xfrm>
            <a:off x="5908375" y="2004640"/>
            <a:ext cx="1709100" cy="2254092"/>
            <a:chOff x="2699418" y="1968038"/>
            <a:chExt cx="1709100" cy="1887217"/>
          </a:xfrm>
        </p:grpSpPr>
        <p:sp>
          <p:nvSpPr>
            <p:cNvPr id="131" name="Google Shape;131;p17"/>
            <p:cNvSpPr/>
            <p:nvPr/>
          </p:nvSpPr>
          <p:spPr>
            <a:xfrm>
              <a:off x="2825843" y="1968038"/>
              <a:ext cx="1063800" cy="890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nvSpPr>
          <p:spPr>
            <a:xfrm>
              <a:off x="2699418" y="3191955"/>
              <a:ext cx="1709100" cy="66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A1E"/>
                  </a:solidFill>
                  <a:latin typeface="Roboto"/>
                  <a:ea typeface="Roboto"/>
                  <a:cs typeface="Roboto"/>
                  <a:sym typeface="Roboto"/>
                </a:rPr>
                <a:t>Train the data with the machine learning algorithms and and predict the labels with test instances</a:t>
              </a:r>
              <a:endParaRPr sz="800">
                <a:solidFill>
                  <a:srgbClr val="A72A1E"/>
                </a:solidFill>
                <a:latin typeface="Roboto"/>
                <a:ea typeface="Roboto"/>
                <a:cs typeface="Roboto"/>
                <a:sym typeface="Roboto"/>
              </a:endParaRPr>
            </a:p>
          </p:txBody>
        </p:sp>
        <p:sp>
          <p:nvSpPr>
            <p:cNvPr id="133" name="Google Shape;133;p17"/>
            <p:cNvSpPr txBox="1"/>
            <p:nvPr/>
          </p:nvSpPr>
          <p:spPr>
            <a:xfrm>
              <a:off x="2840781" y="2183533"/>
              <a:ext cx="1102800" cy="25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72A1E"/>
                  </a:solidFill>
                  <a:latin typeface="Roboto"/>
                  <a:ea typeface="Roboto"/>
                  <a:cs typeface="Roboto"/>
                  <a:sym typeface="Roboto"/>
                </a:rPr>
                <a:t>Classification model</a:t>
              </a:r>
              <a:endParaRPr b="1" sz="1100">
                <a:solidFill>
                  <a:srgbClr val="A72A1E"/>
                </a:solidFill>
                <a:latin typeface="Roboto"/>
                <a:ea typeface="Roboto"/>
                <a:cs typeface="Roboto"/>
                <a:sym typeface="Roboto"/>
              </a:endParaRPr>
            </a:p>
          </p:txBody>
        </p:sp>
      </p:grpSp>
      <p:cxnSp>
        <p:nvCxnSpPr>
          <p:cNvPr id="134" name="Google Shape;134;p17"/>
          <p:cNvCxnSpPr/>
          <p:nvPr/>
        </p:nvCxnSpPr>
        <p:spPr>
          <a:xfrm rot="-2698773">
            <a:off x="7262267" y="1831967"/>
            <a:ext cx="594182" cy="0"/>
          </a:xfrm>
          <a:prstGeom prst="straightConnector1">
            <a:avLst/>
          </a:prstGeom>
          <a:noFill/>
          <a:ln cap="flat" cmpd="sng" w="28575">
            <a:solidFill>
              <a:schemeClr val="dk2"/>
            </a:solidFill>
            <a:prstDash val="solid"/>
            <a:round/>
            <a:headEnd len="med" w="med" type="none"/>
            <a:tailEnd len="med" w="med" type="triangle"/>
          </a:ln>
        </p:spPr>
      </p:cxnSp>
      <p:cxnSp>
        <p:nvCxnSpPr>
          <p:cNvPr id="135" name="Google Shape;135;p17"/>
          <p:cNvCxnSpPr/>
          <p:nvPr/>
        </p:nvCxnSpPr>
        <p:spPr>
          <a:xfrm rot="2700000">
            <a:off x="7262142" y="2781902"/>
            <a:ext cx="594394" cy="0"/>
          </a:xfrm>
          <a:prstGeom prst="straightConnector1">
            <a:avLst/>
          </a:prstGeom>
          <a:noFill/>
          <a:ln cap="flat" cmpd="sng" w="28575">
            <a:solidFill>
              <a:schemeClr val="dk2"/>
            </a:solidFill>
            <a:prstDash val="solid"/>
            <a:round/>
            <a:headEnd len="med" w="med" type="none"/>
            <a:tailEnd len="med" w="med" type="triangle"/>
          </a:ln>
        </p:spPr>
      </p:cxnSp>
      <p:sp>
        <p:nvSpPr>
          <p:cNvPr id="136" name="Google Shape;136;p17"/>
          <p:cNvSpPr/>
          <p:nvPr/>
        </p:nvSpPr>
        <p:spPr>
          <a:xfrm>
            <a:off x="7769500" y="939250"/>
            <a:ext cx="1092300" cy="914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72A1E"/>
                </a:solidFill>
                <a:latin typeface="Roboto"/>
                <a:ea typeface="Roboto"/>
                <a:cs typeface="Roboto"/>
                <a:sym typeface="Roboto"/>
              </a:rPr>
              <a:t>Parasitic cell</a:t>
            </a:r>
            <a:endParaRPr b="1" sz="1100">
              <a:solidFill>
                <a:srgbClr val="A72A1E"/>
              </a:solidFill>
              <a:latin typeface="Roboto"/>
              <a:ea typeface="Roboto"/>
              <a:cs typeface="Roboto"/>
              <a:sym typeface="Roboto"/>
            </a:endParaRPr>
          </a:p>
        </p:txBody>
      </p:sp>
      <p:sp>
        <p:nvSpPr>
          <p:cNvPr id="137" name="Google Shape;137;p17"/>
          <p:cNvSpPr/>
          <p:nvPr/>
        </p:nvSpPr>
        <p:spPr>
          <a:xfrm>
            <a:off x="7721500" y="2815075"/>
            <a:ext cx="1354200" cy="914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72A1E"/>
                </a:solidFill>
                <a:latin typeface="Roboto"/>
                <a:ea typeface="Roboto"/>
                <a:cs typeface="Roboto"/>
                <a:sym typeface="Roboto"/>
              </a:rPr>
              <a:t>Uninfected cell</a:t>
            </a:r>
            <a:endParaRPr b="1" sz="1100">
              <a:solidFill>
                <a:srgbClr val="A72A1E"/>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43" name="Google Shape;143;p18"/>
          <p:cNvSpPr txBox="1"/>
          <p:nvPr>
            <p:ph idx="1" type="body"/>
          </p:nvPr>
        </p:nvSpPr>
        <p:spPr>
          <a:xfrm>
            <a:off x="748675" y="1853850"/>
            <a:ext cx="7688700" cy="2637000"/>
          </a:xfrm>
          <a:prstGeom prst="rect">
            <a:avLst/>
          </a:prstGeom>
        </p:spPr>
        <p:txBody>
          <a:bodyPr anchorCtr="0" anchor="t" bIns="91425" lIns="91425" spcFirstLastPara="1" rIns="91425" wrap="square" tIns="91425">
            <a:normAutofit lnSpcReduction="10000"/>
          </a:bodyPr>
          <a:lstStyle/>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Haralick features and Hu moments are taken with the help of </a:t>
            </a:r>
            <a:r>
              <a:rPr lang="en" sz="1500">
                <a:solidFill>
                  <a:schemeClr val="dk2"/>
                </a:solidFill>
                <a:latin typeface="Raleway SemiBold"/>
                <a:ea typeface="Raleway SemiBold"/>
                <a:cs typeface="Raleway SemiBold"/>
                <a:sym typeface="Raleway SemiBold"/>
              </a:rPr>
              <a:t>opencv and mahotas</a:t>
            </a:r>
            <a:r>
              <a:rPr lang="en" sz="1500">
                <a:solidFill>
                  <a:schemeClr val="dk2"/>
                </a:solidFill>
                <a:latin typeface="Raleway SemiBold"/>
                <a:ea typeface="Raleway SemiBold"/>
                <a:cs typeface="Raleway SemiBold"/>
                <a:sym typeface="Raleway SemiBold"/>
              </a:rPr>
              <a:t> packages.</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Extracted each images moments and Haralick features .</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The Haralick features are based on the statistical measures eg.variance,contrast,,correlation etc, of the gray scale image</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Hu moments are the central moments that are invariant to translation, scaling or rotation of the image.</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7 moments are returned based on the central moments calculated for the gray image</a:t>
            </a:r>
            <a:endParaRPr sz="1500">
              <a:solidFill>
                <a:schemeClr val="dk2"/>
              </a:solidFill>
              <a:latin typeface="Raleway SemiBold"/>
              <a:ea typeface="Raleway SemiBold"/>
              <a:cs typeface="Raleway SemiBold"/>
              <a:sym typeface="Raleway SemiBold"/>
            </a:endParaRPr>
          </a:p>
          <a:p>
            <a:pPr indent="-323850" lvl="0" marL="457200" rtl="0" algn="l">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Concatenated the features and the label to form the modified dataset.</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1200"/>
              </a:spcAft>
              <a:buNone/>
            </a:pPr>
            <a:r>
              <a:t/>
            </a:r>
            <a:endParaRPr sz="1500">
              <a:solidFill>
                <a:schemeClr val="dk2"/>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Haralick feature extraction from GLCM</a:t>
            </a:r>
            <a:endParaRPr/>
          </a:p>
        </p:txBody>
      </p:sp>
      <p:pic>
        <p:nvPicPr>
          <p:cNvPr id="149" name="Google Shape;149;p19"/>
          <p:cNvPicPr preferRelativeResize="0"/>
          <p:nvPr/>
        </p:nvPicPr>
        <p:blipFill>
          <a:blip r:embed="rId4">
            <a:alphaModFix/>
          </a:blip>
          <a:stretch>
            <a:fillRect/>
          </a:stretch>
        </p:blipFill>
        <p:spPr>
          <a:xfrm>
            <a:off x="649675" y="2018138"/>
            <a:ext cx="3649100" cy="1665125"/>
          </a:xfrm>
          <a:prstGeom prst="rect">
            <a:avLst/>
          </a:prstGeom>
          <a:noFill/>
          <a:ln>
            <a:noFill/>
          </a:ln>
        </p:spPr>
      </p:pic>
      <p:pic>
        <p:nvPicPr>
          <p:cNvPr id="150" name="Google Shape;150;p19"/>
          <p:cNvPicPr preferRelativeResize="0"/>
          <p:nvPr/>
        </p:nvPicPr>
        <p:blipFill>
          <a:blip r:embed="rId5">
            <a:alphaModFix/>
          </a:blip>
          <a:stretch>
            <a:fillRect/>
          </a:stretch>
        </p:blipFill>
        <p:spPr>
          <a:xfrm>
            <a:off x="4728050" y="2209763"/>
            <a:ext cx="4177976" cy="1281850"/>
          </a:xfrm>
          <a:prstGeom prst="rect">
            <a:avLst/>
          </a:prstGeom>
          <a:noFill/>
          <a:ln>
            <a:noFill/>
          </a:ln>
        </p:spPr>
      </p:pic>
      <p:sp>
        <p:nvSpPr>
          <p:cNvPr id="151" name="Google Shape;151;p19"/>
          <p:cNvSpPr txBox="1"/>
          <p:nvPr/>
        </p:nvSpPr>
        <p:spPr>
          <a:xfrm>
            <a:off x="499125" y="4728600"/>
            <a:ext cx="840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Figure source: </a:t>
            </a:r>
            <a:r>
              <a:rPr lang="en" sz="1000" u="sng">
                <a:solidFill>
                  <a:schemeClr val="hlink"/>
                </a:solidFill>
                <a:latin typeface="Lato"/>
                <a:ea typeface="Lato"/>
                <a:cs typeface="Lato"/>
                <a:sym typeface="Lato"/>
                <a:hlinkClick r:id="rId6"/>
              </a:rPr>
              <a:t>https://cvexplained.wordpress.com/2020/07/22/10-6-haralick-texture/</a:t>
            </a:r>
            <a:r>
              <a:rPr lang="en" sz="1000">
                <a:latin typeface="Lato"/>
                <a:ea typeface="Lato"/>
                <a:cs typeface="Lato"/>
                <a:sym typeface="Lato"/>
              </a:rPr>
              <a:t> </a:t>
            </a:r>
            <a:endParaRPr sz="1000">
              <a:latin typeface="Lato"/>
              <a:ea typeface="Lato"/>
              <a:cs typeface="Lato"/>
              <a:sym typeface="Lato"/>
            </a:endParaRPr>
          </a:p>
        </p:txBody>
      </p:sp>
      <p:sp>
        <p:nvSpPr>
          <p:cNvPr id="152" name="Google Shape;152;p19"/>
          <p:cNvSpPr txBox="1"/>
          <p:nvPr/>
        </p:nvSpPr>
        <p:spPr>
          <a:xfrm>
            <a:off x="724900" y="3861425"/>
            <a:ext cx="349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GLCM matrix formation from gray scale image</a:t>
            </a:r>
            <a:endParaRPr>
              <a:latin typeface="Lato"/>
              <a:ea typeface="Lato"/>
              <a:cs typeface="Lato"/>
              <a:sym typeface="Lato"/>
            </a:endParaRPr>
          </a:p>
        </p:txBody>
      </p:sp>
      <p:sp>
        <p:nvSpPr>
          <p:cNvPr id="153" name="Google Shape;153;p19"/>
          <p:cNvSpPr txBox="1"/>
          <p:nvPr/>
        </p:nvSpPr>
        <p:spPr>
          <a:xfrm>
            <a:off x="4835025" y="3910013"/>
            <a:ext cx="40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four levels of adjacency considered</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algorithms and Checking performance</a:t>
            </a:r>
            <a:endParaRPr/>
          </a:p>
        </p:txBody>
      </p:sp>
      <p:sp>
        <p:nvSpPr>
          <p:cNvPr id="159" name="Google Shape;159;p20"/>
          <p:cNvSpPr txBox="1"/>
          <p:nvPr>
            <p:ph idx="1" type="body"/>
          </p:nvPr>
        </p:nvSpPr>
        <p:spPr>
          <a:xfrm>
            <a:off x="748675" y="1853850"/>
            <a:ext cx="7688700" cy="2934000"/>
          </a:xfrm>
          <a:prstGeom prst="rect">
            <a:avLst/>
          </a:prstGeom>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The dataset is split in 75:25 ratio,</a:t>
            </a:r>
            <a:r>
              <a:rPr lang="en" sz="1500">
                <a:solidFill>
                  <a:schemeClr val="dk2"/>
                </a:solidFill>
                <a:latin typeface="Raleway SemiBold"/>
                <a:ea typeface="Raleway SemiBold"/>
                <a:cs typeface="Raleway SemiBold"/>
                <a:sym typeface="Raleway SemiBold"/>
              </a:rPr>
              <a:t>scaled</a:t>
            </a:r>
            <a:r>
              <a:rPr lang="en" sz="1500">
                <a:solidFill>
                  <a:schemeClr val="dk2"/>
                </a:solidFill>
                <a:latin typeface="Raleway SemiBold"/>
                <a:ea typeface="Raleway SemiBold"/>
                <a:cs typeface="Raleway SemiBold"/>
                <a:sym typeface="Raleway SemiBold"/>
              </a:rPr>
              <a:t> and then given as input to the algorithms</a:t>
            </a:r>
            <a:endParaRPr sz="1500">
              <a:solidFill>
                <a:schemeClr val="dk2"/>
              </a:solidFill>
              <a:latin typeface="Raleway SemiBold"/>
              <a:ea typeface="Raleway SemiBold"/>
              <a:cs typeface="Raleway SemiBold"/>
              <a:sym typeface="Raleway SemiBold"/>
            </a:endParaRPr>
          </a:p>
          <a:p>
            <a:pPr indent="-323850" lvl="0" marL="457200" rtl="0" algn="l">
              <a:lnSpc>
                <a:spcPct val="11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The accuracy,precision,recall and f1 score are checked for each and compared</a:t>
            </a:r>
            <a:endParaRPr sz="1500">
              <a:solidFill>
                <a:schemeClr val="dk2"/>
              </a:solidFill>
              <a:latin typeface="Raleway SemiBold"/>
              <a:ea typeface="Raleway SemiBold"/>
              <a:cs typeface="Raleway SemiBold"/>
              <a:sym typeface="Raleway SemiBold"/>
            </a:endParaRPr>
          </a:p>
          <a:p>
            <a:pPr indent="-323850" lvl="0" marL="457200" rtl="0" algn="l">
              <a:lnSpc>
                <a:spcPct val="11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The ROC and Precision vs Recall graphs are plotted.</a:t>
            </a:r>
            <a:endParaRPr sz="1500">
              <a:solidFill>
                <a:schemeClr val="dk2"/>
              </a:solidFill>
              <a:latin typeface="Raleway SemiBold"/>
              <a:ea typeface="Raleway SemiBold"/>
              <a:cs typeface="Raleway SemiBold"/>
              <a:sym typeface="Raleway SemiBold"/>
            </a:endParaRPr>
          </a:p>
          <a:p>
            <a:pPr indent="-323850" lvl="0" marL="457200" rtl="0" algn="l">
              <a:lnSpc>
                <a:spcPct val="11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Algorithms</a:t>
            </a:r>
            <a:r>
              <a:rPr lang="en" sz="1500">
                <a:solidFill>
                  <a:schemeClr val="dk2"/>
                </a:solidFill>
                <a:latin typeface="Raleway SemiBold"/>
                <a:ea typeface="Raleway SemiBold"/>
                <a:cs typeface="Raleway SemiBold"/>
                <a:sym typeface="Raleway SemiBold"/>
              </a:rPr>
              <a:t> considered for analysis include:</a:t>
            </a:r>
            <a:endParaRPr sz="1500">
              <a:solidFill>
                <a:schemeClr val="dk2"/>
              </a:solidFill>
              <a:latin typeface="Raleway SemiBold"/>
              <a:ea typeface="Raleway SemiBold"/>
              <a:cs typeface="Raleway SemiBold"/>
              <a:sym typeface="Raleway SemiBold"/>
            </a:endParaRPr>
          </a:p>
          <a:p>
            <a:pPr indent="0" lvl="0" marL="1371600" rtl="0" algn="l">
              <a:lnSpc>
                <a:spcPct val="95000"/>
              </a:lnSpc>
              <a:spcBef>
                <a:spcPts val="1200"/>
              </a:spcBef>
              <a:spcAft>
                <a:spcPts val="0"/>
              </a:spcAft>
              <a:buNone/>
            </a:pPr>
            <a:r>
              <a:t/>
            </a:r>
            <a:endParaRPr sz="1500">
              <a:solidFill>
                <a:schemeClr val="dk2"/>
              </a:solidFill>
              <a:latin typeface="Raleway SemiBold"/>
              <a:ea typeface="Raleway SemiBold"/>
              <a:cs typeface="Raleway SemiBold"/>
              <a:sym typeface="Raleway SemiBold"/>
            </a:endParaRPr>
          </a:p>
          <a:p>
            <a:pPr indent="0" lvl="0" marL="1371600" rtl="0" algn="l">
              <a:lnSpc>
                <a:spcPct val="95000"/>
              </a:lnSpc>
              <a:spcBef>
                <a:spcPts val="1200"/>
              </a:spcBef>
              <a:spcAft>
                <a:spcPts val="0"/>
              </a:spcAft>
              <a:buNone/>
            </a:pPr>
            <a:r>
              <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0"/>
              </a:spcAft>
              <a:buNone/>
            </a:pPr>
            <a:r>
              <a:t/>
            </a:r>
            <a:endParaRPr sz="1500">
              <a:solidFill>
                <a:schemeClr val="dk2"/>
              </a:solidFill>
              <a:latin typeface="Raleway SemiBold"/>
              <a:ea typeface="Raleway SemiBold"/>
              <a:cs typeface="Raleway SemiBold"/>
              <a:sym typeface="Raleway SemiBold"/>
            </a:endParaRPr>
          </a:p>
          <a:p>
            <a:pPr indent="0" lvl="0" marL="914400" rtl="0" algn="l">
              <a:lnSpc>
                <a:spcPct val="95000"/>
              </a:lnSpc>
              <a:spcBef>
                <a:spcPts val="1200"/>
              </a:spcBef>
              <a:spcAft>
                <a:spcPts val="1200"/>
              </a:spcAft>
              <a:buNone/>
            </a:pPr>
            <a:r>
              <a:t/>
            </a:r>
            <a:endParaRPr sz="1500">
              <a:solidFill>
                <a:schemeClr val="dk2"/>
              </a:solidFill>
              <a:latin typeface="Raleway SemiBold"/>
              <a:ea typeface="Raleway SemiBold"/>
              <a:cs typeface="Raleway SemiBold"/>
              <a:sym typeface="Raleway SemiBold"/>
            </a:endParaRPr>
          </a:p>
        </p:txBody>
      </p:sp>
      <p:graphicFrame>
        <p:nvGraphicFramePr>
          <p:cNvPr id="160" name="Google Shape;160;p20"/>
          <p:cNvGraphicFramePr/>
          <p:nvPr/>
        </p:nvGraphicFramePr>
        <p:xfrm>
          <a:off x="1843400" y="3420200"/>
          <a:ext cx="3000000" cy="3000000"/>
        </p:xfrm>
        <a:graphic>
          <a:graphicData uri="http://schemas.openxmlformats.org/drawingml/2006/table">
            <a:tbl>
              <a:tblPr>
                <a:noFill/>
                <a:tableStyleId>{E12B9541-BFE5-409B-BC3C-A5C6962088E1}</a:tableStyleId>
              </a:tblPr>
              <a:tblGrid>
                <a:gridCol w="2262525"/>
                <a:gridCol w="2262525"/>
              </a:tblGrid>
              <a:tr h="376325">
                <a:tc>
                  <a:txBody>
                    <a:bodyPr/>
                    <a:lstStyle/>
                    <a:p>
                      <a:pPr indent="0" lvl="0" marL="0" rtl="0" algn="l">
                        <a:spcBef>
                          <a:spcPts val="0"/>
                        </a:spcBef>
                        <a:spcAft>
                          <a:spcPts val="0"/>
                        </a:spcAft>
                        <a:buNone/>
                      </a:pPr>
                      <a:r>
                        <a:rPr lang="en">
                          <a:latin typeface="Raleway"/>
                          <a:ea typeface="Raleway"/>
                          <a:cs typeface="Raleway"/>
                          <a:sym typeface="Raleway"/>
                        </a:rPr>
                        <a:t>Support Vector Classifier</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latin typeface="Raleway"/>
                          <a:ea typeface="Raleway"/>
                          <a:cs typeface="Raleway"/>
                          <a:sym typeface="Raleway"/>
                        </a:rPr>
                        <a:t>Adaboost</a:t>
                      </a:r>
                      <a:r>
                        <a:rPr lang="en">
                          <a:latin typeface="Raleway"/>
                          <a:ea typeface="Raleway"/>
                          <a:cs typeface="Raleway"/>
                          <a:sym typeface="Raleway"/>
                        </a:rPr>
                        <a:t> Classifier</a:t>
                      </a:r>
                      <a:endParaRPr>
                        <a:latin typeface="Raleway"/>
                        <a:ea typeface="Raleway"/>
                        <a:cs typeface="Raleway"/>
                        <a:sym typeface="Raleway"/>
                      </a:endParaRPr>
                    </a:p>
                  </a:txBody>
                  <a:tcPr marT="91425" marB="91425" marR="91425" marL="91425"/>
                </a:tc>
              </a:tr>
              <a:tr h="376325">
                <a:tc>
                  <a:txBody>
                    <a:bodyPr/>
                    <a:lstStyle/>
                    <a:p>
                      <a:pPr indent="0" lvl="0" marL="0" rtl="0" algn="l">
                        <a:spcBef>
                          <a:spcPts val="0"/>
                        </a:spcBef>
                        <a:spcAft>
                          <a:spcPts val="0"/>
                        </a:spcAft>
                        <a:buNone/>
                      </a:pPr>
                      <a:r>
                        <a:rPr lang="en">
                          <a:latin typeface="Raleway"/>
                          <a:ea typeface="Raleway"/>
                          <a:cs typeface="Raleway"/>
                          <a:sym typeface="Raleway"/>
                        </a:rPr>
                        <a:t>Random Forest</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latin typeface="Raleway"/>
                          <a:ea typeface="Raleway"/>
                          <a:cs typeface="Raleway"/>
                          <a:sym typeface="Raleway"/>
                        </a:rPr>
                        <a:t>Extra Trees Classifier</a:t>
                      </a:r>
                      <a:endParaRPr>
                        <a:latin typeface="Raleway"/>
                        <a:ea typeface="Raleway"/>
                        <a:cs typeface="Raleway"/>
                        <a:sym typeface="Raleway"/>
                      </a:endParaRPr>
                    </a:p>
                  </a:txBody>
                  <a:tcPr marT="91425" marB="91425" marR="91425" marL="91425"/>
                </a:tc>
              </a:tr>
              <a:tr h="376325">
                <a:tc>
                  <a:txBody>
                    <a:bodyPr/>
                    <a:lstStyle/>
                    <a:p>
                      <a:pPr indent="0" lvl="0" marL="0" rtl="0" algn="l">
                        <a:spcBef>
                          <a:spcPts val="0"/>
                        </a:spcBef>
                        <a:spcAft>
                          <a:spcPts val="0"/>
                        </a:spcAft>
                        <a:buNone/>
                      </a:pPr>
                      <a:r>
                        <a:rPr lang="en">
                          <a:latin typeface="Raleway"/>
                          <a:ea typeface="Raleway"/>
                          <a:cs typeface="Raleway"/>
                          <a:sym typeface="Raleway"/>
                        </a:rPr>
                        <a:t>Naive Bayes</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latin typeface="Raleway"/>
                          <a:ea typeface="Raleway"/>
                          <a:cs typeface="Raleway"/>
                          <a:sym typeface="Raleway"/>
                        </a:rPr>
                        <a:t>Logistic Regression</a:t>
                      </a:r>
                      <a:endParaRPr>
                        <a:latin typeface="Raleway"/>
                        <a:ea typeface="Raleway"/>
                        <a:cs typeface="Raleway"/>
                        <a:sym typeface="Raleway"/>
                      </a:endParaRPr>
                    </a:p>
                  </a:txBody>
                  <a:tcPr marT="91425" marB="91425" marR="91425" marL="91425"/>
                </a:tc>
              </a:tr>
              <a:tr h="376325">
                <a:tc>
                  <a:txBody>
                    <a:bodyPr/>
                    <a:lstStyle/>
                    <a:p>
                      <a:pPr indent="0" lvl="0" marL="0" rtl="0" algn="l">
                        <a:spcBef>
                          <a:spcPts val="0"/>
                        </a:spcBef>
                        <a:spcAft>
                          <a:spcPts val="0"/>
                        </a:spcAft>
                        <a:buNone/>
                      </a:pPr>
                      <a:r>
                        <a:rPr lang="en">
                          <a:latin typeface="Raleway"/>
                          <a:ea typeface="Raleway"/>
                          <a:cs typeface="Raleway"/>
                          <a:sym typeface="Raleway"/>
                        </a:rPr>
                        <a:t>KNN</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latin typeface="Raleway"/>
                          <a:ea typeface="Raleway"/>
                          <a:cs typeface="Raleway"/>
                          <a:sym typeface="Raleway"/>
                        </a:rPr>
                        <a:t>Decision Trees</a:t>
                      </a:r>
                      <a:endParaRPr>
                        <a:latin typeface="Raleway"/>
                        <a:ea typeface="Raleway"/>
                        <a:cs typeface="Raleway"/>
                        <a:sym typeface="Raleway"/>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1"/>
          <p:cNvSpPr txBox="1"/>
          <p:nvPr>
            <p:ph type="title"/>
          </p:nvPr>
        </p:nvSpPr>
        <p:spPr>
          <a:xfrm>
            <a:off x="729450" y="1236225"/>
            <a:ext cx="7688400" cy="46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Algorithms-Snapshot</a:t>
            </a:r>
            <a:endParaRPr/>
          </a:p>
        </p:txBody>
      </p:sp>
      <p:pic>
        <p:nvPicPr>
          <p:cNvPr id="166" name="Google Shape;166;p21"/>
          <p:cNvPicPr preferRelativeResize="0"/>
          <p:nvPr/>
        </p:nvPicPr>
        <p:blipFill>
          <a:blip r:embed="rId4">
            <a:alphaModFix/>
          </a:blip>
          <a:stretch>
            <a:fillRect/>
          </a:stretch>
        </p:blipFill>
        <p:spPr>
          <a:xfrm>
            <a:off x="1121450" y="1804300"/>
            <a:ext cx="3251712" cy="3139274"/>
          </a:xfrm>
          <a:prstGeom prst="rect">
            <a:avLst/>
          </a:prstGeom>
          <a:noFill/>
          <a:ln>
            <a:noFill/>
          </a:ln>
        </p:spPr>
      </p:pic>
      <p:pic>
        <p:nvPicPr>
          <p:cNvPr id="167" name="Google Shape;167;p21"/>
          <p:cNvPicPr preferRelativeResize="0"/>
          <p:nvPr/>
        </p:nvPicPr>
        <p:blipFill>
          <a:blip r:embed="rId5">
            <a:alphaModFix/>
          </a:blip>
          <a:stretch>
            <a:fillRect/>
          </a:stretch>
        </p:blipFill>
        <p:spPr>
          <a:xfrm>
            <a:off x="5036337" y="1804300"/>
            <a:ext cx="3139274" cy="3139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