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54"/>
  </p:notesMasterIdLst>
  <p:sldIdLst>
    <p:sldId id="256" r:id="rId2"/>
    <p:sldId id="257" r:id="rId3"/>
    <p:sldId id="258" r:id="rId4"/>
    <p:sldId id="266" r:id="rId5"/>
    <p:sldId id="283" r:id="rId6"/>
    <p:sldId id="259" r:id="rId7"/>
    <p:sldId id="261" r:id="rId8"/>
    <p:sldId id="262" r:id="rId9"/>
    <p:sldId id="264" r:id="rId10"/>
    <p:sldId id="265" r:id="rId11"/>
    <p:sldId id="268" r:id="rId12"/>
    <p:sldId id="277" r:id="rId13"/>
    <p:sldId id="269" r:id="rId14"/>
    <p:sldId id="275" r:id="rId15"/>
    <p:sldId id="271" r:id="rId16"/>
    <p:sldId id="272" r:id="rId17"/>
    <p:sldId id="273" r:id="rId18"/>
    <p:sldId id="274" r:id="rId19"/>
    <p:sldId id="281" r:id="rId20"/>
    <p:sldId id="309" r:id="rId21"/>
    <p:sldId id="279" r:id="rId22"/>
    <p:sldId id="286" r:id="rId23"/>
    <p:sldId id="285" r:id="rId24"/>
    <p:sldId id="284" r:id="rId25"/>
    <p:sldId id="291" r:id="rId26"/>
    <p:sldId id="290" r:id="rId27"/>
    <p:sldId id="297" r:id="rId28"/>
    <p:sldId id="308" r:id="rId29"/>
    <p:sldId id="304" r:id="rId30"/>
    <p:sldId id="305" r:id="rId31"/>
    <p:sldId id="310" r:id="rId32"/>
    <p:sldId id="311" r:id="rId33"/>
    <p:sldId id="312" r:id="rId34"/>
    <p:sldId id="313" r:id="rId35"/>
    <p:sldId id="316" r:id="rId36"/>
    <p:sldId id="315" r:id="rId37"/>
    <p:sldId id="314" r:id="rId38"/>
    <p:sldId id="319" r:id="rId39"/>
    <p:sldId id="321" r:id="rId40"/>
    <p:sldId id="320" r:id="rId41"/>
    <p:sldId id="318" r:id="rId42"/>
    <p:sldId id="317" r:id="rId43"/>
    <p:sldId id="324" r:id="rId44"/>
    <p:sldId id="323" r:id="rId45"/>
    <p:sldId id="322" r:id="rId46"/>
    <p:sldId id="307" r:id="rId47"/>
    <p:sldId id="306" r:id="rId48"/>
    <p:sldId id="303" r:id="rId49"/>
    <p:sldId id="325" r:id="rId50"/>
    <p:sldId id="326" r:id="rId51"/>
    <p:sldId id="327" r:id="rId52"/>
    <p:sldId id="328"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48" y="913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8131FB-B18D-4026-8F01-D91CC4C4F4F4}" type="datetimeFigureOut">
              <a:rPr lang="en-US" smtClean="0"/>
              <a:pPr/>
              <a:t>10/2/2020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869350-6BBA-4D29-B8CF-7B3F324F5FA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869350-6BBA-4D29-B8CF-7B3F324F5FAC}" type="slidenum">
              <a:rPr lang="en-US" smtClean="0"/>
              <a:pPr/>
              <a:t>34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5052A2F-B95D-4057-98BB-B4378C3A3B24}" type="datetimeFigureOut">
              <a:rPr lang="en-US" smtClean="0"/>
              <a:pPr/>
              <a:t>10/2/2020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AF3B3393-EFE8-4702-AAA5-F2BA0C2FD982}"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052A2F-B95D-4057-98BB-B4378C3A3B24}" type="datetimeFigureOut">
              <a:rPr lang="en-US" smtClean="0"/>
              <a:pPr/>
              <a:t>10/2/2020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B3393-EFE8-4702-AAA5-F2BA0C2FD98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052A2F-B95D-4057-98BB-B4378C3A3B24}" type="datetimeFigureOut">
              <a:rPr lang="en-US" smtClean="0"/>
              <a:pPr/>
              <a:t>10/2/2020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B3393-EFE8-4702-AAA5-F2BA0C2FD98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5052A2F-B95D-4057-98BB-B4378C3A3B24}" type="datetimeFigureOut">
              <a:rPr lang="en-US" smtClean="0"/>
              <a:pPr/>
              <a:t>10/2/2020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B3393-EFE8-4702-AAA5-F2BA0C2FD982}"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5052A2F-B95D-4057-98BB-B4378C3A3B24}" type="datetimeFigureOut">
              <a:rPr lang="en-US" smtClean="0"/>
              <a:pPr/>
              <a:t>10/2/2020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AF3B3393-EFE8-4702-AAA5-F2BA0C2FD98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5052A2F-B95D-4057-98BB-B4378C3A3B24}" type="datetimeFigureOut">
              <a:rPr lang="en-US" smtClean="0"/>
              <a:pPr/>
              <a:t>10/2/2020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B3393-EFE8-4702-AAA5-F2BA0C2FD982}"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5052A2F-B95D-4057-98BB-B4378C3A3B24}" type="datetimeFigureOut">
              <a:rPr lang="en-US" smtClean="0"/>
              <a:pPr/>
              <a:t>10/2/2020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3B3393-EFE8-4702-AAA5-F2BA0C2FD982}"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5052A2F-B95D-4057-98BB-B4378C3A3B24}" type="datetimeFigureOut">
              <a:rPr lang="en-US" smtClean="0"/>
              <a:pPr/>
              <a:t>10/2/2020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3B3393-EFE8-4702-AAA5-F2BA0C2FD98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2A2F-B95D-4057-98BB-B4378C3A3B24}" type="datetimeFigureOut">
              <a:rPr lang="en-US" smtClean="0"/>
              <a:pPr/>
              <a:t>10/2/2020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3B3393-EFE8-4702-AAA5-F2BA0C2FD98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5052A2F-B95D-4057-98BB-B4378C3A3B24}" type="datetimeFigureOut">
              <a:rPr lang="en-US" smtClean="0"/>
              <a:pPr/>
              <a:t>10/2/2020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B3393-EFE8-4702-AAA5-F2BA0C2FD982}"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5052A2F-B95D-4057-98BB-B4378C3A3B24}" type="datetimeFigureOut">
              <a:rPr lang="en-US" smtClean="0"/>
              <a:pPr/>
              <a:t>10/2/2020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AF3B3393-EFE8-4702-AAA5-F2BA0C2FD982}"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5052A2F-B95D-4057-98BB-B4378C3A3B24}" type="datetimeFigureOut">
              <a:rPr lang="en-US" smtClean="0"/>
              <a:pPr/>
              <a:t>10/2/2020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F3B3393-EFE8-4702-AAA5-F2BA0C2FD98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8</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74638"/>
            <a:ext cx="8115328" cy="1154098"/>
          </a:xfrm>
        </p:spPr>
        <p:txBody>
          <a:bodyPr/>
          <a:lstStyle/>
          <a:p>
            <a:r>
              <a:rPr lang="en-US" dirty="0" smtClean="0"/>
              <a:t>Java Stream Features</a:t>
            </a:r>
            <a:endParaRPr lang="en-US" dirty="0"/>
          </a:p>
        </p:txBody>
      </p:sp>
      <p:sp>
        <p:nvSpPr>
          <p:cNvPr id="3" name="Content Placeholder 2"/>
          <p:cNvSpPr>
            <a:spLocks noGrp="1"/>
          </p:cNvSpPr>
          <p:nvPr>
            <p:ph sz="quarter" idx="1"/>
          </p:nvPr>
        </p:nvSpPr>
        <p:spPr>
          <a:xfrm>
            <a:off x="457200" y="1357298"/>
            <a:ext cx="8229600" cy="4768865"/>
          </a:xfrm>
        </p:spPr>
        <p:txBody>
          <a:bodyPr>
            <a:noAutofit/>
          </a:bodyPr>
          <a:lstStyle/>
          <a:p>
            <a:pPr>
              <a:buNone/>
            </a:pPr>
            <a:endParaRPr lang="en-US" sz="2800" dirty="0" smtClean="0"/>
          </a:p>
          <a:p>
            <a:r>
              <a:rPr lang="en-US" sz="2800" dirty="0" smtClean="0"/>
              <a:t>Stream</a:t>
            </a:r>
            <a:r>
              <a:rPr lang="en-US" sz="2800" dirty="0"/>
              <a:t> </a:t>
            </a:r>
            <a:r>
              <a:rPr lang="en-US" sz="2800" b="1" dirty="0"/>
              <a:t>does not store</a:t>
            </a:r>
            <a:r>
              <a:rPr lang="en-US" sz="2800" dirty="0"/>
              <a:t> the elements. it simply performs the aggregate </a:t>
            </a:r>
            <a:r>
              <a:rPr lang="en-US" sz="2800" dirty="0" smtClean="0"/>
              <a:t>operations to </a:t>
            </a:r>
            <a:r>
              <a:rPr lang="en-US" sz="2800" dirty="0"/>
              <a:t>get the desired stream of data</a:t>
            </a:r>
            <a:r>
              <a:rPr lang="en-US" sz="2800" dirty="0" smtClean="0"/>
              <a:t>.</a:t>
            </a:r>
          </a:p>
          <a:p>
            <a:r>
              <a:rPr lang="en-US" sz="2800" dirty="0" smtClean="0"/>
              <a:t> </a:t>
            </a:r>
            <a:r>
              <a:rPr lang="en-US" sz="2800" dirty="0"/>
              <a:t>The aggregate operations that we perform on the collection, array or any other data source </a:t>
            </a:r>
            <a:r>
              <a:rPr lang="en-US" sz="2800" b="1" dirty="0"/>
              <a:t>do not change</a:t>
            </a:r>
            <a:r>
              <a:rPr lang="en-US" sz="2800" dirty="0"/>
              <a:t> the data of the source, they simply return a new stream. </a:t>
            </a:r>
            <a:endParaRPr lang="en-US" sz="2800" dirty="0" smtClean="0"/>
          </a:p>
          <a:p>
            <a:r>
              <a:rPr lang="en-US" sz="2800" dirty="0" smtClean="0"/>
              <a:t>All the stream operations are </a:t>
            </a:r>
            <a:r>
              <a:rPr lang="en-US" sz="2800" b="1" dirty="0" smtClean="0"/>
              <a:t>lazy</a:t>
            </a:r>
            <a:r>
              <a:rPr lang="en-US" sz="2800" dirty="0" smtClean="0"/>
              <a:t> in nature which means they are not executed until they are needed. </a:t>
            </a:r>
            <a:endParaRPr 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082660"/>
          </a:xfrm>
        </p:spPr>
        <p:txBody>
          <a:bodyPr>
            <a:normAutofit fontScale="90000"/>
          </a:bodyPr>
          <a:lstStyle/>
          <a:p>
            <a:r>
              <a:rPr lang="en-US" dirty="0"/>
              <a:t>Methods of </a:t>
            </a:r>
            <a:r>
              <a:rPr lang="en-US" dirty="0" smtClean="0"/>
              <a:t>Stream filter</a:t>
            </a:r>
            <a:r>
              <a:rPr lang="en-US" dirty="0"/>
              <a:t>() and map()</a:t>
            </a:r>
            <a:r>
              <a:rPr lang="en-US" dirty="0" smtClean="0"/>
              <a:t> </a:t>
            </a:r>
            <a:endParaRPr lang="en-US" dirty="0"/>
          </a:p>
        </p:txBody>
      </p:sp>
      <p:sp>
        <p:nvSpPr>
          <p:cNvPr id="3" name="Content Placeholder 2"/>
          <p:cNvSpPr>
            <a:spLocks noGrp="1"/>
          </p:cNvSpPr>
          <p:nvPr>
            <p:ph sz="quarter" idx="1"/>
          </p:nvPr>
        </p:nvSpPr>
        <p:spPr/>
        <p:txBody>
          <a:bodyPr>
            <a:noAutofit/>
          </a:bodyPr>
          <a:lstStyle/>
          <a:p>
            <a:r>
              <a:rPr lang="en-US" sz="2800" dirty="0" smtClean="0"/>
              <a:t>filter() and map() methods </a:t>
            </a:r>
            <a:r>
              <a:rPr lang="en-US" sz="2800" dirty="0"/>
              <a:t>are present in Stream API and </a:t>
            </a:r>
            <a:r>
              <a:rPr lang="en-US" sz="2800" dirty="0" smtClean="0"/>
              <a:t> used to perform sequential and parallel operations. </a:t>
            </a:r>
          </a:p>
          <a:p>
            <a:r>
              <a:rPr lang="en-US" sz="2800" dirty="0" smtClean="0"/>
              <a:t>These methods are</a:t>
            </a:r>
            <a:r>
              <a:rPr lang="en-US" sz="2800" dirty="0"/>
              <a:t> intermediate operations and return a </a:t>
            </a:r>
            <a:r>
              <a:rPr lang="en-US" sz="2800" dirty="0" smtClean="0"/>
              <a:t>Stream </a:t>
            </a:r>
            <a:r>
              <a:rPr lang="en-US" sz="2800" dirty="0"/>
              <a:t>as a </a:t>
            </a:r>
            <a:r>
              <a:rPr lang="en-US" sz="2800" dirty="0" smtClean="0"/>
              <a:t>result.</a:t>
            </a:r>
          </a:p>
          <a:p>
            <a:r>
              <a:rPr lang="en-US" sz="2800" dirty="0" smtClean="0"/>
              <a:t>These methods can be invoked on a single stream.</a:t>
            </a:r>
          </a:p>
          <a:p>
            <a:pPr>
              <a:buNone/>
            </a:pPr>
            <a:r>
              <a:rPr lang="en-US" sz="2800" b="1" dirty="0" smtClean="0"/>
              <a:t>	filter()</a:t>
            </a:r>
          </a:p>
          <a:p>
            <a:pPr>
              <a:buNone/>
            </a:pPr>
            <a:r>
              <a:rPr lang="en-IN" sz="2800" b="1" dirty="0" smtClean="0"/>
              <a:t>    </a:t>
            </a:r>
            <a:r>
              <a:rPr lang="en-US" sz="2800" dirty="0" smtClean="0"/>
              <a:t>is an intermediate operation that reads the data from a stream and returns a new stream after transforming the data based on the given condition.</a:t>
            </a:r>
          </a:p>
          <a:p>
            <a:pPr>
              <a:buNone/>
            </a:pPr>
            <a:r>
              <a:rPr lang="en-US" sz="2800" i="1" dirty="0" smtClean="0"/>
              <a:t>	</a:t>
            </a:r>
            <a:r>
              <a:rPr lang="en-US" sz="2800" dirty="0" smtClean="0"/>
              <a:t> </a:t>
            </a:r>
          </a:p>
          <a:p>
            <a:pPr>
              <a:buNone/>
            </a:pPr>
            <a:r>
              <a:rPr lang="en-US" sz="2800" dirty="0" smtClean="0"/>
              <a:t/>
            </a:r>
            <a:br>
              <a:rPr lang="en-US" sz="2800" dirty="0" smtClean="0"/>
            </a:br>
            <a:endParaRPr lang="en-US"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42918"/>
            <a:ext cx="8229600" cy="5483245"/>
          </a:xfrm>
        </p:spPr>
        <p:txBody>
          <a:bodyPr>
            <a:noAutofit/>
          </a:bodyPr>
          <a:lstStyle/>
          <a:p>
            <a:pPr>
              <a:buNone/>
            </a:pPr>
            <a:r>
              <a:rPr lang="en-US" sz="2800" b="1" dirty="0" smtClean="0"/>
              <a:t>	Syntax:</a:t>
            </a:r>
          </a:p>
          <a:p>
            <a:pPr>
              <a:buNone/>
            </a:pPr>
            <a:r>
              <a:rPr lang="en-US" sz="2800" dirty="0" smtClean="0"/>
              <a:t>	</a:t>
            </a:r>
            <a:r>
              <a:rPr lang="en-US" sz="2800" b="1" dirty="0" smtClean="0"/>
              <a:t>Stream&lt;T&gt; filter(Predicate&lt;? super T&gt; predicate) </a:t>
            </a:r>
          </a:p>
          <a:p>
            <a:pPr>
              <a:buNone/>
            </a:pPr>
            <a:r>
              <a:rPr lang="en-US" sz="2800" dirty="0" smtClean="0"/>
              <a:t>	This </a:t>
            </a:r>
            <a:r>
              <a:rPr lang="en-US" sz="2800" dirty="0"/>
              <a:t>method takes Predicate functional interface and returns a new Stream with the valid </a:t>
            </a:r>
            <a:r>
              <a:rPr lang="en-US" sz="2800" dirty="0" smtClean="0"/>
              <a:t>objects if </a:t>
            </a:r>
            <a:r>
              <a:rPr lang="en-US" sz="2800" dirty="0"/>
              <a:t>and only if predicate condition is true</a:t>
            </a:r>
            <a:r>
              <a:rPr lang="en-US" sz="2800" dirty="0" smtClean="0"/>
              <a:t>. </a:t>
            </a:r>
          </a:p>
          <a:p>
            <a:pPr>
              <a:buNone/>
            </a:pPr>
            <a:r>
              <a:rPr lang="en-US" sz="2800" dirty="0" smtClean="0"/>
              <a:t>	Predicate will be executed for each value in the stream.</a:t>
            </a:r>
          </a:p>
          <a:p>
            <a:pPr>
              <a:buNone/>
            </a:pPr>
            <a:r>
              <a:rPr lang="en-IN" sz="2800" dirty="0" smtClean="0"/>
              <a:t> 	</a:t>
            </a:r>
            <a:r>
              <a:rPr lang="en-IN" sz="2800" b="1" dirty="0" smtClean="0"/>
              <a:t>Ex</a:t>
            </a:r>
            <a:r>
              <a:rPr lang="en-IN" sz="2800" dirty="0" smtClean="0"/>
              <a:t>:</a:t>
            </a:r>
          </a:p>
          <a:p>
            <a:pPr>
              <a:buNone/>
            </a:pPr>
            <a:r>
              <a:rPr lang="en-IN" sz="2800" dirty="0" smtClean="0"/>
              <a:t>	</a:t>
            </a:r>
            <a:r>
              <a:rPr lang="en-US" sz="2800" dirty="0" smtClean="0"/>
              <a:t>List&lt;String&gt; names = </a:t>
            </a:r>
            <a:r>
              <a:rPr lang="en-US" sz="2800" dirty="0" err="1" smtClean="0"/>
              <a:t>Arrays.asList</a:t>
            </a:r>
            <a:r>
              <a:rPr lang="en-US" sz="2800" dirty="0" smtClean="0"/>
              <a:t>("</a:t>
            </a:r>
            <a:r>
              <a:rPr lang="en-US" sz="2800" dirty="0" err="1" smtClean="0"/>
              <a:t>Melisandre","Sansa","Jon","Daenerys","Joffery</a:t>
            </a:r>
            <a:r>
              <a:rPr lang="en-US" sz="2800" dirty="0" smtClean="0"/>
              <a:t>"); </a:t>
            </a:r>
          </a:p>
          <a:p>
            <a:pPr>
              <a:buNone/>
            </a:pPr>
            <a:r>
              <a:rPr lang="en-US" sz="2800" dirty="0" smtClean="0"/>
              <a:t>	//Creating the stream of all names</a:t>
            </a:r>
          </a:p>
          <a:p>
            <a:pPr>
              <a:buNone/>
            </a:pPr>
            <a:r>
              <a:rPr lang="en-US" sz="2800" dirty="0" smtClean="0"/>
              <a:t>	</a:t>
            </a:r>
          </a:p>
          <a:p>
            <a:pPr>
              <a:buNone/>
            </a:pPr>
            <a:r>
              <a:rPr lang="en-US" sz="2800" dirty="0" smtClean="0"/>
              <a:t>	</a:t>
            </a:r>
            <a:endParaRPr lang="en-US"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00042"/>
            <a:ext cx="8229600" cy="5626121"/>
          </a:xfrm>
        </p:spPr>
        <p:txBody>
          <a:bodyPr>
            <a:noAutofit/>
          </a:bodyPr>
          <a:lstStyle/>
          <a:p>
            <a:pPr>
              <a:buNone/>
            </a:pPr>
            <a:r>
              <a:rPr lang="en-US" sz="2800" dirty="0" smtClean="0"/>
              <a:t>	Stream&lt;String&gt; </a:t>
            </a:r>
            <a:r>
              <a:rPr lang="en-US" sz="2800" dirty="0" err="1" smtClean="0"/>
              <a:t>allNames</a:t>
            </a:r>
            <a:r>
              <a:rPr lang="en-US" sz="2800" dirty="0" smtClean="0"/>
              <a:t> = </a:t>
            </a:r>
            <a:r>
              <a:rPr lang="en-US" sz="2800" dirty="0" err="1" smtClean="0"/>
              <a:t>names.stream</a:t>
            </a:r>
            <a:r>
              <a:rPr lang="en-US" sz="2800" dirty="0" smtClean="0"/>
              <a:t>(); </a:t>
            </a:r>
          </a:p>
          <a:p>
            <a:pPr>
              <a:buNone/>
            </a:pPr>
            <a:r>
              <a:rPr lang="en-US" sz="2800" dirty="0" smtClean="0"/>
              <a:t> //Creating another stream by filtering long names using filter()</a:t>
            </a:r>
          </a:p>
          <a:p>
            <a:pPr>
              <a:buNone/>
            </a:pPr>
            <a:r>
              <a:rPr lang="en-US" sz="2800" dirty="0" smtClean="0"/>
              <a:t>	Stream&lt;String&gt; </a:t>
            </a:r>
            <a:r>
              <a:rPr lang="en-US" sz="2800" dirty="0" err="1" smtClean="0"/>
              <a:t>longNames</a:t>
            </a:r>
            <a:r>
              <a:rPr lang="en-US" sz="2800" dirty="0" smtClean="0"/>
              <a:t> = </a:t>
            </a:r>
            <a:r>
              <a:rPr lang="en-US" sz="2800" dirty="0" err="1" smtClean="0"/>
              <a:t>allNames.filter</a:t>
            </a:r>
            <a:r>
              <a:rPr lang="en-US" sz="2800" dirty="0" smtClean="0"/>
              <a:t>(</a:t>
            </a:r>
            <a:r>
              <a:rPr lang="en-US" sz="2800" dirty="0" err="1" smtClean="0"/>
              <a:t>str</a:t>
            </a:r>
            <a:r>
              <a:rPr lang="en-US" sz="2800" dirty="0" smtClean="0"/>
              <a:t> -&gt; </a:t>
            </a:r>
            <a:r>
              <a:rPr lang="en-US" sz="2800" dirty="0" err="1" smtClean="0"/>
              <a:t>str.length</a:t>
            </a:r>
            <a:r>
              <a:rPr lang="en-US" sz="2800" dirty="0" smtClean="0"/>
              <a:t>() &gt; 6); </a:t>
            </a:r>
          </a:p>
          <a:p>
            <a:pPr>
              <a:buNone/>
            </a:pPr>
            <a:r>
              <a:rPr lang="en-US" sz="2800" dirty="0" smtClean="0"/>
              <a:t>	//displaying the long names </a:t>
            </a:r>
          </a:p>
          <a:p>
            <a:pPr>
              <a:buNone/>
            </a:pPr>
            <a:r>
              <a:rPr lang="en-US" sz="2800" dirty="0" smtClean="0"/>
              <a:t>	</a:t>
            </a:r>
            <a:r>
              <a:rPr lang="en-US" sz="2800" dirty="0" err="1" smtClean="0"/>
              <a:t>longNames.forEach</a:t>
            </a:r>
            <a:r>
              <a:rPr lang="en-US" sz="2800" dirty="0" smtClean="0"/>
              <a:t>(</a:t>
            </a:r>
            <a:r>
              <a:rPr lang="en-US" sz="2800" dirty="0" err="1" smtClean="0"/>
              <a:t>str</a:t>
            </a:r>
            <a:r>
              <a:rPr lang="en-US" sz="2800" dirty="0" smtClean="0"/>
              <a:t>-&gt;</a:t>
            </a:r>
            <a:r>
              <a:rPr lang="en-US" sz="2800" dirty="0" err="1" smtClean="0"/>
              <a:t>System.out.print</a:t>
            </a:r>
            <a:r>
              <a:rPr lang="en-US" sz="2800" dirty="0" smtClean="0"/>
              <a:t>(</a:t>
            </a:r>
            <a:r>
              <a:rPr lang="en-US" sz="2800" dirty="0" err="1" smtClean="0"/>
              <a:t>str</a:t>
            </a:r>
            <a:r>
              <a:rPr lang="en-US" sz="2800" dirty="0" smtClean="0"/>
              <a:t>+" "));</a:t>
            </a:r>
          </a:p>
          <a:p>
            <a:pPr>
              <a:buNone/>
            </a:pPr>
            <a:r>
              <a:rPr lang="en-US" sz="2800" dirty="0" smtClean="0"/>
              <a:t>	 } }</a:t>
            </a:r>
          </a:p>
          <a:p>
            <a:pPr>
              <a:buNone/>
            </a:pPr>
            <a:endParaRPr lang="en-US" sz="2800" dirty="0" smtClean="0"/>
          </a:p>
          <a:p>
            <a:pPr>
              <a:buNone/>
            </a:pPr>
            <a:r>
              <a:rPr lang="en-US" sz="2800" dirty="0"/>
              <a:t>	</a:t>
            </a:r>
            <a:endParaRPr lang="en-US" sz="2800" dirty="0" smtClean="0"/>
          </a:p>
          <a:p>
            <a:pPr>
              <a:buNone/>
            </a:pPr>
            <a:r>
              <a:rPr lang="en-US" sz="2800" dirty="0"/>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85728"/>
            <a:ext cx="8229600" cy="5840435"/>
          </a:xfrm>
        </p:spPr>
        <p:txBody>
          <a:bodyPr>
            <a:noAutofit/>
          </a:bodyPr>
          <a:lstStyle/>
          <a:p>
            <a:pPr>
              <a:buNone/>
            </a:pPr>
            <a:r>
              <a:rPr lang="en-US" sz="2800" b="1" dirty="0" smtClean="0"/>
              <a:t>	map()</a:t>
            </a:r>
          </a:p>
          <a:p>
            <a:pPr>
              <a:buNone/>
            </a:pPr>
            <a:r>
              <a:rPr lang="en-US" sz="2800" b="1" dirty="0" smtClean="0"/>
              <a:t>	</a:t>
            </a:r>
            <a:r>
              <a:rPr lang="en-US" sz="2800" dirty="0" smtClean="0"/>
              <a:t>This method just transforms the object from one form to another form.</a:t>
            </a:r>
            <a:r>
              <a:rPr lang="en-US" sz="2800" dirty="0"/>
              <a:t> </a:t>
            </a:r>
            <a:r>
              <a:rPr lang="en-US" sz="2800" dirty="0" smtClean="0"/>
              <a:t/>
            </a:r>
            <a:br>
              <a:rPr lang="en-US" sz="2800" dirty="0" smtClean="0"/>
            </a:br>
            <a:r>
              <a:rPr lang="en-US" sz="2800" b="1" dirty="0" smtClean="0"/>
              <a:t>Syntax:</a:t>
            </a:r>
            <a:r>
              <a:rPr lang="en-US" sz="2800" dirty="0" smtClean="0"/>
              <a:t/>
            </a:r>
            <a:br>
              <a:rPr lang="en-US" sz="2800" dirty="0" smtClean="0"/>
            </a:br>
            <a:r>
              <a:rPr lang="en-US" sz="2800" dirty="0" smtClean="0"/>
              <a:t>&lt;R&gt; Stream&lt;R&gt; map(Function&lt;? super T,? extends R&gt; </a:t>
            </a:r>
            <a:r>
              <a:rPr lang="en-US" sz="2800" dirty="0" err="1" smtClean="0"/>
              <a:t>mapper</a:t>
            </a:r>
            <a:r>
              <a:rPr lang="en-US" sz="2800" dirty="0" smtClean="0"/>
              <a:t>) </a:t>
            </a:r>
          </a:p>
          <a:p>
            <a:r>
              <a:rPr lang="en-US" sz="2800" dirty="0" smtClean="0"/>
              <a:t> Takes Functional interface as an argument and returns </a:t>
            </a:r>
            <a:r>
              <a:rPr lang="en-US" sz="2800" dirty="0"/>
              <a:t>a stream consisting of the results of applying the given function to the elements of this stream.</a:t>
            </a:r>
          </a:p>
          <a:p>
            <a:r>
              <a:rPr lang="en-US" sz="2800" dirty="0" smtClean="0"/>
              <a:t> The </a:t>
            </a:r>
            <a:r>
              <a:rPr lang="en-US" sz="2800" dirty="0"/>
              <a:t>function logic is executed for each object and returns a different type or same type as input.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14356"/>
            <a:ext cx="8229600" cy="5411807"/>
          </a:xfrm>
        </p:spPr>
        <p:txBody>
          <a:bodyPr>
            <a:normAutofit/>
          </a:bodyPr>
          <a:lstStyle/>
          <a:p>
            <a:pPr>
              <a:buNone/>
            </a:pPr>
            <a:r>
              <a:rPr lang="en-US" sz="2800" dirty="0" smtClean="0"/>
              <a:t>	</a:t>
            </a:r>
            <a:r>
              <a:rPr lang="en-US" sz="2800" b="1" dirty="0" smtClean="0"/>
              <a:t>Ex:</a:t>
            </a:r>
          </a:p>
          <a:p>
            <a:pPr>
              <a:buNone/>
            </a:pPr>
            <a:r>
              <a:rPr lang="en-US" sz="2800" dirty="0"/>
              <a:t>	</a:t>
            </a:r>
            <a:r>
              <a:rPr lang="en-US" sz="2800" dirty="0" smtClean="0"/>
              <a:t> </a:t>
            </a:r>
            <a:r>
              <a:rPr lang="en-US" sz="2800" dirty="0"/>
              <a:t>List&lt;Integer&gt; num = </a:t>
            </a:r>
            <a:r>
              <a:rPr lang="en-US" sz="2800" dirty="0" err="1"/>
              <a:t>Arrays.asList</a:t>
            </a:r>
            <a:r>
              <a:rPr lang="en-US" sz="2800" dirty="0"/>
              <a:t>(1,2,3,4,5,6); List&lt;Integer&gt; squares = </a:t>
            </a:r>
            <a:r>
              <a:rPr lang="en-US" sz="2800" dirty="0" err="1"/>
              <a:t>num.stream</a:t>
            </a:r>
            <a:r>
              <a:rPr lang="en-US" sz="2800" dirty="0"/>
              <a:t>() .map(n -&gt; n * n) .collect(</a:t>
            </a:r>
            <a:r>
              <a:rPr lang="en-US" sz="2800" dirty="0" err="1"/>
              <a:t>Collectors.toList</a:t>
            </a:r>
            <a:r>
              <a:rPr lang="en-US" sz="2800" dirty="0"/>
              <a:t>()); </a:t>
            </a:r>
            <a:endParaRPr lang="en-US" sz="2800" dirty="0" smtClean="0"/>
          </a:p>
          <a:p>
            <a:pPr>
              <a:buNone/>
            </a:pPr>
            <a:r>
              <a:rPr lang="en-US" sz="2800" dirty="0" smtClean="0"/>
              <a:t>	</a:t>
            </a:r>
            <a:r>
              <a:rPr lang="en-US" sz="2800" dirty="0" err="1" smtClean="0"/>
              <a:t>System.out.println</a:t>
            </a:r>
            <a:r>
              <a:rPr lang="en-US" sz="2800" dirty="0" smtClean="0"/>
              <a:t>(squares</a:t>
            </a:r>
            <a:r>
              <a:rPr lang="en-US" sz="2800"/>
              <a:t>); </a:t>
            </a:r>
            <a:endParaRPr lang="en-US" sz="2800" dirty="0" smtClean="0"/>
          </a:p>
          <a:p>
            <a:pPr>
              <a:buNone/>
            </a:pPr>
            <a:r>
              <a:rPr lang="en-US" sz="2800" dirty="0"/>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274638"/>
            <a:ext cx="8043890" cy="1439850"/>
          </a:xfrm>
        </p:spPr>
        <p:txBody>
          <a:bodyPr>
            <a:noAutofit/>
          </a:bodyPr>
          <a:lstStyle/>
          <a:p>
            <a:r>
              <a:rPr lang="en-US" b="1" dirty="0" smtClean="0"/>
              <a:t>map() </a:t>
            </a:r>
            <a:r>
              <a:rPr lang="en-US" b="1" dirty="0" err="1" smtClean="0"/>
              <a:t>vs</a:t>
            </a:r>
            <a:r>
              <a:rPr lang="en-US" b="1" dirty="0" smtClean="0"/>
              <a:t> filter()</a:t>
            </a:r>
            <a:br>
              <a:rPr lang="en-US" b="1" dirty="0" smtClean="0"/>
            </a:br>
            <a:endParaRPr lang="en-US" dirty="0"/>
          </a:p>
        </p:txBody>
      </p:sp>
      <p:sp>
        <p:nvSpPr>
          <p:cNvPr id="3" name="Content Placeholder 2"/>
          <p:cNvSpPr>
            <a:spLocks noGrp="1"/>
          </p:cNvSpPr>
          <p:nvPr>
            <p:ph sz="quarter" idx="1"/>
          </p:nvPr>
        </p:nvSpPr>
        <p:spPr>
          <a:xfrm>
            <a:off x="457200" y="1357298"/>
            <a:ext cx="8229600" cy="4768865"/>
          </a:xfrm>
        </p:spPr>
        <p:txBody>
          <a:bodyPr>
            <a:noAutofit/>
          </a:bodyPr>
          <a:lstStyle/>
          <a:p>
            <a:pPr>
              <a:buNone/>
            </a:pPr>
            <a:r>
              <a:rPr lang="en-US" sz="2800" dirty="0" smtClean="0"/>
              <a:t>	The </a:t>
            </a:r>
            <a:r>
              <a:rPr lang="en-US" sz="2800" dirty="0"/>
              <a:t>following are the differences and similarities of map() and filter() methods.</a:t>
            </a:r>
            <a:r>
              <a:rPr lang="en-US" sz="2800" dirty="0" smtClean="0"/>
              <a:t/>
            </a:r>
            <a:br>
              <a:rPr lang="en-US" sz="2800" dirty="0" smtClean="0"/>
            </a:br>
            <a:r>
              <a:rPr lang="en-US" sz="2800" b="1" dirty="0" smtClean="0"/>
              <a:t>Stream </a:t>
            </a:r>
            <a:r>
              <a:rPr lang="en-US" sz="2800" b="1" dirty="0"/>
              <a:t>map</a:t>
            </a:r>
            <a:r>
              <a:rPr lang="en-US" sz="2800" b="1" dirty="0" smtClean="0"/>
              <a:t>()</a:t>
            </a:r>
          </a:p>
          <a:p>
            <a:r>
              <a:rPr lang="en-US" sz="2800" dirty="0" smtClean="0"/>
              <a:t>map</a:t>
            </a:r>
            <a:r>
              <a:rPr lang="en-US" sz="2800" dirty="0"/>
              <a:t>() operation is part of Stream API</a:t>
            </a:r>
            <a:r>
              <a:rPr lang="en-US" sz="2800" dirty="0" smtClean="0"/>
              <a:t>.</a:t>
            </a:r>
          </a:p>
          <a:p>
            <a:r>
              <a:rPr lang="en-US" sz="2800" dirty="0" smtClean="0"/>
              <a:t>map</a:t>
            </a:r>
            <a:r>
              <a:rPr lang="en-US" sz="2800" dirty="0"/>
              <a:t>() is an Intermediate Operation</a:t>
            </a:r>
            <a:r>
              <a:rPr lang="en-US" sz="2800" dirty="0" smtClean="0"/>
              <a:t>.</a:t>
            </a:r>
          </a:p>
          <a:p>
            <a:r>
              <a:rPr lang="en-US" sz="2800" dirty="0" smtClean="0"/>
              <a:t>map</a:t>
            </a:r>
            <a:r>
              <a:rPr lang="en-US" sz="2800" dirty="0"/>
              <a:t>() method takes </a:t>
            </a:r>
            <a:r>
              <a:rPr lang="en-US" sz="2800" dirty="0" smtClean="0"/>
              <a:t>functional interface as an argument </a:t>
            </a:r>
            <a:r>
              <a:rPr lang="en-US" sz="2800" dirty="0"/>
              <a:t>and </a:t>
            </a:r>
            <a:r>
              <a:rPr lang="en-US" sz="2800" dirty="0" smtClean="0"/>
              <a:t>function </a:t>
            </a:r>
            <a:r>
              <a:rPr lang="en-US" sz="2800" dirty="0"/>
              <a:t>implementation will return the same as input or different type</a:t>
            </a:r>
            <a:r>
              <a:rPr lang="en-US" sz="2800" dirty="0" smtClean="0"/>
              <a:t>.</a:t>
            </a:r>
          </a:p>
          <a:p>
            <a:r>
              <a:rPr lang="en-US" sz="2800" dirty="0" smtClean="0"/>
              <a:t>map</a:t>
            </a:r>
            <a:r>
              <a:rPr lang="en-US" sz="2800" dirty="0"/>
              <a:t>() returns a </a:t>
            </a:r>
            <a:r>
              <a:rPr lang="en-US" sz="2800" dirty="0" smtClean="0"/>
              <a:t>Stream&lt;T&gt;. Returned stream preserves the order they appear in the original list or Stream. </a:t>
            </a:r>
            <a:br>
              <a:rPr lang="en-US" sz="2800" dirty="0" smtClean="0"/>
            </a:br>
            <a:r>
              <a:rPr lang="en-US" sz="2800" dirty="0" smtClean="0"/>
              <a:t/>
            </a:r>
            <a:br>
              <a:rPr lang="en-US" sz="2800" dirty="0" smtClean="0"/>
            </a:br>
            <a:endParaRPr lang="en-US" sz="2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00042"/>
            <a:ext cx="8229600" cy="5626121"/>
          </a:xfrm>
        </p:spPr>
        <p:txBody>
          <a:bodyPr>
            <a:normAutofit fontScale="25000" lnSpcReduction="20000"/>
          </a:bodyPr>
          <a:lstStyle/>
          <a:p>
            <a:pPr>
              <a:buNone/>
            </a:pPr>
            <a:r>
              <a:rPr lang="en-US" sz="9600" dirty="0" smtClean="0"/>
              <a:t>	</a:t>
            </a:r>
          </a:p>
          <a:p>
            <a:pPr>
              <a:buNone/>
            </a:pPr>
            <a:endParaRPr lang="en-US" sz="11200" dirty="0" smtClean="0"/>
          </a:p>
          <a:p>
            <a:r>
              <a:rPr lang="en-US" sz="11200" dirty="0" smtClean="0"/>
              <a:t> All values in the stream must be traversed through the logic of the function interface. This will be returning a value which is mandatory. If not  returning will result in a compile-time error.</a:t>
            </a:r>
          </a:p>
          <a:p>
            <a:pPr>
              <a:buNone/>
            </a:pPr>
            <a:endParaRPr lang="en-US" sz="11200" dirty="0" smtClean="0"/>
          </a:p>
          <a:p>
            <a:r>
              <a:rPr lang="en-US" sz="11200" dirty="0" smtClean="0"/>
              <a:t>map() method will always transform the current value or object into another type or same type. If we do not want to pass the value to the next step then we need to return a null value from the map() method.</a:t>
            </a:r>
            <a:endParaRPr lang="en-US" sz="11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Autofit/>
          </a:bodyPr>
          <a:lstStyle/>
          <a:p>
            <a:r>
              <a:rPr lang="en-US" b="1" dirty="0" smtClean="0"/>
              <a:t/>
            </a:r>
            <a:br>
              <a:rPr lang="en-US" b="1" dirty="0" smtClean="0"/>
            </a:br>
            <a:r>
              <a:rPr lang="en-US" b="1" dirty="0" smtClean="0"/>
              <a:t/>
            </a:r>
            <a:br>
              <a:rPr lang="en-US" b="1" dirty="0" smtClean="0"/>
            </a:br>
            <a:endParaRPr lang="en-US" dirty="0"/>
          </a:p>
        </p:txBody>
      </p:sp>
      <p:sp>
        <p:nvSpPr>
          <p:cNvPr id="3" name="Content Placeholder 2"/>
          <p:cNvSpPr>
            <a:spLocks noGrp="1"/>
          </p:cNvSpPr>
          <p:nvPr>
            <p:ph sz="quarter" idx="1"/>
          </p:nvPr>
        </p:nvSpPr>
        <p:spPr>
          <a:xfrm>
            <a:off x="457200" y="642918"/>
            <a:ext cx="8229600" cy="5483245"/>
          </a:xfrm>
        </p:spPr>
        <p:txBody>
          <a:bodyPr>
            <a:noAutofit/>
          </a:bodyPr>
          <a:lstStyle/>
          <a:p>
            <a:pPr>
              <a:buNone/>
            </a:pPr>
            <a:r>
              <a:rPr lang="en-US" sz="2800" b="1" dirty="0" smtClean="0"/>
              <a:t> </a:t>
            </a:r>
            <a:r>
              <a:rPr lang="en-US" sz="2800" b="1" dirty="0"/>
              <a:t>Stream filter</a:t>
            </a:r>
            <a:r>
              <a:rPr lang="en-US" sz="2800" b="1" dirty="0" smtClean="0"/>
              <a:t>()</a:t>
            </a:r>
          </a:p>
          <a:p>
            <a:r>
              <a:rPr lang="en-US" sz="2800" dirty="0" smtClean="0"/>
              <a:t> </a:t>
            </a:r>
            <a:r>
              <a:rPr lang="en-US" sz="2800" dirty="0"/>
              <a:t>filter() operation is part of Stream API</a:t>
            </a:r>
            <a:r>
              <a:rPr lang="en-US" sz="2800" dirty="0" smtClean="0"/>
              <a:t>.</a:t>
            </a:r>
          </a:p>
          <a:p>
            <a:r>
              <a:rPr lang="en-US" sz="2800" dirty="0" smtClean="0"/>
              <a:t> </a:t>
            </a:r>
            <a:r>
              <a:rPr lang="en-US" sz="2800" dirty="0"/>
              <a:t>filter() is an Intermediate Operation</a:t>
            </a:r>
            <a:r>
              <a:rPr lang="en-US" sz="2800" dirty="0" smtClean="0"/>
              <a:t>.</a:t>
            </a:r>
          </a:p>
          <a:p>
            <a:r>
              <a:rPr lang="en-US" sz="2800" dirty="0" smtClean="0"/>
              <a:t> </a:t>
            </a:r>
            <a:r>
              <a:rPr lang="en-US" sz="2800" dirty="0"/>
              <a:t>filter() method takes as an argument Predicate functional interface and Predicate tells true or false about the predicate condition</a:t>
            </a:r>
            <a:r>
              <a:rPr lang="en-US" sz="2800" dirty="0" smtClean="0"/>
              <a:t>.</a:t>
            </a:r>
          </a:p>
          <a:p>
            <a:r>
              <a:rPr lang="en-US" sz="2800" dirty="0" smtClean="0"/>
              <a:t> </a:t>
            </a:r>
            <a:r>
              <a:rPr lang="en-US" sz="2800" dirty="0"/>
              <a:t>filter() returns a </a:t>
            </a:r>
            <a:r>
              <a:rPr lang="en-US" sz="2800" dirty="0" smtClean="0"/>
              <a:t>Stream&lt;T&gt;. Returned </a:t>
            </a:r>
            <a:r>
              <a:rPr lang="en-US" sz="2800" dirty="0"/>
              <a:t>Stream preserves the order </a:t>
            </a:r>
            <a:r>
              <a:rPr lang="en-US" sz="2800" dirty="0" smtClean="0"/>
              <a:t>how they </a:t>
            </a:r>
            <a:r>
              <a:rPr lang="en-US" sz="2800" dirty="0"/>
              <a:t>appear in the original list or Stream</a:t>
            </a:r>
            <a:r>
              <a:rPr lang="en-US" sz="2800" dirty="0" smtClean="0"/>
              <a:t>.</a:t>
            </a:r>
          </a:p>
          <a:p>
            <a:r>
              <a:rPr lang="en-US" sz="2800" dirty="0" smtClean="0"/>
              <a:t> </a:t>
            </a:r>
            <a:r>
              <a:rPr lang="en-US" sz="2800" dirty="0"/>
              <a:t>All values in the stream must be traversed through the logic of Predicate function interface. </a:t>
            </a:r>
            <a:endParaRPr lang="en-US" sz="2800" dirty="0" smtClean="0"/>
          </a:p>
          <a:p>
            <a:r>
              <a:rPr lang="en-US" sz="2800" dirty="0" smtClean="0"/>
              <a:t> filter() method passes the values to the next step if the filter condition is true. </a:t>
            </a:r>
            <a:endParaRPr lang="en-US"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46"/>
          </a:xfrm>
        </p:spPr>
        <p:txBody>
          <a:bodyPr/>
          <a:lstStyle/>
          <a:p>
            <a:r>
              <a:rPr lang="en-US" dirty="0" smtClean="0"/>
              <a:t>Various methods of Stream</a:t>
            </a:r>
            <a:endParaRPr lang="en-US" dirty="0"/>
          </a:p>
        </p:txBody>
      </p:sp>
      <p:sp>
        <p:nvSpPr>
          <p:cNvPr id="3" name="Content Placeholder 2"/>
          <p:cNvSpPr>
            <a:spLocks noGrp="1"/>
          </p:cNvSpPr>
          <p:nvPr>
            <p:ph sz="quarter" idx="1"/>
          </p:nvPr>
        </p:nvSpPr>
        <p:spPr>
          <a:xfrm>
            <a:off x="457200" y="1357298"/>
            <a:ext cx="8229600" cy="4768865"/>
          </a:xfrm>
        </p:spPr>
        <p:txBody>
          <a:bodyPr>
            <a:noAutofit/>
          </a:bodyPr>
          <a:lstStyle/>
          <a:p>
            <a:r>
              <a:rPr lang="en-US" sz="2800" b="1" dirty="0" smtClean="0"/>
              <a:t>static &lt;T&gt; Stream&lt;T&gt; of(T... values)</a:t>
            </a:r>
          </a:p>
          <a:p>
            <a:pPr fontAlgn="t">
              <a:buNone/>
            </a:pPr>
            <a:r>
              <a:rPr lang="en-US" sz="2800" dirty="0" smtClean="0"/>
              <a:t>	Returns a sequential ordered stream whose elements are the specified values.</a:t>
            </a:r>
          </a:p>
          <a:p>
            <a:pPr>
              <a:buNone/>
            </a:pPr>
            <a:r>
              <a:rPr lang="en-US" sz="2800" dirty="0" smtClean="0"/>
              <a:t>	Stream&lt;Integer&gt; stream = </a:t>
            </a:r>
            <a:r>
              <a:rPr lang="en-US" sz="2800" dirty="0" err="1" smtClean="0"/>
              <a:t>Stream.of</a:t>
            </a:r>
            <a:r>
              <a:rPr lang="en-US" sz="2800" dirty="0" smtClean="0"/>
              <a:t>(1,2,3,4);</a:t>
            </a:r>
            <a:r>
              <a:rPr lang="en-US" sz="2800" dirty="0"/>
              <a:t> </a:t>
            </a:r>
            <a:endParaRPr lang="en-US" sz="2800" dirty="0" smtClean="0"/>
          </a:p>
          <a:p>
            <a:r>
              <a:rPr lang="en-US" sz="2800" b="1" dirty="0" smtClean="0"/>
              <a:t>static &lt;T&gt; Stream&lt;T&gt;of(T </a:t>
            </a:r>
            <a:r>
              <a:rPr lang="en-US" sz="2800" b="1" dirty="0" err="1" smtClean="0"/>
              <a:t>t</a:t>
            </a:r>
            <a:r>
              <a:rPr lang="en-US" sz="2800" b="1" dirty="0" smtClean="0"/>
              <a:t>)</a:t>
            </a:r>
          </a:p>
          <a:p>
            <a:pPr>
              <a:buNone/>
            </a:pPr>
            <a:r>
              <a:rPr lang="en-US" sz="2800" b="1" dirty="0" smtClean="0"/>
              <a:t>	</a:t>
            </a:r>
            <a:r>
              <a:rPr lang="en-US" sz="2800" dirty="0" smtClean="0"/>
              <a:t>Returns a sequential Stream containing a single element.</a:t>
            </a:r>
          </a:p>
          <a:p>
            <a:pPr>
              <a:buNone/>
            </a:pPr>
            <a:r>
              <a:rPr lang="en-US" sz="2800" dirty="0" smtClean="0"/>
              <a:t>	Stream&lt;Integer&gt; stream = </a:t>
            </a:r>
            <a:r>
              <a:rPr lang="en-US" sz="2800" dirty="0" err="1" smtClean="0"/>
              <a:t>Stream.of</a:t>
            </a:r>
            <a:r>
              <a:rPr lang="en-US" sz="2800" dirty="0" smtClean="0"/>
              <a:t>(new Integer[]{1,2,3,4}); </a:t>
            </a:r>
            <a:r>
              <a:rPr lang="en-US" sz="2800" dirty="0"/>
              <a:t>      </a:t>
            </a:r>
            <a:endParaRPr lang="en-US" sz="2800" dirty="0" smtClean="0"/>
          </a:p>
          <a:p>
            <a:pPr>
              <a:buNone/>
            </a:pPr>
            <a:endParaRPr lang="en-US"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Method and Constructor reference</a:t>
            </a:r>
            <a:endParaRPr lang="en-US" dirty="0"/>
          </a:p>
        </p:txBody>
      </p:sp>
      <p:sp>
        <p:nvSpPr>
          <p:cNvPr id="3" name="Content Placeholder 2"/>
          <p:cNvSpPr>
            <a:spLocks noGrp="1"/>
          </p:cNvSpPr>
          <p:nvPr>
            <p:ph sz="quarter" idx="1"/>
          </p:nvPr>
        </p:nvSpPr>
        <p:spPr/>
        <p:txBody>
          <a:bodyPr>
            <a:normAutofit/>
          </a:bodyPr>
          <a:lstStyle/>
          <a:p>
            <a:pPr>
              <a:buNone/>
            </a:pPr>
            <a:r>
              <a:rPr lang="en-US" sz="2800" dirty="0" smtClean="0"/>
              <a:t>	Method </a:t>
            </a:r>
            <a:r>
              <a:rPr lang="en-US" sz="2800" dirty="0"/>
              <a:t>reference is a shorthand notation of a lambda expression to call a method. For example:</a:t>
            </a:r>
            <a:br>
              <a:rPr lang="en-US" sz="2800" dirty="0"/>
            </a:br>
            <a:r>
              <a:rPr lang="en-US" sz="2800" dirty="0"/>
              <a:t>If your lambda expression is like this:</a:t>
            </a:r>
          </a:p>
          <a:p>
            <a:pPr>
              <a:buNone/>
            </a:pPr>
            <a:r>
              <a:rPr lang="en-US" sz="2800" dirty="0" smtClean="0"/>
              <a:t>	</a:t>
            </a:r>
            <a:r>
              <a:rPr lang="en-US" sz="2800" dirty="0" err="1" smtClean="0"/>
              <a:t>str</a:t>
            </a:r>
            <a:r>
              <a:rPr lang="en-US" sz="2800" dirty="0" smtClean="0"/>
              <a:t> </a:t>
            </a:r>
            <a:r>
              <a:rPr lang="en-US" sz="2800" dirty="0"/>
              <a:t>-&gt; </a:t>
            </a:r>
            <a:r>
              <a:rPr lang="en-US" sz="2800" dirty="0" err="1"/>
              <a:t>System.out.println</a:t>
            </a:r>
            <a:r>
              <a:rPr lang="en-US" sz="2800" dirty="0"/>
              <a:t>(</a:t>
            </a:r>
            <a:r>
              <a:rPr lang="en-US" sz="2800" dirty="0" err="1"/>
              <a:t>str</a:t>
            </a:r>
            <a:r>
              <a:rPr lang="en-US" sz="2800" dirty="0"/>
              <a:t>)then you can replace it with a method reference like this:</a:t>
            </a:r>
          </a:p>
          <a:p>
            <a:pPr>
              <a:buNone/>
            </a:pPr>
            <a:r>
              <a:rPr lang="en-US" sz="2800" dirty="0" smtClean="0"/>
              <a:t>	</a:t>
            </a:r>
            <a:r>
              <a:rPr lang="en-US" sz="2800" dirty="0" err="1" smtClean="0"/>
              <a:t>System.out</a:t>
            </a:r>
            <a:r>
              <a:rPr lang="en-US" sz="2800" dirty="0"/>
              <a:t>::</a:t>
            </a:r>
            <a:r>
              <a:rPr lang="en-US" sz="2800" dirty="0" err="1" smtClean="0"/>
              <a:t>println</a:t>
            </a:r>
            <a:endParaRPr lang="en-US" sz="2800" dirty="0" smtClean="0"/>
          </a:p>
          <a:p>
            <a:pPr>
              <a:buNone/>
            </a:pPr>
            <a:r>
              <a:rPr lang="en-US" sz="2800" dirty="0"/>
              <a:t>	</a:t>
            </a:r>
            <a:r>
              <a:rPr lang="en-US" sz="2800" dirty="0" smtClean="0"/>
              <a:t>The </a:t>
            </a:r>
            <a:r>
              <a:rPr lang="en-US" sz="2800" dirty="0"/>
              <a:t>:: operator is used in method reference to separate the class or object from the method</a:t>
            </a:r>
          </a:p>
          <a:p>
            <a:pPr>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42910" y="642918"/>
            <a:ext cx="8043890" cy="5376882"/>
          </a:xfrm>
        </p:spPr>
        <p:txBody>
          <a:bodyPr>
            <a:noAutofit/>
          </a:bodyPr>
          <a:lstStyle/>
          <a:p>
            <a:r>
              <a:rPr lang="en-US" sz="2800" b="1" dirty="0" smtClean="0"/>
              <a:t>void </a:t>
            </a:r>
            <a:r>
              <a:rPr lang="en-US" sz="2800" b="1" dirty="0" err="1" smtClean="0"/>
              <a:t>forEach</a:t>
            </a:r>
            <a:r>
              <a:rPr lang="en-US" sz="2800" b="1" dirty="0" smtClean="0"/>
              <a:t>(Consumer&lt;? super T&gt; action)</a:t>
            </a:r>
          </a:p>
          <a:p>
            <a:pPr>
              <a:buNone/>
            </a:pPr>
            <a:r>
              <a:rPr lang="en-US" sz="2800" dirty="0" smtClean="0"/>
              <a:t>	Performs an action for each element of this stream.</a:t>
            </a:r>
          </a:p>
          <a:p>
            <a:pPr>
              <a:buNone/>
            </a:pPr>
            <a:r>
              <a:rPr lang="en-US" sz="2800" dirty="0" smtClean="0"/>
              <a:t>	Stream&lt;Integer&gt; numbers = </a:t>
            </a:r>
            <a:r>
              <a:rPr lang="en-US" sz="2800" dirty="0" err="1" smtClean="0"/>
              <a:t>Stream.of</a:t>
            </a:r>
            <a:r>
              <a:rPr lang="en-US" sz="2800" dirty="0" smtClean="0"/>
              <a:t>(1,2,3,4,5);</a:t>
            </a:r>
          </a:p>
          <a:p>
            <a:pPr>
              <a:buNone/>
            </a:pPr>
            <a:r>
              <a:rPr lang="en-US" sz="2800" dirty="0" smtClean="0"/>
              <a:t>	</a:t>
            </a:r>
            <a:r>
              <a:rPr lang="en-US" sz="2800" dirty="0" err="1" smtClean="0"/>
              <a:t>numbers.forEach</a:t>
            </a:r>
            <a:r>
              <a:rPr lang="en-US" sz="2800" dirty="0" smtClean="0"/>
              <a:t>(</a:t>
            </a:r>
            <a:r>
              <a:rPr lang="en-US" sz="2800" dirty="0" err="1" smtClean="0"/>
              <a:t>i</a:t>
            </a:r>
            <a:r>
              <a:rPr lang="en-US" sz="2800" dirty="0" smtClean="0"/>
              <a:t> -&gt; </a:t>
            </a:r>
            <a:r>
              <a:rPr lang="en-US" sz="2800" dirty="0" err="1" smtClean="0"/>
              <a:t>System.out.print</a:t>
            </a:r>
            <a:r>
              <a:rPr lang="en-US" sz="2800" dirty="0" smtClean="0"/>
              <a:t>(</a:t>
            </a:r>
            <a:r>
              <a:rPr lang="en-US" sz="2800" dirty="0" err="1" smtClean="0"/>
              <a:t>i</a:t>
            </a:r>
            <a:r>
              <a:rPr lang="en-US" sz="2800" dirty="0" smtClean="0"/>
              <a:t>+",")); //1,2,3,4,5,</a:t>
            </a:r>
          </a:p>
          <a:p>
            <a:pPr fontAlgn="base"/>
            <a:r>
              <a:rPr lang="en-US" sz="2800" b="1" dirty="0" smtClean="0"/>
              <a:t>static &lt;T&gt; Stream&lt;T&gt;generate(Supplier&lt;T&gt; s)</a:t>
            </a:r>
          </a:p>
          <a:p>
            <a:pPr fontAlgn="base">
              <a:buNone/>
            </a:pPr>
            <a:r>
              <a:rPr lang="en-US" sz="2800" dirty="0" smtClean="0"/>
              <a:t>	Returns an infinite sequential unordered stream where each element is generated by the provided Supplier.</a:t>
            </a:r>
          </a:p>
          <a:p>
            <a:pPr fontAlgn="base">
              <a:buNone/>
            </a:pPr>
            <a:r>
              <a:rPr lang="en-US" sz="2800" dirty="0" smtClean="0"/>
              <a:t>	Stream&lt;String&gt; </a:t>
            </a:r>
            <a:r>
              <a:rPr lang="en-US" sz="2800" dirty="0" err="1" smtClean="0"/>
              <a:t>streamGen</a:t>
            </a:r>
            <a:r>
              <a:rPr lang="en-US" sz="2800" dirty="0" smtClean="0"/>
              <a:t> = </a:t>
            </a:r>
          </a:p>
          <a:p>
            <a:pPr fontAlgn="base">
              <a:buNone/>
            </a:pPr>
            <a:r>
              <a:rPr lang="en-US" sz="2800" dirty="0" smtClean="0"/>
              <a:t>		</a:t>
            </a:r>
            <a:r>
              <a:rPr lang="en-US" sz="2800" dirty="0" err="1" smtClean="0"/>
              <a:t>Stream.generate</a:t>
            </a:r>
            <a:r>
              <a:rPr lang="en-US" sz="2800" dirty="0" smtClean="0"/>
              <a:t>(() -&gt; {return "</a:t>
            </a:r>
            <a:r>
              <a:rPr lang="en-US" sz="2800" dirty="0" err="1" smtClean="0"/>
              <a:t>abc</a:t>
            </a:r>
            <a:r>
              <a:rPr lang="en-US" sz="2800" dirty="0" smtClean="0"/>
              <a:t>";}); </a:t>
            </a:r>
          </a:p>
          <a:p>
            <a:pPr fontAlgn="t">
              <a:buNone/>
            </a:pPr>
            <a:r>
              <a:rPr lang="en-US" sz="2800" b="1" dirty="0" smtClean="0"/>
              <a:t>	</a:t>
            </a:r>
            <a:endParaRPr lang="en-US"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00042"/>
            <a:ext cx="8229600" cy="5626121"/>
          </a:xfrm>
        </p:spPr>
        <p:txBody>
          <a:bodyPr>
            <a:noAutofit/>
          </a:bodyPr>
          <a:lstStyle/>
          <a:p>
            <a:pPr fontAlgn="t"/>
            <a:r>
              <a:rPr lang="en-US" sz="2800" b="1" dirty="0" smtClean="0"/>
              <a:t>long count()</a:t>
            </a:r>
          </a:p>
          <a:p>
            <a:pPr fontAlgn="t">
              <a:buNone/>
            </a:pPr>
            <a:r>
              <a:rPr lang="en-US" sz="2800" dirty="0" smtClean="0"/>
              <a:t>	Returns the count of elements in this stream.</a:t>
            </a:r>
          </a:p>
          <a:p>
            <a:pPr fontAlgn="base">
              <a:buNone/>
            </a:pPr>
            <a:r>
              <a:rPr lang="en-US" sz="2800" dirty="0" smtClean="0"/>
              <a:t> 	 List&lt;Integer&gt; list = </a:t>
            </a:r>
            <a:r>
              <a:rPr lang="en-US" sz="2800" dirty="0" err="1" smtClean="0"/>
              <a:t>Arrays.asList</a:t>
            </a:r>
            <a:r>
              <a:rPr lang="en-US" sz="2800" dirty="0" smtClean="0"/>
              <a:t>(0, 2, 4, 6, </a:t>
            </a:r>
          </a:p>
          <a:p>
            <a:pPr fontAlgn="base">
              <a:buNone/>
            </a:pPr>
            <a:r>
              <a:rPr lang="en-US" sz="2800" dirty="0" smtClean="0"/>
              <a:t>                                           8, 10, 12); </a:t>
            </a:r>
          </a:p>
          <a:p>
            <a:pPr fontAlgn="base">
              <a:buNone/>
            </a:pPr>
            <a:r>
              <a:rPr lang="en-US" sz="2800" dirty="0" smtClean="0"/>
              <a:t> 	long total = </a:t>
            </a:r>
            <a:r>
              <a:rPr lang="en-US" sz="2800" dirty="0" err="1" smtClean="0"/>
              <a:t>list.stream</a:t>
            </a:r>
            <a:r>
              <a:rPr lang="en-US" sz="2800" dirty="0" smtClean="0"/>
              <a:t>().count(); </a:t>
            </a:r>
          </a:p>
          <a:p>
            <a:pPr fontAlgn="t"/>
            <a:r>
              <a:rPr lang="en-US" sz="2800" b="1" dirty="0" smtClean="0"/>
              <a:t>Stream &lt;T&gt; distinct()</a:t>
            </a:r>
          </a:p>
          <a:p>
            <a:pPr fontAlgn="t">
              <a:buNone/>
            </a:pPr>
            <a:r>
              <a:rPr lang="en-US" sz="2800" dirty="0" smtClean="0"/>
              <a:t>	Returns a stream consisting of the distinct elements (according to </a:t>
            </a:r>
            <a:r>
              <a:rPr lang="en-US" sz="2800" dirty="0" err="1" smtClean="0"/>
              <a:t>Object.equals</a:t>
            </a:r>
            <a:r>
              <a:rPr lang="en-US" sz="2800" dirty="0" smtClean="0"/>
              <a:t>(Object)) of this stream.</a:t>
            </a:r>
          </a:p>
          <a:p>
            <a:pPr fontAlgn="base">
              <a:buNone/>
            </a:pPr>
            <a:r>
              <a:rPr lang="en-US" sz="2800" dirty="0"/>
              <a:t>  </a:t>
            </a:r>
            <a:r>
              <a:rPr lang="en-US" sz="2800" dirty="0" smtClean="0"/>
              <a:t> 	List&lt;String&gt; list = </a:t>
            </a:r>
            <a:r>
              <a:rPr lang="en-US" sz="2800" dirty="0" err="1" smtClean="0"/>
              <a:t>Arrays.asList</a:t>
            </a:r>
            <a:r>
              <a:rPr lang="en-US" sz="2800" dirty="0" smtClean="0"/>
              <a:t>("GFG", "Geeks", "for", "Geeks", "</a:t>
            </a:r>
            <a:r>
              <a:rPr lang="en-US" sz="2800" dirty="0" err="1" smtClean="0"/>
              <a:t>GeeksforGeeks</a:t>
            </a:r>
            <a:r>
              <a:rPr lang="en-US" sz="2800" dirty="0" smtClean="0"/>
              <a:t>", "GFG"); </a:t>
            </a:r>
          </a:p>
          <a:p>
            <a:pPr fontAlgn="base">
              <a:buNone/>
            </a:pPr>
            <a:r>
              <a:rPr lang="en-US" sz="2800" dirty="0" smtClean="0"/>
              <a:t>     long total = </a:t>
            </a:r>
            <a:r>
              <a:rPr lang="en-US" sz="2800" dirty="0" err="1" smtClean="0"/>
              <a:t>list.stream</a:t>
            </a:r>
            <a:r>
              <a:rPr lang="en-US" sz="2800" dirty="0" smtClean="0"/>
              <a:t>().distinct().count(); </a:t>
            </a:r>
          </a:p>
          <a:p>
            <a:pPr fontAlgn="base">
              <a:buNone/>
            </a:pPr>
            <a:endParaRPr lang="en-US" sz="2800" dirty="0" smtClean="0"/>
          </a:p>
          <a:p>
            <a:pPr fontAlgn="base">
              <a:buNone/>
            </a:pPr>
            <a:endParaRPr lang="en-US"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28604"/>
            <a:ext cx="8229600" cy="5697559"/>
          </a:xfrm>
        </p:spPr>
        <p:txBody>
          <a:bodyPr>
            <a:noAutofit/>
          </a:bodyPr>
          <a:lstStyle/>
          <a:p>
            <a:pPr fontAlgn="base"/>
            <a:r>
              <a:rPr lang="en-US" sz="2800" b="1" dirty="0" smtClean="0"/>
              <a:t>&lt;R,A&gt; R collect(Collector&lt;? super T,A,R&gt; collector)</a:t>
            </a:r>
          </a:p>
          <a:p>
            <a:pPr fontAlgn="base">
              <a:buNone/>
            </a:pPr>
            <a:r>
              <a:rPr lang="en-US" sz="2800" dirty="0" smtClean="0"/>
              <a:t>	Performs a mutable reduction operation on the elements of this stream using a Collector.</a:t>
            </a:r>
          </a:p>
          <a:p>
            <a:pPr fontAlgn="base">
              <a:buNone/>
            </a:pPr>
            <a:r>
              <a:rPr lang="en-US" sz="2800" dirty="0" smtClean="0"/>
              <a:t>	</a:t>
            </a:r>
            <a:r>
              <a:rPr lang="en-US" sz="2800" dirty="0" err="1" smtClean="0"/>
              <a:t>intStream</a:t>
            </a:r>
            <a:r>
              <a:rPr lang="en-US" sz="2800" dirty="0" smtClean="0"/>
              <a:t> = </a:t>
            </a:r>
            <a:r>
              <a:rPr lang="en-US" sz="2800" dirty="0" err="1" smtClean="0"/>
              <a:t>Stream.of</a:t>
            </a:r>
            <a:r>
              <a:rPr lang="en-US" sz="2800" dirty="0" smtClean="0"/>
              <a:t>(1,2,3,4); </a:t>
            </a:r>
          </a:p>
          <a:p>
            <a:pPr fontAlgn="base">
              <a:buNone/>
            </a:pPr>
            <a:r>
              <a:rPr lang="en-US" sz="2800" dirty="0" smtClean="0"/>
              <a:t>	Map&lt;</a:t>
            </a:r>
            <a:r>
              <a:rPr lang="en-US" sz="2800" dirty="0" err="1" smtClean="0"/>
              <a:t>Integer,Integer</a:t>
            </a:r>
            <a:r>
              <a:rPr lang="en-US" sz="2800" dirty="0" smtClean="0"/>
              <a:t>&gt; </a:t>
            </a:r>
            <a:r>
              <a:rPr lang="en-US" sz="2800" dirty="0" err="1" smtClean="0"/>
              <a:t>intMap</a:t>
            </a:r>
            <a:r>
              <a:rPr lang="en-US" sz="2800" dirty="0" smtClean="0"/>
              <a:t> = </a:t>
            </a:r>
            <a:r>
              <a:rPr lang="en-US" sz="2800" dirty="0" err="1" smtClean="0"/>
              <a:t>intStream.collect</a:t>
            </a:r>
            <a:r>
              <a:rPr lang="en-US" sz="2800" dirty="0" smtClean="0"/>
              <a:t>(</a:t>
            </a:r>
            <a:r>
              <a:rPr lang="en-US" sz="2800" dirty="0" err="1" smtClean="0"/>
              <a:t>Collectors.toMap</a:t>
            </a:r>
            <a:r>
              <a:rPr lang="en-US" sz="2800" dirty="0" smtClean="0"/>
              <a:t>(</a:t>
            </a:r>
            <a:r>
              <a:rPr lang="en-US" sz="2800" dirty="0" err="1" smtClean="0"/>
              <a:t>i</a:t>
            </a:r>
            <a:r>
              <a:rPr lang="en-US" sz="2800" dirty="0" smtClean="0"/>
              <a:t> -&gt; </a:t>
            </a:r>
            <a:r>
              <a:rPr lang="en-US" sz="2800" dirty="0" err="1" smtClean="0"/>
              <a:t>i</a:t>
            </a:r>
            <a:r>
              <a:rPr lang="en-US" sz="2800" dirty="0" smtClean="0"/>
              <a:t>, </a:t>
            </a:r>
            <a:r>
              <a:rPr lang="en-US" sz="2800" dirty="0" err="1" smtClean="0"/>
              <a:t>i</a:t>
            </a:r>
            <a:r>
              <a:rPr lang="en-US" sz="2800" dirty="0" smtClean="0"/>
              <a:t> -&gt; i+10)); </a:t>
            </a:r>
            <a:r>
              <a:rPr lang="en-US" sz="2800" dirty="0" err="1" smtClean="0"/>
              <a:t>System.out.println</a:t>
            </a:r>
            <a:r>
              <a:rPr lang="en-US" sz="2800" dirty="0" smtClean="0"/>
              <a:t>(</a:t>
            </a:r>
            <a:r>
              <a:rPr lang="en-US" sz="2800" dirty="0" err="1" smtClean="0"/>
              <a:t>intMap</a:t>
            </a:r>
            <a:r>
              <a:rPr lang="en-US" sz="2800" dirty="0" smtClean="0"/>
              <a:t>); //prints {1=11, 2=12, 3=13, 4=14}</a:t>
            </a:r>
          </a:p>
          <a:p>
            <a:pPr fontAlgn="base"/>
            <a:r>
              <a:rPr lang="en-US" sz="2800" b="1" dirty="0" smtClean="0"/>
              <a:t> </a:t>
            </a:r>
            <a:r>
              <a:rPr lang="en-US" sz="2800" b="1" dirty="0" err="1" smtClean="0"/>
              <a:t>boolean</a:t>
            </a:r>
            <a:r>
              <a:rPr lang="en-US" sz="2800" b="1" dirty="0" smtClean="0"/>
              <a:t> </a:t>
            </a:r>
            <a:r>
              <a:rPr lang="en-US" sz="2800" b="1" dirty="0" err="1" smtClean="0"/>
              <a:t>allMatch</a:t>
            </a:r>
            <a:r>
              <a:rPr lang="en-US" sz="2800" b="1" dirty="0" smtClean="0"/>
              <a:t>(Predicate&lt;? Super T&gt; predicate)</a:t>
            </a:r>
          </a:p>
          <a:p>
            <a:pPr fontAlgn="base">
              <a:buNone/>
            </a:pPr>
            <a:r>
              <a:rPr lang="en-US" sz="2800" dirty="0" smtClean="0"/>
              <a:t>	Returns whether all elements of this stream match the provided predicate.</a:t>
            </a:r>
          </a:p>
          <a:p>
            <a:pPr fontAlgn="base">
              <a:buNone/>
            </a:pPr>
            <a:endParaRPr lang="en-US" sz="2800" dirty="0" smtClean="0"/>
          </a:p>
          <a:p>
            <a:pPr fontAlgn="base">
              <a:buNone/>
            </a:pPr>
            <a:endParaRPr lang="en-US" sz="2800" dirty="0" smtClean="0"/>
          </a:p>
          <a:p>
            <a:pPr fontAlgn="base">
              <a:buNone/>
            </a:pPr>
            <a:r>
              <a:rPr lang="en-US" sz="2800" dirty="0" smtClean="0"/>
              <a:t>     </a:t>
            </a:r>
            <a:endParaRPr 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28604"/>
            <a:ext cx="8229600" cy="5697559"/>
          </a:xfrm>
        </p:spPr>
        <p:txBody>
          <a:bodyPr>
            <a:noAutofit/>
          </a:bodyPr>
          <a:lstStyle/>
          <a:p>
            <a:pPr>
              <a:buNone/>
            </a:pPr>
            <a:r>
              <a:rPr lang="en-US" sz="2800" dirty="0" smtClean="0"/>
              <a:t>	Stream&lt;Integer&gt; numbers4 = </a:t>
            </a:r>
            <a:r>
              <a:rPr lang="en-US" sz="2800" dirty="0" err="1" smtClean="0"/>
              <a:t>Stream.of</a:t>
            </a:r>
            <a:r>
              <a:rPr lang="en-US" sz="2800" dirty="0" smtClean="0"/>
              <a:t>(1,2,3,4,5); </a:t>
            </a:r>
            <a:r>
              <a:rPr lang="en-US" sz="2800" dirty="0" err="1" smtClean="0"/>
              <a:t>System.out.println</a:t>
            </a:r>
            <a:r>
              <a:rPr lang="en-US" sz="2800" dirty="0" smtClean="0"/>
              <a:t>("Stream contains all elements less than 10? "+numbers4.allMatch(</a:t>
            </a:r>
            <a:r>
              <a:rPr lang="en-US" sz="2800" dirty="0" err="1" smtClean="0"/>
              <a:t>i</a:t>
            </a:r>
            <a:r>
              <a:rPr lang="en-US" sz="2800" dirty="0" smtClean="0"/>
              <a:t> -&gt; </a:t>
            </a:r>
            <a:r>
              <a:rPr lang="en-US" sz="2800" dirty="0" err="1" smtClean="0"/>
              <a:t>i</a:t>
            </a:r>
            <a:r>
              <a:rPr lang="en-US" sz="2800" dirty="0" smtClean="0"/>
              <a:t>&lt;10)); </a:t>
            </a:r>
          </a:p>
          <a:p>
            <a:pPr>
              <a:buNone/>
            </a:pPr>
            <a:r>
              <a:rPr lang="en-US" sz="2800" dirty="0" smtClean="0"/>
              <a:t>	//Stream contains all elements less than 10? true</a:t>
            </a:r>
          </a:p>
          <a:p>
            <a:r>
              <a:rPr lang="en-US" sz="2800" b="1" dirty="0" err="1" smtClean="0"/>
              <a:t>boolean</a:t>
            </a:r>
            <a:r>
              <a:rPr lang="en-US" sz="2800" b="1" dirty="0" smtClean="0"/>
              <a:t> </a:t>
            </a:r>
            <a:r>
              <a:rPr lang="en-US" sz="2800" b="1" dirty="0" err="1" smtClean="0"/>
              <a:t>anyMatch</a:t>
            </a:r>
            <a:r>
              <a:rPr lang="en-US" sz="2800" b="1" dirty="0" smtClean="0"/>
              <a:t>(Predicate&lt;? super T&gt; predicate)</a:t>
            </a:r>
          </a:p>
          <a:p>
            <a:pPr>
              <a:buNone/>
            </a:pPr>
            <a:r>
              <a:rPr lang="en-US" sz="2800" dirty="0" smtClean="0"/>
              <a:t>	Returns whether any elements of this stream match the provided predicate.</a:t>
            </a:r>
          </a:p>
          <a:p>
            <a:pPr>
              <a:buNone/>
            </a:pPr>
            <a:r>
              <a:rPr lang="en-US" sz="2800" dirty="0" smtClean="0"/>
              <a:t>	Stream&lt;Integer&gt; numbers3 = </a:t>
            </a:r>
            <a:r>
              <a:rPr lang="en-US" sz="2800" dirty="0" err="1" smtClean="0"/>
              <a:t>Stream.of</a:t>
            </a:r>
            <a:r>
              <a:rPr lang="en-US" sz="2800" dirty="0" smtClean="0"/>
              <a:t>(1,2,3,4,5); </a:t>
            </a:r>
            <a:r>
              <a:rPr lang="en-US" sz="2800" dirty="0" err="1" smtClean="0"/>
              <a:t>System.out.println</a:t>
            </a:r>
            <a:r>
              <a:rPr lang="en-US" sz="2800" dirty="0" smtClean="0"/>
              <a:t>("Stream contains 4? "+numbers3.anyMatch(</a:t>
            </a:r>
            <a:r>
              <a:rPr lang="en-US" sz="2800" dirty="0" err="1" smtClean="0"/>
              <a:t>i</a:t>
            </a:r>
            <a:r>
              <a:rPr lang="en-US" sz="2800" dirty="0" smtClean="0"/>
              <a:t> -&gt; </a:t>
            </a:r>
            <a:r>
              <a:rPr lang="en-US" sz="2800" dirty="0" err="1" smtClean="0"/>
              <a:t>i</a:t>
            </a:r>
            <a:r>
              <a:rPr lang="en-US" sz="2800" dirty="0" smtClean="0"/>
              <a:t>==4)); </a:t>
            </a:r>
          </a:p>
          <a:p>
            <a:pPr>
              <a:buNone/>
            </a:pPr>
            <a:r>
              <a:rPr lang="en-US" sz="2800" dirty="0" smtClean="0"/>
              <a:t>	//Stream contains 4? true</a:t>
            </a:r>
            <a:endParaRPr lang="en-US" sz="2800" b="1" dirty="0"/>
          </a:p>
          <a:p>
            <a:pPr>
              <a:buNone/>
            </a:pPr>
            <a:r>
              <a:rPr lang="en-US" sz="2800" dirty="0" smtClean="0"/>
              <a:t>	</a:t>
            </a:r>
            <a:r>
              <a:rPr lang="en-US" sz="2800" dirty="0"/>
              <a:t>        </a:t>
            </a:r>
          </a:p>
          <a:p>
            <a:pPr>
              <a:buNone/>
            </a:pPr>
            <a:endParaRPr lang="en-US"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28604"/>
            <a:ext cx="8229600" cy="5697559"/>
          </a:xfrm>
        </p:spPr>
        <p:txBody>
          <a:bodyPr>
            <a:normAutofit/>
          </a:bodyPr>
          <a:lstStyle/>
          <a:p>
            <a:pPr fontAlgn="base"/>
            <a:r>
              <a:rPr lang="en-US" sz="2800" b="1" dirty="0" err="1" smtClean="0"/>
              <a:t>boolean</a:t>
            </a:r>
            <a:r>
              <a:rPr lang="en-US" sz="2800" b="1" dirty="0" smtClean="0"/>
              <a:t> </a:t>
            </a:r>
            <a:r>
              <a:rPr lang="en-US" sz="2800" b="1" dirty="0" err="1" smtClean="0"/>
              <a:t>noneMatch</a:t>
            </a:r>
            <a:r>
              <a:rPr lang="en-US" sz="2800" b="1" dirty="0" smtClean="0"/>
              <a:t>(Predicate&lt;? Super T&gt; predicate)</a:t>
            </a:r>
          </a:p>
          <a:p>
            <a:pPr fontAlgn="base">
              <a:buNone/>
            </a:pPr>
            <a:r>
              <a:rPr lang="en-US" sz="2800" dirty="0" smtClean="0"/>
              <a:t>	Returns whether no elements of this stream match the provided predicate.</a:t>
            </a:r>
          </a:p>
          <a:p>
            <a:pPr fontAlgn="base">
              <a:buNone/>
            </a:pPr>
            <a:r>
              <a:rPr lang="en-US" sz="2800" dirty="0" smtClean="0"/>
              <a:t>	Stream&lt;Integer&gt; numbers5 = </a:t>
            </a:r>
            <a:r>
              <a:rPr lang="en-US" sz="2800" dirty="0" err="1" smtClean="0"/>
              <a:t>Stream.of</a:t>
            </a:r>
            <a:r>
              <a:rPr lang="en-US" sz="2800" dirty="0" smtClean="0"/>
              <a:t>(1,2,3,4,5); </a:t>
            </a:r>
            <a:r>
              <a:rPr lang="en-US" sz="2800" dirty="0" err="1" smtClean="0"/>
              <a:t>System.out.println</a:t>
            </a:r>
            <a:r>
              <a:rPr lang="en-US" sz="2800" dirty="0" smtClean="0"/>
              <a:t>("Stream doesn't contain 10? "+numbers5.noneMatch(</a:t>
            </a:r>
            <a:r>
              <a:rPr lang="en-US" sz="2800" dirty="0" err="1" smtClean="0"/>
              <a:t>i</a:t>
            </a:r>
            <a:r>
              <a:rPr lang="en-US" sz="2800" dirty="0" smtClean="0"/>
              <a:t> -&gt; </a:t>
            </a:r>
            <a:r>
              <a:rPr lang="en-US" sz="2800" dirty="0" err="1" smtClean="0"/>
              <a:t>i</a:t>
            </a:r>
            <a:r>
              <a:rPr lang="en-US" sz="2800" dirty="0" smtClean="0"/>
              <a:t>==10)); </a:t>
            </a:r>
          </a:p>
          <a:p>
            <a:pPr fontAlgn="base">
              <a:buNone/>
            </a:pPr>
            <a:r>
              <a:rPr lang="en-US" sz="2800" dirty="0" smtClean="0"/>
              <a:t>	//Stream doesn't contain 10? true</a:t>
            </a:r>
            <a:endParaRPr lang="en-US" sz="2800" b="1" dirty="0"/>
          </a:p>
          <a:p>
            <a:r>
              <a:rPr lang="en-US" sz="2800" b="1" dirty="0" smtClean="0"/>
              <a:t>Stream &lt;T&gt;sorted()</a:t>
            </a:r>
          </a:p>
          <a:p>
            <a:pPr>
              <a:buNone/>
            </a:pPr>
            <a:r>
              <a:rPr lang="en-US" sz="2800" dirty="0" smtClean="0"/>
              <a:t>	Returns a stream consisting of the elements of this stream, sorted according to natural order.</a:t>
            </a:r>
          </a:p>
          <a:p>
            <a:pPr>
              <a:buNone/>
            </a:pPr>
            <a:endParaRPr lang="en-US" sz="2800" dirty="0"/>
          </a:p>
          <a:p>
            <a:pPr fontAlgn="base">
              <a:buNone/>
            </a:pPr>
            <a:endParaRPr lang="en-US" sz="2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28604"/>
            <a:ext cx="8229600" cy="5697559"/>
          </a:xfrm>
        </p:spPr>
        <p:txBody>
          <a:bodyPr>
            <a:normAutofit/>
          </a:bodyPr>
          <a:lstStyle/>
          <a:p>
            <a:pPr>
              <a:buNone/>
            </a:pPr>
            <a:r>
              <a:rPr lang="en-US" sz="2800" dirty="0" smtClean="0"/>
              <a:t>	Random </a:t>
            </a:r>
            <a:r>
              <a:rPr lang="en-US" sz="2800" dirty="0" err="1" smtClean="0"/>
              <a:t>random</a:t>
            </a:r>
            <a:r>
              <a:rPr lang="en-US" sz="2800" dirty="0" smtClean="0"/>
              <a:t> = new Random(); </a:t>
            </a:r>
            <a:r>
              <a:rPr lang="en-US" sz="2800" dirty="0" err="1" smtClean="0"/>
              <a:t>random.ints</a:t>
            </a:r>
            <a:r>
              <a:rPr lang="en-US" sz="2800" dirty="0" smtClean="0"/>
              <a:t>().limit(10).sorted().</a:t>
            </a:r>
            <a:r>
              <a:rPr lang="en-US" sz="2800" dirty="0" err="1" smtClean="0"/>
              <a:t>forEach</a:t>
            </a:r>
            <a:endParaRPr lang="en-US" sz="2800" dirty="0" smtClean="0"/>
          </a:p>
          <a:p>
            <a:pPr>
              <a:buNone/>
            </a:pPr>
            <a:r>
              <a:rPr lang="en-US" sz="2800" dirty="0" smtClean="0"/>
              <a:t>		(</a:t>
            </a:r>
            <a:r>
              <a:rPr lang="en-US" sz="2800" dirty="0" err="1" smtClean="0"/>
              <a:t>System.out</a:t>
            </a:r>
            <a:r>
              <a:rPr lang="en-US" sz="2800" dirty="0" smtClean="0"/>
              <a:t>::</a:t>
            </a:r>
            <a:r>
              <a:rPr lang="en-US" sz="2800" dirty="0" err="1" smtClean="0"/>
              <a:t>println</a:t>
            </a:r>
            <a:r>
              <a:rPr lang="en-US" sz="2800" dirty="0" smtClean="0"/>
              <a:t>);</a:t>
            </a:r>
          </a:p>
          <a:p>
            <a:r>
              <a:rPr lang="en-US" sz="2800" b="1" dirty="0" smtClean="0"/>
              <a:t> Stream &lt;T&gt;filter(Predicate&lt;? super T&gt; predicate)</a:t>
            </a:r>
          </a:p>
          <a:p>
            <a:pPr>
              <a:buNone/>
            </a:pPr>
            <a:r>
              <a:rPr lang="en-US" sz="2800" dirty="0" smtClean="0"/>
              <a:t>	Returns a stream consisting of the elements of this stream that match the given predicate.</a:t>
            </a:r>
          </a:p>
          <a:p>
            <a:pPr fontAlgn="base">
              <a:buNone/>
            </a:pPr>
            <a:r>
              <a:rPr lang="en-US" sz="2800" dirty="0" smtClean="0"/>
              <a:t>	List&lt;String&gt;strings = </a:t>
            </a:r>
            <a:r>
              <a:rPr lang="en-US" sz="2800" dirty="0" err="1" smtClean="0"/>
              <a:t>Arrays.asList</a:t>
            </a:r>
            <a:r>
              <a:rPr lang="en-US" sz="2800" dirty="0" smtClean="0"/>
              <a:t>("</a:t>
            </a:r>
            <a:r>
              <a:rPr lang="en-US" sz="2800" dirty="0" err="1" smtClean="0"/>
              <a:t>abc</a:t>
            </a:r>
            <a:r>
              <a:rPr lang="en-US" sz="2800" dirty="0" smtClean="0"/>
              <a:t>", "", "</a:t>
            </a:r>
            <a:r>
              <a:rPr lang="en-US" sz="2800" dirty="0" err="1" smtClean="0"/>
              <a:t>bc</a:t>
            </a:r>
            <a:r>
              <a:rPr lang="en-US" sz="2800" dirty="0" smtClean="0"/>
              <a:t>", "</a:t>
            </a:r>
            <a:r>
              <a:rPr lang="en-US" sz="2800" dirty="0" err="1" smtClean="0"/>
              <a:t>efg</a:t>
            </a:r>
            <a:r>
              <a:rPr lang="en-US" sz="2800" dirty="0" smtClean="0"/>
              <a:t>", "</a:t>
            </a:r>
            <a:r>
              <a:rPr lang="en-US" sz="2800" dirty="0" err="1" smtClean="0"/>
              <a:t>abcd</a:t>
            </a:r>
            <a:r>
              <a:rPr lang="en-US" sz="2800" dirty="0" smtClean="0"/>
              <a:t>","", "</a:t>
            </a:r>
            <a:r>
              <a:rPr lang="en-US" sz="2800" dirty="0" err="1" smtClean="0"/>
              <a:t>jkl</a:t>
            </a:r>
            <a:r>
              <a:rPr lang="en-US" sz="2800" dirty="0" smtClean="0"/>
              <a:t>"); </a:t>
            </a:r>
          </a:p>
          <a:p>
            <a:pPr fontAlgn="base">
              <a:buNone/>
            </a:pPr>
            <a:r>
              <a:rPr lang="en-US" sz="2800" dirty="0" smtClean="0"/>
              <a:t>	//get count of empty string </a:t>
            </a:r>
          </a:p>
          <a:p>
            <a:pPr fontAlgn="base">
              <a:buNone/>
            </a:pPr>
            <a:r>
              <a:rPr lang="en-US" sz="2800" dirty="0" smtClean="0"/>
              <a:t>	</a:t>
            </a:r>
            <a:r>
              <a:rPr lang="en-US" sz="2800" dirty="0" err="1" smtClean="0"/>
              <a:t>int</a:t>
            </a:r>
            <a:r>
              <a:rPr lang="en-US" sz="2800" dirty="0" smtClean="0"/>
              <a:t> count = </a:t>
            </a:r>
            <a:r>
              <a:rPr lang="en-US" sz="2800" dirty="0" err="1" smtClean="0"/>
              <a:t>strings.stream</a:t>
            </a:r>
            <a:r>
              <a:rPr lang="en-US" sz="2800" dirty="0" smtClean="0"/>
              <a:t>().filter(string -&gt; </a:t>
            </a:r>
            <a:r>
              <a:rPr lang="en-US" sz="2800" dirty="0" err="1" smtClean="0"/>
              <a:t>string.isEmpty</a:t>
            </a:r>
            <a:r>
              <a:rPr lang="en-US" sz="2800" dirty="0" smtClean="0"/>
              <a:t>()).count();</a:t>
            </a:r>
          </a:p>
          <a:p>
            <a:pPr>
              <a:buNone/>
            </a:pPr>
            <a:endParaRPr lang="en-US" sz="2800" dirty="0" smtClean="0"/>
          </a:p>
          <a:p>
            <a:pPr>
              <a:buNone/>
            </a:pPr>
            <a:endParaRPr lang="en-US" sz="2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642918"/>
            <a:ext cx="7772400" cy="5376882"/>
          </a:xfrm>
        </p:spPr>
        <p:txBody>
          <a:bodyPr>
            <a:normAutofit/>
          </a:bodyPr>
          <a:lstStyle/>
          <a:p>
            <a:r>
              <a:rPr lang="en-US" sz="2800" b="1" dirty="0" smtClean="0"/>
              <a:t>&lt;R&gt; Stream&lt;R&gt;map(Function&lt;? super T,? extends R&gt; </a:t>
            </a:r>
            <a:r>
              <a:rPr lang="en-US" sz="2800" b="1" dirty="0" err="1" smtClean="0"/>
              <a:t>mapper</a:t>
            </a:r>
            <a:r>
              <a:rPr lang="en-US" sz="2800" b="1" dirty="0" smtClean="0"/>
              <a:t>)</a:t>
            </a:r>
          </a:p>
          <a:p>
            <a:pPr>
              <a:buNone/>
            </a:pPr>
            <a:r>
              <a:rPr lang="en-US" sz="2800" dirty="0" smtClean="0"/>
              <a:t>	Returns a stream consisting of the results of applying the given function to the elements of this stream.</a:t>
            </a:r>
          </a:p>
          <a:p>
            <a:pPr>
              <a:buNone/>
            </a:pPr>
            <a:r>
              <a:rPr lang="en-US" sz="2800" dirty="0" smtClean="0"/>
              <a:t>	List&lt;Integer&gt; numbers = </a:t>
            </a:r>
            <a:endParaRPr lang="en-US" sz="2800" dirty="0" smtClean="0"/>
          </a:p>
          <a:p>
            <a:pPr>
              <a:buNone/>
            </a:pPr>
            <a:r>
              <a:rPr lang="en-US" sz="2800" dirty="0" smtClean="0"/>
              <a:t>	</a:t>
            </a:r>
            <a:r>
              <a:rPr lang="en-US" sz="2800" dirty="0" err="1" smtClean="0"/>
              <a:t>Arrays.asList</a:t>
            </a:r>
            <a:r>
              <a:rPr lang="en-US" sz="2800" dirty="0" smtClean="0"/>
              <a:t>(3</a:t>
            </a:r>
            <a:r>
              <a:rPr lang="en-US" sz="2800" dirty="0" smtClean="0"/>
              <a:t>, 2, 2, 3, 7, 3, 5); </a:t>
            </a:r>
            <a:endParaRPr lang="en-US" sz="2800" dirty="0" smtClean="0"/>
          </a:p>
          <a:p>
            <a:pPr>
              <a:buNone/>
            </a:pPr>
            <a:r>
              <a:rPr lang="en-US" sz="2800" dirty="0" smtClean="0"/>
              <a:t>	</a:t>
            </a:r>
            <a:r>
              <a:rPr lang="en-US" sz="2800" dirty="0" smtClean="0"/>
              <a:t>//</a:t>
            </a:r>
            <a:r>
              <a:rPr lang="en-US" sz="2800" dirty="0" smtClean="0"/>
              <a:t>get list of unique squares </a:t>
            </a:r>
          </a:p>
          <a:p>
            <a:pPr>
              <a:buNone/>
            </a:pPr>
            <a:r>
              <a:rPr lang="en-US" sz="2800" dirty="0" smtClean="0"/>
              <a:t>	List&lt;Integer&gt; </a:t>
            </a:r>
            <a:r>
              <a:rPr lang="en-US" sz="2800" dirty="0" err="1" smtClean="0"/>
              <a:t>squaresList</a:t>
            </a:r>
            <a:r>
              <a:rPr lang="en-US" sz="2800" dirty="0" smtClean="0"/>
              <a:t> = </a:t>
            </a:r>
            <a:endParaRPr lang="en-US" sz="2800" dirty="0" smtClean="0"/>
          </a:p>
          <a:p>
            <a:pPr>
              <a:buNone/>
            </a:pPr>
            <a:r>
              <a:rPr lang="en-US" sz="2800" dirty="0" smtClean="0"/>
              <a:t>	</a:t>
            </a:r>
            <a:r>
              <a:rPr lang="en-US" sz="2800" dirty="0" err="1" smtClean="0"/>
              <a:t>numbers.stream</a:t>
            </a:r>
            <a:r>
              <a:rPr lang="en-US" sz="2800" dirty="0" smtClean="0"/>
              <a:t>().map</a:t>
            </a:r>
            <a:r>
              <a:rPr lang="en-US" sz="2800" dirty="0" smtClean="0"/>
              <a:t>(</a:t>
            </a:r>
          </a:p>
          <a:p>
            <a:pPr>
              <a:buNone/>
            </a:pPr>
            <a:r>
              <a:rPr lang="en-US" sz="2800" dirty="0" smtClean="0"/>
              <a:t>	</a:t>
            </a:r>
            <a:r>
              <a:rPr lang="en-US" sz="2800" dirty="0" smtClean="0"/>
              <a:t> </a:t>
            </a:r>
            <a:r>
              <a:rPr lang="en-US" sz="2800" dirty="0" err="1" smtClean="0"/>
              <a:t>i</a:t>
            </a:r>
            <a:r>
              <a:rPr lang="en-US" sz="2800" dirty="0" smtClean="0"/>
              <a:t> -&gt; </a:t>
            </a:r>
            <a:r>
              <a:rPr lang="en-US" sz="2800" dirty="0" err="1" smtClean="0"/>
              <a:t>i</a:t>
            </a:r>
            <a:r>
              <a:rPr lang="en-US" sz="2800" dirty="0" smtClean="0"/>
              <a:t>*</a:t>
            </a:r>
            <a:r>
              <a:rPr lang="en-US" sz="2800" dirty="0" err="1" smtClean="0"/>
              <a:t>i</a:t>
            </a:r>
            <a:r>
              <a:rPr lang="en-US" sz="2800" dirty="0" smtClean="0"/>
              <a:t>).distinct().collect(</a:t>
            </a:r>
            <a:r>
              <a:rPr lang="en-US" sz="2800" dirty="0" err="1" smtClean="0"/>
              <a:t>Collectors.toList</a:t>
            </a:r>
            <a:r>
              <a:rPr lang="en-US" sz="2800" dirty="0" smtClean="0"/>
              <a:t>());</a:t>
            </a:r>
          </a:p>
          <a:p>
            <a:pPr>
              <a:buNone/>
            </a:pPr>
            <a:endParaRPr lang="en-US" sz="2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274638"/>
            <a:ext cx="7829576" cy="1143000"/>
          </a:xfrm>
        </p:spPr>
        <p:txBody>
          <a:bodyPr/>
          <a:lstStyle/>
          <a:p>
            <a:r>
              <a:rPr lang="en-IN" dirty="0" smtClean="0"/>
              <a:t>  Date and Time API</a:t>
            </a:r>
            <a:endParaRPr lang="en-US" dirty="0"/>
          </a:p>
        </p:txBody>
      </p:sp>
      <p:sp>
        <p:nvSpPr>
          <p:cNvPr id="3" name="Content Placeholder 2"/>
          <p:cNvSpPr>
            <a:spLocks noGrp="1"/>
          </p:cNvSpPr>
          <p:nvPr>
            <p:ph sz="quarter" idx="1"/>
          </p:nvPr>
        </p:nvSpPr>
        <p:spPr/>
        <p:txBody>
          <a:bodyPr>
            <a:noAutofit/>
          </a:bodyPr>
          <a:lstStyle/>
          <a:p>
            <a:pPr fontAlgn="base">
              <a:buNone/>
            </a:pPr>
            <a:r>
              <a:rPr lang="en-US" sz="2800" dirty="0" smtClean="0"/>
              <a:t>	New date-time API is introduced in Java 8 to overcome the following drawbacks of old date-time API :</a:t>
            </a:r>
          </a:p>
          <a:p>
            <a:pPr fontAlgn="base">
              <a:buNone/>
            </a:pPr>
            <a:r>
              <a:rPr lang="en-US" sz="2800" b="1" dirty="0" smtClean="0"/>
              <a:t>	Not thread safe : </a:t>
            </a:r>
            <a:r>
              <a:rPr lang="en-US" sz="2800" dirty="0" smtClean="0"/>
              <a:t>Unlike old </a:t>
            </a:r>
            <a:r>
              <a:rPr lang="en-US" sz="2800" dirty="0" err="1" smtClean="0"/>
              <a:t>java.util.Date</a:t>
            </a:r>
            <a:r>
              <a:rPr lang="en-US" sz="2800" dirty="0" smtClean="0"/>
              <a:t> which is not thread safe the new date-time API is </a:t>
            </a:r>
            <a:r>
              <a:rPr lang="en-US" sz="2800" i="1" dirty="0" smtClean="0"/>
              <a:t>immutable</a:t>
            </a:r>
            <a:r>
              <a:rPr lang="en-US" sz="2800" dirty="0" smtClean="0"/>
              <a:t> and doesn’t have setter methods.</a:t>
            </a:r>
          </a:p>
          <a:p>
            <a:pPr fontAlgn="base">
              <a:buNone/>
            </a:pPr>
            <a:r>
              <a:rPr lang="en-US" sz="2800" b="1" dirty="0" smtClean="0"/>
              <a:t>	Less operations : </a:t>
            </a:r>
            <a:r>
              <a:rPr lang="en-US" sz="2800" dirty="0" smtClean="0"/>
              <a:t>In old API there are only few date operations but the new API provides us with many date operations.</a:t>
            </a:r>
          </a:p>
          <a:p>
            <a:pPr fontAlgn="base">
              <a:buNone/>
            </a:pPr>
            <a:r>
              <a:rPr lang="en-US" sz="2800" dirty="0" smtClean="0"/>
              <a:t>	</a:t>
            </a:r>
            <a:endParaRPr lang="en-US" sz="2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785794"/>
            <a:ext cx="7772400" cy="5234006"/>
          </a:xfrm>
        </p:spPr>
        <p:txBody>
          <a:bodyPr>
            <a:noAutofit/>
          </a:bodyPr>
          <a:lstStyle/>
          <a:p>
            <a:pPr fontAlgn="base">
              <a:buNone/>
            </a:pPr>
            <a:r>
              <a:rPr lang="en-US" sz="2800" dirty="0" smtClean="0"/>
              <a:t>	Java 8 under the package </a:t>
            </a:r>
            <a:r>
              <a:rPr lang="en-US" sz="2800" dirty="0" err="1" smtClean="0"/>
              <a:t>java.time</a:t>
            </a:r>
            <a:r>
              <a:rPr lang="en-US" sz="2800" dirty="0" smtClean="0"/>
              <a:t> introduced a new date-time API, most important classes among them are :</a:t>
            </a:r>
          </a:p>
          <a:p>
            <a:pPr fontAlgn="base">
              <a:buNone/>
            </a:pPr>
            <a:r>
              <a:rPr lang="en-US" sz="2800" b="1" dirty="0" smtClean="0"/>
              <a:t>	Local : </a:t>
            </a:r>
            <a:r>
              <a:rPr lang="en-US" sz="2800" dirty="0" smtClean="0"/>
              <a:t>Simplified date-time API with no complexity of </a:t>
            </a:r>
            <a:r>
              <a:rPr lang="en-US" sz="2800" dirty="0" err="1" smtClean="0"/>
              <a:t>timezone</a:t>
            </a:r>
            <a:r>
              <a:rPr lang="en-US" sz="2800" dirty="0" smtClean="0"/>
              <a:t> handling.</a:t>
            </a:r>
          </a:p>
          <a:p>
            <a:pPr fontAlgn="base">
              <a:buNone/>
            </a:pPr>
            <a:r>
              <a:rPr lang="en-US" sz="2800" b="1" dirty="0" smtClean="0"/>
              <a:t>	Zoned : </a:t>
            </a:r>
            <a:r>
              <a:rPr lang="en-US" sz="2800" dirty="0" smtClean="0"/>
              <a:t>Specialized date-time API to deal with various </a:t>
            </a:r>
            <a:r>
              <a:rPr lang="en-US" sz="2800" dirty="0" err="1" smtClean="0"/>
              <a:t>timezones</a:t>
            </a:r>
            <a:r>
              <a:rPr lang="en-US" sz="2800" dirty="0" smtClean="0"/>
              <a:t>.</a:t>
            </a:r>
          </a:p>
          <a:p>
            <a:r>
              <a:rPr lang="en-US" sz="2800" b="1" dirty="0" err="1" smtClean="0"/>
              <a:t>java.time.LocalDate</a:t>
            </a:r>
            <a:r>
              <a:rPr lang="en-US" sz="2800" dirty="0" smtClean="0"/>
              <a:t> : represents a year-month-day in the ISO calendar and is useful for representing a date without a time. It can be used to represent a date only information such as a birth date or wedding date.</a:t>
            </a:r>
          </a:p>
          <a:p>
            <a:pPr fontAlgn="base">
              <a:buNone/>
            </a:pPr>
            <a:endParaRPr lang="en-US" sz="2800" dirty="0" smtClean="0"/>
          </a:p>
          <a:p>
            <a:pPr>
              <a:buNone/>
            </a:pPr>
            <a:endParaRPr lang="en-US" sz="2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714356"/>
            <a:ext cx="7772400" cy="5305444"/>
          </a:xfrm>
        </p:spPr>
        <p:txBody>
          <a:bodyPr>
            <a:normAutofit/>
          </a:bodyPr>
          <a:lstStyle/>
          <a:p>
            <a:r>
              <a:rPr lang="en-US" sz="2800" b="1" dirty="0" err="1" smtClean="0"/>
              <a:t>java.time.LocalTime</a:t>
            </a:r>
            <a:r>
              <a:rPr lang="en-US" sz="2800" dirty="0" smtClean="0"/>
              <a:t> : deals in time only. It is useful for representing human-based time of day, such as movie times, or the opening and closing times of the local library.</a:t>
            </a:r>
          </a:p>
          <a:p>
            <a:r>
              <a:rPr lang="en-US" sz="2800" b="1" dirty="0" err="1" smtClean="0"/>
              <a:t>java.time.LocalDateTime</a:t>
            </a:r>
            <a:r>
              <a:rPr lang="en-US" sz="2800" dirty="0" smtClean="0"/>
              <a:t> : handles both date and time, without a time zone. It is a combination of </a:t>
            </a:r>
            <a:r>
              <a:rPr lang="en-US" sz="2800" i="1" dirty="0" err="1" smtClean="0"/>
              <a:t>LocalDate</a:t>
            </a:r>
            <a:r>
              <a:rPr lang="en-US" sz="2800" dirty="0" smtClean="0"/>
              <a:t> with </a:t>
            </a:r>
            <a:r>
              <a:rPr lang="en-US" sz="2800" i="1" dirty="0" err="1" smtClean="0"/>
              <a:t>LocalTime</a:t>
            </a:r>
            <a:r>
              <a:rPr lang="en-US" sz="2800" dirty="0" smtClean="0"/>
              <a:t>.</a:t>
            </a:r>
          </a:p>
          <a:p>
            <a:r>
              <a:rPr lang="en-US" sz="2800" b="1" dirty="0" err="1" smtClean="0"/>
              <a:t>java.time.ZonedDateTime</a:t>
            </a:r>
            <a:r>
              <a:rPr lang="en-US" sz="2800" dirty="0" smtClean="0"/>
              <a:t> : combines the </a:t>
            </a:r>
            <a:r>
              <a:rPr lang="en-US" sz="2800" i="1" dirty="0" err="1" smtClean="0"/>
              <a:t>LocalDateTime</a:t>
            </a:r>
            <a:r>
              <a:rPr lang="en-US" sz="2800" dirty="0" smtClean="0"/>
              <a:t> class with the zone information given in </a:t>
            </a:r>
            <a:r>
              <a:rPr lang="en-US" sz="2800" i="1" dirty="0" err="1" smtClean="0"/>
              <a:t>ZoneId</a:t>
            </a:r>
            <a:r>
              <a:rPr lang="en-US" sz="2800" dirty="0" smtClean="0"/>
              <a:t> class. It represent a complete date time stamp along with time zone information.</a:t>
            </a:r>
          </a:p>
          <a:p>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85728"/>
            <a:ext cx="8229600" cy="5840435"/>
          </a:xfrm>
        </p:spPr>
        <p:txBody>
          <a:bodyPr>
            <a:normAutofit/>
          </a:bodyPr>
          <a:lstStyle/>
          <a:p>
            <a:pPr>
              <a:buNone/>
            </a:pPr>
            <a:r>
              <a:rPr lang="en-US" b="1" dirty="0"/>
              <a:t>Four types of method references</a:t>
            </a:r>
          </a:p>
          <a:p>
            <a:pPr>
              <a:lnSpc>
                <a:spcPct val="150000"/>
              </a:lnSpc>
              <a:buNone/>
            </a:pPr>
            <a:r>
              <a:rPr lang="en-US" dirty="0" smtClean="0"/>
              <a:t>	</a:t>
            </a:r>
            <a:r>
              <a:rPr lang="en-US" sz="2800" dirty="0" smtClean="0"/>
              <a:t>1</a:t>
            </a:r>
            <a:r>
              <a:rPr lang="en-US" sz="2800" dirty="0"/>
              <a:t>. Method reference to an instance method of an object – object::</a:t>
            </a:r>
            <a:r>
              <a:rPr lang="en-US" sz="2800" dirty="0" err="1" smtClean="0"/>
              <a:t>instanceMethod</a:t>
            </a:r>
            <a:endParaRPr lang="en-US" sz="2800" dirty="0" smtClean="0"/>
          </a:p>
          <a:p>
            <a:pPr>
              <a:lnSpc>
                <a:spcPct val="110000"/>
              </a:lnSpc>
              <a:buNone/>
            </a:pPr>
            <a:r>
              <a:rPr lang="en-US" sz="2800" dirty="0" smtClean="0"/>
              <a:t>	2</a:t>
            </a:r>
            <a:r>
              <a:rPr lang="en-US" sz="2800" dirty="0"/>
              <a:t>. Method reference to a static method of a class – Class::</a:t>
            </a:r>
            <a:r>
              <a:rPr lang="en-US" sz="2800" dirty="0" err="1"/>
              <a:t>staticMethod</a:t>
            </a:r>
            <a:r>
              <a:rPr lang="en-US" sz="2800" dirty="0"/>
              <a:t/>
            </a:r>
            <a:br>
              <a:rPr lang="en-US" sz="2800" dirty="0"/>
            </a:br>
            <a:r>
              <a:rPr lang="en-US" sz="2800" dirty="0"/>
              <a:t>3. Method reference to an instance method of an arbitrary object of a particular type – Class::</a:t>
            </a:r>
            <a:r>
              <a:rPr lang="en-US" sz="2800" dirty="0" err="1"/>
              <a:t>instanceMethod</a:t>
            </a:r>
            <a:r>
              <a:rPr lang="en-US" sz="2800" dirty="0"/>
              <a:t/>
            </a:r>
            <a:br>
              <a:rPr lang="en-US" sz="2800" dirty="0"/>
            </a:br>
            <a:r>
              <a:rPr lang="en-US" sz="2800" dirty="0"/>
              <a:t>4. Method reference to a constructor – Class::new</a:t>
            </a:r>
          </a:p>
          <a:p>
            <a:pPr>
              <a:buNone/>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642918"/>
            <a:ext cx="7772400" cy="5376882"/>
          </a:xfrm>
        </p:spPr>
        <p:txBody>
          <a:bodyPr>
            <a:noAutofit/>
          </a:bodyPr>
          <a:lstStyle/>
          <a:p>
            <a:r>
              <a:rPr lang="en-US" sz="2800" b="1" dirty="0" err="1" smtClean="0"/>
              <a:t>java.time.Period</a:t>
            </a:r>
            <a:r>
              <a:rPr lang="en-US" sz="2800" b="1" dirty="0" smtClean="0"/>
              <a:t> </a:t>
            </a:r>
            <a:r>
              <a:rPr lang="en-US" sz="2800" dirty="0" smtClean="0"/>
              <a:t>: To define the difference between dates in date-based values (years, months, days).</a:t>
            </a:r>
          </a:p>
          <a:p>
            <a:r>
              <a:rPr lang="en-US" sz="2800" b="1" dirty="0" err="1" smtClean="0"/>
              <a:t>java.time.ZoneId</a:t>
            </a:r>
            <a:r>
              <a:rPr lang="en-US" sz="2800" b="1" dirty="0" smtClean="0"/>
              <a:t> </a:t>
            </a:r>
            <a:r>
              <a:rPr lang="en-US" sz="2800" dirty="0" smtClean="0"/>
              <a:t>: specifies a time zone identifier and provides rules for converting between an </a:t>
            </a:r>
            <a:r>
              <a:rPr lang="en-US" sz="2800" i="1" dirty="0" smtClean="0"/>
              <a:t>Instant</a:t>
            </a:r>
            <a:r>
              <a:rPr lang="en-US" sz="2800" dirty="0" smtClean="0"/>
              <a:t> and a </a:t>
            </a:r>
            <a:r>
              <a:rPr lang="en-US" sz="2800" i="1" dirty="0" err="1" smtClean="0"/>
              <a:t>LocalDateTime</a:t>
            </a:r>
            <a:r>
              <a:rPr lang="en-US" sz="2800" dirty="0" smtClean="0"/>
              <a:t>.</a:t>
            </a:r>
          </a:p>
          <a:p>
            <a:pPr>
              <a:buNone/>
            </a:pPr>
            <a:r>
              <a:rPr lang="en-US" sz="2800" b="1" dirty="0" smtClean="0"/>
              <a:t>	Creating a </a:t>
            </a:r>
            <a:r>
              <a:rPr lang="en-US" sz="2800" b="1" dirty="0" err="1" smtClean="0"/>
              <a:t>LocalDate</a:t>
            </a:r>
            <a:endParaRPr lang="en-US" sz="2800" b="1" dirty="0" smtClean="0"/>
          </a:p>
          <a:p>
            <a:r>
              <a:rPr lang="en-US" sz="2800" dirty="0" smtClean="0"/>
              <a:t>creating a </a:t>
            </a:r>
            <a:r>
              <a:rPr lang="en-US" sz="2800" dirty="0" err="1" smtClean="0"/>
              <a:t>LocalDate</a:t>
            </a:r>
            <a:r>
              <a:rPr lang="en-US" sz="2800" dirty="0" smtClean="0"/>
              <a:t> using the now() method:</a:t>
            </a:r>
          </a:p>
          <a:p>
            <a:pPr>
              <a:buNone/>
            </a:pPr>
            <a:r>
              <a:rPr lang="en-US" sz="2800" dirty="0" smtClean="0"/>
              <a:t>	</a:t>
            </a:r>
            <a:r>
              <a:rPr lang="en-US" sz="2800" dirty="0" err="1" smtClean="0"/>
              <a:t>LocalDate</a:t>
            </a:r>
            <a:r>
              <a:rPr lang="en-US" sz="2800" dirty="0" smtClean="0"/>
              <a:t> </a:t>
            </a:r>
            <a:r>
              <a:rPr lang="en-US" sz="2800" dirty="0" err="1" smtClean="0"/>
              <a:t>localDate</a:t>
            </a:r>
            <a:r>
              <a:rPr lang="en-US" sz="2800" dirty="0" smtClean="0"/>
              <a:t> = </a:t>
            </a:r>
            <a:r>
              <a:rPr lang="en-US" sz="2800" dirty="0" err="1" smtClean="0"/>
              <a:t>LocalDate.now</a:t>
            </a:r>
            <a:r>
              <a:rPr lang="en-US" sz="2800" dirty="0" smtClean="0"/>
              <a:t>(); </a:t>
            </a:r>
          </a:p>
          <a:p>
            <a:r>
              <a:rPr lang="en-US" sz="2800" dirty="0" smtClean="0"/>
              <a:t>creating a </a:t>
            </a:r>
            <a:r>
              <a:rPr lang="en-US" sz="2800" dirty="0" err="1" smtClean="0"/>
              <a:t>LocalDate</a:t>
            </a:r>
            <a:r>
              <a:rPr lang="en-US" sz="2800" dirty="0" smtClean="0"/>
              <a:t> from year, month and day information</a:t>
            </a:r>
          </a:p>
          <a:p>
            <a:pPr>
              <a:buNone/>
            </a:pPr>
            <a:r>
              <a:rPr lang="en-US" sz="2800" dirty="0" smtClean="0"/>
              <a:t>	</a:t>
            </a:r>
          </a:p>
          <a:p>
            <a:pPr>
              <a:buNone/>
            </a:pPr>
            <a:endParaRPr lang="en-US" sz="2800" dirty="0" smtClean="0"/>
          </a:p>
          <a:p>
            <a:pPr>
              <a:buNone/>
            </a:pPr>
            <a:endParaRPr lang="en-US" sz="28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642918"/>
            <a:ext cx="7772400" cy="5376882"/>
          </a:xfrm>
        </p:spPr>
        <p:txBody>
          <a:bodyPr>
            <a:noAutofit/>
          </a:bodyPr>
          <a:lstStyle/>
          <a:p>
            <a:pPr>
              <a:buNone/>
            </a:pPr>
            <a:r>
              <a:rPr lang="en-US" sz="2800" dirty="0" smtClean="0"/>
              <a:t>	</a:t>
            </a:r>
            <a:r>
              <a:rPr lang="en-US" sz="2800" dirty="0" err="1" smtClean="0"/>
              <a:t>LocalDate</a:t>
            </a:r>
            <a:r>
              <a:rPr lang="en-US" sz="2800" dirty="0" smtClean="0"/>
              <a:t> localDate2 = </a:t>
            </a:r>
            <a:r>
              <a:rPr lang="en-US" sz="2800" dirty="0" err="1" smtClean="0"/>
              <a:t>LocalDate.of</a:t>
            </a:r>
            <a:r>
              <a:rPr lang="en-US" sz="2800" dirty="0" smtClean="0"/>
              <a:t>(2015, 12, 31); The </a:t>
            </a:r>
            <a:r>
              <a:rPr lang="en-US" sz="2800" dirty="0" err="1" smtClean="0"/>
              <a:t>LocalDate's</a:t>
            </a:r>
            <a:r>
              <a:rPr lang="en-US" sz="2800" dirty="0" smtClean="0"/>
              <a:t> of() method creates a </a:t>
            </a:r>
            <a:r>
              <a:rPr lang="en-US" sz="2800" dirty="0" err="1" smtClean="0"/>
              <a:t>LocalDate</a:t>
            </a:r>
            <a:r>
              <a:rPr lang="en-US" sz="2800" dirty="0" smtClean="0"/>
              <a:t> instance representing a specific day of a specific month of a specific year, but without time zone information.</a:t>
            </a:r>
          </a:p>
          <a:p>
            <a:pPr>
              <a:buNone/>
            </a:pPr>
            <a:r>
              <a:rPr lang="en-US" sz="2800" b="1" dirty="0" smtClean="0"/>
              <a:t>	Accessing the Date Information of a </a:t>
            </a:r>
            <a:r>
              <a:rPr lang="en-US" sz="2800" b="1" dirty="0" err="1" smtClean="0"/>
              <a:t>LocalDate</a:t>
            </a:r>
            <a:endParaRPr lang="en-US" sz="2800" b="1" dirty="0" smtClean="0"/>
          </a:p>
          <a:p>
            <a:pPr>
              <a:buNone/>
            </a:pPr>
            <a:r>
              <a:rPr lang="en-US" sz="2800" dirty="0" smtClean="0"/>
              <a:t>	You can access the date information of a </a:t>
            </a:r>
            <a:r>
              <a:rPr lang="en-US" sz="2800" dirty="0" err="1" smtClean="0"/>
              <a:t>LocalDate</a:t>
            </a:r>
            <a:r>
              <a:rPr lang="en-US" sz="2800" dirty="0" smtClean="0"/>
              <a:t> using these methods:</a:t>
            </a:r>
          </a:p>
          <a:p>
            <a:r>
              <a:rPr lang="en-US" sz="2800" dirty="0" err="1" smtClean="0"/>
              <a:t>getYear</a:t>
            </a:r>
            <a:r>
              <a:rPr lang="en-US" sz="2800" dirty="0" smtClean="0"/>
              <a:t>()</a:t>
            </a:r>
          </a:p>
          <a:p>
            <a:r>
              <a:rPr lang="en-US" sz="2800" dirty="0" err="1" smtClean="0"/>
              <a:t>getMonth</a:t>
            </a:r>
            <a:r>
              <a:rPr lang="en-US" sz="2800" dirty="0" smtClean="0"/>
              <a:t>()</a:t>
            </a:r>
          </a:p>
          <a:p>
            <a:r>
              <a:rPr lang="en-US" sz="2800" dirty="0" err="1" smtClean="0"/>
              <a:t>getDayOfMonth</a:t>
            </a:r>
            <a:r>
              <a:rPr lang="en-US" sz="2800" dirty="0" smtClean="0"/>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571480"/>
            <a:ext cx="7772400" cy="5448320"/>
          </a:xfrm>
        </p:spPr>
        <p:txBody>
          <a:bodyPr>
            <a:noAutofit/>
          </a:bodyPr>
          <a:lstStyle/>
          <a:p>
            <a:r>
              <a:rPr lang="en-US" sz="2800" dirty="0" err="1" smtClean="0"/>
              <a:t>getDayOfWeek</a:t>
            </a:r>
            <a:r>
              <a:rPr lang="en-US" sz="2800" dirty="0" smtClean="0"/>
              <a:t>()</a:t>
            </a:r>
          </a:p>
          <a:p>
            <a:r>
              <a:rPr lang="en-US" sz="2800" dirty="0" err="1" smtClean="0"/>
              <a:t>getDayOfYear</a:t>
            </a:r>
            <a:r>
              <a:rPr lang="en-US" sz="2800" dirty="0" smtClean="0"/>
              <a:t>()</a:t>
            </a:r>
          </a:p>
          <a:p>
            <a:pPr>
              <a:buNone/>
            </a:pPr>
            <a:r>
              <a:rPr lang="en-US" sz="2800" dirty="0" smtClean="0"/>
              <a:t>	Here is an example illustrating the use of these methods:</a:t>
            </a:r>
          </a:p>
          <a:p>
            <a:r>
              <a:rPr lang="en-US" sz="2800" dirty="0" err="1" smtClean="0"/>
              <a:t>int</a:t>
            </a:r>
            <a:r>
              <a:rPr lang="en-US" sz="2800" dirty="0" smtClean="0"/>
              <a:t> year = </a:t>
            </a:r>
            <a:r>
              <a:rPr lang="en-US" sz="2800" dirty="0" err="1" smtClean="0"/>
              <a:t>localDate.getYear</a:t>
            </a:r>
            <a:r>
              <a:rPr lang="en-US" sz="2800" dirty="0" smtClean="0"/>
              <a:t>(); </a:t>
            </a:r>
          </a:p>
          <a:p>
            <a:r>
              <a:rPr lang="en-US" sz="2800" dirty="0" smtClean="0"/>
              <a:t>Month </a:t>
            </a:r>
            <a:r>
              <a:rPr lang="en-US" sz="2800" dirty="0" err="1" smtClean="0"/>
              <a:t>month</a:t>
            </a:r>
            <a:r>
              <a:rPr lang="en-US" sz="2800" dirty="0" smtClean="0"/>
              <a:t> = </a:t>
            </a:r>
            <a:r>
              <a:rPr lang="en-US" sz="2800" dirty="0" err="1" smtClean="0"/>
              <a:t>localDate.getMonth</a:t>
            </a:r>
            <a:r>
              <a:rPr lang="en-US" sz="2800" dirty="0" smtClean="0"/>
              <a:t>(); </a:t>
            </a:r>
          </a:p>
          <a:p>
            <a:r>
              <a:rPr lang="en-US" sz="2800" dirty="0" err="1" smtClean="0"/>
              <a:t>int</a:t>
            </a:r>
            <a:r>
              <a:rPr lang="en-US" sz="2800" dirty="0" smtClean="0"/>
              <a:t> </a:t>
            </a:r>
            <a:r>
              <a:rPr lang="en-US" sz="2800" dirty="0" err="1" smtClean="0"/>
              <a:t>dayOfMonth</a:t>
            </a:r>
            <a:r>
              <a:rPr lang="en-US" sz="2800" dirty="0" smtClean="0"/>
              <a:t> = </a:t>
            </a:r>
            <a:r>
              <a:rPr lang="en-US" sz="2800" dirty="0" err="1" smtClean="0"/>
              <a:t>localDate.getDayOfMonth</a:t>
            </a:r>
            <a:r>
              <a:rPr lang="en-US" sz="2800" dirty="0" smtClean="0"/>
              <a:t>();</a:t>
            </a:r>
          </a:p>
          <a:p>
            <a:r>
              <a:rPr lang="en-US" sz="2800" dirty="0" smtClean="0"/>
              <a:t> </a:t>
            </a:r>
            <a:r>
              <a:rPr lang="en-US" sz="2800" dirty="0" err="1" smtClean="0"/>
              <a:t>int</a:t>
            </a:r>
            <a:r>
              <a:rPr lang="en-US" sz="2800" dirty="0" smtClean="0"/>
              <a:t> </a:t>
            </a:r>
            <a:r>
              <a:rPr lang="en-US" sz="2800" dirty="0" err="1" smtClean="0"/>
              <a:t>dayOfYear</a:t>
            </a:r>
            <a:r>
              <a:rPr lang="en-US" sz="2800" dirty="0" smtClean="0"/>
              <a:t> = </a:t>
            </a:r>
            <a:r>
              <a:rPr lang="en-US" sz="2800" dirty="0" err="1" smtClean="0"/>
              <a:t>localDate.getDayOfYear</a:t>
            </a:r>
            <a:r>
              <a:rPr lang="en-US" sz="2800" dirty="0" smtClean="0"/>
              <a:t>(); </a:t>
            </a:r>
          </a:p>
          <a:p>
            <a:r>
              <a:rPr lang="en-US" sz="2800" dirty="0" err="1" smtClean="0"/>
              <a:t>DayOfWeek</a:t>
            </a:r>
            <a:r>
              <a:rPr lang="en-US" sz="2800" dirty="0" smtClean="0"/>
              <a:t> </a:t>
            </a:r>
            <a:r>
              <a:rPr lang="en-US" sz="2800" dirty="0" err="1" smtClean="0"/>
              <a:t>dayOfWeek</a:t>
            </a:r>
            <a:r>
              <a:rPr lang="en-US" sz="2800" dirty="0" smtClean="0"/>
              <a:t> = </a:t>
            </a:r>
            <a:r>
              <a:rPr lang="en-US" sz="2800" dirty="0" err="1" smtClean="0"/>
              <a:t>localDate.getDayOfWeek</a:t>
            </a:r>
            <a:r>
              <a:rPr lang="en-US" sz="2800" dirty="0" smtClean="0"/>
              <a:t>();</a:t>
            </a:r>
          </a:p>
          <a:p>
            <a:pPr>
              <a:buNone/>
            </a:pPr>
            <a:r>
              <a:rPr lang="en-US" sz="2800" b="1" dirty="0" smtClean="0"/>
              <a:t>	</a:t>
            </a:r>
            <a:r>
              <a:rPr lang="en-US" sz="2800" b="1" dirty="0" err="1" smtClean="0"/>
              <a:t>LocalDate</a:t>
            </a:r>
            <a:r>
              <a:rPr lang="en-US" sz="2800" b="1" dirty="0" smtClean="0"/>
              <a:t> Calculations</a:t>
            </a:r>
          </a:p>
          <a:p>
            <a:pPr>
              <a:buNone/>
            </a:pPr>
            <a:r>
              <a:rPr lang="en-US" sz="2800" dirty="0" smtClean="0"/>
              <a:t>	You can perform a set of simple date calculations with the </a:t>
            </a:r>
            <a:r>
              <a:rPr lang="en-US" sz="2800" dirty="0" err="1" smtClean="0"/>
              <a:t>LocalDate</a:t>
            </a:r>
            <a:r>
              <a:rPr lang="en-US" sz="2800" dirty="0" smtClean="0"/>
              <a:t> class using one or more of the following</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571480"/>
            <a:ext cx="7772400" cy="5448320"/>
          </a:xfrm>
        </p:spPr>
        <p:txBody>
          <a:bodyPr>
            <a:noAutofit/>
          </a:bodyPr>
          <a:lstStyle/>
          <a:p>
            <a:r>
              <a:rPr lang="en-US" sz="2800" dirty="0" err="1" smtClean="0"/>
              <a:t>plusDays</a:t>
            </a:r>
            <a:r>
              <a:rPr lang="en-US" sz="2800" dirty="0" smtClean="0"/>
              <a:t>()</a:t>
            </a:r>
          </a:p>
          <a:p>
            <a:r>
              <a:rPr lang="en-US" sz="2800" dirty="0" err="1" smtClean="0"/>
              <a:t>plusWeeks</a:t>
            </a:r>
            <a:r>
              <a:rPr lang="en-US" sz="2800" dirty="0" smtClean="0"/>
              <a:t>()</a:t>
            </a:r>
          </a:p>
          <a:p>
            <a:r>
              <a:rPr lang="en-US" sz="2800" dirty="0" err="1" smtClean="0"/>
              <a:t>plusMonths</a:t>
            </a:r>
            <a:r>
              <a:rPr lang="en-US" sz="2800" dirty="0" smtClean="0"/>
              <a:t>()</a:t>
            </a:r>
          </a:p>
          <a:p>
            <a:r>
              <a:rPr lang="en-US" sz="2800" dirty="0" err="1" smtClean="0"/>
              <a:t>plusYears</a:t>
            </a:r>
            <a:r>
              <a:rPr lang="en-US" sz="2800" dirty="0" smtClean="0"/>
              <a:t>()</a:t>
            </a:r>
          </a:p>
          <a:p>
            <a:r>
              <a:rPr lang="en-US" sz="2800" dirty="0" err="1" smtClean="0"/>
              <a:t>minusDays</a:t>
            </a:r>
            <a:r>
              <a:rPr lang="en-US" sz="2800" dirty="0" smtClean="0"/>
              <a:t>()</a:t>
            </a:r>
          </a:p>
          <a:p>
            <a:r>
              <a:rPr lang="en-US" sz="2800" dirty="0" err="1" smtClean="0"/>
              <a:t>minusWeeks</a:t>
            </a:r>
            <a:r>
              <a:rPr lang="en-US" sz="2800" dirty="0" smtClean="0"/>
              <a:t>()</a:t>
            </a:r>
          </a:p>
          <a:p>
            <a:r>
              <a:rPr lang="en-US" sz="2800" dirty="0" err="1" smtClean="0"/>
              <a:t>minusMonths</a:t>
            </a:r>
            <a:r>
              <a:rPr lang="en-US" sz="2800" dirty="0" smtClean="0"/>
              <a:t>()</a:t>
            </a:r>
          </a:p>
          <a:p>
            <a:r>
              <a:rPr lang="en-US" sz="2800" dirty="0" err="1" smtClean="0"/>
              <a:t>minusYears</a:t>
            </a:r>
            <a:r>
              <a:rPr lang="en-US" sz="2800" dirty="0" smtClean="0"/>
              <a:t>()</a:t>
            </a:r>
          </a:p>
          <a:p>
            <a:pPr>
              <a:buNone/>
            </a:pPr>
            <a:r>
              <a:rPr lang="en-US" sz="2800" dirty="0" smtClean="0"/>
              <a:t>	Here are a few </a:t>
            </a:r>
            <a:r>
              <a:rPr lang="en-US" sz="2800" dirty="0" err="1" smtClean="0"/>
              <a:t>LocalDate</a:t>
            </a:r>
            <a:r>
              <a:rPr lang="en-US" sz="2800" dirty="0" smtClean="0"/>
              <a:t> calculation examples to give you an idea of how these date calculation methods work:</a:t>
            </a:r>
          </a:p>
          <a:p>
            <a:pPr>
              <a:buNone/>
            </a:pPr>
            <a:endParaRPr lang="en-US" sz="28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28604"/>
            <a:ext cx="7772400" cy="5786478"/>
          </a:xfrm>
        </p:spPr>
        <p:txBody>
          <a:bodyPr>
            <a:noAutofit/>
          </a:bodyPr>
          <a:lstStyle/>
          <a:p>
            <a:pPr>
              <a:buNone/>
            </a:pPr>
            <a:r>
              <a:rPr lang="en-US" sz="2800" dirty="0" smtClean="0"/>
              <a:t>methods:</a:t>
            </a:r>
          </a:p>
          <a:p>
            <a:pPr>
              <a:buNone/>
            </a:pPr>
            <a:r>
              <a:rPr lang="en-US" sz="2800" dirty="0" err="1" smtClean="0"/>
              <a:t>LocalDate</a:t>
            </a:r>
            <a:r>
              <a:rPr lang="en-US" sz="2800" dirty="0" smtClean="0"/>
              <a:t> </a:t>
            </a:r>
            <a:r>
              <a:rPr lang="en-US" sz="2800" dirty="0" err="1" smtClean="0"/>
              <a:t>localDate</a:t>
            </a:r>
            <a:r>
              <a:rPr lang="en-US" sz="2800" dirty="0" smtClean="0"/>
              <a:t> = </a:t>
            </a:r>
            <a:r>
              <a:rPr lang="en-US" sz="2800" dirty="0" err="1" smtClean="0"/>
              <a:t>LocalDate.of</a:t>
            </a:r>
            <a:r>
              <a:rPr lang="en-US" sz="2800" dirty="0" smtClean="0"/>
              <a:t>(2015, 12, 31); </a:t>
            </a:r>
          </a:p>
          <a:p>
            <a:pPr>
              <a:buNone/>
            </a:pPr>
            <a:r>
              <a:rPr lang="en-US" sz="2800" dirty="0" err="1" smtClean="0"/>
              <a:t>LocalDate</a:t>
            </a:r>
            <a:r>
              <a:rPr lang="en-US" sz="2800" dirty="0" smtClean="0"/>
              <a:t> localDate1 = </a:t>
            </a:r>
            <a:r>
              <a:rPr lang="en-US" sz="2800" dirty="0" err="1" smtClean="0"/>
              <a:t>localDate.plusYears</a:t>
            </a:r>
            <a:r>
              <a:rPr lang="en-US" sz="2800" dirty="0" smtClean="0"/>
              <a:t>(3); </a:t>
            </a:r>
          </a:p>
          <a:p>
            <a:pPr>
              <a:buNone/>
            </a:pPr>
            <a:r>
              <a:rPr lang="en-US" sz="2800" dirty="0" err="1" smtClean="0"/>
              <a:t>LocalDate</a:t>
            </a:r>
            <a:r>
              <a:rPr lang="en-US" sz="2800" dirty="0" smtClean="0"/>
              <a:t> localDate2 = </a:t>
            </a:r>
            <a:r>
              <a:rPr lang="en-US" sz="2800" dirty="0" err="1" smtClean="0"/>
              <a:t>localDate.minusYears</a:t>
            </a:r>
            <a:r>
              <a:rPr lang="en-US" sz="2800" dirty="0" smtClean="0"/>
              <a:t>(3);</a:t>
            </a:r>
          </a:p>
          <a:p>
            <a:pPr>
              <a:buNone/>
            </a:pPr>
            <a:r>
              <a:rPr lang="en-US" sz="2800" b="1" dirty="0" smtClean="0"/>
              <a:t>Creating a </a:t>
            </a:r>
            <a:r>
              <a:rPr lang="en-US" sz="2800" b="1" dirty="0" err="1" smtClean="0"/>
              <a:t>LocalTime</a:t>
            </a:r>
            <a:r>
              <a:rPr lang="en-US" sz="2800" b="1" dirty="0" smtClean="0"/>
              <a:t> Object</a:t>
            </a:r>
          </a:p>
          <a:p>
            <a:pPr>
              <a:buNone/>
            </a:pPr>
            <a:r>
              <a:rPr lang="en-US" sz="2800" dirty="0" smtClean="0"/>
              <a:t>You can create a </a:t>
            </a:r>
            <a:r>
              <a:rPr lang="en-US" sz="2800" dirty="0" err="1" smtClean="0"/>
              <a:t>LocalTime</a:t>
            </a:r>
            <a:r>
              <a:rPr lang="en-US" sz="2800" dirty="0" smtClean="0"/>
              <a:t> instance in several ways. </a:t>
            </a:r>
          </a:p>
          <a:p>
            <a:r>
              <a:rPr lang="en-US" sz="2800" dirty="0" err="1" smtClean="0"/>
              <a:t>LocalTime</a:t>
            </a:r>
            <a:r>
              <a:rPr lang="en-US" sz="2800" dirty="0" smtClean="0"/>
              <a:t> </a:t>
            </a:r>
            <a:r>
              <a:rPr lang="en-US" sz="2800" dirty="0" err="1" smtClean="0"/>
              <a:t>localTime</a:t>
            </a:r>
            <a:r>
              <a:rPr lang="en-US" sz="2800" dirty="0" smtClean="0"/>
              <a:t> = </a:t>
            </a:r>
            <a:r>
              <a:rPr lang="en-US" sz="2800" dirty="0" err="1" smtClean="0"/>
              <a:t>LocalTime.now</a:t>
            </a:r>
            <a:r>
              <a:rPr lang="en-US" sz="2800" dirty="0" smtClean="0"/>
              <a:t>(); </a:t>
            </a:r>
          </a:p>
          <a:p>
            <a:r>
              <a:rPr lang="en-US" sz="2800" dirty="0" err="1" smtClean="0"/>
              <a:t>LocalTime</a:t>
            </a:r>
            <a:r>
              <a:rPr lang="en-US" sz="2800" dirty="0" smtClean="0"/>
              <a:t> localTime2 = </a:t>
            </a:r>
            <a:r>
              <a:rPr lang="en-US" sz="2800" dirty="0" err="1" smtClean="0"/>
              <a:t>LocalTime.of</a:t>
            </a:r>
            <a:r>
              <a:rPr lang="en-US" sz="2800" dirty="0" smtClean="0"/>
              <a:t>(21, 30, 59, 11001); </a:t>
            </a:r>
          </a:p>
          <a:p>
            <a:pPr>
              <a:buNone/>
            </a:pPr>
            <a:r>
              <a:rPr lang="en-US" sz="2800" dirty="0" smtClean="0"/>
              <a:t>	There are also other versions of the of() method that only takes hours and minutes, or hours, minutes and seconds as parameters.</a:t>
            </a:r>
          </a:p>
          <a:p>
            <a:pPr>
              <a:buNone/>
            </a:pPr>
            <a:endParaRPr lang="en-US" sz="2800" dirty="0" smtClean="0"/>
          </a:p>
          <a:p>
            <a:endParaRPr lang="en-US" sz="2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642918"/>
            <a:ext cx="7772400" cy="5376882"/>
          </a:xfrm>
        </p:spPr>
        <p:txBody>
          <a:bodyPr>
            <a:noAutofit/>
          </a:bodyPr>
          <a:lstStyle/>
          <a:p>
            <a:pPr>
              <a:buNone/>
            </a:pPr>
            <a:r>
              <a:rPr lang="en-US" sz="2800" b="1" dirty="0" smtClean="0"/>
              <a:t>Accessing the Time of a </a:t>
            </a:r>
            <a:r>
              <a:rPr lang="en-US" sz="2800" b="1" dirty="0" err="1" smtClean="0"/>
              <a:t>LocalTime</a:t>
            </a:r>
            <a:r>
              <a:rPr lang="en-US" sz="2800" b="1" dirty="0" smtClean="0"/>
              <a:t> Object</a:t>
            </a:r>
          </a:p>
          <a:p>
            <a:pPr>
              <a:buNone/>
            </a:pPr>
            <a:r>
              <a:rPr lang="en-US" sz="2800" dirty="0" smtClean="0"/>
              <a:t>	You can access the hours, minutes, seconds and nanosecond of a </a:t>
            </a:r>
            <a:r>
              <a:rPr lang="en-US" sz="2800" dirty="0" err="1" smtClean="0"/>
              <a:t>LocalTime</a:t>
            </a:r>
            <a:r>
              <a:rPr lang="en-US" sz="2800" dirty="0" smtClean="0"/>
              <a:t> object using these methods:</a:t>
            </a:r>
          </a:p>
          <a:p>
            <a:r>
              <a:rPr lang="en-US" sz="2800" dirty="0" err="1" smtClean="0"/>
              <a:t>getHour</a:t>
            </a:r>
            <a:r>
              <a:rPr lang="en-US" sz="2800" dirty="0" smtClean="0"/>
              <a:t>()</a:t>
            </a:r>
          </a:p>
          <a:p>
            <a:r>
              <a:rPr lang="en-US" sz="2800" dirty="0" err="1" smtClean="0"/>
              <a:t>getMinute</a:t>
            </a:r>
            <a:r>
              <a:rPr lang="en-US" sz="2800" dirty="0" smtClean="0"/>
              <a:t>()</a:t>
            </a:r>
          </a:p>
          <a:p>
            <a:r>
              <a:rPr lang="en-US" sz="2800" dirty="0" err="1" smtClean="0"/>
              <a:t>getSecond</a:t>
            </a:r>
            <a:r>
              <a:rPr lang="en-US" sz="2800" dirty="0" smtClean="0"/>
              <a:t>()</a:t>
            </a:r>
          </a:p>
          <a:p>
            <a:r>
              <a:rPr lang="en-US" sz="2800" dirty="0" err="1" smtClean="0"/>
              <a:t>getNano</a:t>
            </a:r>
            <a:r>
              <a:rPr lang="en-US" sz="2800" dirty="0" smtClean="0"/>
              <a:t>()</a:t>
            </a:r>
          </a:p>
          <a:p>
            <a:pPr>
              <a:buNone/>
            </a:pPr>
            <a:r>
              <a:rPr lang="en-US" sz="2800" b="1" dirty="0" err="1" smtClean="0"/>
              <a:t>LocalTime</a:t>
            </a:r>
            <a:r>
              <a:rPr lang="en-US" sz="2800" b="1" dirty="0" smtClean="0"/>
              <a:t> Calculations</a:t>
            </a:r>
          </a:p>
          <a:p>
            <a:pPr>
              <a:buNone/>
            </a:pPr>
            <a:r>
              <a:rPr lang="en-US" sz="2800" dirty="0" smtClean="0"/>
              <a:t>	The </a:t>
            </a:r>
            <a:r>
              <a:rPr lang="en-US" sz="2800" dirty="0" err="1" smtClean="0"/>
              <a:t>LocalTime</a:t>
            </a:r>
            <a:r>
              <a:rPr lang="en-US" sz="2800" dirty="0" smtClean="0"/>
              <a:t> class contains a set of methods that enable you to perform local time calculations. Some of these methods are:</a:t>
            </a:r>
          </a:p>
          <a:p>
            <a:pPr>
              <a:buNone/>
            </a:pPr>
            <a:endParaRPr lang="en-US" sz="28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714356"/>
            <a:ext cx="7772400" cy="5305444"/>
          </a:xfrm>
        </p:spPr>
        <p:txBody>
          <a:bodyPr>
            <a:noAutofit/>
          </a:bodyPr>
          <a:lstStyle/>
          <a:p>
            <a:r>
              <a:rPr lang="en-US" sz="2800" dirty="0" err="1" smtClean="0"/>
              <a:t>plusHours</a:t>
            </a:r>
            <a:r>
              <a:rPr lang="en-US" sz="2800" dirty="0" smtClean="0"/>
              <a:t>()</a:t>
            </a:r>
          </a:p>
          <a:p>
            <a:r>
              <a:rPr lang="en-US" sz="2800" dirty="0" err="1" smtClean="0"/>
              <a:t>plusMinutes</a:t>
            </a:r>
            <a:r>
              <a:rPr lang="en-US" sz="2800" dirty="0" smtClean="0"/>
              <a:t>()</a:t>
            </a:r>
          </a:p>
          <a:p>
            <a:r>
              <a:rPr lang="en-US" sz="2800" dirty="0" err="1" smtClean="0"/>
              <a:t>plusSeconds</a:t>
            </a:r>
            <a:r>
              <a:rPr lang="en-US" sz="2800" dirty="0" smtClean="0"/>
              <a:t>()</a:t>
            </a:r>
          </a:p>
          <a:p>
            <a:r>
              <a:rPr lang="en-US" sz="2800" dirty="0" err="1" smtClean="0"/>
              <a:t>plusNanos</a:t>
            </a:r>
            <a:r>
              <a:rPr lang="en-US" sz="2800" dirty="0" smtClean="0"/>
              <a:t>()</a:t>
            </a:r>
          </a:p>
          <a:p>
            <a:r>
              <a:rPr lang="en-US" sz="2800" dirty="0" err="1" smtClean="0"/>
              <a:t>minusHours</a:t>
            </a:r>
            <a:r>
              <a:rPr lang="en-US" sz="2800" dirty="0" smtClean="0"/>
              <a:t>()</a:t>
            </a:r>
          </a:p>
          <a:p>
            <a:r>
              <a:rPr lang="en-US" sz="2800" dirty="0" err="1" smtClean="0"/>
              <a:t>minusMinutes</a:t>
            </a:r>
            <a:r>
              <a:rPr lang="en-US" sz="2800" dirty="0" smtClean="0"/>
              <a:t>()</a:t>
            </a:r>
          </a:p>
          <a:p>
            <a:r>
              <a:rPr lang="en-US" sz="2800" dirty="0" err="1" smtClean="0"/>
              <a:t>minusSeconds</a:t>
            </a:r>
            <a:r>
              <a:rPr lang="en-US" sz="2800" dirty="0" smtClean="0"/>
              <a:t>()</a:t>
            </a:r>
          </a:p>
          <a:p>
            <a:r>
              <a:rPr lang="en-US" sz="2800" dirty="0" err="1" smtClean="0"/>
              <a:t>minusNanos</a:t>
            </a:r>
            <a:r>
              <a:rPr lang="en-US" sz="2800" dirty="0" smtClean="0"/>
              <a:t>()</a:t>
            </a:r>
          </a:p>
          <a:p>
            <a:pPr>
              <a:buNone/>
            </a:pPr>
            <a:r>
              <a:rPr lang="en-US" sz="2800" dirty="0" smtClean="0"/>
              <a:t>	</a:t>
            </a:r>
            <a:r>
              <a:rPr lang="en-US" sz="2800" dirty="0" err="1" smtClean="0"/>
              <a:t>LocalTime</a:t>
            </a:r>
            <a:r>
              <a:rPr lang="en-US" sz="2800" dirty="0" smtClean="0"/>
              <a:t> localTime2 = </a:t>
            </a:r>
            <a:r>
              <a:rPr lang="en-US" sz="2800" dirty="0" err="1" smtClean="0"/>
              <a:t>LocalTime.of</a:t>
            </a:r>
            <a:r>
              <a:rPr lang="en-US" sz="2800" dirty="0" smtClean="0"/>
              <a:t>(21, 30, 59, 11001); </a:t>
            </a:r>
            <a:r>
              <a:rPr lang="en-US" sz="2800" dirty="0" err="1" smtClean="0"/>
              <a:t>LocalTime</a:t>
            </a:r>
            <a:r>
              <a:rPr lang="en-US" sz="2800" dirty="0" smtClean="0"/>
              <a:t> </a:t>
            </a:r>
            <a:r>
              <a:rPr lang="en-US" sz="2800" dirty="0" err="1" smtClean="0"/>
              <a:t>localTimeLater</a:t>
            </a:r>
            <a:r>
              <a:rPr lang="en-US" sz="2800" dirty="0" smtClean="0"/>
              <a:t> = </a:t>
            </a:r>
            <a:r>
              <a:rPr lang="en-US" sz="2800" dirty="0" err="1" smtClean="0"/>
              <a:t>localTime.plusHours</a:t>
            </a:r>
            <a:r>
              <a:rPr lang="en-US" sz="2800" dirty="0" smtClean="0"/>
              <a:t>(3); </a:t>
            </a:r>
            <a:endParaRPr lang="en-US" sz="28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714356"/>
            <a:ext cx="7772400" cy="5305444"/>
          </a:xfrm>
        </p:spPr>
        <p:txBody>
          <a:bodyPr>
            <a:normAutofit/>
          </a:bodyPr>
          <a:lstStyle/>
          <a:p>
            <a:pPr>
              <a:buNone/>
            </a:pPr>
            <a:r>
              <a:rPr lang="en-US" sz="2800" dirty="0" smtClean="0"/>
              <a:t>	</a:t>
            </a:r>
            <a:r>
              <a:rPr lang="en-US" sz="2800" dirty="0" err="1" smtClean="0"/>
              <a:t>LocalTime</a:t>
            </a:r>
            <a:r>
              <a:rPr lang="en-US" sz="2800" dirty="0" smtClean="0"/>
              <a:t> </a:t>
            </a:r>
            <a:r>
              <a:rPr lang="en-US" sz="2800" dirty="0" err="1" smtClean="0"/>
              <a:t>localTimeEarlier</a:t>
            </a:r>
            <a:r>
              <a:rPr lang="en-US" sz="2800" dirty="0" smtClean="0"/>
              <a:t> = </a:t>
            </a:r>
            <a:r>
              <a:rPr lang="en-US" sz="2800" dirty="0" err="1" smtClean="0"/>
              <a:t>localTime.minusHours</a:t>
            </a:r>
            <a:r>
              <a:rPr lang="en-US" sz="2800" dirty="0" smtClean="0"/>
              <a:t>(3);</a:t>
            </a:r>
          </a:p>
          <a:p>
            <a:pPr>
              <a:buNone/>
            </a:pPr>
            <a:r>
              <a:rPr lang="en-US" sz="2800" b="1" dirty="0" smtClean="0"/>
              <a:t>	Creating a </a:t>
            </a:r>
            <a:r>
              <a:rPr lang="en-US" sz="2800" b="1" dirty="0" err="1" smtClean="0"/>
              <a:t>LocalDateTime</a:t>
            </a:r>
            <a:endParaRPr lang="en-US" sz="2800" b="1" dirty="0" smtClean="0"/>
          </a:p>
          <a:p>
            <a:pPr>
              <a:buNone/>
            </a:pPr>
            <a:r>
              <a:rPr lang="en-US" sz="2800" dirty="0" smtClean="0"/>
              <a:t>	You create a </a:t>
            </a:r>
            <a:r>
              <a:rPr lang="en-US" sz="2800" dirty="0" err="1" smtClean="0"/>
              <a:t>LocalDateTime</a:t>
            </a:r>
            <a:r>
              <a:rPr lang="en-US" sz="2800" dirty="0" smtClean="0"/>
              <a:t> object via one of its static factory methods. </a:t>
            </a:r>
          </a:p>
          <a:p>
            <a:r>
              <a:rPr lang="en-US" sz="2800" dirty="0" err="1" smtClean="0"/>
              <a:t>LocalDateTime</a:t>
            </a:r>
            <a:r>
              <a:rPr lang="en-US" sz="2800" dirty="0" smtClean="0"/>
              <a:t> </a:t>
            </a:r>
            <a:r>
              <a:rPr lang="en-US" sz="2800" dirty="0" err="1" smtClean="0"/>
              <a:t>localDateTime</a:t>
            </a:r>
            <a:r>
              <a:rPr lang="en-US" sz="2800" dirty="0" smtClean="0"/>
              <a:t> = </a:t>
            </a:r>
            <a:r>
              <a:rPr lang="en-US" sz="2800" dirty="0" err="1" smtClean="0"/>
              <a:t>LocalDateTime.now</a:t>
            </a:r>
            <a:r>
              <a:rPr lang="en-US" sz="2800" dirty="0" smtClean="0"/>
              <a:t>(); </a:t>
            </a:r>
          </a:p>
          <a:p>
            <a:r>
              <a:rPr lang="en-US" sz="2800" dirty="0" err="1" smtClean="0"/>
              <a:t>LocalDateTime</a:t>
            </a:r>
            <a:r>
              <a:rPr lang="en-US" sz="2800" dirty="0" smtClean="0"/>
              <a:t> localDateTime2 = </a:t>
            </a:r>
            <a:r>
              <a:rPr lang="en-US" sz="2800" dirty="0" err="1" smtClean="0"/>
              <a:t>LocalDateTime.of</a:t>
            </a:r>
            <a:r>
              <a:rPr lang="en-US" sz="2800" dirty="0" smtClean="0"/>
              <a:t>(2015, 11, 26, 13, 55, 36, 123); </a:t>
            </a:r>
          </a:p>
          <a:p>
            <a:pPr>
              <a:buNone/>
            </a:pPr>
            <a:r>
              <a:rPr lang="en-US" sz="2800" dirty="0" smtClean="0"/>
              <a:t>	The parameters to the of() method are year, month, day (of month), hours, minutes, seconds and nanoseconds.</a:t>
            </a:r>
          </a:p>
          <a:p>
            <a:pPr>
              <a:buNone/>
            </a:pPr>
            <a:endParaRPr lang="en-US" sz="28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571480"/>
            <a:ext cx="7772400" cy="5448320"/>
          </a:xfrm>
        </p:spPr>
        <p:txBody>
          <a:bodyPr>
            <a:noAutofit/>
          </a:bodyPr>
          <a:lstStyle/>
          <a:p>
            <a:pPr>
              <a:buNone/>
            </a:pPr>
            <a:r>
              <a:rPr lang="en-US" sz="2800" b="1" dirty="0" smtClean="0"/>
              <a:t>Accessing the Time of a </a:t>
            </a:r>
            <a:r>
              <a:rPr lang="en-US" sz="2800" b="1" dirty="0" err="1" smtClean="0"/>
              <a:t>LocalDateTime</a:t>
            </a:r>
            <a:endParaRPr lang="en-US" sz="2800" b="1" dirty="0" smtClean="0"/>
          </a:p>
          <a:p>
            <a:pPr>
              <a:buNone/>
            </a:pPr>
            <a:r>
              <a:rPr lang="en-US" sz="2800" dirty="0" smtClean="0"/>
              <a:t>	You can access the date and time fields of the </a:t>
            </a:r>
            <a:r>
              <a:rPr lang="en-US" sz="2800" dirty="0" err="1" smtClean="0"/>
              <a:t>LocalDateTime</a:t>
            </a:r>
            <a:r>
              <a:rPr lang="en-US" sz="2800" dirty="0" smtClean="0"/>
              <a:t> using some of these methods:</a:t>
            </a:r>
          </a:p>
          <a:p>
            <a:r>
              <a:rPr lang="en-US" sz="2800" dirty="0" err="1" smtClean="0"/>
              <a:t>getYear</a:t>
            </a:r>
            <a:r>
              <a:rPr lang="en-US" sz="2800" dirty="0" smtClean="0"/>
              <a:t>()</a:t>
            </a:r>
          </a:p>
          <a:p>
            <a:r>
              <a:rPr lang="en-US" sz="2800" dirty="0" err="1" smtClean="0"/>
              <a:t>getMonth</a:t>
            </a:r>
            <a:r>
              <a:rPr lang="en-US" sz="2800" dirty="0" smtClean="0"/>
              <a:t>()</a:t>
            </a:r>
          </a:p>
          <a:p>
            <a:r>
              <a:rPr lang="en-US" sz="2800" dirty="0" err="1" smtClean="0"/>
              <a:t>getDayOfMonth</a:t>
            </a:r>
            <a:r>
              <a:rPr lang="en-US" sz="2800" dirty="0" smtClean="0"/>
              <a:t>()</a:t>
            </a:r>
          </a:p>
          <a:p>
            <a:r>
              <a:rPr lang="en-US" sz="2800" dirty="0" err="1" smtClean="0"/>
              <a:t>getDayOfWeek</a:t>
            </a:r>
            <a:r>
              <a:rPr lang="en-US" sz="2800" dirty="0" smtClean="0"/>
              <a:t>()</a:t>
            </a:r>
          </a:p>
          <a:p>
            <a:r>
              <a:rPr lang="en-US" sz="2800" dirty="0" err="1" smtClean="0"/>
              <a:t>getDayOfYear</a:t>
            </a:r>
            <a:r>
              <a:rPr lang="en-US" sz="2800" dirty="0" smtClean="0"/>
              <a:t>()</a:t>
            </a:r>
          </a:p>
          <a:p>
            <a:r>
              <a:rPr lang="en-US" sz="2800" dirty="0" err="1" smtClean="0"/>
              <a:t>getHour</a:t>
            </a:r>
            <a:r>
              <a:rPr lang="en-US" sz="2800" dirty="0" smtClean="0"/>
              <a:t>()</a:t>
            </a:r>
          </a:p>
          <a:p>
            <a:r>
              <a:rPr lang="en-US" sz="2800" dirty="0" err="1" smtClean="0"/>
              <a:t>getMinute</a:t>
            </a:r>
            <a:r>
              <a:rPr lang="en-US" sz="2800" dirty="0" smtClean="0"/>
              <a:t>()</a:t>
            </a:r>
          </a:p>
          <a:p>
            <a:r>
              <a:rPr lang="en-US" sz="2800" dirty="0" err="1" smtClean="0"/>
              <a:t>getSecond</a:t>
            </a:r>
            <a:r>
              <a:rPr lang="en-US" sz="2800" dirty="0" smtClean="0"/>
              <a:t>()</a:t>
            </a:r>
          </a:p>
          <a:p>
            <a:pPr>
              <a:buNone/>
            </a:pPr>
            <a:endParaRPr lang="en-US" sz="2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714356"/>
            <a:ext cx="7772400" cy="5305444"/>
          </a:xfrm>
        </p:spPr>
        <p:txBody>
          <a:bodyPr>
            <a:noAutofit/>
          </a:bodyPr>
          <a:lstStyle/>
          <a:p>
            <a:r>
              <a:rPr lang="en-US" sz="2800" dirty="0" err="1" smtClean="0"/>
              <a:t>getNano</a:t>
            </a:r>
            <a:r>
              <a:rPr lang="en-US" sz="2800" dirty="0" smtClean="0"/>
              <a:t>()</a:t>
            </a:r>
          </a:p>
          <a:p>
            <a:pPr>
              <a:buNone/>
            </a:pPr>
            <a:r>
              <a:rPr lang="en-US" sz="2800" b="1" dirty="0" smtClean="0"/>
              <a:t>	Date Time Calculations</a:t>
            </a:r>
          </a:p>
          <a:p>
            <a:pPr>
              <a:buNone/>
            </a:pPr>
            <a:r>
              <a:rPr lang="en-US" sz="2800" dirty="0" smtClean="0"/>
              <a:t>	You can perform various date time calculations on the </a:t>
            </a:r>
            <a:r>
              <a:rPr lang="en-US" sz="2800" dirty="0" err="1" smtClean="0"/>
              <a:t>LocalDateTime</a:t>
            </a:r>
            <a:r>
              <a:rPr lang="en-US" sz="2800" dirty="0" smtClean="0"/>
              <a:t> object using some of these methods:</a:t>
            </a:r>
          </a:p>
          <a:p>
            <a:r>
              <a:rPr lang="en-US" sz="2800" dirty="0" err="1" smtClean="0"/>
              <a:t>plusYears</a:t>
            </a:r>
            <a:r>
              <a:rPr lang="en-US" sz="2800" dirty="0" smtClean="0"/>
              <a:t>()</a:t>
            </a:r>
          </a:p>
          <a:p>
            <a:r>
              <a:rPr lang="en-US" sz="2800" dirty="0" err="1" smtClean="0"/>
              <a:t>plusMonths</a:t>
            </a:r>
            <a:r>
              <a:rPr lang="en-US" sz="2800" dirty="0" smtClean="0"/>
              <a:t>()</a:t>
            </a:r>
          </a:p>
          <a:p>
            <a:r>
              <a:rPr lang="en-US" sz="2800" dirty="0" err="1" smtClean="0"/>
              <a:t>plusDays</a:t>
            </a:r>
            <a:r>
              <a:rPr lang="en-US" sz="2800" dirty="0" smtClean="0"/>
              <a:t>()</a:t>
            </a:r>
          </a:p>
          <a:p>
            <a:r>
              <a:rPr lang="en-US" sz="2800" dirty="0" err="1" smtClean="0"/>
              <a:t>plusHours</a:t>
            </a:r>
            <a:r>
              <a:rPr lang="en-US" sz="2800" dirty="0" smtClean="0"/>
              <a:t>()</a:t>
            </a:r>
          </a:p>
          <a:p>
            <a:r>
              <a:rPr lang="en-US" sz="2800" dirty="0" err="1" smtClean="0"/>
              <a:t>plusMinutes</a:t>
            </a:r>
            <a:r>
              <a:rPr lang="en-US" sz="2800" dirty="0" smtClean="0"/>
              <a:t>()</a:t>
            </a:r>
          </a:p>
          <a:p>
            <a:r>
              <a:rPr lang="en-US" sz="2800" dirty="0" err="1" smtClean="0"/>
              <a:t>plusSeconds</a:t>
            </a:r>
            <a:r>
              <a:rPr lang="en-US" sz="2800" dirty="0" smtClean="0"/>
              <a:t>()</a:t>
            </a:r>
          </a:p>
          <a:p>
            <a:r>
              <a:rPr lang="en-US" sz="2800" dirty="0" err="1" smtClean="0"/>
              <a:t>plusNanos</a:t>
            </a:r>
            <a:r>
              <a:rPr lang="en-US" sz="2800" dirty="0" smtClean="0"/>
              <a:t>()</a:t>
            </a:r>
          </a:p>
          <a:p>
            <a:pPr>
              <a:buNone/>
            </a:pP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274638"/>
            <a:ext cx="7901014" cy="868346"/>
          </a:xfrm>
        </p:spPr>
        <p:txBody>
          <a:bodyPr/>
          <a:lstStyle/>
          <a:p>
            <a:r>
              <a:rPr lang="en-US" dirty="0" smtClean="0"/>
              <a:t>Stream API</a:t>
            </a:r>
            <a:endParaRPr lang="en-US" dirty="0"/>
          </a:p>
        </p:txBody>
      </p:sp>
      <p:sp>
        <p:nvSpPr>
          <p:cNvPr id="3" name="Content Placeholder 2"/>
          <p:cNvSpPr>
            <a:spLocks noGrp="1"/>
          </p:cNvSpPr>
          <p:nvPr>
            <p:ph sz="quarter" idx="1"/>
          </p:nvPr>
        </p:nvSpPr>
        <p:spPr>
          <a:xfrm>
            <a:off x="457200" y="1285860"/>
            <a:ext cx="8229600" cy="4840303"/>
          </a:xfrm>
        </p:spPr>
        <p:txBody>
          <a:bodyPr>
            <a:noAutofit/>
          </a:bodyPr>
          <a:lstStyle/>
          <a:p>
            <a:r>
              <a:rPr lang="en-US" sz="2800" b="1" dirty="0" smtClean="0"/>
              <a:t>Stream </a:t>
            </a:r>
            <a:r>
              <a:rPr lang="en-US" sz="2800" b="1" dirty="0"/>
              <a:t>API</a:t>
            </a:r>
            <a:r>
              <a:rPr lang="en-US" sz="2800" dirty="0"/>
              <a:t> </a:t>
            </a:r>
            <a:r>
              <a:rPr lang="en-US" sz="2800" dirty="0" smtClean="0"/>
              <a:t>is </a:t>
            </a:r>
            <a:r>
              <a:rPr lang="en-US" sz="2800" dirty="0"/>
              <a:t>another new feature of </a:t>
            </a:r>
            <a:r>
              <a:rPr lang="en-US" sz="2800" b="1" dirty="0"/>
              <a:t>java 8</a:t>
            </a:r>
            <a:r>
              <a:rPr lang="en-US" sz="2800" dirty="0"/>
              <a:t>. All the classes and interfaces of this API is in the </a:t>
            </a:r>
            <a:r>
              <a:rPr lang="en-US" sz="2800" dirty="0" err="1" smtClean="0"/>
              <a:t>java.util.stream</a:t>
            </a:r>
            <a:r>
              <a:rPr lang="en-US" sz="2800" dirty="0"/>
              <a:t> package. </a:t>
            </a:r>
            <a:endParaRPr lang="en-US" sz="2800" dirty="0" smtClean="0"/>
          </a:p>
          <a:p>
            <a:r>
              <a:rPr lang="en-US" sz="2800" dirty="0" smtClean="0"/>
              <a:t>A</a:t>
            </a:r>
            <a:r>
              <a:rPr lang="en-US" sz="2800" dirty="0"/>
              <a:t> </a:t>
            </a:r>
            <a:r>
              <a:rPr lang="en-US" sz="2800" b="1" dirty="0"/>
              <a:t>Stream in Java 8</a:t>
            </a:r>
            <a:r>
              <a:rPr lang="en-US" sz="2800" dirty="0"/>
              <a:t> can be defined as a sequence of elements from a source. Streams supports aggregate operations on the elements</a:t>
            </a:r>
            <a:r>
              <a:rPr lang="en-US" sz="2800" dirty="0" smtClean="0"/>
              <a:t>.</a:t>
            </a:r>
          </a:p>
          <a:p>
            <a:r>
              <a:rPr lang="en-US" sz="2800" dirty="0" smtClean="0"/>
              <a:t> </a:t>
            </a:r>
            <a:r>
              <a:rPr lang="en-US" sz="2800" dirty="0"/>
              <a:t>The source of elements here refers to a </a:t>
            </a:r>
            <a:r>
              <a:rPr lang="en-US" sz="2800" dirty="0" smtClean="0"/>
              <a:t>Collection or Array </a:t>
            </a:r>
            <a:r>
              <a:rPr lang="en-US" sz="2800" dirty="0"/>
              <a:t> that provides data to the Stream</a:t>
            </a:r>
            <a:r>
              <a:rPr lang="en-US" sz="2800" dirty="0" smtClean="0"/>
              <a:t>.</a:t>
            </a:r>
          </a:p>
          <a:p>
            <a:r>
              <a:rPr lang="en-US" sz="2800" dirty="0" smtClean="0"/>
              <a:t>Stream </a:t>
            </a:r>
            <a:r>
              <a:rPr lang="en-US" sz="2800" dirty="0"/>
              <a:t>keeps the ordering of the elements the same as the ordering in the source. </a:t>
            </a:r>
            <a:endParaRPr lang="en-US" sz="2800" dirty="0" smtClean="0"/>
          </a:p>
          <a:p>
            <a:pPr>
              <a:buNone/>
            </a:pPr>
            <a:r>
              <a:rPr lang="en-US" sz="2800" dirty="0"/>
              <a: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714356"/>
            <a:ext cx="7772400" cy="5305444"/>
          </a:xfrm>
        </p:spPr>
        <p:txBody>
          <a:bodyPr>
            <a:normAutofit fontScale="92500" lnSpcReduction="10000"/>
          </a:bodyPr>
          <a:lstStyle/>
          <a:p>
            <a:r>
              <a:rPr lang="en-US" sz="2800" dirty="0" err="1" smtClean="0"/>
              <a:t>minusYears</a:t>
            </a:r>
            <a:r>
              <a:rPr lang="en-US" sz="2800" dirty="0" smtClean="0"/>
              <a:t>()</a:t>
            </a:r>
          </a:p>
          <a:p>
            <a:r>
              <a:rPr lang="en-US" sz="2800" dirty="0" err="1" smtClean="0"/>
              <a:t>minusMonths</a:t>
            </a:r>
            <a:r>
              <a:rPr lang="en-US" sz="2800" dirty="0" smtClean="0"/>
              <a:t>()</a:t>
            </a:r>
          </a:p>
          <a:p>
            <a:r>
              <a:rPr lang="en-US" sz="2800" dirty="0" err="1" smtClean="0"/>
              <a:t>minusDays</a:t>
            </a:r>
            <a:r>
              <a:rPr lang="en-US" sz="2800" dirty="0" smtClean="0"/>
              <a:t>()</a:t>
            </a:r>
          </a:p>
          <a:p>
            <a:r>
              <a:rPr lang="en-US" sz="2800" dirty="0" err="1" smtClean="0"/>
              <a:t>minusHours</a:t>
            </a:r>
            <a:r>
              <a:rPr lang="en-US" sz="2800" dirty="0" smtClean="0"/>
              <a:t>()</a:t>
            </a:r>
          </a:p>
          <a:p>
            <a:r>
              <a:rPr lang="en-US" sz="2800" dirty="0" err="1" smtClean="0"/>
              <a:t>minusMinutes</a:t>
            </a:r>
            <a:r>
              <a:rPr lang="en-US" sz="2800" dirty="0" smtClean="0"/>
              <a:t>()</a:t>
            </a:r>
          </a:p>
          <a:p>
            <a:r>
              <a:rPr lang="en-US" sz="2800" dirty="0" err="1" smtClean="0"/>
              <a:t>minusSeconds</a:t>
            </a:r>
            <a:r>
              <a:rPr lang="en-US" sz="2800" dirty="0" smtClean="0"/>
              <a:t>()</a:t>
            </a:r>
          </a:p>
          <a:p>
            <a:r>
              <a:rPr lang="en-US" sz="2800" dirty="0" err="1" smtClean="0"/>
              <a:t>minusNanos</a:t>
            </a:r>
            <a:r>
              <a:rPr lang="en-US" sz="2800" dirty="0" smtClean="0"/>
              <a:t>()</a:t>
            </a:r>
          </a:p>
          <a:p>
            <a:pPr>
              <a:buNone/>
            </a:pPr>
            <a:r>
              <a:rPr lang="en-US" sz="2800" dirty="0" smtClean="0"/>
              <a:t>	</a:t>
            </a:r>
            <a:r>
              <a:rPr lang="en-US" sz="2800" dirty="0" err="1" smtClean="0"/>
              <a:t>LocalDateTime</a:t>
            </a:r>
            <a:r>
              <a:rPr lang="en-US" sz="2800" dirty="0" smtClean="0"/>
              <a:t> </a:t>
            </a:r>
            <a:r>
              <a:rPr lang="en-US" sz="2800" dirty="0" err="1" smtClean="0"/>
              <a:t>localDate</a:t>
            </a:r>
            <a:r>
              <a:rPr lang="en-US" sz="2800" dirty="0" smtClean="0"/>
              <a:t> = </a:t>
            </a:r>
            <a:r>
              <a:rPr lang="en-US" sz="2800" dirty="0" err="1" smtClean="0"/>
              <a:t>LocalDateTime.now</a:t>
            </a:r>
            <a:r>
              <a:rPr lang="en-US" sz="2800" dirty="0" smtClean="0"/>
              <a:t>(); </a:t>
            </a:r>
            <a:r>
              <a:rPr lang="en-US" sz="2800" dirty="0" err="1" smtClean="0"/>
              <a:t>LocalDateTime</a:t>
            </a:r>
            <a:r>
              <a:rPr lang="en-US" sz="2800" dirty="0" smtClean="0"/>
              <a:t> </a:t>
            </a:r>
            <a:r>
              <a:rPr lang="en-US" sz="2800" dirty="0" err="1" smtClean="0"/>
              <a:t>localDateAfter</a:t>
            </a:r>
            <a:r>
              <a:rPr lang="en-US" sz="2800" dirty="0" smtClean="0"/>
              <a:t> = </a:t>
            </a:r>
            <a:r>
              <a:rPr lang="en-US" sz="2800" dirty="0" err="1" smtClean="0"/>
              <a:t>localDateTime.plusYears</a:t>
            </a:r>
            <a:r>
              <a:rPr lang="en-US" sz="2800" dirty="0" smtClean="0"/>
              <a:t>(3); </a:t>
            </a:r>
          </a:p>
          <a:p>
            <a:pPr>
              <a:buNone/>
            </a:pPr>
            <a:r>
              <a:rPr lang="en-US" sz="2800" dirty="0" smtClean="0"/>
              <a:t>	</a:t>
            </a:r>
            <a:r>
              <a:rPr lang="en-US" sz="2800" dirty="0" err="1" smtClean="0"/>
              <a:t>LocalDateTime</a:t>
            </a:r>
            <a:r>
              <a:rPr lang="en-US" sz="2800" dirty="0" smtClean="0"/>
              <a:t> </a:t>
            </a:r>
            <a:r>
              <a:rPr lang="en-US" sz="2800" dirty="0" err="1" smtClean="0"/>
              <a:t>localDateBefore</a:t>
            </a:r>
            <a:r>
              <a:rPr lang="en-US" sz="2800" dirty="0" smtClean="0"/>
              <a:t> = </a:t>
            </a:r>
            <a:r>
              <a:rPr lang="en-US" sz="2800" dirty="0" err="1" smtClean="0"/>
              <a:t>localDateTime.minusYears</a:t>
            </a:r>
            <a:r>
              <a:rPr lang="en-US" sz="2800" dirty="0" smtClean="0"/>
              <a:t>(3);</a:t>
            </a:r>
          </a:p>
          <a:p>
            <a:endParaRPr lang="en-US" sz="28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571480"/>
            <a:ext cx="7772400" cy="5448320"/>
          </a:xfrm>
        </p:spPr>
        <p:txBody>
          <a:bodyPr>
            <a:normAutofit/>
          </a:bodyPr>
          <a:lstStyle/>
          <a:p>
            <a:pPr>
              <a:buNone/>
            </a:pPr>
            <a:r>
              <a:rPr lang="en-US" sz="2800" b="1" dirty="0" err="1" smtClean="0"/>
              <a:t>ZoneId</a:t>
            </a:r>
            <a:r>
              <a:rPr lang="en-US" sz="2800" b="1" dirty="0" smtClean="0"/>
              <a:t>, </a:t>
            </a:r>
            <a:r>
              <a:rPr lang="en-US" sz="2800" b="1" dirty="0" err="1" smtClean="0"/>
              <a:t>ZoneDateTime</a:t>
            </a:r>
            <a:endParaRPr lang="en-US" sz="2800" b="1" dirty="0" smtClean="0"/>
          </a:p>
          <a:p>
            <a:pPr fontAlgn="base"/>
            <a:r>
              <a:rPr lang="en-US" sz="2800" dirty="0" smtClean="0"/>
              <a:t>In order to abstract the complication of time zones, the new date time API provides </a:t>
            </a:r>
            <a:r>
              <a:rPr lang="en-US" sz="2800" b="1" dirty="0" err="1" smtClean="0"/>
              <a:t>java.time.ZoneId</a:t>
            </a:r>
            <a:r>
              <a:rPr lang="en-US" sz="2800" dirty="0" smtClean="0"/>
              <a:t> class as an alternative for </a:t>
            </a:r>
            <a:r>
              <a:rPr lang="en-US" sz="2800" dirty="0" err="1" smtClean="0"/>
              <a:t>java.util.TimeZone</a:t>
            </a:r>
            <a:r>
              <a:rPr lang="en-US" sz="2800" dirty="0" smtClean="0"/>
              <a:t> class.</a:t>
            </a:r>
          </a:p>
          <a:p>
            <a:pPr fontAlgn="base"/>
            <a:r>
              <a:rPr lang="en-US" sz="2800" dirty="0" smtClean="0"/>
              <a:t>The </a:t>
            </a:r>
            <a:r>
              <a:rPr lang="en-US" sz="2800" dirty="0" err="1" smtClean="0"/>
              <a:t>ZoneId</a:t>
            </a:r>
            <a:r>
              <a:rPr lang="en-US" sz="2800" dirty="0" smtClean="0"/>
              <a:t> class holds unique IDs representing various well-known regions across the globe. For instance, "Europe/Paris" is a valid zone id. </a:t>
            </a:r>
          </a:p>
          <a:p>
            <a:pPr fontAlgn="base"/>
            <a:r>
              <a:rPr lang="en-US" sz="2800" dirty="0" smtClean="0"/>
              <a:t>S</a:t>
            </a:r>
            <a:r>
              <a:rPr lang="en-US" sz="2800" dirty="0" smtClean="0"/>
              <a:t>et </a:t>
            </a:r>
            <a:r>
              <a:rPr lang="en-US" sz="2800" dirty="0" smtClean="0"/>
              <a:t>of rules associated </a:t>
            </a:r>
            <a:r>
              <a:rPr lang="en-US" sz="2800" dirty="0" smtClean="0"/>
              <a:t>with each time zone are encapsulated </a:t>
            </a:r>
            <a:r>
              <a:rPr lang="en-US" sz="2800" dirty="0" smtClean="0"/>
              <a:t>inside the </a:t>
            </a:r>
            <a:r>
              <a:rPr lang="en-US" sz="2800" dirty="0" err="1" smtClean="0"/>
              <a:t>java.time.zone.ZoneRules</a:t>
            </a:r>
            <a:r>
              <a:rPr lang="en-US" sz="2800" dirty="0" smtClean="0"/>
              <a:t> class.</a:t>
            </a:r>
          </a:p>
          <a:p>
            <a:pPr>
              <a:buNone/>
            </a:pPr>
            <a:endParaRPr lang="en-US" sz="28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785794"/>
            <a:ext cx="7772400" cy="5234006"/>
          </a:xfrm>
        </p:spPr>
        <p:txBody>
          <a:bodyPr>
            <a:noAutofit/>
          </a:bodyPr>
          <a:lstStyle/>
          <a:p>
            <a:pPr>
              <a:buNone/>
            </a:pPr>
            <a:r>
              <a:rPr lang="en-US" sz="2800" b="1" dirty="0" smtClean="0"/>
              <a:t>Creating a </a:t>
            </a:r>
            <a:r>
              <a:rPr lang="en-US" sz="2800" b="1" dirty="0" err="1" smtClean="0"/>
              <a:t>ZonedDateTime</a:t>
            </a:r>
            <a:r>
              <a:rPr lang="en-US" sz="2800" b="1" dirty="0" smtClean="0"/>
              <a:t> Object</a:t>
            </a:r>
          </a:p>
          <a:p>
            <a:pPr>
              <a:buNone/>
            </a:pPr>
            <a:r>
              <a:rPr lang="en-US" sz="2800" dirty="0" smtClean="0"/>
              <a:t>	You can create a </a:t>
            </a:r>
            <a:r>
              <a:rPr lang="en-US" sz="2800" dirty="0" err="1" smtClean="0"/>
              <a:t>ZonedDateTime</a:t>
            </a:r>
            <a:r>
              <a:rPr lang="en-US" sz="2800" dirty="0" smtClean="0"/>
              <a:t> object in several ways. </a:t>
            </a:r>
          </a:p>
          <a:p>
            <a:r>
              <a:rPr lang="en-US" sz="2800" dirty="0" err="1" smtClean="0"/>
              <a:t>ZonedDateTime</a:t>
            </a:r>
            <a:r>
              <a:rPr lang="en-US" sz="2800" dirty="0" smtClean="0"/>
              <a:t> </a:t>
            </a:r>
            <a:r>
              <a:rPr lang="en-US" sz="2800" dirty="0" err="1" smtClean="0"/>
              <a:t>zonedDateTime</a:t>
            </a:r>
            <a:r>
              <a:rPr lang="en-US" sz="2800" dirty="0" smtClean="0"/>
              <a:t> = </a:t>
            </a:r>
            <a:r>
              <a:rPr lang="en-US" sz="2800" dirty="0" err="1" smtClean="0"/>
              <a:t>ZonedDateTime.now</a:t>
            </a:r>
            <a:r>
              <a:rPr lang="en-US" sz="2800" dirty="0" smtClean="0"/>
              <a:t>(); </a:t>
            </a:r>
          </a:p>
          <a:p>
            <a:r>
              <a:rPr lang="en-US" sz="2800" dirty="0" err="1" smtClean="0"/>
              <a:t>ZoneId</a:t>
            </a:r>
            <a:r>
              <a:rPr lang="en-US" sz="2800" dirty="0" smtClean="0"/>
              <a:t> </a:t>
            </a:r>
            <a:r>
              <a:rPr lang="en-US" sz="2800" dirty="0" err="1" smtClean="0"/>
              <a:t>zoneId</a:t>
            </a:r>
            <a:r>
              <a:rPr lang="en-US" sz="2800" dirty="0" smtClean="0"/>
              <a:t> = </a:t>
            </a:r>
            <a:r>
              <a:rPr lang="en-US" sz="2800" dirty="0" err="1" smtClean="0"/>
              <a:t>ZoneId.of</a:t>
            </a:r>
            <a:r>
              <a:rPr lang="en-US" sz="2800" dirty="0" smtClean="0"/>
              <a:t>("Europe/Paris""); </a:t>
            </a:r>
          </a:p>
          <a:p>
            <a:pPr>
              <a:buNone/>
            </a:pPr>
            <a:r>
              <a:rPr lang="en-US" sz="2800" dirty="0" smtClean="0"/>
              <a:t>	</a:t>
            </a:r>
            <a:r>
              <a:rPr lang="en-US" sz="2800" dirty="0" err="1" smtClean="0"/>
              <a:t>ZonedDateTime</a:t>
            </a:r>
            <a:r>
              <a:rPr lang="en-US" sz="2800" dirty="0" smtClean="0"/>
              <a:t> zonedDateTime2 = </a:t>
            </a:r>
            <a:r>
              <a:rPr lang="en-US" sz="2800" dirty="0" err="1" smtClean="0"/>
              <a:t>ZonedDateTime.of</a:t>
            </a:r>
            <a:r>
              <a:rPr lang="en-US" sz="2800" dirty="0" smtClean="0"/>
              <a:t>(2015, 11, 30, 23, 45, 59, 1234, </a:t>
            </a:r>
            <a:r>
              <a:rPr lang="en-US" sz="2800" dirty="0" err="1" smtClean="0"/>
              <a:t>zoneId</a:t>
            </a:r>
            <a:r>
              <a:rPr lang="en-US" sz="2800" dirty="0" smtClean="0"/>
              <a:t>);</a:t>
            </a:r>
          </a:p>
          <a:p>
            <a:pPr>
              <a:buNone/>
            </a:pPr>
            <a:r>
              <a:rPr lang="en-US" sz="2800" b="1" dirty="0" smtClean="0"/>
              <a:t>Accessing Date and Time of a </a:t>
            </a:r>
            <a:r>
              <a:rPr lang="en-US" sz="2800" b="1" dirty="0" err="1" smtClean="0"/>
              <a:t>ZonedDateTime</a:t>
            </a:r>
            <a:endParaRPr lang="en-US" sz="2800" b="1" dirty="0" smtClean="0"/>
          </a:p>
          <a:p>
            <a:pPr>
              <a:buNone/>
            </a:pPr>
            <a:r>
              <a:rPr lang="en-US" sz="2800" dirty="0" smtClean="0"/>
              <a:t>	You can access the date and time fields of a </a:t>
            </a:r>
            <a:r>
              <a:rPr lang="en-US" sz="2800" dirty="0" err="1" smtClean="0"/>
              <a:t>ZonedDateTime</a:t>
            </a:r>
            <a:r>
              <a:rPr lang="en-US" sz="2800" dirty="0" smtClean="0"/>
              <a:t> instance using one of the following</a:t>
            </a:r>
            <a:endParaRPr lang="en-US" sz="28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571480"/>
            <a:ext cx="7772400" cy="5448320"/>
          </a:xfrm>
        </p:spPr>
        <p:txBody>
          <a:bodyPr>
            <a:noAutofit/>
          </a:bodyPr>
          <a:lstStyle/>
          <a:p>
            <a:pPr>
              <a:buNone/>
            </a:pPr>
            <a:r>
              <a:rPr lang="en-US" sz="2800" dirty="0" smtClean="0"/>
              <a:t>methods:</a:t>
            </a:r>
          </a:p>
          <a:p>
            <a:r>
              <a:rPr lang="en-US" sz="2800" dirty="0" err="1" smtClean="0"/>
              <a:t>getYear</a:t>
            </a:r>
            <a:r>
              <a:rPr lang="en-US" sz="2800" dirty="0" smtClean="0"/>
              <a:t>()</a:t>
            </a:r>
          </a:p>
          <a:p>
            <a:r>
              <a:rPr lang="en-US" sz="2800" dirty="0" err="1" smtClean="0"/>
              <a:t>getMonth</a:t>
            </a:r>
            <a:r>
              <a:rPr lang="en-US" sz="2800" dirty="0" smtClean="0"/>
              <a:t>()</a:t>
            </a:r>
          </a:p>
          <a:p>
            <a:r>
              <a:rPr lang="en-US" sz="2800" dirty="0" err="1" smtClean="0"/>
              <a:t>getDayOfMonth</a:t>
            </a:r>
            <a:r>
              <a:rPr lang="en-US" sz="2800" dirty="0" smtClean="0"/>
              <a:t>()</a:t>
            </a:r>
          </a:p>
          <a:p>
            <a:r>
              <a:rPr lang="en-US" sz="2800" dirty="0" err="1" smtClean="0"/>
              <a:t>getDayOfWeek</a:t>
            </a:r>
            <a:r>
              <a:rPr lang="en-US" sz="2800" dirty="0" smtClean="0"/>
              <a:t>()</a:t>
            </a:r>
          </a:p>
          <a:p>
            <a:r>
              <a:rPr lang="en-US" sz="2800" dirty="0" err="1" smtClean="0"/>
              <a:t>getDayOfYear</a:t>
            </a:r>
            <a:r>
              <a:rPr lang="en-US" sz="2800" dirty="0" smtClean="0"/>
              <a:t>()</a:t>
            </a:r>
          </a:p>
          <a:p>
            <a:r>
              <a:rPr lang="en-US" sz="2800" dirty="0" err="1" smtClean="0"/>
              <a:t>getHour</a:t>
            </a:r>
            <a:r>
              <a:rPr lang="en-US" sz="2800" dirty="0" smtClean="0"/>
              <a:t>()</a:t>
            </a:r>
          </a:p>
          <a:p>
            <a:r>
              <a:rPr lang="en-US" sz="2800" dirty="0" err="1" smtClean="0"/>
              <a:t>getMinute</a:t>
            </a:r>
            <a:r>
              <a:rPr lang="en-US" sz="2800" dirty="0" smtClean="0"/>
              <a:t>()</a:t>
            </a:r>
          </a:p>
          <a:p>
            <a:r>
              <a:rPr lang="en-US" sz="2800" dirty="0" err="1" smtClean="0"/>
              <a:t>getSecond</a:t>
            </a:r>
            <a:r>
              <a:rPr lang="en-US" sz="2800" dirty="0" smtClean="0"/>
              <a:t>()</a:t>
            </a:r>
          </a:p>
          <a:p>
            <a:r>
              <a:rPr lang="en-US" sz="2800" dirty="0" err="1" smtClean="0"/>
              <a:t>getNano</a:t>
            </a:r>
            <a:r>
              <a:rPr lang="en-US" sz="2800" dirty="0" smtClean="0"/>
              <a:t>()</a:t>
            </a:r>
          </a:p>
          <a:p>
            <a:pPr>
              <a:buNone/>
            </a:pPr>
            <a:r>
              <a:rPr lang="en-US" sz="2800" dirty="0" smtClean="0"/>
              <a:t>	</a:t>
            </a:r>
            <a:r>
              <a:rPr lang="en-US" sz="2800" dirty="0" err="1" smtClean="0"/>
              <a:t>int</a:t>
            </a:r>
            <a:r>
              <a:rPr lang="en-US" sz="2800" dirty="0" smtClean="0"/>
              <a:t> year = </a:t>
            </a:r>
            <a:r>
              <a:rPr lang="en-US" sz="2800" dirty="0" err="1" smtClean="0"/>
              <a:t>ZonedDateTime.now</a:t>
            </a:r>
            <a:r>
              <a:rPr lang="en-US" sz="2800" dirty="0" smtClean="0"/>
              <a:t>().</a:t>
            </a:r>
            <a:r>
              <a:rPr lang="en-US" sz="2800" dirty="0" err="1" smtClean="0"/>
              <a:t>getYear</a:t>
            </a:r>
            <a:r>
              <a:rPr lang="en-US" sz="2800" dirty="0" smtClean="0"/>
              <a:t>();</a:t>
            </a:r>
          </a:p>
          <a:p>
            <a:pPr>
              <a:buNone/>
            </a:pPr>
            <a:endParaRPr lang="en-US" sz="28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571480"/>
            <a:ext cx="7772400" cy="5448320"/>
          </a:xfrm>
        </p:spPr>
        <p:txBody>
          <a:bodyPr>
            <a:noAutofit/>
          </a:bodyPr>
          <a:lstStyle/>
          <a:p>
            <a:pPr>
              <a:buNone/>
            </a:pPr>
            <a:r>
              <a:rPr lang="en-US" sz="2800" b="1" dirty="0" smtClean="0"/>
              <a:t>	Date </a:t>
            </a:r>
            <a:r>
              <a:rPr lang="en-US" sz="2800" b="1" dirty="0" smtClean="0"/>
              <a:t>and Time Calculations</a:t>
            </a:r>
          </a:p>
          <a:p>
            <a:pPr>
              <a:buNone/>
            </a:pPr>
            <a:r>
              <a:rPr lang="en-US" sz="2800" dirty="0" smtClean="0"/>
              <a:t>	The </a:t>
            </a:r>
            <a:r>
              <a:rPr lang="en-US" sz="2800" dirty="0" err="1" smtClean="0"/>
              <a:t>ZonedDateTime</a:t>
            </a:r>
            <a:r>
              <a:rPr lang="en-US" sz="2800" dirty="0" smtClean="0"/>
              <a:t> class contains a set of methods used for date time calculations. Some of these methods are:</a:t>
            </a:r>
          </a:p>
          <a:p>
            <a:r>
              <a:rPr lang="en-US" sz="2800" dirty="0" err="1" smtClean="0"/>
              <a:t>plusYears</a:t>
            </a:r>
            <a:r>
              <a:rPr lang="en-US" sz="2800" dirty="0" smtClean="0"/>
              <a:t>()</a:t>
            </a:r>
          </a:p>
          <a:p>
            <a:r>
              <a:rPr lang="en-US" sz="2800" dirty="0" err="1" smtClean="0"/>
              <a:t>plusMonths</a:t>
            </a:r>
            <a:r>
              <a:rPr lang="en-US" sz="2800" dirty="0" smtClean="0"/>
              <a:t>()</a:t>
            </a:r>
          </a:p>
          <a:p>
            <a:r>
              <a:rPr lang="en-US" sz="2800" dirty="0" err="1" smtClean="0"/>
              <a:t>plusDays</a:t>
            </a:r>
            <a:r>
              <a:rPr lang="en-US" sz="2800" dirty="0" smtClean="0"/>
              <a:t>()</a:t>
            </a:r>
          </a:p>
          <a:p>
            <a:r>
              <a:rPr lang="en-US" sz="2800" dirty="0" err="1" smtClean="0"/>
              <a:t>plusHours</a:t>
            </a:r>
            <a:r>
              <a:rPr lang="en-US" sz="2800" dirty="0" smtClean="0"/>
              <a:t>()</a:t>
            </a:r>
          </a:p>
          <a:p>
            <a:r>
              <a:rPr lang="en-US" sz="2800" dirty="0" err="1" smtClean="0"/>
              <a:t>plusMinutes</a:t>
            </a:r>
            <a:endParaRPr lang="en-US" sz="2800" dirty="0" smtClean="0"/>
          </a:p>
          <a:p>
            <a:r>
              <a:rPr lang="en-US" sz="2800" dirty="0" err="1" smtClean="0"/>
              <a:t>plusSeconds</a:t>
            </a:r>
            <a:endParaRPr lang="en-US" sz="2800" dirty="0" smtClean="0"/>
          </a:p>
          <a:p>
            <a:r>
              <a:rPr lang="en-US" sz="2800" dirty="0" err="1" smtClean="0"/>
              <a:t>plusNanos</a:t>
            </a:r>
            <a:r>
              <a:rPr lang="en-US" sz="2800" dirty="0" smtClean="0"/>
              <a:t>()</a:t>
            </a:r>
          </a:p>
          <a:p>
            <a:r>
              <a:rPr lang="en-US" sz="2800" dirty="0" err="1" smtClean="0"/>
              <a:t>minusYears</a:t>
            </a:r>
            <a:r>
              <a:rPr lang="en-US" sz="2800" dirty="0" smtClean="0"/>
              <a:t>()</a:t>
            </a:r>
          </a:p>
          <a:p>
            <a:endParaRPr lang="en-US" sz="28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785794"/>
            <a:ext cx="7772400" cy="5234006"/>
          </a:xfrm>
        </p:spPr>
        <p:txBody>
          <a:bodyPr>
            <a:normAutofit/>
          </a:bodyPr>
          <a:lstStyle/>
          <a:p>
            <a:r>
              <a:rPr lang="en-US" sz="2800" dirty="0" err="1" smtClean="0"/>
              <a:t>minusMonths</a:t>
            </a:r>
            <a:r>
              <a:rPr lang="en-US" sz="2800" dirty="0" smtClean="0"/>
              <a:t>()</a:t>
            </a:r>
          </a:p>
          <a:p>
            <a:r>
              <a:rPr lang="en-US" sz="2800" dirty="0" err="1" smtClean="0"/>
              <a:t>minusDays</a:t>
            </a:r>
            <a:r>
              <a:rPr lang="en-US" sz="2800" dirty="0" smtClean="0"/>
              <a:t>()</a:t>
            </a:r>
          </a:p>
          <a:p>
            <a:r>
              <a:rPr lang="en-US" sz="2800" dirty="0" err="1" smtClean="0"/>
              <a:t>minusHours</a:t>
            </a:r>
            <a:r>
              <a:rPr lang="en-US" sz="2800" dirty="0" smtClean="0"/>
              <a:t>()</a:t>
            </a:r>
          </a:p>
          <a:p>
            <a:r>
              <a:rPr lang="en-US" sz="2800" dirty="0" err="1" smtClean="0"/>
              <a:t>minusMinutes</a:t>
            </a:r>
            <a:endParaRPr lang="en-US" sz="2800" dirty="0" smtClean="0"/>
          </a:p>
          <a:p>
            <a:r>
              <a:rPr lang="en-US" sz="2800" dirty="0" err="1" smtClean="0"/>
              <a:t>minusSeconds</a:t>
            </a:r>
            <a:endParaRPr lang="en-US" sz="2800" dirty="0" smtClean="0"/>
          </a:p>
          <a:p>
            <a:r>
              <a:rPr lang="en-US" sz="2800" dirty="0" err="1" smtClean="0"/>
              <a:t>minusNanos</a:t>
            </a:r>
            <a:r>
              <a:rPr lang="en-US" sz="2800" dirty="0" smtClean="0"/>
              <a:t>()</a:t>
            </a:r>
          </a:p>
          <a:p>
            <a:pPr>
              <a:buNone/>
            </a:pPr>
            <a:r>
              <a:rPr lang="en-IN" sz="2800" dirty="0" smtClean="0"/>
              <a:t>	Ex:</a:t>
            </a:r>
          </a:p>
          <a:p>
            <a:pPr>
              <a:buNone/>
            </a:pPr>
            <a:r>
              <a:rPr lang="en-US" sz="2800" dirty="0" smtClean="0"/>
              <a:t>	</a:t>
            </a:r>
            <a:r>
              <a:rPr lang="en-US" sz="2800" dirty="0" err="1" smtClean="0"/>
              <a:t>ZonedDateTime</a:t>
            </a:r>
            <a:r>
              <a:rPr lang="en-US" sz="2800" dirty="0" smtClean="0"/>
              <a:t> </a:t>
            </a:r>
            <a:r>
              <a:rPr lang="en-US" sz="2800" dirty="0" err="1" smtClean="0"/>
              <a:t>newZoneDateTime</a:t>
            </a:r>
            <a:r>
              <a:rPr lang="en-US" sz="2800" dirty="0" smtClean="0"/>
              <a:t> = </a:t>
            </a:r>
            <a:r>
              <a:rPr lang="en-US" sz="2800" dirty="0" err="1" smtClean="0"/>
              <a:t>previousDateTime.plus</a:t>
            </a:r>
            <a:r>
              <a:rPr lang="en-US" sz="2800" dirty="0" smtClean="0"/>
              <a:t>(</a:t>
            </a:r>
            <a:r>
              <a:rPr lang="en-US" sz="2800" dirty="0" err="1" smtClean="0"/>
              <a:t>Period.ofDays</a:t>
            </a:r>
            <a:r>
              <a:rPr lang="en-US" sz="2800" dirty="0" smtClean="0"/>
              <a:t>(3));</a:t>
            </a:r>
            <a:endParaRPr lang="en-US" sz="28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714356"/>
            <a:ext cx="7772400" cy="5500726"/>
          </a:xfrm>
        </p:spPr>
        <p:txBody>
          <a:bodyPr>
            <a:noAutofit/>
          </a:bodyPr>
          <a:lstStyle/>
          <a:p>
            <a:pPr>
              <a:buNone/>
            </a:pPr>
            <a:r>
              <a:rPr lang="en-US" sz="2800" b="1" dirty="0" smtClean="0"/>
              <a:t>	Format Date and Time</a:t>
            </a:r>
          </a:p>
          <a:p>
            <a:pPr>
              <a:buNone/>
            </a:pPr>
            <a:r>
              <a:rPr lang="en-IN" sz="2800" b="1" dirty="0" smtClean="0"/>
              <a:t> 	</a:t>
            </a:r>
            <a:r>
              <a:rPr lang="en-IN" sz="2800" dirty="0" smtClean="0"/>
              <a:t>T</a:t>
            </a:r>
            <a:r>
              <a:rPr lang="en-US" sz="2800" dirty="0" smtClean="0"/>
              <a:t>he Java </a:t>
            </a:r>
            <a:r>
              <a:rPr lang="en-US" sz="2800" b="1" dirty="0" err="1" smtClean="0"/>
              <a:t>DateTimeFormatter</a:t>
            </a:r>
            <a:r>
              <a:rPr lang="en-US" sz="2800" dirty="0" smtClean="0"/>
              <a:t> class present in </a:t>
            </a:r>
            <a:r>
              <a:rPr lang="en-US" sz="2800" dirty="0" err="1" smtClean="0"/>
              <a:t>java.time.format</a:t>
            </a:r>
            <a:r>
              <a:rPr lang="en-US" sz="2800" dirty="0" smtClean="0"/>
              <a:t> package and format() </a:t>
            </a:r>
            <a:r>
              <a:rPr lang="en-US" sz="2800" dirty="0" err="1" smtClean="0"/>
              <a:t>methds</a:t>
            </a:r>
            <a:r>
              <a:rPr lang="en-US" sz="2800" dirty="0" smtClean="0"/>
              <a:t> in date time classes is used to parse and format dates represented with the classes in the Java 8 date time API. </a:t>
            </a:r>
            <a:endParaRPr lang="en-US" sz="2800" b="1" dirty="0" smtClean="0"/>
          </a:p>
          <a:p>
            <a:pPr fontAlgn="base">
              <a:buNone/>
            </a:pPr>
            <a:r>
              <a:rPr lang="en-US" sz="2800" dirty="0" smtClean="0"/>
              <a:t>	</a:t>
            </a:r>
            <a:r>
              <a:rPr lang="en-US" sz="2800" dirty="0" err="1" smtClean="0"/>
              <a:t>LocalDateTime</a:t>
            </a:r>
            <a:r>
              <a:rPr lang="en-US" sz="2800" dirty="0" smtClean="0"/>
              <a:t> </a:t>
            </a:r>
            <a:r>
              <a:rPr lang="en-US" sz="2800" dirty="0" err="1" smtClean="0"/>
              <a:t>myDateObj</a:t>
            </a:r>
            <a:r>
              <a:rPr lang="en-US" sz="2800" dirty="0" smtClean="0"/>
              <a:t> = </a:t>
            </a:r>
            <a:r>
              <a:rPr lang="en-US" sz="2800" dirty="0" err="1" smtClean="0"/>
              <a:t>LocalDateTime.now</a:t>
            </a:r>
            <a:r>
              <a:rPr lang="en-US" sz="2800" dirty="0" smtClean="0"/>
              <a:t>();</a:t>
            </a:r>
          </a:p>
          <a:p>
            <a:pPr fontAlgn="base">
              <a:buNone/>
            </a:pPr>
            <a:r>
              <a:rPr lang="en-US" sz="2800" dirty="0" smtClean="0"/>
              <a:t>	</a:t>
            </a:r>
            <a:r>
              <a:rPr lang="en-US" sz="2800" dirty="0" err="1" smtClean="0"/>
              <a:t>DateTimeFormatter</a:t>
            </a:r>
            <a:r>
              <a:rPr lang="en-US" sz="2800" dirty="0" smtClean="0"/>
              <a:t> </a:t>
            </a:r>
            <a:r>
              <a:rPr lang="en-US" sz="2800" dirty="0" err="1" smtClean="0"/>
              <a:t>myFormatObj</a:t>
            </a:r>
            <a:r>
              <a:rPr lang="en-US" sz="2800" dirty="0" smtClean="0"/>
              <a:t> = </a:t>
            </a:r>
            <a:r>
              <a:rPr lang="en-US" sz="2800" dirty="0" err="1" smtClean="0"/>
              <a:t>DateTimeFormatter.ofPattern</a:t>
            </a:r>
            <a:r>
              <a:rPr lang="en-US" sz="2800" dirty="0" smtClean="0"/>
              <a:t>("</a:t>
            </a:r>
            <a:r>
              <a:rPr lang="en-US" sz="2800" dirty="0" err="1" smtClean="0"/>
              <a:t>dd</a:t>
            </a:r>
            <a:r>
              <a:rPr lang="en-US" sz="2800" dirty="0" smtClean="0"/>
              <a:t>-MM-</a:t>
            </a:r>
            <a:r>
              <a:rPr lang="en-US" sz="2800" dirty="0" err="1" smtClean="0"/>
              <a:t>yyyy</a:t>
            </a:r>
            <a:r>
              <a:rPr lang="en-US" sz="2800" dirty="0" smtClean="0"/>
              <a:t> </a:t>
            </a:r>
            <a:r>
              <a:rPr lang="en-US" sz="2800" dirty="0" err="1" smtClean="0"/>
              <a:t>HH:mm</a:t>
            </a:r>
            <a:r>
              <a:rPr lang="en-US" sz="2800" dirty="0" smtClean="0"/>
              <a:t>");</a:t>
            </a:r>
          </a:p>
          <a:p>
            <a:pPr fontAlgn="base">
              <a:buNone/>
            </a:pPr>
            <a:r>
              <a:rPr lang="en-US" sz="2800" dirty="0" smtClean="0"/>
              <a:t> 	String </a:t>
            </a:r>
            <a:r>
              <a:rPr lang="en-US" sz="2800" dirty="0" err="1" smtClean="0"/>
              <a:t>formattedDate</a:t>
            </a:r>
            <a:r>
              <a:rPr lang="en-US" sz="2800" dirty="0" smtClean="0"/>
              <a:t> = </a:t>
            </a:r>
            <a:r>
              <a:rPr lang="en-US" sz="2800" dirty="0" err="1" smtClean="0"/>
              <a:t>myDateObj.format</a:t>
            </a:r>
            <a:r>
              <a:rPr lang="en-US" sz="2800" dirty="0" smtClean="0"/>
              <a:t>(</a:t>
            </a:r>
            <a:r>
              <a:rPr lang="en-US" sz="2800" dirty="0" err="1" smtClean="0"/>
              <a:t>myFormatObj</a:t>
            </a:r>
            <a:r>
              <a:rPr lang="en-US" sz="2800" dirty="0" smtClean="0"/>
              <a:t>);</a:t>
            </a:r>
          </a:p>
          <a:p>
            <a:pPr fontAlgn="base">
              <a:buNone/>
            </a:pPr>
            <a:r>
              <a:rPr lang="en-US" sz="2800" dirty="0" smtClean="0"/>
              <a:t>	</a:t>
            </a:r>
            <a:r>
              <a:rPr lang="en-US" sz="2800" dirty="0" err="1" smtClean="0"/>
              <a:t>System.out.println</a:t>
            </a:r>
            <a:r>
              <a:rPr lang="en-US" sz="2800" dirty="0" smtClean="0"/>
              <a:t>(</a:t>
            </a:r>
            <a:r>
              <a:rPr lang="en-US" sz="2800" dirty="0" err="1" smtClean="0"/>
              <a:t>formattedDate</a:t>
            </a:r>
            <a:r>
              <a:rPr lang="en-US" sz="2800" dirty="0" smtClean="0"/>
              <a:t>); </a:t>
            </a:r>
          </a:p>
          <a:p>
            <a:pPr>
              <a:buNone/>
            </a:pPr>
            <a:endParaRPr lang="en-US" sz="28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642918"/>
            <a:ext cx="7772400" cy="5500726"/>
          </a:xfrm>
        </p:spPr>
        <p:txBody>
          <a:bodyPr>
            <a:noAutofit/>
          </a:bodyPr>
          <a:lstStyle/>
          <a:p>
            <a:pPr>
              <a:buNone/>
            </a:pPr>
            <a:r>
              <a:rPr lang="en-US" sz="2800" b="1" dirty="0" smtClean="0"/>
              <a:t>	Parse Date and Time</a:t>
            </a:r>
          </a:p>
          <a:p>
            <a:pPr>
              <a:buNone/>
            </a:pPr>
            <a:r>
              <a:rPr lang="en-US" sz="2800" dirty="0" smtClean="0"/>
              <a:t>	Date parsing is done with the help of </a:t>
            </a:r>
            <a:r>
              <a:rPr lang="en-US" sz="2800" dirty="0" err="1" smtClean="0"/>
              <a:t>DateTimeFormatter</a:t>
            </a:r>
            <a:r>
              <a:rPr lang="en-US" sz="2800" dirty="0" smtClean="0"/>
              <a:t> class and parse() methods in date time classes.</a:t>
            </a:r>
          </a:p>
          <a:p>
            <a:pPr fontAlgn="base">
              <a:buNone/>
            </a:pPr>
            <a:r>
              <a:rPr lang="en-US" sz="2800" dirty="0" smtClean="0"/>
              <a:t>	String </a:t>
            </a:r>
            <a:r>
              <a:rPr lang="en-US" sz="2800" dirty="0" err="1" smtClean="0"/>
              <a:t>dateString</a:t>
            </a:r>
            <a:r>
              <a:rPr lang="en-US" sz="2800" dirty="0" smtClean="0"/>
              <a:t> = "2020-04-08 12:30";</a:t>
            </a:r>
          </a:p>
          <a:p>
            <a:pPr fontAlgn="base">
              <a:buNone/>
            </a:pPr>
            <a:r>
              <a:rPr lang="en-US" sz="2800" dirty="0" smtClean="0"/>
              <a:t>	</a:t>
            </a:r>
            <a:r>
              <a:rPr lang="en-US" sz="2800" dirty="0" err="1" smtClean="0"/>
              <a:t>DateTimeFormatter</a:t>
            </a:r>
            <a:r>
              <a:rPr lang="en-US" sz="2800" dirty="0" smtClean="0"/>
              <a:t> formatter = </a:t>
            </a:r>
            <a:r>
              <a:rPr lang="en-US" sz="2800" dirty="0" err="1" smtClean="0"/>
              <a:t>DateTimeFormatter.ofPattern</a:t>
            </a:r>
            <a:r>
              <a:rPr lang="en-US" sz="2800" dirty="0" smtClean="0"/>
              <a:t>("</a:t>
            </a:r>
            <a:r>
              <a:rPr lang="en-US" sz="2800" dirty="0" err="1" smtClean="0"/>
              <a:t>yyyy</a:t>
            </a:r>
            <a:r>
              <a:rPr lang="en-US" sz="2800" dirty="0" smtClean="0"/>
              <a:t>-MM-</a:t>
            </a:r>
            <a:r>
              <a:rPr lang="en-US" sz="2800" dirty="0" err="1" smtClean="0"/>
              <a:t>dd</a:t>
            </a:r>
            <a:r>
              <a:rPr lang="en-US" sz="2800" dirty="0" smtClean="0"/>
              <a:t> </a:t>
            </a:r>
            <a:r>
              <a:rPr lang="en-US" sz="2800" dirty="0" err="1" smtClean="0"/>
              <a:t>HH:mm</a:t>
            </a:r>
            <a:r>
              <a:rPr lang="en-US" sz="2800" dirty="0" smtClean="0"/>
              <a:t>");</a:t>
            </a:r>
          </a:p>
          <a:p>
            <a:pPr fontAlgn="base">
              <a:buNone/>
            </a:pPr>
            <a:r>
              <a:rPr lang="en-US" sz="2800" dirty="0" smtClean="0"/>
              <a:t>	</a:t>
            </a:r>
            <a:r>
              <a:rPr lang="en-US" sz="2800" dirty="0" err="1" smtClean="0"/>
              <a:t>LocalDateTime</a:t>
            </a:r>
            <a:r>
              <a:rPr lang="en-US" sz="2800" dirty="0" smtClean="0"/>
              <a:t> </a:t>
            </a:r>
            <a:r>
              <a:rPr lang="en-US" sz="2800" dirty="0" err="1" smtClean="0"/>
              <a:t>parsedDateTime</a:t>
            </a:r>
            <a:r>
              <a:rPr lang="en-US" sz="2800" dirty="0" smtClean="0"/>
              <a:t> = </a:t>
            </a:r>
            <a:r>
              <a:rPr lang="en-US" sz="2800" dirty="0" err="1" smtClean="0"/>
              <a:t>LocalDateTime.parse</a:t>
            </a:r>
            <a:r>
              <a:rPr lang="en-US" sz="2800" dirty="0" smtClean="0"/>
              <a:t>(</a:t>
            </a:r>
            <a:r>
              <a:rPr lang="en-US" sz="2800" dirty="0" err="1" smtClean="0"/>
              <a:t>dateString</a:t>
            </a:r>
            <a:r>
              <a:rPr lang="en-US" sz="2800" dirty="0" smtClean="0"/>
              <a:t>, formatter);</a:t>
            </a:r>
          </a:p>
          <a:p>
            <a:pPr fontAlgn="base">
              <a:buNone/>
            </a:pPr>
            <a:r>
              <a:rPr lang="en-US" sz="2800" dirty="0" smtClean="0"/>
              <a:t> 	</a:t>
            </a:r>
            <a:r>
              <a:rPr lang="en-US" sz="2800" dirty="0" err="1" smtClean="0"/>
              <a:t>System.out.println</a:t>
            </a:r>
            <a:r>
              <a:rPr lang="en-US" sz="2800" dirty="0" smtClean="0"/>
              <a:t>(</a:t>
            </a:r>
            <a:r>
              <a:rPr lang="en-US" sz="2800" dirty="0" err="1" smtClean="0"/>
              <a:t>parsedDateTime</a:t>
            </a:r>
            <a:r>
              <a:rPr lang="en-US" sz="2800" dirty="0" smtClean="0"/>
              <a:t>);     //2020-04-08T12:30</a:t>
            </a:r>
          </a:p>
          <a:p>
            <a:pPr>
              <a:buNone/>
            </a:pPr>
            <a:endParaRPr lang="en-US" sz="28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714356"/>
            <a:ext cx="7772400" cy="5572164"/>
          </a:xfrm>
        </p:spPr>
        <p:txBody>
          <a:bodyPr>
            <a:noAutofit/>
          </a:bodyPr>
          <a:lstStyle/>
          <a:p>
            <a:pPr>
              <a:buNone/>
            </a:pPr>
            <a:r>
              <a:rPr lang="en-US" sz="2800" b="1" dirty="0" smtClean="0"/>
              <a:t>	Period</a:t>
            </a:r>
            <a:r>
              <a:rPr lang="en-US" sz="2800" i="1" dirty="0" smtClean="0"/>
              <a:t> : </a:t>
            </a:r>
            <a:r>
              <a:rPr lang="en-US" sz="2800" dirty="0" smtClean="0"/>
              <a:t>It deals with </a:t>
            </a:r>
            <a:r>
              <a:rPr lang="en-US" sz="2800" i="1" dirty="0" smtClean="0"/>
              <a:t>date</a:t>
            </a:r>
            <a:r>
              <a:rPr lang="en-US" sz="2800" dirty="0" smtClean="0"/>
              <a:t> based amount of </a:t>
            </a:r>
            <a:r>
              <a:rPr lang="en-US" sz="2800" dirty="0" smtClean="0"/>
              <a:t>time.</a:t>
            </a:r>
          </a:p>
          <a:p>
            <a:r>
              <a:rPr lang="en-US" sz="2800" b="1" dirty="0" smtClean="0"/>
              <a:t>static</a:t>
            </a:r>
            <a:r>
              <a:rPr lang="en-US" sz="2800" b="1" dirty="0" smtClean="0"/>
              <a:t> </a:t>
            </a:r>
            <a:r>
              <a:rPr lang="en-US" sz="2800" b="1" dirty="0" smtClean="0"/>
              <a:t>Period </a:t>
            </a:r>
            <a:r>
              <a:rPr lang="en-US" sz="2800" b="1" dirty="0" err="1" smtClean="0"/>
              <a:t>Period.between</a:t>
            </a:r>
            <a:r>
              <a:rPr lang="en-US" sz="2800" b="1" dirty="0" smtClean="0"/>
              <a:t>(</a:t>
            </a:r>
            <a:r>
              <a:rPr lang="en-US" sz="2800" b="1" dirty="0" err="1" smtClean="0"/>
              <a:t>LocalDate</a:t>
            </a:r>
            <a:r>
              <a:rPr lang="en-US" sz="2800" b="1" dirty="0" smtClean="0"/>
              <a:t> </a:t>
            </a:r>
            <a:r>
              <a:rPr lang="en-US" sz="2800" b="1" dirty="0" err="1" smtClean="0"/>
              <a:t>startDateInclusive</a:t>
            </a:r>
            <a:r>
              <a:rPr lang="en-US" sz="2800" b="1" dirty="0" smtClean="0"/>
              <a:t>, </a:t>
            </a:r>
            <a:r>
              <a:rPr lang="en-US" sz="2800" b="1" dirty="0" err="1" smtClean="0"/>
              <a:t>LocalDate</a:t>
            </a:r>
            <a:r>
              <a:rPr lang="en-US" sz="2800" b="1" dirty="0" smtClean="0"/>
              <a:t> </a:t>
            </a:r>
            <a:r>
              <a:rPr lang="en-US" sz="2800" b="1" dirty="0" err="1" smtClean="0"/>
              <a:t>endDateExclusive</a:t>
            </a:r>
            <a:r>
              <a:rPr lang="en-US" sz="2800" b="1" dirty="0" smtClean="0"/>
              <a:t>)</a:t>
            </a:r>
          </a:p>
          <a:p>
            <a:pPr>
              <a:buNone/>
            </a:pPr>
            <a:r>
              <a:rPr lang="en-US" sz="2800" dirty="0" smtClean="0"/>
              <a:t>	</a:t>
            </a:r>
            <a:r>
              <a:rPr lang="en-US" sz="2800" dirty="0" smtClean="0"/>
              <a:t>Obtains </a:t>
            </a:r>
            <a:r>
              <a:rPr lang="en-US" sz="2800" dirty="0" smtClean="0"/>
              <a:t>a Period consisting of the number of years, months, and days between two dates.</a:t>
            </a:r>
          </a:p>
          <a:p>
            <a:pPr>
              <a:buNone/>
            </a:pPr>
            <a:r>
              <a:rPr lang="en-US" sz="2800" dirty="0" smtClean="0"/>
              <a:t>	</a:t>
            </a:r>
            <a:r>
              <a:rPr lang="en-US" sz="2800" dirty="0" err="1" smtClean="0"/>
              <a:t>LocalDate</a:t>
            </a:r>
            <a:r>
              <a:rPr lang="en-US" sz="2800" dirty="0" smtClean="0"/>
              <a:t> date1 = </a:t>
            </a:r>
            <a:r>
              <a:rPr lang="en-US" sz="2800" dirty="0" err="1" smtClean="0"/>
              <a:t>LocalDate.</a:t>
            </a:r>
            <a:r>
              <a:rPr lang="en-US" sz="2800" i="1" dirty="0" err="1" smtClean="0"/>
              <a:t>now</a:t>
            </a:r>
            <a:r>
              <a:rPr lang="en-US" sz="2800" i="1" dirty="0" smtClean="0"/>
              <a:t>();</a:t>
            </a:r>
          </a:p>
          <a:p>
            <a:pPr>
              <a:buNone/>
            </a:pPr>
            <a:r>
              <a:rPr lang="en-US" sz="2800" dirty="0" smtClean="0"/>
              <a:t>	</a:t>
            </a:r>
            <a:r>
              <a:rPr lang="en-US" sz="2800" dirty="0" err="1" smtClean="0"/>
              <a:t>LocalDate</a:t>
            </a:r>
            <a:r>
              <a:rPr lang="en-US" sz="2800" dirty="0" smtClean="0"/>
              <a:t> date2 = </a:t>
            </a:r>
            <a:r>
              <a:rPr lang="en-US" sz="2800" dirty="0" err="1" smtClean="0"/>
              <a:t>LocalDate.</a:t>
            </a:r>
            <a:r>
              <a:rPr lang="en-US" sz="2800" i="1" dirty="0" err="1" smtClean="0"/>
              <a:t>of</a:t>
            </a:r>
            <a:r>
              <a:rPr lang="en-US" sz="2800" i="1" dirty="0" smtClean="0"/>
              <a:t>(2014, </a:t>
            </a:r>
            <a:r>
              <a:rPr lang="en-US" sz="2800" i="1" dirty="0" err="1" smtClean="0"/>
              <a:t>Month.</a:t>
            </a:r>
            <a:r>
              <a:rPr lang="en-US" sz="2800" b="1" i="1" dirty="0" err="1" smtClean="0"/>
              <a:t>DECEMBER</a:t>
            </a:r>
            <a:r>
              <a:rPr lang="en-US" sz="2800" b="1" i="1" dirty="0" smtClean="0"/>
              <a:t>, 12);</a:t>
            </a:r>
          </a:p>
          <a:p>
            <a:pPr>
              <a:buNone/>
            </a:pPr>
            <a:r>
              <a:rPr lang="en-US" sz="2800" dirty="0" smtClean="0"/>
              <a:t>	Period gap = </a:t>
            </a:r>
            <a:r>
              <a:rPr lang="en-US" sz="2800" dirty="0" err="1" smtClean="0"/>
              <a:t>Period.</a:t>
            </a:r>
            <a:r>
              <a:rPr lang="en-US" sz="2800" i="1" dirty="0" err="1" smtClean="0"/>
              <a:t>between</a:t>
            </a:r>
            <a:r>
              <a:rPr lang="en-US" sz="2800" i="1" dirty="0" smtClean="0"/>
              <a:t>(date2, date1);</a:t>
            </a:r>
          </a:p>
          <a:p>
            <a:pPr>
              <a:buNone/>
            </a:pPr>
            <a:r>
              <a:rPr lang="en-IN" sz="2800" b="1" dirty="0" smtClean="0"/>
              <a:t>	</a:t>
            </a:r>
            <a:endParaRPr lang="en-US" sz="2800" dirty="0" smtClean="0"/>
          </a:p>
          <a:p>
            <a:pPr>
              <a:buNone/>
            </a:pPr>
            <a:endParaRPr lang="en-US" sz="2800" dirty="0" smtClean="0"/>
          </a:p>
          <a:p>
            <a:pPr>
              <a:buNone/>
            </a:pPr>
            <a:endParaRPr lang="en-US" sz="2800" dirty="0" smtClean="0"/>
          </a:p>
          <a:p>
            <a:pPr>
              <a:buNone/>
            </a:pPr>
            <a:endParaRPr lang="en-US" sz="28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642918"/>
            <a:ext cx="7772400" cy="5376882"/>
          </a:xfrm>
        </p:spPr>
        <p:txBody>
          <a:bodyPr>
            <a:noAutofit/>
          </a:bodyPr>
          <a:lstStyle/>
          <a:p>
            <a:r>
              <a:rPr lang="en-US" sz="2800" b="1" dirty="0" smtClean="0"/>
              <a:t>Period </a:t>
            </a:r>
            <a:r>
              <a:rPr lang="en-US" sz="2800" b="1" dirty="0" err="1" smtClean="0"/>
              <a:t>Period.minus</a:t>
            </a:r>
            <a:r>
              <a:rPr lang="en-US" sz="2800" b="1" dirty="0" smtClean="0"/>
              <a:t>(</a:t>
            </a:r>
            <a:r>
              <a:rPr lang="en-US" sz="2800" b="1" dirty="0" err="1" smtClean="0"/>
              <a:t>TemporalAmount</a:t>
            </a:r>
            <a:r>
              <a:rPr lang="en-US" sz="2800" b="1" dirty="0" smtClean="0"/>
              <a:t> </a:t>
            </a:r>
            <a:r>
              <a:rPr lang="en-US" sz="2800" b="1" dirty="0" err="1" smtClean="0"/>
              <a:t>amountToSubtract</a:t>
            </a:r>
            <a:r>
              <a:rPr lang="en-US" sz="2800" b="1" dirty="0" smtClean="0"/>
              <a:t>)</a:t>
            </a:r>
          </a:p>
          <a:p>
            <a:pPr>
              <a:buNone/>
            </a:pPr>
            <a:r>
              <a:rPr lang="en-US" sz="2800" dirty="0" smtClean="0"/>
              <a:t>	Returns </a:t>
            </a:r>
            <a:r>
              <a:rPr lang="en-US" sz="2800" dirty="0" smtClean="0"/>
              <a:t>a copy of this period with the specified period subtracted.</a:t>
            </a:r>
          </a:p>
          <a:p>
            <a:r>
              <a:rPr lang="en-US" sz="2800" b="1" dirty="0" smtClean="0"/>
              <a:t>Period </a:t>
            </a:r>
            <a:r>
              <a:rPr lang="en-US" sz="2800" b="1" dirty="0" err="1" smtClean="0"/>
              <a:t>Period.minusDays</a:t>
            </a:r>
            <a:r>
              <a:rPr lang="en-US" sz="2800" b="1" dirty="0" smtClean="0"/>
              <a:t>(long</a:t>
            </a:r>
            <a:r>
              <a:rPr lang="en-US" sz="2800" b="1" dirty="0" smtClean="0"/>
              <a:t> </a:t>
            </a:r>
            <a:r>
              <a:rPr lang="en-US" sz="2800" b="1" dirty="0" err="1" smtClean="0"/>
              <a:t>daysToSubtract</a:t>
            </a:r>
            <a:r>
              <a:rPr lang="en-US" sz="2800" b="1" dirty="0" smtClean="0"/>
              <a:t>)</a:t>
            </a:r>
          </a:p>
          <a:p>
            <a:pPr>
              <a:buNone/>
            </a:pPr>
            <a:r>
              <a:rPr lang="en-US" sz="2800" dirty="0" smtClean="0"/>
              <a:t>	Returns </a:t>
            </a:r>
            <a:r>
              <a:rPr lang="en-US" sz="2800" dirty="0" smtClean="0"/>
              <a:t>a copy of this period with the specified days subtracted.</a:t>
            </a:r>
          </a:p>
          <a:p>
            <a:pPr fontAlgn="t"/>
            <a:r>
              <a:rPr lang="en-US" sz="2800" b="1" dirty="0" smtClean="0"/>
              <a:t>Period </a:t>
            </a:r>
            <a:r>
              <a:rPr lang="en-US" sz="2800" b="1" dirty="0" err="1" smtClean="0"/>
              <a:t>Period.minusMonths</a:t>
            </a:r>
            <a:r>
              <a:rPr lang="en-US" sz="2800" dirty="0" smtClean="0"/>
              <a:t>(long</a:t>
            </a:r>
            <a:r>
              <a:rPr lang="en-US" sz="2800" dirty="0" smtClean="0"/>
              <a:t> </a:t>
            </a:r>
            <a:r>
              <a:rPr lang="en-US" sz="2800" dirty="0" err="1" smtClean="0"/>
              <a:t>monthsToSubtract</a:t>
            </a:r>
            <a:r>
              <a:rPr lang="en-US" sz="2800" dirty="0" smtClean="0"/>
              <a:t>)</a:t>
            </a:r>
          </a:p>
          <a:p>
            <a:pPr fontAlgn="t">
              <a:buNone/>
            </a:pPr>
            <a:r>
              <a:rPr lang="en-US" sz="2800" dirty="0" smtClean="0"/>
              <a:t>	</a:t>
            </a:r>
            <a:r>
              <a:rPr lang="en-US" sz="2800" dirty="0" smtClean="0"/>
              <a:t>Returns </a:t>
            </a:r>
            <a:r>
              <a:rPr lang="en-US" sz="2800" dirty="0" smtClean="0"/>
              <a:t>a copy of this period with the specified months subtracted.</a:t>
            </a:r>
          </a:p>
          <a:p>
            <a:pPr>
              <a:buNone/>
            </a:pPr>
            <a:endParaRPr 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857232"/>
            <a:ext cx="8229600" cy="5268931"/>
          </a:xfrm>
        </p:spPr>
        <p:txBody>
          <a:bodyPr>
            <a:normAutofit lnSpcReduction="10000"/>
          </a:bodyPr>
          <a:lstStyle/>
          <a:p>
            <a:r>
              <a:rPr lang="en-US" sz="2800" dirty="0" smtClean="0"/>
              <a:t>The </a:t>
            </a:r>
            <a:r>
              <a:rPr lang="en-US" sz="2800" b="1" dirty="0" smtClean="0"/>
              <a:t>aggregate operations</a:t>
            </a:r>
            <a:r>
              <a:rPr lang="en-US" sz="2800" dirty="0" smtClean="0"/>
              <a:t> are operations that allow us to express common manipulations on stream elements quickly and clearly.</a:t>
            </a:r>
          </a:p>
          <a:p>
            <a:pPr>
              <a:buNone/>
            </a:pPr>
            <a:r>
              <a:rPr lang="en-US" sz="2800" dirty="0" smtClean="0"/>
              <a:t>	Before we see how stream API can be used in Java, let’s see an example to understand the use of streams.</a:t>
            </a:r>
          </a:p>
          <a:p>
            <a:pPr>
              <a:buNone/>
            </a:pPr>
            <a:r>
              <a:rPr lang="en-IN" sz="2800" dirty="0" smtClean="0"/>
              <a:t>    </a:t>
            </a:r>
            <a:r>
              <a:rPr lang="en-IN" sz="2800" b="1" dirty="0" smtClean="0"/>
              <a:t>Code to find the number of strings with length less than 6 without stream</a:t>
            </a:r>
            <a:endParaRPr lang="en-US" sz="2800" b="1" dirty="0" smtClean="0"/>
          </a:p>
          <a:p>
            <a:pPr>
              <a:buNone/>
            </a:pPr>
            <a:r>
              <a:rPr lang="en-IN" sz="2800" dirty="0" smtClean="0"/>
              <a:t>	</a:t>
            </a:r>
            <a:r>
              <a:rPr lang="en-US" sz="2800" dirty="0" smtClean="0"/>
              <a:t>List&lt;String&gt; names = new </a:t>
            </a:r>
            <a:r>
              <a:rPr lang="en-US" sz="2800" dirty="0" err="1" smtClean="0"/>
              <a:t>ArrayList</a:t>
            </a:r>
            <a:r>
              <a:rPr lang="en-US" sz="2800" dirty="0" smtClean="0"/>
              <a:t>&lt;String&gt;(); </a:t>
            </a:r>
            <a:r>
              <a:rPr lang="en-US" sz="2800" dirty="0" err="1" smtClean="0"/>
              <a:t>names.add</a:t>
            </a:r>
            <a:r>
              <a:rPr lang="en-US" sz="2800" dirty="0" smtClean="0"/>
              <a:t>("</a:t>
            </a:r>
            <a:r>
              <a:rPr lang="en-US" sz="2800" dirty="0" err="1" smtClean="0"/>
              <a:t>Ajeet</a:t>
            </a:r>
            <a:r>
              <a:rPr lang="en-US" sz="2800" dirty="0" smtClean="0"/>
              <a:t>"); </a:t>
            </a:r>
          </a:p>
          <a:p>
            <a:pPr>
              <a:buNone/>
            </a:pPr>
            <a:r>
              <a:rPr lang="en-US" sz="2800" dirty="0" smtClean="0"/>
              <a:t>	</a:t>
            </a:r>
            <a:r>
              <a:rPr lang="en-US" sz="2800" dirty="0" err="1" smtClean="0"/>
              <a:t>names.add</a:t>
            </a:r>
            <a:r>
              <a:rPr lang="en-US" sz="2800" dirty="0" smtClean="0"/>
              <a:t>("</a:t>
            </a:r>
            <a:r>
              <a:rPr lang="en-US" sz="2800" dirty="0" err="1" smtClean="0"/>
              <a:t>Negan</a:t>
            </a:r>
            <a:r>
              <a:rPr lang="en-US" sz="2800" dirty="0" smtClean="0"/>
              <a:t>"); </a:t>
            </a:r>
          </a:p>
          <a:p>
            <a:pPr>
              <a:buNone/>
            </a:pPr>
            <a:r>
              <a:rPr lang="en-US" sz="2800" dirty="0" smtClean="0"/>
              <a:t>	</a:t>
            </a:r>
            <a:r>
              <a:rPr lang="en-US" sz="2800" dirty="0" err="1" smtClean="0"/>
              <a:t>names.add</a:t>
            </a:r>
            <a:r>
              <a:rPr lang="en-US" sz="2800" dirty="0" smtClean="0"/>
              <a:t>("</a:t>
            </a:r>
            <a:r>
              <a:rPr lang="en-US" sz="2800" dirty="0" err="1" smtClean="0"/>
              <a:t>Aditya</a:t>
            </a:r>
            <a:r>
              <a:rPr lang="en-US" sz="2800" dirty="0" smtClean="0"/>
              <a:t>"); </a:t>
            </a:r>
          </a:p>
          <a:p>
            <a:pPr>
              <a:buNone/>
            </a:pPr>
            <a:r>
              <a:rPr lang="en-US" sz="2800" dirty="0" smtClean="0"/>
              <a:t>	</a:t>
            </a:r>
            <a:r>
              <a:rPr lang="en-US" sz="2800" dirty="0" err="1" smtClean="0"/>
              <a:t>names.add</a:t>
            </a:r>
            <a:r>
              <a:rPr lang="en-US" sz="2800" dirty="0" smtClean="0"/>
              <a:t>("Steve"); </a:t>
            </a:r>
          </a:p>
          <a:p>
            <a:pPr>
              <a:buNone/>
            </a:pPr>
            <a:endParaRPr lang="en-US" sz="2800" dirty="0" smtClean="0"/>
          </a:p>
          <a:p>
            <a:pPr>
              <a:buNone/>
            </a:pP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571480"/>
            <a:ext cx="7772400" cy="5448320"/>
          </a:xfrm>
        </p:spPr>
        <p:txBody>
          <a:bodyPr>
            <a:noAutofit/>
          </a:bodyPr>
          <a:lstStyle/>
          <a:p>
            <a:pPr lvl="1" fontAlgn="t"/>
            <a:r>
              <a:rPr lang="en-US" sz="2800" b="1" dirty="0" smtClean="0"/>
              <a:t>Period </a:t>
            </a:r>
            <a:r>
              <a:rPr lang="en-US" sz="2800" b="1" dirty="0" err="1" smtClean="0"/>
              <a:t>Period.minusYears</a:t>
            </a:r>
            <a:r>
              <a:rPr lang="en-US" sz="2800" b="1" dirty="0" smtClean="0"/>
              <a:t>(long </a:t>
            </a:r>
            <a:r>
              <a:rPr lang="en-US" sz="2800" b="1" dirty="0" err="1" smtClean="0"/>
              <a:t>yearsToSubtract</a:t>
            </a:r>
            <a:r>
              <a:rPr lang="en-US" sz="2800" b="1" dirty="0" smtClean="0"/>
              <a:t>)</a:t>
            </a:r>
          </a:p>
          <a:p>
            <a:pPr lvl="1" fontAlgn="t">
              <a:buNone/>
            </a:pPr>
            <a:r>
              <a:rPr lang="en-US" sz="2800" dirty="0" smtClean="0"/>
              <a:t>	Returns </a:t>
            </a:r>
            <a:r>
              <a:rPr lang="en-US" sz="2800" dirty="0" smtClean="0"/>
              <a:t>a copy of this period with the specified </a:t>
            </a:r>
            <a:r>
              <a:rPr lang="en-US" sz="2800" dirty="0" smtClean="0"/>
              <a:t>years subtracted.</a:t>
            </a:r>
          </a:p>
          <a:p>
            <a:pPr lvl="1" fontAlgn="t"/>
            <a:r>
              <a:rPr lang="en-US" sz="2800" b="1" dirty="0" smtClean="0"/>
              <a:t>static Period </a:t>
            </a:r>
            <a:r>
              <a:rPr lang="en-US" sz="2800" b="1" dirty="0" err="1" smtClean="0"/>
              <a:t>Period.of</a:t>
            </a:r>
            <a:r>
              <a:rPr lang="en-US" sz="2800" b="1" dirty="0" smtClean="0"/>
              <a:t>(</a:t>
            </a:r>
            <a:r>
              <a:rPr lang="en-US" sz="2800" b="1" dirty="0" err="1" smtClean="0"/>
              <a:t>int</a:t>
            </a:r>
            <a:r>
              <a:rPr lang="en-US" sz="2800" b="1" dirty="0" smtClean="0"/>
              <a:t> years, </a:t>
            </a:r>
            <a:r>
              <a:rPr lang="en-US" sz="2800" b="1" dirty="0" err="1" smtClean="0"/>
              <a:t>int</a:t>
            </a:r>
            <a:r>
              <a:rPr lang="en-US" sz="2800" b="1" dirty="0" smtClean="0"/>
              <a:t> </a:t>
            </a:r>
            <a:r>
              <a:rPr lang="en-US" sz="2800" b="1" dirty="0" err="1" smtClean="0"/>
              <a:t>months,int</a:t>
            </a:r>
            <a:r>
              <a:rPr lang="en-US" sz="2800" b="1" dirty="0" smtClean="0"/>
              <a:t> days)</a:t>
            </a:r>
          </a:p>
          <a:p>
            <a:pPr lvl="1" fontAlgn="t">
              <a:buNone/>
            </a:pPr>
            <a:r>
              <a:rPr lang="en-US" sz="2800" dirty="0" smtClean="0"/>
              <a:t>	Obtains a Period representing a number of years, months and days.</a:t>
            </a:r>
          </a:p>
          <a:p>
            <a:pPr lvl="1" fontAlgn="t"/>
            <a:r>
              <a:rPr lang="en-US" sz="2800" b="1" dirty="0" smtClean="0"/>
              <a:t>static</a:t>
            </a:r>
            <a:r>
              <a:rPr lang="en-US" sz="2800" b="1" dirty="0" smtClean="0"/>
              <a:t> </a:t>
            </a:r>
            <a:r>
              <a:rPr lang="en-US" sz="2800" b="1" dirty="0" smtClean="0"/>
              <a:t>Period </a:t>
            </a:r>
            <a:r>
              <a:rPr lang="en-US" sz="2800" b="1" dirty="0" err="1" smtClean="0"/>
              <a:t>Period.ofDays</a:t>
            </a:r>
            <a:r>
              <a:rPr lang="en-US" sz="2800" b="1" dirty="0" smtClean="0"/>
              <a:t>(</a:t>
            </a:r>
            <a:r>
              <a:rPr lang="en-US" sz="2800" b="1" dirty="0" err="1" smtClean="0"/>
              <a:t>int</a:t>
            </a:r>
            <a:r>
              <a:rPr lang="en-US" sz="2800" b="1" dirty="0" smtClean="0"/>
              <a:t> days</a:t>
            </a:r>
            <a:r>
              <a:rPr lang="en-US" sz="2800" b="1" dirty="0" smtClean="0"/>
              <a:t>)</a:t>
            </a:r>
          </a:p>
          <a:p>
            <a:pPr fontAlgn="t">
              <a:buNone/>
            </a:pPr>
            <a:r>
              <a:rPr lang="en-US" sz="2800" dirty="0" smtClean="0"/>
              <a:t>	 </a:t>
            </a:r>
            <a:r>
              <a:rPr lang="en-US" sz="2800" dirty="0" smtClean="0"/>
              <a:t>   Obtains </a:t>
            </a:r>
            <a:r>
              <a:rPr lang="en-US" sz="2800" dirty="0" smtClean="0"/>
              <a:t>a Period representing a number of days</a:t>
            </a:r>
            <a:r>
              <a:rPr lang="en-US" sz="2800" dirty="0" smtClean="0"/>
              <a:t>.</a:t>
            </a:r>
            <a:endParaRPr lang="en-US" sz="2800"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42910" y="928670"/>
            <a:ext cx="8043890" cy="5091130"/>
          </a:xfrm>
        </p:spPr>
        <p:txBody>
          <a:bodyPr>
            <a:normAutofit/>
          </a:bodyPr>
          <a:lstStyle/>
          <a:p>
            <a:pPr lvl="1" fontAlgn="t"/>
            <a:r>
              <a:rPr lang="en-US" sz="2800" b="1" dirty="0" smtClean="0"/>
              <a:t>static Period </a:t>
            </a:r>
            <a:r>
              <a:rPr lang="en-US" sz="2800" b="1" dirty="0" err="1" smtClean="0"/>
              <a:t>Period.ofMonths</a:t>
            </a:r>
            <a:r>
              <a:rPr lang="en-US" sz="2800" b="1" dirty="0" smtClean="0"/>
              <a:t>(</a:t>
            </a:r>
            <a:r>
              <a:rPr lang="en-US" sz="2800" b="1" dirty="0" err="1" smtClean="0"/>
              <a:t>int</a:t>
            </a:r>
            <a:r>
              <a:rPr lang="en-US" sz="2800" b="1" dirty="0" smtClean="0"/>
              <a:t> months)</a:t>
            </a:r>
          </a:p>
          <a:p>
            <a:pPr fontAlgn="t">
              <a:buNone/>
            </a:pPr>
            <a:r>
              <a:rPr lang="en-US" sz="2800" dirty="0" smtClean="0"/>
              <a:t>	</a:t>
            </a:r>
            <a:r>
              <a:rPr lang="en-US" sz="2800" dirty="0" smtClean="0"/>
              <a:t>  Obtains </a:t>
            </a:r>
            <a:r>
              <a:rPr lang="en-US" sz="2800" dirty="0" smtClean="0"/>
              <a:t>a Period representing a number of months.</a:t>
            </a:r>
          </a:p>
          <a:p>
            <a:pPr lvl="1" fontAlgn="t">
              <a:buNone/>
            </a:pPr>
            <a:r>
              <a:rPr lang="en-IN" sz="2800" b="1" dirty="0" smtClean="0"/>
              <a:t>  Year</a:t>
            </a:r>
            <a:r>
              <a:rPr lang="en-IN" sz="2800" dirty="0" smtClean="0"/>
              <a:t> </a:t>
            </a:r>
            <a:r>
              <a:rPr lang="en-IN" sz="2800" dirty="0" smtClean="0"/>
              <a:t>: </a:t>
            </a:r>
            <a:r>
              <a:rPr lang="en-US" sz="2800" dirty="0" smtClean="0"/>
              <a:t>A year in the ISO-8601 calendar system, such as 2007</a:t>
            </a:r>
            <a:r>
              <a:rPr lang="en-US" sz="2800" dirty="0" smtClean="0"/>
              <a:t>.</a:t>
            </a:r>
          </a:p>
          <a:p>
            <a:pPr lvl="1" fontAlgn="t"/>
            <a:r>
              <a:rPr lang="en-US" sz="2800" b="1" dirty="0" smtClean="0"/>
              <a:t>s</a:t>
            </a:r>
            <a:r>
              <a:rPr lang="en-US" sz="2800" b="1" dirty="0" smtClean="0"/>
              <a:t>tatic</a:t>
            </a:r>
            <a:r>
              <a:rPr lang="en-US" sz="2800" b="1" dirty="0" smtClean="0"/>
              <a:t> </a:t>
            </a:r>
            <a:r>
              <a:rPr lang="en-US" sz="2800" b="1" dirty="0" err="1" smtClean="0"/>
              <a:t>YearYear.now</a:t>
            </a:r>
            <a:r>
              <a:rPr lang="en-US" sz="2800" b="1" dirty="0" smtClean="0"/>
              <a:t>()</a:t>
            </a:r>
          </a:p>
          <a:p>
            <a:pPr lvl="1" fontAlgn="t">
              <a:buNone/>
            </a:pPr>
            <a:r>
              <a:rPr lang="en-US" sz="2800" dirty="0" smtClean="0"/>
              <a:t>	Obtains </a:t>
            </a:r>
            <a:r>
              <a:rPr lang="en-US" sz="2800" dirty="0" smtClean="0"/>
              <a:t>the current year from the system clock in the default time-zone</a:t>
            </a:r>
            <a:r>
              <a:rPr lang="en-US" sz="2800" dirty="0" smtClean="0"/>
              <a:t>.</a:t>
            </a:r>
          </a:p>
          <a:p>
            <a:pPr lvl="1" fontAlgn="t"/>
            <a:r>
              <a:rPr lang="en-US" sz="2800" b="1" dirty="0" smtClean="0"/>
              <a:t>Year </a:t>
            </a:r>
            <a:r>
              <a:rPr lang="en-US" sz="2800" b="1" dirty="0" err="1" smtClean="0"/>
              <a:t>Year.plusYears</a:t>
            </a:r>
            <a:r>
              <a:rPr lang="en-US" sz="2800" b="1" dirty="0" smtClean="0"/>
              <a:t>(long</a:t>
            </a:r>
            <a:r>
              <a:rPr lang="en-US" sz="2800" b="1" dirty="0" smtClean="0"/>
              <a:t> </a:t>
            </a:r>
            <a:r>
              <a:rPr lang="en-US" sz="2800" b="1" dirty="0" err="1" smtClean="0"/>
              <a:t>yearsToAdd</a:t>
            </a:r>
            <a:r>
              <a:rPr lang="en-US" sz="2800" b="1" dirty="0" smtClean="0"/>
              <a:t>)</a:t>
            </a:r>
          </a:p>
          <a:p>
            <a:pPr lvl="1" fontAlgn="t">
              <a:buNone/>
            </a:pPr>
            <a:r>
              <a:rPr lang="en-US" sz="2800" dirty="0" smtClean="0"/>
              <a:t>	Returns </a:t>
            </a:r>
            <a:r>
              <a:rPr lang="en-US" sz="2800" dirty="0" smtClean="0"/>
              <a:t>a copy of this Year with the specified number of years added.</a:t>
            </a:r>
          </a:p>
          <a:p>
            <a:pPr lvl="1" fontAlgn="t">
              <a:buNone/>
            </a:pPr>
            <a:endParaRPr lang="en-US" sz="2800" dirty="0" smtClean="0"/>
          </a:p>
          <a:p>
            <a:pPr lvl="1" fontAlgn="t">
              <a:buNone/>
            </a:pPr>
            <a:endParaRPr lang="en-US" sz="2800" dirty="0" smtClean="0"/>
          </a:p>
          <a:p>
            <a:pPr>
              <a:buNone/>
            </a:pPr>
            <a:endParaRPr lang="en-US" sz="28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785794"/>
            <a:ext cx="7772400" cy="5234006"/>
          </a:xfrm>
        </p:spPr>
        <p:txBody>
          <a:bodyPr>
            <a:normAutofit/>
          </a:bodyPr>
          <a:lstStyle/>
          <a:p>
            <a:pPr fontAlgn="t"/>
            <a:r>
              <a:rPr lang="en-US" sz="2800" dirty="0" err="1" smtClean="0"/>
              <a:t>int</a:t>
            </a:r>
            <a:r>
              <a:rPr lang="en-US" sz="2800" b="1" dirty="0" err="1" smtClean="0"/>
              <a:t>Year.compareTo</a:t>
            </a:r>
            <a:r>
              <a:rPr lang="en-US" sz="2800" dirty="0" smtClean="0"/>
              <a:t>(Year</a:t>
            </a:r>
            <a:r>
              <a:rPr lang="en-US" sz="2800" dirty="0" smtClean="0"/>
              <a:t> other</a:t>
            </a:r>
            <a:r>
              <a:rPr lang="en-US" sz="2800" dirty="0" smtClean="0"/>
              <a:t>)</a:t>
            </a:r>
          </a:p>
          <a:p>
            <a:pPr fontAlgn="t">
              <a:buNone/>
            </a:pPr>
            <a:r>
              <a:rPr lang="en-US" sz="2800" dirty="0" smtClean="0"/>
              <a:t>	</a:t>
            </a:r>
            <a:r>
              <a:rPr lang="en-US" sz="2800" dirty="0" smtClean="0"/>
              <a:t>Compares </a:t>
            </a:r>
            <a:r>
              <a:rPr lang="en-US" sz="2800" dirty="0" smtClean="0"/>
              <a:t>this year to another year.</a:t>
            </a:r>
          </a:p>
          <a:p>
            <a:pPr fontAlgn="t"/>
            <a:r>
              <a:rPr lang="en-US" sz="2800" dirty="0" err="1" smtClean="0"/>
              <a:t>boolean</a:t>
            </a:r>
            <a:r>
              <a:rPr lang="en-US" sz="2800" b="1" dirty="0" err="1" smtClean="0"/>
              <a:t>Year.isAfter</a:t>
            </a:r>
            <a:r>
              <a:rPr lang="en-US" sz="2800" dirty="0" smtClean="0"/>
              <a:t>(Year</a:t>
            </a:r>
            <a:r>
              <a:rPr lang="en-US" sz="2800" dirty="0" smtClean="0"/>
              <a:t> other</a:t>
            </a:r>
            <a:r>
              <a:rPr lang="en-US" sz="2800" dirty="0" smtClean="0"/>
              <a:t>)</a:t>
            </a:r>
          </a:p>
          <a:p>
            <a:pPr fontAlgn="t">
              <a:buNone/>
            </a:pPr>
            <a:r>
              <a:rPr lang="en-US" sz="2800" dirty="0" smtClean="0"/>
              <a:t>	</a:t>
            </a:r>
            <a:r>
              <a:rPr lang="en-US" sz="2800" dirty="0" smtClean="0"/>
              <a:t>Checks </a:t>
            </a:r>
            <a:r>
              <a:rPr lang="en-US" sz="2800" dirty="0" smtClean="0"/>
              <a:t>if this year is after the specified year.</a:t>
            </a:r>
          </a:p>
          <a:p>
            <a:pPr fontAlgn="t"/>
            <a:r>
              <a:rPr lang="en-US" sz="2800" dirty="0" err="1" smtClean="0"/>
              <a:t>boolean</a:t>
            </a:r>
            <a:r>
              <a:rPr lang="en-US" sz="2800" b="1" dirty="0" err="1" smtClean="0"/>
              <a:t>Year.isBefore</a:t>
            </a:r>
            <a:r>
              <a:rPr lang="en-US" sz="2800" dirty="0" smtClean="0"/>
              <a:t>(Year</a:t>
            </a:r>
            <a:r>
              <a:rPr lang="en-US" sz="2800" dirty="0" smtClean="0"/>
              <a:t> other</a:t>
            </a:r>
            <a:r>
              <a:rPr lang="en-US" sz="2800" dirty="0" smtClean="0"/>
              <a:t>)</a:t>
            </a:r>
          </a:p>
          <a:p>
            <a:pPr fontAlgn="t">
              <a:buNone/>
            </a:pPr>
            <a:r>
              <a:rPr lang="en-US" sz="2800" dirty="0" smtClean="0"/>
              <a:t>	</a:t>
            </a:r>
            <a:r>
              <a:rPr lang="en-US" sz="2800" dirty="0" smtClean="0"/>
              <a:t>Checks </a:t>
            </a:r>
            <a:r>
              <a:rPr lang="en-US" sz="2800" dirty="0" smtClean="0"/>
              <a:t>if this year is before the specified year.</a:t>
            </a:r>
          </a:p>
          <a:p>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14356"/>
            <a:ext cx="8229600" cy="5411807"/>
          </a:xfrm>
        </p:spPr>
        <p:txBody>
          <a:bodyPr>
            <a:noAutofit/>
          </a:bodyPr>
          <a:lstStyle/>
          <a:p>
            <a:pPr>
              <a:buNone/>
            </a:pPr>
            <a:r>
              <a:rPr lang="en-US" sz="2800" dirty="0" err="1" smtClean="0"/>
              <a:t>int</a:t>
            </a:r>
            <a:r>
              <a:rPr lang="en-US" sz="2800" dirty="0" smtClean="0"/>
              <a:t> count = 0; </a:t>
            </a:r>
          </a:p>
          <a:p>
            <a:pPr>
              <a:buNone/>
            </a:pPr>
            <a:r>
              <a:rPr lang="en-US" sz="2800" dirty="0" smtClean="0"/>
              <a:t>for (String </a:t>
            </a:r>
            <a:r>
              <a:rPr lang="en-US" sz="2800" dirty="0" err="1" smtClean="0"/>
              <a:t>str</a:t>
            </a:r>
            <a:r>
              <a:rPr lang="en-US" sz="2800" dirty="0" smtClean="0"/>
              <a:t> : names)</a:t>
            </a:r>
          </a:p>
          <a:p>
            <a:pPr>
              <a:buNone/>
            </a:pPr>
            <a:r>
              <a:rPr lang="en-US" sz="2800" dirty="0" smtClean="0"/>
              <a:t> { </a:t>
            </a:r>
          </a:p>
          <a:p>
            <a:pPr>
              <a:buNone/>
            </a:pPr>
            <a:r>
              <a:rPr lang="en-US" sz="2800" dirty="0" smtClean="0"/>
              <a:t>if (</a:t>
            </a:r>
            <a:r>
              <a:rPr lang="en-US" sz="2800" dirty="0" err="1" smtClean="0"/>
              <a:t>str.length</a:t>
            </a:r>
            <a:r>
              <a:rPr lang="en-US" sz="2800" dirty="0" smtClean="0"/>
              <a:t>() &lt; 6) count++;</a:t>
            </a:r>
          </a:p>
          <a:p>
            <a:pPr>
              <a:buNone/>
            </a:pPr>
            <a:r>
              <a:rPr lang="en-US" sz="2800" dirty="0" smtClean="0"/>
              <a:t> } </a:t>
            </a:r>
          </a:p>
          <a:p>
            <a:pPr>
              <a:buNone/>
            </a:pPr>
            <a:r>
              <a:rPr lang="en-US" sz="2800" dirty="0" err="1" smtClean="0"/>
              <a:t>System.out.println</a:t>
            </a:r>
            <a:r>
              <a:rPr lang="en-US" sz="2800" dirty="0" smtClean="0"/>
              <a:t>("There are "+count+" strings with length less than 6"); </a:t>
            </a:r>
          </a:p>
          <a:p>
            <a:pPr>
              <a:buNone/>
            </a:pPr>
            <a:r>
              <a:rPr lang="en-US" sz="2800" dirty="0" smtClean="0"/>
              <a:t>}</a:t>
            </a:r>
          </a:p>
          <a:p>
            <a:pPr>
              <a:buNone/>
            </a:pPr>
            <a:endParaRPr lang="en-US" sz="28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71480"/>
            <a:ext cx="8229600" cy="5554683"/>
          </a:xfrm>
        </p:spPr>
        <p:txBody>
          <a:bodyPr>
            <a:noAutofit/>
          </a:bodyPr>
          <a:lstStyle/>
          <a:p>
            <a:pPr>
              <a:buNone/>
            </a:pPr>
            <a:r>
              <a:rPr lang="en-US" sz="2800" b="1" dirty="0"/>
              <a:t>Same </a:t>
            </a:r>
            <a:r>
              <a:rPr lang="en-US" sz="2800" b="1" dirty="0" smtClean="0"/>
              <a:t>code </a:t>
            </a:r>
            <a:r>
              <a:rPr lang="en-US" sz="2800" b="1" dirty="0"/>
              <a:t>using Stream</a:t>
            </a:r>
            <a:endParaRPr lang="en-US" sz="2800" dirty="0"/>
          </a:p>
          <a:p>
            <a:pPr>
              <a:buNone/>
            </a:pPr>
            <a:r>
              <a:rPr lang="en-US" sz="2800" dirty="0" smtClean="0"/>
              <a:t>{ </a:t>
            </a:r>
            <a:r>
              <a:rPr lang="en-US" sz="2800" dirty="0"/>
              <a:t>List&lt;String&gt; names = new </a:t>
            </a:r>
            <a:r>
              <a:rPr lang="en-US" sz="2800" dirty="0" err="1"/>
              <a:t>ArrayList</a:t>
            </a:r>
            <a:r>
              <a:rPr lang="en-US" sz="2800" dirty="0"/>
              <a:t>&lt;String&gt;(); </a:t>
            </a:r>
            <a:r>
              <a:rPr lang="en-US" sz="2800" dirty="0" err="1"/>
              <a:t>names.add</a:t>
            </a:r>
            <a:r>
              <a:rPr lang="en-US" sz="2800" dirty="0"/>
              <a:t>("</a:t>
            </a:r>
            <a:r>
              <a:rPr lang="en-US" sz="2800" dirty="0" err="1"/>
              <a:t>Ajeet</a:t>
            </a:r>
            <a:r>
              <a:rPr lang="en-US" sz="2800" dirty="0" smtClean="0"/>
              <a:t>");</a:t>
            </a:r>
          </a:p>
          <a:p>
            <a:pPr>
              <a:buNone/>
            </a:pPr>
            <a:r>
              <a:rPr lang="en-US" sz="2800" dirty="0"/>
              <a:t>	</a:t>
            </a:r>
            <a:r>
              <a:rPr lang="en-US" sz="2800" dirty="0" smtClean="0"/>
              <a:t> </a:t>
            </a:r>
            <a:r>
              <a:rPr lang="en-US" sz="2800" dirty="0" err="1"/>
              <a:t>names.add</a:t>
            </a:r>
            <a:r>
              <a:rPr lang="en-US" sz="2800" dirty="0"/>
              <a:t>("</a:t>
            </a:r>
            <a:r>
              <a:rPr lang="en-US" sz="2800" dirty="0" err="1"/>
              <a:t>Negan</a:t>
            </a:r>
            <a:r>
              <a:rPr lang="en-US" sz="2800" dirty="0"/>
              <a:t>"); </a:t>
            </a:r>
            <a:endParaRPr lang="en-US" sz="2800" dirty="0" smtClean="0"/>
          </a:p>
          <a:p>
            <a:pPr>
              <a:buNone/>
            </a:pPr>
            <a:r>
              <a:rPr lang="en-US" sz="2800" dirty="0"/>
              <a:t>	</a:t>
            </a:r>
            <a:r>
              <a:rPr lang="en-US" sz="2800" dirty="0" err="1" smtClean="0"/>
              <a:t>names.add</a:t>
            </a:r>
            <a:r>
              <a:rPr lang="en-US" sz="2800" dirty="0"/>
              <a:t>("</a:t>
            </a:r>
            <a:r>
              <a:rPr lang="en-US" sz="2800" dirty="0" err="1"/>
              <a:t>Aditya</a:t>
            </a:r>
            <a:r>
              <a:rPr lang="en-US" sz="2800" dirty="0"/>
              <a:t>"); </a:t>
            </a:r>
            <a:endParaRPr lang="en-US" sz="2800" dirty="0" smtClean="0"/>
          </a:p>
          <a:p>
            <a:pPr>
              <a:buNone/>
            </a:pPr>
            <a:r>
              <a:rPr lang="en-US" sz="2800" dirty="0"/>
              <a:t>	</a:t>
            </a:r>
            <a:r>
              <a:rPr lang="en-US" sz="2800" dirty="0" err="1" smtClean="0"/>
              <a:t>names.add</a:t>
            </a:r>
            <a:r>
              <a:rPr lang="en-US" sz="2800" dirty="0"/>
              <a:t>("Steve"); </a:t>
            </a:r>
            <a:endParaRPr lang="en-US" sz="2800" dirty="0" smtClean="0"/>
          </a:p>
          <a:p>
            <a:pPr>
              <a:buNone/>
            </a:pPr>
            <a:r>
              <a:rPr lang="en-US" sz="2800" dirty="0"/>
              <a:t>	</a:t>
            </a:r>
            <a:r>
              <a:rPr lang="en-US" sz="2800" dirty="0" smtClean="0"/>
              <a:t>long count =</a:t>
            </a:r>
            <a:r>
              <a:rPr lang="en-US" sz="2800" dirty="0" err="1" smtClean="0"/>
              <a:t>names.stream</a:t>
            </a:r>
            <a:r>
              <a:rPr lang="en-US" sz="2800" dirty="0" smtClean="0"/>
              <a:t>().filter(</a:t>
            </a:r>
            <a:r>
              <a:rPr lang="en-US" sz="2800" dirty="0" err="1" smtClean="0"/>
              <a:t>str</a:t>
            </a:r>
            <a:r>
              <a:rPr lang="en-US" sz="2800" dirty="0" smtClean="0"/>
              <a:t>-&gt;</a:t>
            </a:r>
            <a:r>
              <a:rPr lang="en-US" sz="2800" dirty="0" err="1" smtClean="0"/>
              <a:t>str.length</a:t>
            </a:r>
            <a:r>
              <a:rPr lang="en-US" sz="2800" dirty="0" smtClean="0"/>
              <a:t>()&lt;6).count(); </a:t>
            </a:r>
          </a:p>
          <a:p>
            <a:pPr>
              <a:buNone/>
            </a:pPr>
            <a:r>
              <a:rPr lang="en-US" sz="2800" dirty="0" smtClean="0"/>
              <a:t>	</a:t>
            </a:r>
            <a:r>
              <a:rPr lang="en-US" sz="2800" dirty="0" err="1" smtClean="0"/>
              <a:t>System.out.println</a:t>
            </a:r>
            <a:r>
              <a:rPr lang="en-US" sz="2800" dirty="0" smtClean="0"/>
              <a:t>("There are "+count+" strings with length less than 6"); </a:t>
            </a:r>
          </a:p>
          <a:p>
            <a:pPr>
              <a:buNone/>
            </a:pPr>
            <a:r>
              <a:rPr lang="en-US" sz="2800" dirty="0" smtClean="0"/>
              <a:t>	} }</a:t>
            </a:r>
          </a:p>
          <a:p>
            <a:pPr>
              <a:buNone/>
            </a:pPr>
            <a:endParaRPr lang="en-US" sz="2800" dirty="0" smtClean="0"/>
          </a:p>
          <a:p>
            <a:pPr>
              <a:buNone/>
            </a:pPr>
            <a:r>
              <a:rPr lang="en-US" sz="2800" dirty="0"/>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28604"/>
            <a:ext cx="8229600" cy="5697559"/>
          </a:xfrm>
        </p:spPr>
        <p:txBody>
          <a:bodyPr>
            <a:noAutofit/>
          </a:bodyPr>
          <a:lstStyle/>
          <a:p>
            <a:pPr>
              <a:buNone/>
            </a:pPr>
            <a:r>
              <a:rPr lang="en-US" sz="2800" b="1" dirty="0" smtClean="0"/>
              <a:t>	What </a:t>
            </a:r>
            <a:r>
              <a:rPr lang="en-US" sz="2800" b="1" dirty="0"/>
              <a:t>is the difference between these codes?</a:t>
            </a:r>
            <a:r>
              <a:rPr lang="en-US" sz="2800" dirty="0" smtClean="0"/>
              <a:t/>
            </a:r>
            <a:br>
              <a:rPr lang="en-US" sz="2800" dirty="0" smtClean="0"/>
            </a:br>
            <a:r>
              <a:rPr lang="en-US" sz="2800" b="1" dirty="0" smtClean="0"/>
              <a:t>In </a:t>
            </a:r>
            <a:r>
              <a:rPr lang="en-US" sz="2800" b="1" dirty="0"/>
              <a:t>the first example</a:t>
            </a:r>
            <a:r>
              <a:rPr lang="en-US" sz="2800" dirty="0"/>
              <a:t>, we are iterating the whole </a:t>
            </a:r>
            <a:r>
              <a:rPr lang="en-US" sz="2800" dirty="0" smtClean="0"/>
              <a:t>list</a:t>
            </a:r>
          </a:p>
          <a:p>
            <a:pPr>
              <a:buNone/>
            </a:pPr>
            <a:r>
              <a:rPr lang="en-US" sz="2800" dirty="0" smtClean="0"/>
              <a:t>	to find the strings with length less than 6. </a:t>
            </a:r>
          </a:p>
          <a:p>
            <a:pPr>
              <a:buNone/>
            </a:pPr>
            <a:r>
              <a:rPr lang="en-IN" sz="2800" dirty="0" smtClean="0"/>
              <a:t> 	</a:t>
            </a:r>
            <a:r>
              <a:rPr lang="en-US" sz="2800" b="1" dirty="0" smtClean="0"/>
              <a:t>In the second example</a:t>
            </a:r>
            <a:r>
              <a:rPr lang="en-US" sz="2800" dirty="0" smtClean="0"/>
              <a:t>, the stream() method returns a stream of all the names, the filter() method returns another stream of names with length less than 6, the count() method reduces this stream to the result. All these operations are happening </a:t>
            </a:r>
            <a:r>
              <a:rPr lang="en-US" sz="2800" dirty="0" err="1" smtClean="0"/>
              <a:t>parallely</a:t>
            </a:r>
            <a:r>
              <a:rPr lang="en-US" sz="2800" dirty="0" smtClean="0"/>
              <a:t>.</a:t>
            </a:r>
          </a:p>
          <a:p>
            <a:pPr>
              <a:buNone/>
            </a:pPr>
            <a:r>
              <a:rPr lang="en-US" sz="2800" b="1" dirty="0" smtClean="0"/>
              <a:t>	Parallel execution of operations using stream is faster than sequential execution without using streams</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11288"/>
          </a:xfrm>
        </p:spPr>
        <p:txBody>
          <a:bodyPr>
            <a:noAutofit/>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How to work with Stream in Java</a:t>
            </a:r>
            <a:br>
              <a:rPr lang="en-US" dirty="0" smtClean="0"/>
            </a:br>
            <a:endParaRPr lang="en-US" dirty="0"/>
          </a:p>
        </p:txBody>
      </p:sp>
      <p:sp>
        <p:nvSpPr>
          <p:cNvPr id="3" name="Content Placeholder 2"/>
          <p:cNvSpPr>
            <a:spLocks noGrp="1"/>
          </p:cNvSpPr>
          <p:nvPr>
            <p:ph sz="quarter" idx="1"/>
          </p:nvPr>
        </p:nvSpPr>
        <p:spPr>
          <a:xfrm>
            <a:off x="457200" y="1357298"/>
            <a:ext cx="8229600" cy="4768865"/>
          </a:xfrm>
        </p:spPr>
        <p:txBody>
          <a:bodyPr>
            <a:normAutofit fontScale="92500" lnSpcReduction="10000"/>
          </a:bodyPr>
          <a:lstStyle/>
          <a:p>
            <a:r>
              <a:rPr lang="en-US" sz="3300" dirty="0" smtClean="0"/>
              <a:t>Create </a:t>
            </a:r>
            <a:r>
              <a:rPr lang="en-US" sz="3300" dirty="0"/>
              <a:t>a stream</a:t>
            </a:r>
          </a:p>
          <a:p>
            <a:r>
              <a:rPr lang="en-US" sz="3300" dirty="0" smtClean="0"/>
              <a:t> Perform</a:t>
            </a:r>
            <a:r>
              <a:rPr lang="en-US" sz="3300" dirty="0"/>
              <a:t> </a:t>
            </a:r>
            <a:r>
              <a:rPr lang="en-US" sz="3300" b="1" dirty="0"/>
              <a:t>intermediate operations</a:t>
            </a:r>
            <a:r>
              <a:rPr lang="en-US" sz="3300" dirty="0"/>
              <a:t> on the initial stream to transform it into another stream and so on </a:t>
            </a:r>
            <a:r>
              <a:rPr lang="en-US" sz="3300" dirty="0" smtClean="0"/>
              <a:t>further </a:t>
            </a:r>
            <a:r>
              <a:rPr lang="en-US" sz="3300" dirty="0"/>
              <a:t>intermediate operations. </a:t>
            </a:r>
            <a:r>
              <a:rPr lang="en-US" sz="3300" dirty="0" smtClean="0"/>
              <a:t>In the above example, the filter() operation is intermediate operation, there can be more than one intermediate operations.</a:t>
            </a:r>
            <a:endParaRPr lang="en-US" sz="3300" dirty="0"/>
          </a:p>
          <a:p>
            <a:r>
              <a:rPr lang="en-US" sz="3300" dirty="0" smtClean="0"/>
              <a:t>Perform</a:t>
            </a:r>
            <a:r>
              <a:rPr lang="en-US" sz="3300" dirty="0"/>
              <a:t> </a:t>
            </a:r>
            <a:r>
              <a:rPr lang="en-US" sz="3300" b="1" dirty="0"/>
              <a:t>terminal operation</a:t>
            </a:r>
            <a:r>
              <a:rPr lang="en-US" sz="3300" dirty="0"/>
              <a:t> on the final stream to get the result. In the above example, the count() operation is terminal operation.</a:t>
            </a:r>
          </a:p>
          <a:p>
            <a:pPr>
              <a:buNone/>
            </a:pP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1140</TotalTime>
  <Words>454</Words>
  <Application>Microsoft Office PowerPoint</Application>
  <PresentationFormat>On-screen Show (4:3)</PresentationFormat>
  <Paragraphs>359</Paragraphs>
  <Slides>52</Slides>
  <Notes>1</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Equity</vt:lpstr>
      <vt:lpstr>Java 8</vt:lpstr>
      <vt:lpstr>Method and Constructor reference</vt:lpstr>
      <vt:lpstr>Slide 3</vt:lpstr>
      <vt:lpstr>Stream API</vt:lpstr>
      <vt:lpstr>Slide 5</vt:lpstr>
      <vt:lpstr>Slide 6</vt:lpstr>
      <vt:lpstr>Slide 7</vt:lpstr>
      <vt:lpstr>Slide 8</vt:lpstr>
      <vt:lpstr>       How to work with Stream in Java </vt:lpstr>
      <vt:lpstr>Java Stream Features</vt:lpstr>
      <vt:lpstr>Methods of Stream filter() and map() </vt:lpstr>
      <vt:lpstr>Slide 12</vt:lpstr>
      <vt:lpstr>Slide 13</vt:lpstr>
      <vt:lpstr>Slide 14</vt:lpstr>
      <vt:lpstr>Slide 15</vt:lpstr>
      <vt:lpstr>map() vs filter() </vt:lpstr>
      <vt:lpstr>Slide 17</vt:lpstr>
      <vt:lpstr>  </vt:lpstr>
      <vt:lpstr>Various methods of Stream</vt:lpstr>
      <vt:lpstr>Slide 20</vt:lpstr>
      <vt:lpstr>Slide 21</vt:lpstr>
      <vt:lpstr>Slide 22</vt:lpstr>
      <vt:lpstr>Slide 23</vt:lpstr>
      <vt:lpstr>Slide 24</vt:lpstr>
      <vt:lpstr>Slide 25</vt:lpstr>
      <vt:lpstr>Slide 26</vt:lpstr>
      <vt:lpstr>  Date and Time API</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 and Constructor Reference</dc:title>
  <dc:creator>USER</dc:creator>
  <cp:lastModifiedBy>USER</cp:lastModifiedBy>
  <cp:revision>211</cp:revision>
  <dcterms:created xsi:type="dcterms:W3CDTF">2020-09-30T03:12:37Z</dcterms:created>
  <dcterms:modified xsi:type="dcterms:W3CDTF">2020-10-02T06:40:26Z</dcterms:modified>
</cp:coreProperties>
</file>