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81" r:id="rId14"/>
    <p:sldId id="282" r:id="rId15"/>
    <p:sldId id="283"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00" r:id="rId43"/>
    <p:sldId id="297" r:id="rId44"/>
    <p:sldId id="298" r:id="rId45"/>
    <p:sldId id="299"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66FDC2-A46A-4DFE-9855-C5D09B242874}"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4BF2D-C24F-4096-B71F-AFF2C831CBCD}" type="slidenum">
              <a:rPr lang="en-IN" smtClean="0"/>
              <a:t>‹#›</a:t>
            </a:fld>
            <a:endParaRPr lang="en-IN"/>
          </a:p>
        </p:txBody>
      </p:sp>
    </p:spTree>
    <p:extLst>
      <p:ext uri="{BB962C8B-B14F-4D97-AF65-F5344CB8AC3E}">
        <p14:creationId xmlns:p14="http://schemas.microsoft.com/office/powerpoint/2010/main" val="137071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6FDC2-A46A-4DFE-9855-C5D09B242874}"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4BF2D-C24F-4096-B71F-AFF2C831CBCD}" type="slidenum">
              <a:rPr lang="en-IN" smtClean="0"/>
              <a:t>‹#›</a:t>
            </a:fld>
            <a:endParaRPr lang="en-IN"/>
          </a:p>
        </p:txBody>
      </p:sp>
    </p:spTree>
    <p:extLst>
      <p:ext uri="{BB962C8B-B14F-4D97-AF65-F5344CB8AC3E}">
        <p14:creationId xmlns:p14="http://schemas.microsoft.com/office/powerpoint/2010/main" val="86658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6FDC2-A46A-4DFE-9855-C5D09B242874}"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4BF2D-C24F-4096-B71F-AFF2C831CBC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89040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6FDC2-A46A-4DFE-9855-C5D09B242874}"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4BF2D-C24F-4096-B71F-AFF2C831CBCD}" type="slidenum">
              <a:rPr lang="en-IN" smtClean="0"/>
              <a:t>‹#›</a:t>
            </a:fld>
            <a:endParaRPr lang="en-IN"/>
          </a:p>
        </p:txBody>
      </p:sp>
    </p:spTree>
    <p:extLst>
      <p:ext uri="{BB962C8B-B14F-4D97-AF65-F5344CB8AC3E}">
        <p14:creationId xmlns:p14="http://schemas.microsoft.com/office/powerpoint/2010/main" val="2902330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6FDC2-A46A-4DFE-9855-C5D09B242874}"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4BF2D-C24F-4096-B71F-AFF2C831CBC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2328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6FDC2-A46A-4DFE-9855-C5D09B242874}"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4BF2D-C24F-4096-B71F-AFF2C831CBCD}" type="slidenum">
              <a:rPr lang="en-IN" smtClean="0"/>
              <a:t>‹#›</a:t>
            </a:fld>
            <a:endParaRPr lang="en-IN"/>
          </a:p>
        </p:txBody>
      </p:sp>
    </p:spTree>
    <p:extLst>
      <p:ext uri="{BB962C8B-B14F-4D97-AF65-F5344CB8AC3E}">
        <p14:creationId xmlns:p14="http://schemas.microsoft.com/office/powerpoint/2010/main" val="4079819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6FDC2-A46A-4DFE-9855-C5D09B242874}"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4BF2D-C24F-4096-B71F-AFF2C831CBCD}" type="slidenum">
              <a:rPr lang="en-IN" smtClean="0"/>
              <a:t>‹#›</a:t>
            </a:fld>
            <a:endParaRPr lang="en-IN"/>
          </a:p>
        </p:txBody>
      </p:sp>
    </p:spTree>
    <p:extLst>
      <p:ext uri="{BB962C8B-B14F-4D97-AF65-F5344CB8AC3E}">
        <p14:creationId xmlns:p14="http://schemas.microsoft.com/office/powerpoint/2010/main" val="3011872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6FDC2-A46A-4DFE-9855-C5D09B242874}"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4BF2D-C24F-4096-B71F-AFF2C831CBCD}" type="slidenum">
              <a:rPr lang="en-IN" smtClean="0"/>
              <a:t>‹#›</a:t>
            </a:fld>
            <a:endParaRPr lang="en-IN"/>
          </a:p>
        </p:txBody>
      </p:sp>
    </p:spTree>
    <p:extLst>
      <p:ext uri="{BB962C8B-B14F-4D97-AF65-F5344CB8AC3E}">
        <p14:creationId xmlns:p14="http://schemas.microsoft.com/office/powerpoint/2010/main" val="336694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6FDC2-A46A-4DFE-9855-C5D09B242874}"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4BF2D-C24F-4096-B71F-AFF2C831CBCD}" type="slidenum">
              <a:rPr lang="en-IN" smtClean="0"/>
              <a:t>‹#›</a:t>
            </a:fld>
            <a:endParaRPr lang="en-IN"/>
          </a:p>
        </p:txBody>
      </p:sp>
    </p:spTree>
    <p:extLst>
      <p:ext uri="{BB962C8B-B14F-4D97-AF65-F5344CB8AC3E}">
        <p14:creationId xmlns:p14="http://schemas.microsoft.com/office/powerpoint/2010/main" val="186356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6FDC2-A46A-4DFE-9855-C5D09B242874}"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4BF2D-C24F-4096-B71F-AFF2C831CBCD}" type="slidenum">
              <a:rPr lang="en-IN" smtClean="0"/>
              <a:t>‹#›</a:t>
            </a:fld>
            <a:endParaRPr lang="en-IN"/>
          </a:p>
        </p:txBody>
      </p:sp>
    </p:spTree>
    <p:extLst>
      <p:ext uri="{BB962C8B-B14F-4D97-AF65-F5344CB8AC3E}">
        <p14:creationId xmlns:p14="http://schemas.microsoft.com/office/powerpoint/2010/main" val="267750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66FDC2-A46A-4DFE-9855-C5D09B242874}"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4BF2D-C24F-4096-B71F-AFF2C831CBCD}" type="slidenum">
              <a:rPr lang="en-IN" smtClean="0"/>
              <a:t>‹#›</a:t>
            </a:fld>
            <a:endParaRPr lang="en-IN"/>
          </a:p>
        </p:txBody>
      </p:sp>
    </p:spTree>
    <p:extLst>
      <p:ext uri="{BB962C8B-B14F-4D97-AF65-F5344CB8AC3E}">
        <p14:creationId xmlns:p14="http://schemas.microsoft.com/office/powerpoint/2010/main" val="87540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66FDC2-A46A-4DFE-9855-C5D09B242874}" type="datetimeFigureOut">
              <a:rPr lang="en-IN" smtClean="0"/>
              <a:t>04-08-2022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34BF2D-C24F-4096-B71F-AFF2C831CBCD}" type="slidenum">
              <a:rPr lang="en-IN" smtClean="0"/>
              <a:t>‹#›</a:t>
            </a:fld>
            <a:endParaRPr lang="en-IN"/>
          </a:p>
        </p:txBody>
      </p:sp>
    </p:spTree>
    <p:extLst>
      <p:ext uri="{BB962C8B-B14F-4D97-AF65-F5344CB8AC3E}">
        <p14:creationId xmlns:p14="http://schemas.microsoft.com/office/powerpoint/2010/main" val="284044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66FDC2-A46A-4DFE-9855-C5D09B242874}" type="datetimeFigureOut">
              <a:rPr lang="en-IN" smtClean="0"/>
              <a:t>04-08-2022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34BF2D-C24F-4096-B71F-AFF2C831CBCD}" type="slidenum">
              <a:rPr lang="en-IN" smtClean="0"/>
              <a:t>‹#›</a:t>
            </a:fld>
            <a:endParaRPr lang="en-IN"/>
          </a:p>
        </p:txBody>
      </p:sp>
    </p:spTree>
    <p:extLst>
      <p:ext uri="{BB962C8B-B14F-4D97-AF65-F5344CB8AC3E}">
        <p14:creationId xmlns:p14="http://schemas.microsoft.com/office/powerpoint/2010/main" val="2029053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6FDC2-A46A-4DFE-9855-C5D09B242874}" type="datetimeFigureOut">
              <a:rPr lang="en-IN" smtClean="0"/>
              <a:t>04-08-2022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34BF2D-C24F-4096-B71F-AFF2C831CBCD}" type="slidenum">
              <a:rPr lang="en-IN" smtClean="0"/>
              <a:t>‹#›</a:t>
            </a:fld>
            <a:endParaRPr lang="en-IN"/>
          </a:p>
        </p:txBody>
      </p:sp>
    </p:spTree>
    <p:extLst>
      <p:ext uri="{BB962C8B-B14F-4D97-AF65-F5344CB8AC3E}">
        <p14:creationId xmlns:p14="http://schemas.microsoft.com/office/powerpoint/2010/main" val="389262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66FDC2-A46A-4DFE-9855-C5D09B242874}"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4BF2D-C24F-4096-B71F-AFF2C831CBCD}" type="slidenum">
              <a:rPr lang="en-IN" smtClean="0"/>
              <a:t>‹#›</a:t>
            </a:fld>
            <a:endParaRPr lang="en-IN"/>
          </a:p>
        </p:txBody>
      </p:sp>
    </p:spTree>
    <p:extLst>
      <p:ext uri="{BB962C8B-B14F-4D97-AF65-F5344CB8AC3E}">
        <p14:creationId xmlns:p14="http://schemas.microsoft.com/office/powerpoint/2010/main" val="2891040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6FDC2-A46A-4DFE-9855-C5D09B242874}"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4BF2D-C24F-4096-B71F-AFF2C831CBCD}" type="slidenum">
              <a:rPr lang="en-IN" smtClean="0"/>
              <a:t>‹#›</a:t>
            </a:fld>
            <a:endParaRPr lang="en-IN"/>
          </a:p>
        </p:txBody>
      </p:sp>
    </p:spTree>
    <p:extLst>
      <p:ext uri="{BB962C8B-B14F-4D97-AF65-F5344CB8AC3E}">
        <p14:creationId xmlns:p14="http://schemas.microsoft.com/office/powerpoint/2010/main" val="3046500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66FDC2-A46A-4DFE-9855-C5D09B242874}" type="datetimeFigureOut">
              <a:rPr lang="en-IN" smtClean="0"/>
              <a:t>04-08-2022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34BF2D-C24F-4096-B71F-AFF2C831CBCD}" type="slidenum">
              <a:rPr lang="en-IN" smtClean="0"/>
              <a:t>‹#›</a:t>
            </a:fld>
            <a:endParaRPr lang="en-IN"/>
          </a:p>
        </p:txBody>
      </p:sp>
    </p:spTree>
    <p:extLst>
      <p:ext uri="{BB962C8B-B14F-4D97-AF65-F5344CB8AC3E}">
        <p14:creationId xmlns:p14="http://schemas.microsoft.com/office/powerpoint/2010/main" val="534434524"/>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resteasy.github.io/" TargetMode="External"/><Relationship Id="rId2" Type="http://schemas.openxmlformats.org/officeDocument/2006/relationships/hyperlink" Target="https://jersey.github.i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2A16-0FBD-477F-8553-F794D5A3FDBD}"/>
              </a:ext>
            </a:extLst>
          </p:cNvPr>
          <p:cNvSpPr>
            <a:spLocks noGrp="1"/>
          </p:cNvSpPr>
          <p:nvPr>
            <p:ph type="ctrTitle"/>
          </p:nvPr>
        </p:nvSpPr>
        <p:spPr/>
        <p:txBody>
          <a:bodyPr/>
          <a:lstStyle/>
          <a:p>
            <a:r>
              <a:rPr lang="en-US" dirty="0"/>
              <a:t>Web Services</a:t>
            </a:r>
            <a:endParaRPr lang="en-IN" dirty="0"/>
          </a:p>
        </p:txBody>
      </p:sp>
    </p:spTree>
    <p:extLst>
      <p:ext uri="{BB962C8B-B14F-4D97-AF65-F5344CB8AC3E}">
        <p14:creationId xmlns:p14="http://schemas.microsoft.com/office/powerpoint/2010/main" val="1485382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F51876-4B25-40A8-A4DA-F09768908D79}"/>
              </a:ext>
            </a:extLst>
          </p:cNvPr>
          <p:cNvSpPr>
            <a:spLocks noGrp="1"/>
          </p:cNvSpPr>
          <p:nvPr>
            <p:ph idx="1"/>
          </p:nvPr>
        </p:nvSpPr>
        <p:spPr>
          <a:xfrm>
            <a:off x="838200" y="552450"/>
            <a:ext cx="10515600" cy="5624513"/>
          </a:xfrm>
        </p:spPr>
        <p:txBody>
          <a:bodyPr>
            <a:noAutofit/>
          </a:bodyPr>
          <a:lstStyle/>
          <a:p>
            <a:pPr algn="l"/>
            <a:r>
              <a:rPr lang="en-US" sz="2000" b="1" i="0" dirty="0">
                <a:effectLst/>
                <a:latin typeface="Arial" panose="020B0604020202020204" pitchFamily="34" charset="0"/>
              </a:rPr>
              <a:t>Supports Document Exchange</a:t>
            </a:r>
          </a:p>
          <a:p>
            <a:pPr marL="0" indent="0" algn="just">
              <a:buNone/>
            </a:pPr>
            <a:r>
              <a:rPr lang="en-US" sz="2000" b="0" i="0" dirty="0">
                <a:solidFill>
                  <a:srgbClr val="000000"/>
                </a:solidFill>
                <a:effectLst/>
                <a:latin typeface="Arial" panose="020B0604020202020204" pitchFamily="34" charset="0"/>
              </a:rPr>
              <a:t>One of the key advantages of XML is its generic way of representing not only data, but also complex documents. </a:t>
            </a:r>
            <a:r>
              <a:rPr lang="en-US" sz="2000" dirty="0">
                <a:solidFill>
                  <a:srgbClr val="000000"/>
                </a:solidFill>
                <a:latin typeface="Arial" panose="020B0604020202020204" pitchFamily="34" charset="0"/>
              </a:rPr>
              <a:t>Web services support the transparent exchange of documents to facilitate business integration.</a:t>
            </a:r>
          </a:p>
          <a:p>
            <a:pPr marL="0" indent="0" algn="just">
              <a:buNone/>
            </a:pPr>
            <a:r>
              <a:rPr lang="en-US" sz="2000" b="1" dirty="0">
                <a:solidFill>
                  <a:srgbClr val="000000"/>
                </a:solidFill>
                <a:latin typeface="Arial" panose="020B0604020202020204" pitchFamily="34" charset="0"/>
              </a:rPr>
              <a:t>Web services Architecture</a:t>
            </a:r>
          </a:p>
          <a:p>
            <a:pPr marL="0" indent="0" algn="l">
              <a:buNone/>
            </a:pPr>
            <a:r>
              <a:rPr lang="en-US" sz="2000" b="0" i="0" dirty="0">
                <a:effectLst/>
                <a:latin typeface="Arial" panose="020B0604020202020204" pitchFamily="34" charset="0"/>
              </a:rPr>
              <a:t>Web Service Roles</a:t>
            </a:r>
          </a:p>
          <a:p>
            <a:pPr marL="0" indent="0" algn="just">
              <a:buNone/>
            </a:pPr>
            <a:r>
              <a:rPr lang="en-US" sz="2000" b="0" i="0" dirty="0">
                <a:solidFill>
                  <a:srgbClr val="000000"/>
                </a:solidFill>
                <a:effectLst/>
                <a:latin typeface="Arial" panose="020B0604020202020204" pitchFamily="34" charset="0"/>
              </a:rPr>
              <a:t>There are three major roles within the web service architecture −</a:t>
            </a:r>
          </a:p>
          <a:p>
            <a:pPr algn="l"/>
            <a:r>
              <a:rPr lang="en-US" sz="2000" b="1" i="0" dirty="0">
                <a:effectLst/>
                <a:latin typeface="Arial" panose="020B0604020202020204" pitchFamily="34" charset="0"/>
              </a:rPr>
              <a:t>Service Provider</a:t>
            </a:r>
          </a:p>
          <a:p>
            <a:pPr marL="0" indent="0" algn="just">
              <a:buNone/>
            </a:pPr>
            <a:r>
              <a:rPr lang="en-US" sz="2000" b="0" i="0" dirty="0">
                <a:solidFill>
                  <a:srgbClr val="000000"/>
                </a:solidFill>
                <a:effectLst/>
                <a:latin typeface="Arial" panose="020B0604020202020204" pitchFamily="34" charset="0"/>
              </a:rPr>
              <a:t>This is the provider of the web service. The service provider implements the service and makes it available on the Internet.</a:t>
            </a:r>
          </a:p>
          <a:p>
            <a:pPr algn="l"/>
            <a:r>
              <a:rPr lang="en-US" sz="2000" b="1" i="0" dirty="0">
                <a:effectLst/>
                <a:latin typeface="Arial" panose="020B0604020202020204" pitchFamily="34" charset="0"/>
              </a:rPr>
              <a:t>Service Requestor</a:t>
            </a:r>
          </a:p>
          <a:p>
            <a:pPr marL="0" indent="0" algn="just">
              <a:buNone/>
            </a:pPr>
            <a:r>
              <a:rPr lang="en-US" sz="2000" b="0" i="0" dirty="0">
                <a:solidFill>
                  <a:srgbClr val="000000"/>
                </a:solidFill>
                <a:effectLst/>
                <a:latin typeface="Arial" panose="020B0604020202020204" pitchFamily="34" charset="0"/>
              </a:rPr>
              <a:t>This is any consumer of the web service. The requestor utilizes an existing web service by opening a network connection and sending an XML request.</a:t>
            </a:r>
          </a:p>
          <a:p>
            <a:pPr algn="l"/>
            <a:r>
              <a:rPr lang="en-US" sz="2000" b="1" i="0" dirty="0">
                <a:effectLst/>
                <a:latin typeface="Arial" panose="020B0604020202020204" pitchFamily="34" charset="0"/>
              </a:rPr>
              <a:t>Service Registry</a:t>
            </a:r>
          </a:p>
          <a:p>
            <a:pPr marL="0" indent="0" algn="just">
              <a:buNone/>
            </a:pPr>
            <a:r>
              <a:rPr lang="en-US" sz="2000" b="0" i="0" dirty="0">
                <a:solidFill>
                  <a:srgbClr val="000000"/>
                </a:solidFill>
                <a:effectLst/>
                <a:latin typeface="Arial" panose="020B0604020202020204" pitchFamily="34" charset="0"/>
              </a:rPr>
              <a:t>This is a logically centralized directory of services. </a:t>
            </a:r>
            <a:endParaRPr lang="en-IN" sz="2000" dirty="0"/>
          </a:p>
        </p:txBody>
      </p:sp>
    </p:spTree>
    <p:extLst>
      <p:ext uri="{BB962C8B-B14F-4D97-AF65-F5344CB8AC3E}">
        <p14:creationId xmlns:p14="http://schemas.microsoft.com/office/powerpoint/2010/main" val="2745565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495F43-ACF1-4E4B-A93C-FCE500B812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9073" y="885826"/>
            <a:ext cx="7253552" cy="5000624"/>
          </a:xfrm>
        </p:spPr>
      </p:pic>
    </p:spTree>
    <p:extLst>
      <p:ext uri="{BB962C8B-B14F-4D97-AF65-F5344CB8AC3E}">
        <p14:creationId xmlns:p14="http://schemas.microsoft.com/office/powerpoint/2010/main" val="213349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84A67-34E8-45B7-9769-11A96F57B9A9}"/>
              </a:ext>
            </a:extLst>
          </p:cNvPr>
          <p:cNvSpPr>
            <a:spLocks noGrp="1"/>
          </p:cNvSpPr>
          <p:nvPr>
            <p:ph idx="1"/>
          </p:nvPr>
        </p:nvSpPr>
        <p:spPr>
          <a:xfrm>
            <a:off x="838199" y="809625"/>
            <a:ext cx="10791825" cy="5562600"/>
          </a:xfrm>
        </p:spPr>
        <p:txBody>
          <a:bodyPr>
            <a:noAutofit/>
          </a:bodyPr>
          <a:lstStyle/>
          <a:p>
            <a:pPr marL="0" indent="0">
              <a:buNone/>
            </a:pPr>
            <a:r>
              <a:rPr lang="en-US" sz="2000" b="0" i="0" dirty="0">
                <a:solidFill>
                  <a:srgbClr val="000000"/>
                </a:solidFill>
                <a:effectLst/>
                <a:latin typeface="Arial" panose="020B0604020202020204" pitchFamily="34" charset="0"/>
              </a:rPr>
              <a:t>The registry provides a central place where developers can publish new services or find existing ones. It therefore serves as a centralized clearing house for companies and their services.</a:t>
            </a:r>
          </a:p>
          <a:p>
            <a:pPr marL="0" indent="0">
              <a:buNone/>
            </a:pPr>
            <a:r>
              <a:rPr lang="en-IN" sz="2000" b="1" i="0" dirty="0">
                <a:effectLst/>
                <a:latin typeface="Arial" panose="020B0604020202020204" pitchFamily="34" charset="0"/>
              </a:rPr>
              <a:t>Web Service Protocol Stack</a:t>
            </a:r>
          </a:p>
          <a:p>
            <a:pPr marL="0" indent="0" algn="just">
              <a:buNone/>
            </a:pPr>
            <a:r>
              <a:rPr lang="en-US" sz="2000" b="0" i="0" dirty="0">
                <a:solidFill>
                  <a:srgbClr val="000000"/>
                </a:solidFill>
                <a:effectLst/>
                <a:latin typeface="Arial" panose="020B0604020202020204" pitchFamily="34" charset="0"/>
              </a:rPr>
              <a:t>The stack is still evolving, but currently has four main layers.</a:t>
            </a:r>
          </a:p>
          <a:p>
            <a:pPr algn="l"/>
            <a:r>
              <a:rPr lang="en-US" sz="2000" b="1" i="0" dirty="0">
                <a:effectLst/>
                <a:latin typeface="Arial" panose="020B0604020202020204" pitchFamily="34" charset="0"/>
              </a:rPr>
              <a:t>Service Transport</a:t>
            </a:r>
          </a:p>
          <a:p>
            <a:pPr marL="0" indent="0" algn="just">
              <a:buNone/>
            </a:pPr>
            <a:r>
              <a:rPr lang="en-US" sz="2000" b="0" i="0" dirty="0">
                <a:solidFill>
                  <a:srgbClr val="000000"/>
                </a:solidFill>
                <a:effectLst/>
                <a:latin typeface="Arial" panose="020B0604020202020204" pitchFamily="34" charset="0"/>
              </a:rPr>
              <a:t>This layer is responsible for transporting messages between applications. Currently, this layer includes Hyper Text Transport Protocol (HTTP), Simple Mail Transfer Protocol (SMTP), File Transfer Protocol (FTP), and newer protocols such as Blocks Extensible Exchange Protocol (BEEP).</a:t>
            </a:r>
          </a:p>
          <a:p>
            <a:pPr algn="l"/>
            <a:r>
              <a:rPr lang="en-US" sz="2000" b="1" i="0" dirty="0">
                <a:effectLst/>
                <a:latin typeface="Arial" panose="020B0604020202020204" pitchFamily="34" charset="0"/>
              </a:rPr>
              <a:t>XML Messaging</a:t>
            </a:r>
          </a:p>
          <a:p>
            <a:pPr marL="0" indent="0" algn="just">
              <a:buNone/>
            </a:pPr>
            <a:r>
              <a:rPr lang="en-US" sz="2000" b="0" i="0" dirty="0">
                <a:solidFill>
                  <a:srgbClr val="000000"/>
                </a:solidFill>
                <a:effectLst/>
                <a:latin typeface="Arial" panose="020B0604020202020204" pitchFamily="34" charset="0"/>
              </a:rPr>
              <a:t>This layer is responsible for encoding messages in a common XML format so that messages can be understood at either end. Currently, this layer includes XML-RPC and SOAP.</a:t>
            </a:r>
          </a:p>
          <a:p>
            <a:pPr marL="0" indent="0" algn="l">
              <a:buNone/>
            </a:pPr>
            <a:r>
              <a:rPr lang="en-US" sz="2000" b="1" i="0" dirty="0">
                <a:effectLst/>
                <a:latin typeface="Arial" panose="020B0604020202020204" pitchFamily="34" charset="0"/>
              </a:rPr>
              <a:t>Service Description</a:t>
            </a:r>
          </a:p>
          <a:p>
            <a:pPr algn="just"/>
            <a:r>
              <a:rPr lang="en-US" sz="2000" b="0" i="0" dirty="0">
                <a:solidFill>
                  <a:srgbClr val="000000"/>
                </a:solidFill>
                <a:effectLst/>
                <a:latin typeface="Arial" panose="020B0604020202020204" pitchFamily="34" charset="0"/>
              </a:rPr>
              <a:t>This layer is responsible for describing the public interface to a specific web service. </a:t>
            </a:r>
            <a:endParaRPr lang="en-IN" sz="2000" b="1" i="0" dirty="0">
              <a:effectLst/>
              <a:latin typeface="Arial" panose="020B0604020202020204" pitchFamily="34" charset="0"/>
            </a:endParaRPr>
          </a:p>
          <a:p>
            <a:pPr marL="0" indent="0">
              <a:buNone/>
            </a:pPr>
            <a:endParaRPr lang="en-IN" sz="2000" dirty="0"/>
          </a:p>
        </p:txBody>
      </p:sp>
    </p:spTree>
    <p:extLst>
      <p:ext uri="{BB962C8B-B14F-4D97-AF65-F5344CB8AC3E}">
        <p14:creationId xmlns:p14="http://schemas.microsoft.com/office/powerpoint/2010/main" val="87202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37C7A4-2CE0-4DD6-821F-E3F37863B8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0850" y="1114425"/>
            <a:ext cx="4943475" cy="4948238"/>
          </a:xfrm>
        </p:spPr>
      </p:pic>
    </p:spTree>
    <p:extLst>
      <p:ext uri="{BB962C8B-B14F-4D97-AF65-F5344CB8AC3E}">
        <p14:creationId xmlns:p14="http://schemas.microsoft.com/office/powerpoint/2010/main" val="2058995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AD0C-2FB8-405D-9507-0C001B6541C3}"/>
              </a:ext>
            </a:extLst>
          </p:cNvPr>
          <p:cNvSpPr>
            <a:spLocks noGrp="1"/>
          </p:cNvSpPr>
          <p:nvPr>
            <p:ph idx="1"/>
          </p:nvPr>
        </p:nvSpPr>
        <p:spPr>
          <a:xfrm>
            <a:off x="677334" y="809625"/>
            <a:ext cx="8596668" cy="5231737"/>
          </a:xfrm>
        </p:spPr>
        <p:txBody>
          <a:bodyPr>
            <a:normAutofit/>
          </a:bodyPr>
          <a:lstStyle/>
          <a:p>
            <a:pPr algn="l"/>
            <a:r>
              <a:rPr lang="en-US" sz="2000" b="1" i="0" dirty="0">
                <a:solidFill>
                  <a:srgbClr val="000000"/>
                </a:solidFill>
                <a:effectLst/>
                <a:latin typeface="Arial" panose="020B0604020202020204" pitchFamily="34" charset="0"/>
                <a:cs typeface="Arial" panose="020B0604020202020204" pitchFamily="34" charset="0"/>
              </a:rPr>
              <a:t>(Service) Transport Protocol:</a:t>
            </a:r>
            <a:r>
              <a:rPr lang="en-US" sz="2000" b="0" i="0" dirty="0">
                <a:solidFill>
                  <a:srgbClr val="000000"/>
                </a:solidFill>
                <a:effectLst/>
                <a:latin typeface="Arial" panose="020B0604020202020204" pitchFamily="34" charset="0"/>
                <a:cs typeface="Arial" panose="020B0604020202020204" pitchFamily="34" charset="0"/>
              </a:rPr>
              <a:t> The network layer is the foundation of the web service stack. It is responsible for transporting a message between network applications. HTTP is the network protocol for internet available web services. It also supports other network protocol such as </a:t>
            </a:r>
            <a:r>
              <a:rPr lang="en-US" sz="2000" b="1" i="0" dirty="0">
                <a:solidFill>
                  <a:srgbClr val="000000"/>
                </a:solidFill>
                <a:effectLst/>
                <a:latin typeface="Arial" panose="020B0604020202020204" pitchFamily="34" charset="0"/>
                <a:cs typeface="Arial" panose="020B0604020202020204" pitchFamily="34" charset="0"/>
              </a:rPr>
              <a:t>SMTP, FTP,</a:t>
            </a:r>
            <a:r>
              <a:rPr lang="en-US" sz="2000" b="0" i="0" dirty="0">
                <a:solidFill>
                  <a:srgbClr val="000000"/>
                </a:solidFill>
                <a:effectLst/>
                <a:latin typeface="Arial" panose="020B0604020202020204" pitchFamily="34" charset="0"/>
                <a:cs typeface="Arial" panose="020B0604020202020204" pitchFamily="34" charset="0"/>
              </a:rPr>
              <a:t> and </a:t>
            </a:r>
            <a:r>
              <a:rPr lang="en-US" sz="2000" b="1" i="0" dirty="0">
                <a:solidFill>
                  <a:srgbClr val="000000"/>
                </a:solidFill>
                <a:effectLst/>
                <a:latin typeface="Arial" panose="020B0604020202020204" pitchFamily="34" charset="0"/>
                <a:cs typeface="Arial" panose="020B0604020202020204" pitchFamily="34" charset="0"/>
              </a:rPr>
              <a:t>BEEP</a:t>
            </a:r>
            <a:r>
              <a:rPr lang="en-US" sz="2000" b="0" i="0" dirty="0">
                <a:solidFill>
                  <a:srgbClr val="000000"/>
                </a:solidFill>
                <a:effectLst/>
                <a:latin typeface="Arial" panose="020B0604020202020204" pitchFamily="34" charset="0"/>
                <a:cs typeface="Arial" panose="020B0604020202020204" pitchFamily="34" charset="0"/>
              </a:rPr>
              <a:t> (Block Extensible Exchange Protocol).</a:t>
            </a:r>
          </a:p>
          <a:p>
            <a:pPr algn="l"/>
            <a:r>
              <a:rPr lang="en-US" sz="2000" b="1" i="0" dirty="0">
                <a:solidFill>
                  <a:srgbClr val="000000"/>
                </a:solidFill>
                <a:effectLst/>
                <a:latin typeface="Arial" panose="020B0604020202020204" pitchFamily="34" charset="0"/>
                <a:cs typeface="Arial" panose="020B0604020202020204" pitchFamily="34" charset="0"/>
              </a:rPr>
              <a:t>(XML) Messaging Protocol:</a:t>
            </a:r>
            <a:r>
              <a:rPr lang="en-US" sz="2000" b="0" i="0" dirty="0">
                <a:solidFill>
                  <a:srgbClr val="000000"/>
                </a:solidFill>
                <a:effectLst/>
                <a:latin typeface="Arial" panose="020B0604020202020204" pitchFamily="34" charset="0"/>
                <a:cs typeface="Arial" panose="020B0604020202020204" pitchFamily="34" charset="0"/>
              </a:rPr>
              <a:t> It is responsible for encoding message in a common XML format so that they can understand at either end of a network connection. SOAP is the chosen XML messaging protocol because it supports three operations: publish, find, and bind operation.</a:t>
            </a:r>
          </a:p>
          <a:p>
            <a:pPr algn="l"/>
            <a:r>
              <a:rPr lang="en-US" sz="2000" b="1" i="0" dirty="0">
                <a:solidFill>
                  <a:srgbClr val="000000"/>
                </a:solidFill>
                <a:effectLst/>
                <a:latin typeface="Arial" panose="020B0604020202020204" pitchFamily="34" charset="0"/>
                <a:cs typeface="Arial" panose="020B0604020202020204" pitchFamily="34" charset="0"/>
              </a:rPr>
              <a:t>(Service) Description Protocol:</a:t>
            </a:r>
            <a:r>
              <a:rPr lang="en-US" sz="2000" b="0" i="0" dirty="0">
                <a:solidFill>
                  <a:srgbClr val="000000"/>
                </a:solidFill>
                <a:effectLst/>
                <a:latin typeface="Arial" panose="020B0604020202020204" pitchFamily="34" charset="0"/>
                <a:cs typeface="Arial" panose="020B0604020202020204" pitchFamily="34" charset="0"/>
              </a:rPr>
              <a:t> It is used for describing the public interface to a specific web service. WSDL is the standard for XML-based service description. WSDL describes the interface and mechanics of service interaction. The description is necessary to specify the </a:t>
            </a:r>
            <a:r>
              <a:rPr lang="en-US" sz="2000" b="1" i="0" dirty="0">
                <a:solidFill>
                  <a:srgbClr val="000000"/>
                </a:solidFill>
                <a:effectLst/>
                <a:latin typeface="Arial" panose="020B0604020202020204" pitchFamily="34" charset="0"/>
                <a:cs typeface="Arial" panose="020B0604020202020204" pitchFamily="34" charset="0"/>
              </a:rPr>
              <a:t>business context, quality of service,</a:t>
            </a:r>
            <a:r>
              <a:rPr lang="en-US" sz="2000" b="0" i="0" dirty="0">
                <a:solidFill>
                  <a:srgbClr val="000000"/>
                </a:solidFill>
                <a:effectLst/>
                <a:latin typeface="Arial" panose="020B0604020202020204" pitchFamily="34" charset="0"/>
                <a:cs typeface="Arial" panose="020B0604020202020204" pitchFamily="34" charset="0"/>
              </a:rPr>
              <a:t> and </a:t>
            </a:r>
            <a:r>
              <a:rPr lang="en-US" sz="2000" b="1" i="0" dirty="0">
                <a:solidFill>
                  <a:srgbClr val="000000"/>
                </a:solidFill>
                <a:effectLst/>
                <a:latin typeface="Arial" panose="020B0604020202020204" pitchFamily="34" charset="0"/>
                <a:cs typeface="Arial" panose="020B0604020202020204" pitchFamily="34" charset="0"/>
              </a:rPr>
              <a:t>service-to-service</a:t>
            </a:r>
            <a:r>
              <a:rPr lang="en-US" sz="2000" b="0" i="0" dirty="0">
                <a:solidFill>
                  <a:srgbClr val="000000"/>
                </a:solidFill>
                <a:effectLst/>
                <a:latin typeface="Arial" panose="020B0604020202020204" pitchFamily="34" charset="0"/>
                <a:cs typeface="Arial" panose="020B0604020202020204" pitchFamily="34" charset="0"/>
              </a:rPr>
              <a:t> relationship.</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878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E43CF-BE07-43A4-8A2A-C705DBD9AFBF}"/>
              </a:ext>
            </a:extLst>
          </p:cNvPr>
          <p:cNvSpPr>
            <a:spLocks noGrp="1"/>
          </p:cNvSpPr>
          <p:nvPr>
            <p:ph idx="1"/>
          </p:nvPr>
        </p:nvSpPr>
        <p:spPr>
          <a:xfrm>
            <a:off x="677334" y="962025"/>
            <a:ext cx="8596668" cy="5079337"/>
          </a:xfrm>
        </p:spPr>
        <p:txBody>
          <a:bodyPr>
            <a:normAutofit/>
          </a:bodyPr>
          <a:lstStyle/>
          <a:p>
            <a:r>
              <a:rPr lang="en-US" sz="2000" b="1" i="0" dirty="0">
                <a:solidFill>
                  <a:srgbClr val="000000"/>
                </a:solidFill>
                <a:effectLst/>
                <a:latin typeface="Arial" panose="020B0604020202020204" pitchFamily="34" charset="0"/>
                <a:cs typeface="Arial" panose="020B0604020202020204" pitchFamily="34" charset="0"/>
              </a:rPr>
              <a:t>(Service) Discovery Protocol:</a:t>
            </a:r>
            <a:r>
              <a:rPr lang="en-US" sz="2000" b="0" i="0" dirty="0">
                <a:solidFill>
                  <a:srgbClr val="000000"/>
                </a:solidFill>
                <a:effectLst/>
                <a:latin typeface="Arial" panose="020B0604020202020204" pitchFamily="34" charset="0"/>
                <a:cs typeface="Arial" panose="020B0604020202020204" pitchFamily="34" charset="0"/>
              </a:rPr>
              <a:t> It is a centralized service into a common registry so that network Web services can publish their location and description. It makes it easy to discover which services are available on the network.</a:t>
            </a:r>
          </a:p>
          <a:p>
            <a:pPr marL="0" indent="0">
              <a:buNone/>
            </a:pPr>
            <a:r>
              <a:rPr lang="en-US" sz="2000" b="0" i="0" dirty="0">
                <a:solidFill>
                  <a:srgbClr val="000000"/>
                </a:solidFill>
                <a:effectLst/>
                <a:latin typeface="Arial" panose="020B0604020202020204" pitchFamily="34" charset="0"/>
                <a:cs typeface="Arial" panose="020B0604020202020204" pitchFamily="34" charset="0"/>
              </a:rPr>
              <a:t>	The first three layers of the stack are required to provide or use any 	web service. The simplest stack consists of HTTP for the network 	layer, SOAP protocol for the XML-based messaging, and WSDL for 	the service description layer. </a:t>
            </a:r>
          </a:p>
          <a:p>
            <a:pPr marL="0" indent="0">
              <a:buNone/>
            </a:pPr>
            <a:r>
              <a:rPr lang="en-US" sz="2000" dirty="0">
                <a:solidFill>
                  <a:srgbClr val="000000"/>
                </a:solidFill>
                <a:latin typeface="Arial" panose="020B0604020202020204" pitchFamily="34" charset="0"/>
                <a:cs typeface="Arial" panose="020B0604020202020204" pitchFamily="34" charset="0"/>
              </a:rPr>
              <a:t>	</a:t>
            </a:r>
            <a:r>
              <a:rPr lang="en-US" sz="2000" b="0" i="0" dirty="0">
                <a:solidFill>
                  <a:srgbClr val="000000"/>
                </a:solidFill>
                <a:effectLst/>
                <a:latin typeface="Arial" panose="020B0604020202020204" pitchFamily="34" charset="0"/>
                <a:cs typeface="Arial" panose="020B0604020202020204" pitchFamily="34" charset="0"/>
              </a:rPr>
              <a:t>These three-layer provides 	interoperability and enables web service 	to control the existing </a:t>
            </a:r>
            <a:r>
              <a:rPr lang="en-US" sz="2000" dirty="0">
                <a:solidFill>
                  <a:srgbClr val="000000"/>
                </a:solidFill>
                <a:latin typeface="Arial" panose="020B0604020202020204" pitchFamily="34" charset="0"/>
                <a:cs typeface="Arial" panose="020B0604020202020204" pitchFamily="34" charset="0"/>
              </a:rPr>
              <a:t>i</a:t>
            </a:r>
            <a:r>
              <a:rPr lang="en-US" sz="2000" b="0" i="0" dirty="0">
                <a:solidFill>
                  <a:srgbClr val="000000"/>
                </a:solidFill>
                <a:effectLst/>
                <a:latin typeface="Arial" panose="020B0604020202020204" pitchFamily="34" charset="0"/>
                <a:cs typeface="Arial" panose="020B0604020202020204" pitchFamily="34" charset="0"/>
              </a:rPr>
              <a:t>nternet infrastructure. It creates a low cost 	of 	entry to a global environment.</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876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641AA-5E1C-4100-A64A-F6931FE69592}"/>
              </a:ext>
            </a:extLst>
          </p:cNvPr>
          <p:cNvSpPr>
            <a:spLocks noGrp="1"/>
          </p:cNvSpPr>
          <p:nvPr>
            <p:ph idx="1"/>
          </p:nvPr>
        </p:nvSpPr>
        <p:spPr>
          <a:xfrm>
            <a:off x="838200" y="800100"/>
            <a:ext cx="10515600" cy="5376863"/>
          </a:xfrm>
        </p:spPr>
        <p:txBody>
          <a:bodyPr>
            <a:normAutofit fontScale="92500" lnSpcReduction="10000"/>
          </a:bodyPr>
          <a:lstStyle/>
          <a:p>
            <a:pPr marL="0" indent="0" algn="just">
              <a:buNone/>
            </a:pPr>
            <a:r>
              <a:rPr lang="en-US" sz="2000" b="0" i="0" dirty="0">
                <a:solidFill>
                  <a:srgbClr val="000000"/>
                </a:solidFill>
                <a:effectLst/>
                <a:latin typeface="Arial" panose="020B0604020202020204" pitchFamily="34" charset="0"/>
              </a:rPr>
              <a:t>Currently, service description is handled via the Web Service Description Language (WSDL).</a:t>
            </a:r>
          </a:p>
          <a:p>
            <a:pPr marL="0" indent="0" algn="l">
              <a:buNone/>
            </a:pPr>
            <a:r>
              <a:rPr lang="en-US" sz="2000" b="1" i="0" dirty="0">
                <a:effectLst/>
                <a:latin typeface="Arial" panose="020B0604020202020204" pitchFamily="34" charset="0"/>
              </a:rPr>
              <a:t>Service Discovery</a:t>
            </a:r>
          </a:p>
          <a:p>
            <a:pPr marL="0" indent="0" algn="just">
              <a:buNone/>
            </a:pPr>
            <a:r>
              <a:rPr lang="en-US" sz="2000" b="0" i="0" dirty="0">
                <a:solidFill>
                  <a:srgbClr val="000000"/>
                </a:solidFill>
                <a:effectLst/>
                <a:latin typeface="Arial" panose="020B0604020202020204" pitchFamily="34" charset="0"/>
              </a:rPr>
              <a:t>This layer is responsible for centralizing services into a common registry and providing easy publish/find functionality. Currently, service discovery is handled via Universal Description, Discovery, and Integration (UDDI)</a:t>
            </a:r>
          </a:p>
          <a:p>
            <a:pPr marL="0" indent="0" algn="just">
              <a:buNone/>
            </a:pPr>
            <a:r>
              <a:rPr lang="en-US" sz="2000" b="1" i="0" dirty="0">
                <a:effectLst/>
                <a:latin typeface="Arial" panose="020B0604020202020204" pitchFamily="34" charset="0"/>
              </a:rPr>
              <a:t>Service Transport</a:t>
            </a:r>
          </a:p>
          <a:p>
            <a:pPr marL="0" indent="0" algn="just">
              <a:buNone/>
            </a:pPr>
            <a:r>
              <a:rPr lang="en-US" sz="2000" b="0" i="0" dirty="0">
                <a:solidFill>
                  <a:srgbClr val="000000"/>
                </a:solidFill>
                <a:effectLst/>
                <a:latin typeface="Arial" panose="020B0604020202020204" pitchFamily="34" charset="0"/>
              </a:rPr>
              <a:t>The bottom of the web service protocol stack is service transport. This layer is responsible for actually transporting XML messages between two computers.</a:t>
            </a:r>
            <a:endParaRPr lang="en-US" sz="2000" b="0" i="0" dirty="0">
              <a:effectLst/>
              <a:latin typeface="Arial" panose="020B0604020202020204" pitchFamily="34" charset="0"/>
            </a:endParaRPr>
          </a:p>
          <a:p>
            <a:pPr marL="0" indent="0" algn="l">
              <a:buNone/>
            </a:pPr>
            <a:r>
              <a:rPr lang="en-IN" sz="2000" b="1" i="0" dirty="0">
                <a:effectLst/>
                <a:latin typeface="Arial" panose="020B0604020202020204" pitchFamily="34" charset="0"/>
              </a:rPr>
              <a:t>Hyper Text Transfer Protocol (HTTP)</a:t>
            </a:r>
          </a:p>
          <a:p>
            <a:pPr marL="0" indent="0" algn="just">
              <a:buNone/>
            </a:pPr>
            <a:r>
              <a:rPr lang="en-IN" sz="2000" b="0" i="0" dirty="0">
                <a:solidFill>
                  <a:srgbClr val="000000"/>
                </a:solidFill>
                <a:effectLst/>
                <a:latin typeface="Arial" panose="020B0604020202020204" pitchFamily="34" charset="0"/>
              </a:rPr>
              <a:t>Currently, HTTP is the most popular option for service transport. HTTP is simple, stable, and widely deployed. Furthermore, most firewalls allow HTTP traffic. This allows XMLRPC or SOAP messages to masquerade as HTTP messages.</a:t>
            </a:r>
          </a:p>
          <a:p>
            <a:pPr marL="0" indent="0" algn="just">
              <a:buNone/>
            </a:pPr>
            <a:r>
              <a:rPr lang="en-US" sz="2000" b="1" i="0" dirty="0">
                <a:effectLst/>
                <a:latin typeface="Arial" panose="020B0604020202020204" pitchFamily="34" charset="0"/>
              </a:rPr>
              <a:t>Blocks Extensible Exchange Protocol (BEEP)</a:t>
            </a:r>
          </a:p>
          <a:p>
            <a:pPr marL="0" indent="0" algn="just">
              <a:buNone/>
            </a:pPr>
            <a:r>
              <a:rPr lang="en-US" sz="2000" b="0" i="0" dirty="0">
                <a:solidFill>
                  <a:srgbClr val="000000"/>
                </a:solidFill>
                <a:effectLst/>
                <a:latin typeface="Arial" panose="020B0604020202020204" pitchFamily="34" charset="0"/>
              </a:rPr>
              <a:t>BEEP is a new Internet Engineering Task Force (IETF) framework for building new protocols. BEEP is layered directly on TCP and includes a number of built-in features, including  authentication, security, and error handling. </a:t>
            </a:r>
            <a:endParaRPr lang="en-IN" sz="2000" b="0" i="0" dirty="0">
              <a:solidFill>
                <a:srgbClr val="000000"/>
              </a:solidFill>
              <a:effectLst/>
              <a:latin typeface="Arial" panose="020B0604020202020204" pitchFamily="34" charset="0"/>
            </a:endParaRPr>
          </a:p>
          <a:p>
            <a:pPr marL="0" indent="0" algn="just">
              <a:buNone/>
            </a:pPr>
            <a:endParaRPr lang="en-US" sz="2000" b="0" i="0" dirty="0">
              <a:solidFill>
                <a:srgbClr val="000000"/>
              </a:solidFill>
              <a:effectLst/>
              <a:latin typeface="Arial" panose="020B0604020202020204" pitchFamily="34" charset="0"/>
            </a:endParaRPr>
          </a:p>
          <a:p>
            <a:pPr marL="0" indent="0" algn="just">
              <a:buNone/>
            </a:pPr>
            <a:endParaRPr lang="en-US" sz="2000" b="0" i="0" dirty="0">
              <a:solidFill>
                <a:srgbClr val="000000"/>
              </a:solidFill>
              <a:effectLst/>
              <a:latin typeface="Arial" panose="020B0604020202020204" pitchFamily="34" charset="0"/>
            </a:endParaRPr>
          </a:p>
          <a:p>
            <a:pPr marL="0" indent="0">
              <a:buNone/>
            </a:pPr>
            <a:endParaRPr lang="en-IN" sz="2000" dirty="0"/>
          </a:p>
        </p:txBody>
      </p:sp>
    </p:spTree>
    <p:extLst>
      <p:ext uri="{BB962C8B-B14F-4D97-AF65-F5344CB8AC3E}">
        <p14:creationId xmlns:p14="http://schemas.microsoft.com/office/powerpoint/2010/main" val="2834395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518E21-4556-4A9C-88A7-38012F1F0D04}"/>
              </a:ext>
            </a:extLst>
          </p:cNvPr>
          <p:cNvSpPr>
            <a:spLocks noGrp="1"/>
          </p:cNvSpPr>
          <p:nvPr>
            <p:ph type="title"/>
          </p:nvPr>
        </p:nvSpPr>
        <p:spPr>
          <a:xfrm>
            <a:off x="838200" y="365125"/>
            <a:ext cx="10515600" cy="1082675"/>
          </a:xfrm>
        </p:spPr>
        <p:txBody>
          <a:bodyPr>
            <a:normAutofit/>
          </a:bodyPr>
          <a:lstStyle/>
          <a:p>
            <a:r>
              <a:rPr lang="en-US" sz="4000" b="1" dirty="0"/>
              <a:t>Web service components </a:t>
            </a:r>
            <a:endParaRPr lang="en-IN" sz="4000" b="1" dirty="0"/>
          </a:p>
        </p:txBody>
      </p:sp>
      <p:sp>
        <p:nvSpPr>
          <p:cNvPr id="5" name="Content Placeholder 4">
            <a:extLst>
              <a:ext uri="{FF2B5EF4-FFF2-40B4-BE49-F238E27FC236}">
                <a16:creationId xmlns:a16="http://schemas.microsoft.com/office/drawing/2014/main" id="{5BC8F5CC-8FBE-494F-B2A4-FDF5521D4A69}"/>
              </a:ext>
            </a:extLst>
          </p:cNvPr>
          <p:cNvSpPr>
            <a:spLocks noGrp="1"/>
          </p:cNvSpPr>
          <p:nvPr>
            <p:ph idx="1"/>
          </p:nvPr>
        </p:nvSpPr>
        <p:spPr>
          <a:xfrm>
            <a:off x="838200" y="1543050"/>
            <a:ext cx="10515600" cy="4633913"/>
          </a:xfrm>
        </p:spPr>
        <p:txBody>
          <a:bodyPr>
            <a:normAutofit/>
          </a:bodyPr>
          <a:lstStyle/>
          <a:p>
            <a:pPr marL="0" indent="0" algn="l">
              <a:buNone/>
            </a:pPr>
            <a:r>
              <a:rPr lang="en-IN" sz="2000" b="1" i="0" dirty="0">
                <a:effectLst/>
                <a:latin typeface="Arial" panose="020B0604020202020204" pitchFamily="34" charset="0"/>
              </a:rPr>
              <a:t>XML-RPC</a:t>
            </a:r>
          </a:p>
          <a:p>
            <a:pPr marL="0" indent="0" algn="l">
              <a:buNone/>
            </a:pPr>
            <a:endParaRPr lang="en-IN" sz="2000" b="0" i="0" dirty="0">
              <a:effectLst/>
              <a:latin typeface="Arial" panose="020B0604020202020204" pitchFamily="34" charset="0"/>
            </a:endParaRPr>
          </a:p>
          <a:p>
            <a:pPr algn="just"/>
            <a:r>
              <a:rPr lang="en-IN" sz="2000" b="0" i="0" dirty="0">
                <a:solidFill>
                  <a:srgbClr val="000000"/>
                </a:solidFill>
                <a:effectLst/>
                <a:latin typeface="Arial" panose="020B0604020202020204" pitchFamily="34" charset="0"/>
              </a:rPr>
              <a:t>This is the simplest XML-based protocol for exchanging information between computers.</a:t>
            </a:r>
          </a:p>
          <a:p>
            <a:pPr algn="just">
              <a:buFont typeface="Arial" panose="020B0604020202020204" pitchFamily="34" charset="0"/>
              <a:buChar char="•"/>
            </a:pPr>
            <a:r>
              <a:rPr lang="en-IN" sz="2000" b="0" i="0" dirty="0">
                <a:solidFill>
                  <a:srgbClr val="000000"/>
                </a:solidFill>
                <a:effectLst/>
                <a:latin typeface="Arial" panose="020B0604020202020204" pitchFamily="34" charset="0"/>
              </a:rPr>
              <a:t>XML-RPC is a simple protocol that uses XML messages to perform RPCs.</a:t>
            </a:r>
          </a:p>
          <a:p>
            <a:pPr algn="just">
              <a:buFont typeface="Arial" panose="020B0604020202020204" pitchFamily="34" charset="0"/>
              <a:buChar char="•"/>
            </a:pPr>
            <a:r>
              <a:rPr lang="en-IN" sz="2000" b="0" i="0" dirty="0">
                <a:solidFill>
                  <a:srgbClr val="000000"/>
                </a:solidFill>
                <a:effectLst/>
                <a:latin typeface="Arial" panose="020B0604020202020204" pitchFamily="34" charset="0"/>
              </a:rPr>
              <a:t>Requests are encoded in XML and sent via HTTP POST.</a:t>
            </a:r>
          </a:p>
          <a:p>
            <a:pPr algn="just">
              <a:buFont typeface="Arial" panose="020B0604020202020204" pitchFamily="34" charset="0"/>
              <a:buChar char="•"/>
            </a:pPr>
            <a:r>
              <a:rPr lang="en-IN" sz="2000" b="0" i="0" dirty="0">
                <a:solidFill>
                  <a:srgbClr val="000000"/>
                </a:solidFill>
                <a:effectLst/>
                <a:latin typeface="Arial" panose="020B0604020202020204" pitchFamily="34" charset="0"/>
              </a:rPr>
              <a:t>XML responses are embedded in the body of the HTTP response.</a:t>
            </a:r>
          </a:p>
          <a:p>
            <a:pPr algn="just">
              <a:buFont typeface="Arial" panose="020B0604020202020204" pitchFamily="34" charset="0"/>
              <a:buChar char="•"/>
            </a:pPr>
            <a:r>
              <a:rPr lang="en-IN" sz="2000" b="0" i="0" dirty="0">
                <a:solidFill>
                  <a:srgbClr val="000000"/>
                </a:solidFill>
                <a:effectLst/>
                <a:latin typeface="Arial" panose="020B0604020202020204" pitchFamily="34" charset="0"/>
              </a:rPr>
              <a:t>XML-RPC is platform-independent.</a:t>
            </a:r>
          </a:p>
          <a:p>
            <a:pPr algn="just">
              <a:buFont typeface="Arial" panose="020B0604020202020204" pitchFamily="34" charset="0"/>
              <a:buChar char="•"/>
            </a:pPr>
            <a:r>
              <a:rPr lang="en-IN" sz="2000" b="0" i="0" dirty="0">
                <a:solidFill>
                  <a:srgbClr val="000000"/>
                </a:solidFill>
                <a:effectLst/>
                <a:latin typeface="Arial" panose="020B0604020202020204" pitchFamily="34" charset="0"/>
              </a:rPr>
              <a:t>XML-RPC allows diverse applications to communicate.</a:t>
            </a:r>
          </a:p>
          <a:p>
            <a:pPr algn="just">
              <a:buFont typeface="Arial" panose="020B0604020202020204" pitchFamily="34" charset="0"/>
              <a:buChar char="•"/>
            </a:pPr>
            <a:r>
              <a:rPr lang="en-IN" sz="2000" b="0" i="0" dirty="0">
                <a:solidFill>
                  <a:srgbClr val="000000"/>
                </a:solidFill>
                <a:effectLst/>
                <a:latin typeface="Arial" panose="020B0604020202020204" pitchFamily="34" charset="0"/>
              </a:rPr>
              <a:t>A Java client can speak XML-RPC to a Perl server.</a:t>
            </a:r>
          </a:p>
          <a:p>
            <a:pPr algn="just">
              <a:buFont typeface="Arial" panose="020B0604020202020204" pitchFamily="34" charset="0"/>
              <a:buChar char="•"/>
            </a:pPr>
            <a:r>
              <a:rPr lang="en-IN" sz="2000" b="0" i="0" dirty="0">
                <a:solidFill>
                  <a:srgbClr val="000000"/>
                </a:solidFill>
                <a:effectLst/>
                <a:latin typeface="Arial" panose="020B0604020202020204" pitchFamily="34" charset="0"/>
              </a:rPr>
              <a:t>XML-RPC is the easiest way to get started with web services.</a:t>
            </a:r>
          </a:p>
          <a:p>
            <a:pPr marL="0" indent="0">
              <a:buNone/>
            </a:pPr>
            <a:endParaRPr lang="en-IN" sz="2000" dirty="0"/>
          </a:p>
        </p:txBody>
      </p:sp>
    </p:spTree>
    <p:extLst>
      <p:ext uri="{BB962C8B-B14F-4D97-AF65-F5344CB8AC3E}">
        <p14:creationId xmlns:p14="http://schemas.microsoft.com/office/powerpoint/2010/main" val="1760800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971F28-CB19-465A-BF30-676D81985DAF}"/>
              </a:ext>
            </a:extLst>
          </p:cNvPr>
          <p:cNvSpPr>
            <a:spLocks noGrp="1"/>
          </p:cNvSpPr>
          <p:nvPr>
            <p:ph idx="1"/>
          </p:nvPr>
        </p:nvSpPr>
        <p:spPr>
          <a:xfrm>
            <a:off x="838200" y="561975"/>
            <a:ext cx="10515600" cy="5614988"/>
          </a:xfrm>
        </p:spPr>
        <p:txBody>
          <a:bodyPr>
            <a:normAutofit/>
          </a:bodyPr>
          <a:lstStyle/>
          <a:p>
            <a:pPr marL="0" indent="0" algn="l">
              <a:buNone/>
            </a:pPr>
            <a:r>
              <a:rPr lang="en-US" sz="2000" b="1" i="0" dirty="0">
                <a:effectLst/>
                <a:latin typeface="Arial" panose="020B0604020202020204" pitchFamily="34" charset="0"/>
              </a:rPr>
              <a:t>SOAP</a:t>
            </a:r>
          </a:p>
          <a:p>
            <a:pPr marL="0" indent="0" algn="l">
              <a:buNone/>
            </a:pPr>
            <a:endParaRPr lang="en-US" sz="2000" b="0" i="0" dirty="0">
              <a:effectLst/>
              <a:latin typeface="Arial" panose="020B0604020202020204" pitchFamily="34" charset="0"/>
            </a:endParaRPr>
          </a:p>
          <a:p>
            <a:pPr algn="just"/>
            <a:r>
              <a:rPr lang="en-US" sz="2000" b="0" i="0" dirty="0">
                <a:solidFill>
                  <a:srgbClr val="000000"/>
                </a:solidFill>
                <a:effectLst/>
                <a:latin typeface="Arial" panose="020B0604020202020204" pitchFamily="34" charset="0"/>
              </a:rPr>
              <a:t>SOAP is an XML-based protocol for exchanging information between computers.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SOAP is a communication protocol.</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SOAP is for communication between applications.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SOAP is a format for sending messages.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SOAP is designed to communicate via Internet.</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SOAP is platform independent.</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SOAP is language independent.</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SOAP will be developed as a W3C standard.</a:t>
            </a:r>
          </a:p>
          <a:p>
            <a:pPr marL="0" indent="0">
              <a:buNone/>
            </a:pPr>
            <a:endParaRPr lang="en-IN" sz="2000" dirty="0"/>
          </a:p>
        </p:txBody>
      </p:sp>
    </p:spTree>
    <p:extLst>
      <p:ext uri="{BB962C8B-B14F-4D97-AF65-F5344CB8AC3E}">
        <p14:creationId xmlns:p14="http://schemas.microsoft.com/office/powerpoint/2010/main" val="289726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BCEB3-9CC2-4E2B-82E6-8AA2B719835B}"/>
              </a:ext>
            </a:extLst>
          </p:cNvPr>
          <p:cNvSpPr>
            <a:spLocks noGrp="1"/>
          </p:cNvSpPr>
          <p:nvPr>
            <p:ph idx="1"/>
          </p:nvPr>
        </p:nvSpPr>
        <p:spPr>
          <a:xfrm>
            <a:off x="838200" y="723900"/>
            <a:ext cx="10515600" cy="5453063"/>
          </a:xfrm>
        </p:spPr>
        <p:txBody>
          <a:bodyPr>
            <a:normAutofit/>
          </a:bodyPr>
          <a:lstStyle/>
          <a:p>
            <a:pPr marL="0" indent="0" algn="l">
              <a:buNone/>
            </a:pPr>
            <a:r>
              <a:rPr lang="en-US" sz="2000" b="1" i="0" dirty="0">
                <a:effectLst/>
                <a:latin typeface="Arial" panose="020B0604020202020204" pitchFamily="34" charset="0"/>
              </a:rPr>
              <a:t>WSDL</a:t>
            </a:r>
          </a:p>
          <a:p>
            <a:pPr marL="0" indent="0" algn="l">
              <a:buNone/>
            </a:pPr>
            <a:endParaRPr lang="en-US" sz="2000" b="0" i="0" dirty="0">
              <a:effectLst/>
              <a:latin typeface="Arial" panose="020B0604020202020204" pitchFamily="34" charset="0"/>
            </a:endParaRPr>
          </a:p>
          <a:p>
            <a:pPr algn="just"/>
            <a:r>
              <a:rPr lang="en-US" sz="2000" b="0" i="0" dirty="0">
                <a:solidFill>
                  <a:srgbClr val="000000"/>
                </a:solidFill>
                <a:effectLst/>
                <a:latin typeface="Arial" panose="020B0604020202020204" pitchFamily="34" charset="0"/>
              </a:rPr>
              <a:t>WSDL is an XML-based language for describing web services and how to access them.</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WSDL stands for Web Services Description Language.</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WSDL was developed jointly by Microsoft and IBM.</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WSDL is an XML based protocol for information exchange in decentralized and distributed environments.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WSDL is the standard format for describing a web service.</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WSDL definition describes how to access a web service and what operations it will perform.</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WSDL is a language for describing how to interface with XML-based services.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WSDL is an integral part of UDDI, an XML-based worldwide business registry.</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WSDL is the language that UDDI uses.</a:t>
            </a:r>
          </a:p>
          <a:p>
            <a:pPr marL="0" indent="0">
              <a:buNone/>
            </a:pPr>
            <a:endParaRPr lang="en-IN" sz="2000" dirty="0"/>
          </a:p>
        </p:txBody>
      </p:sp>
    </p:spTree>
    <p:extLst>
      <p:ext uri="{BB962C8B-B14F-4D97-AF65-F5344CB8AC3E}">
        <p14:creationId xmlns:p14="http://schemas.microsoft.com/office/powerpoint/2010/main" val="171390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F651-52FA-4E02-BF90-90FE29A49FE6}"/>
              </a:ext>
            </a:extLst>
          </p:cNvPr>
          <p:cNvSpPr>
            <a:spLocks noGrp="1"/>
          </p:cNvSpPr>
          <p:nvPr>
            <p:ph type="title"/>
          </p:nvPr>
        </p:nvSpPr>
        <p:spPr/>
        <p:txBody>
          <a:bodyPr>
            <a:normAutofit/>
          </a:bodyPr>
          <a:lstStyle/>
          <a:p>
            <a:r>
              <a:rPr lang="en-US" sz="4000" b="1" dirty="0"/>
              <a:t>What are Web services</a:t>
            </a:r>
            <a:endParaRPr lang="en-IN" sz="4000" b="1" dirty="0"/>
          </a:p>
        </p:txBody>
      </p:sp>
      <p:sp>
        <p:nvSpPr>
          <p:cNvPr id="3" name="Content Placeholder 2">
            <a:extLst>
              <a:ext uri="{FF2B5EF4-FFF2-40B4-BE49-F238E27FC236}">
                <a16:creationId xmlns:a16="http://schemas.microsoft.com/office/drawing/2014/main" id="{54F8DDE8-477E-4120-8879-10D31816B5E6}"/>
              </a:ext>
            </a:extLst>
          </p:cNvPr>
          <p:cNvSpPr>
            <a:spLocks noGrp="1"/>
          </p:cNvSpPr>
          <p:nvPr>
            <p:ph idx="1"/>
          </p:nvPr>
        </p:nvSpPr>
        <p:spPr>
          <a:xfrm>
            <a:off x="677334" y="1743075"/>
            <a:ext cx="8596668" cy="4298287"/>
          </a:xfrm>
        </p:spPr>
        <p:txBody>
          <a:bodyPr>
            <a:normAutofit/>
          </a:bodyPr>
          <a:lstStyle/>
          <a:p>
            <a:pPr marL="0" indent="0">
              <a:buNone/>
            </a:pPr>
            <a:r>
              <a:rPr lang="en-US" sz="2000" b="0" i="0" dirty="0">
                <a:solidFill>
                  <a:srgbClr val="000000"/>
                </a:solidFill>
                <a:effectLst/>
                <a:latin typeface="Arial" panose="020B0604020202020204" pitchFamily="34" charset="0"/>
              </a:rPr>
              <a:t>Web services are open standard (XML, SOAP, HTTP, etc.) based web applications that interact with other web applications for the purpose of exchanging data.</a:t>
            </a:r>
          </a:p>
          <a:p>
            <a:pPr marL="0" indent="0">
              <a:buNone/>
            </a:pPr>
            <a:r>
              <a:rPr lang="en-US" sz="2000" b="0" i="0" dirty="0">
                <a:solidFill>
                  <a:srgbClr val="000000"/>
                </a:solidFill>
                <a:effectLst/>
                <a:latin typeface="Arial" panose="020B0604020202020204" pitchFamily="34" charset="0"/>
              </a:rPr>
              <a:t>A web service is any piece of software that makes itself available over the internet and uses a standardized XML messaging system. XML is used to encode all communications to a web service. </a:t>
            </a:r>
          </a:p>
          <a:p>
            <a:pPr marL="0" indent="0">
              <a:buNone/>
            </a:pPr>
            <a:r>
              <a:rPr lang="en-US" sz="2000" b="0" i="0" dirty="0">
                <a:solidFill>
                  <a:srgbClr val="000000"/>
                </a:solidFill>
                <a:effectLst/>
                <a:latin typeface="Arial" panose="020B0604020202020204" pitchFamily="34" charset="0"/>
              </a:rPr>
              <a:t>Web services are XML-based information exchange systems that use the Internet for direct application-to-application interaction. </a:t>
            </a:r>
          </a:p>
          <a:p>
            <a:pPr marL="0" indent="0">
              <a:buNone/>
            </a:pPr>
            <a:r>
              <a:rPr lang="en-US" sz="2000" b="0" i="0" dirty="0">
                <a:solidFill>
                  <a:srgbClr val="000000"/>
                </a:solidFill>
                <a:effectLst/>
                <a:latin typeface="Arial" panose="020B0604020202020204" pitchFamily="34" charset="0"/>
              </a:rPr>
              <a:t>A web service is a collection of open protocols and standards used for exchanging data between applications or systems. </a:t>
            </a:r>
            <a:endParaRPr lang="en-IN" sz="2000" dirty="0"/>
          </a:p>
        </p:txBody>
      </p:sp>
    </p:spTree>
    <p:extLst>
      <p:ext uri="{BB962C8B-B14F-4D97-AF65-F5344CB8AC3E}">
        <p14:creationId xmlns:p14="http://schemas.microsoft.com/office/powerpoint/2010/main" val="1729074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D4BC1-668B-47C4-BE95-964E26A715F3}"/>
              </a:ext>
            </a:extLst>
          </p:cNvPr>
          <p:cNvSpPr>
            <a:spLocks noGrp="1"/>
          </p:cNvSpPr>
          <p:nvPr>
            <p:ph idx="1"/>
          </p:nvPr>
        </p:nvSpPr>
        <p:spPr>
          <a:xfrm>
            <a:off x="838200" y="847725"/>
            <a:ext cx="10515600" cy="5329238"/>
          </a:xfrm>
        </p:spPr>
        <p:txBody>
          <a:bodyPr>
            <a:normAutofit/>
          </a:bodyPr>
          <a:lstStyle/>
          <a:p>
            <a:pPr marL="0" indent="0" algn="l">
              <a:buNone/>
            </a:pPr>
            <a:r>
              <a:rPr lang="en-US" sz="2000" b="1" i="0" dirty="0">
                <a:effectLst/>
                <a:latin typeface="Arial" panose="020B0604020202020204" pitchFamily="34" charset="0"/>
              </a:rPr>
              <a:t>UDDI</a:t>
            </a:r>
          </a:p>
          <a:p>
            <a:pPr marL="0" indent="0" algn="l">
              <a:buNone/>
            </a:pPr>
            <a:endParaRPr lang="en-US" sz="2000" b="0" i="0" dirty="0">
              <a:effectLst/>
              <a:latin typeface="Arial" panose="020B0604020202020204" pitchFamily="34" charset="0"/>
            </a:endParaRPr>
          </a:p>
          <a:p>
            <a:pPr algn="just"/>
            <a:r>
              <a:rPr lang="en-US" sz="2000" b="0" i="0" dirty="0">
                <a:solidFill>
                  <a:srgbClr val="000000"/>
                </a:solidFill>
                <a:effectLst/>
                <a:latin typeface="Arial" panose="020B0604020202020204" pitchFamily="34" charset="0"/>
              </a:rPr>
              <a:t>UDDI is an XML-based standard for describing, publishing, and finding web services.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UDDI stands for Universal Description, Discovery, and Integration.</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UDDI is a specification for a distributed registry of web services.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UDDI is platform independent, open framework.</a:t>
            </a:r>
          </a:p>
          <a:p>
            <a:pPr algn="just">
              <a:buFont typeface="Arial" panose="020B0604020202020204" pitchFamily="34" charset="0"/>
              <a:buChar char="•"/>
            </a:pPr>
            <a:r>
              <a:rPr lang="en-US" sz="2000" b="0" i="0">
                <a:solidFill>
                  <a:srgbClr val="000000"/>
                </a:solidFill>
                <a:effectLst/>
                <a:latin typeface="Arial" panose="020B0604020202020204" pitchFamily="34" charset="0"/>
              </a:rPr>
              <a:t>UDDI </a:t>
            </a:r>
            <a:r>
              <a:rPr lang="en-US" sz="2000" b="0" i="0" dirty="0">
                <a:solidFill>
                  <a:srgbClr val="000000"/>
                </a:solidFill>
                <a:effectLst/>
                <a:latin typeface="Arial" panose="020B0604020202020204" pitchFamily="34" charset="0"/>
              </a:rPr>
              <a:t>uses WSDL to describe interfaces to web services.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UDDI is seen with SOAP and WSDL as one of the three foundation standards of web services.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UDDI is an open industry initiative enabling businesses to discover each other and define how they interact over the Internet.</a:t>
            </a:r>
          </a:p>
          <a:p>
            <a:pPr marL="0" indent="0">
              <a:buNone/>
            </a:pPr>
            <a:endParaRPr lang="en-IN" sz="2000" dirty="0"/>
          </a:p>
        </p:txBody>
      </p:sp>
    </p:spTree>
    <p:extLst>
      <p:ext uri="{BB962C8B-B14F-4D97-AF65-F5344CB8AC3E}">
        <p14:creationId xmlns:p14="http://schemas.microsoft.com/office/powerpoint/2010/main" val="141079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0365E7-585F-4256-9801-16241472E09E}"/>
              </a:ext>
            </a:extLst>
          </p:cNvPr>
          <p:cNvSpPr>
            <a:spLocks noGrp="1"/>
          </p:cNvSpPr>
          <p:nvPr>
            <p:ph type="title"/>
          </p:nvPr>
        </p:nvSpPr>
        <p:spPr>
          <a:xfrm>
            <a:off x="838200" y="365126"/>
            <a:ext cx="10515600" cy="863600"/>
          </a:xfrm>
        </p:spPr>
        <p:txBody>
          <a:bodyPr>
            <a:normAutofit/>
          </a:bodyPr>
          <a:lstStyle/>
          <a:p>
            <a:r>
              <a:rPr lang="en-US" sz="4000" b="1" dirty="0"/>
              <a:t>Security</a:t>
            </a:r>
            <a:endParaRPr lang="en-IN" sz="4000" b="1" dirty="0"/>
          </a:p>
        </p:txBody>
      </p:sp>
      <p:sp>
        <p:nvSpPr>
          <p:cNvPr id="5" name="Content Placeholder 4">
            <a:extLst>
              <a:ext uri="{FF2B5EF4-FFF2-40B4-BE49-F238E27FC236}">
                <a16:creationId xmlns:a16="http://schemas.microsoft.com/office/drawing/2014/main" id="{187F875D-C29B-43F4-BC0A-9419B4455F01}"/>
              </a:ext>
            </a:extLst>
          </p:cNvPr>
          <p:cNvSpPr>
            <a:spLocks noGrp="1"/>
          </p:cNvSpPr>
          <p:nvPr>
            <p:ph idx="1"/>
          </p:nvPr>
        </p:nvSpPr>
        <p:spPr>
          <a:xfrm>
            <a:off x="838200" y="1495425"/>
            <a:ext cx="10515600" cy="4681538"/>
          </a:xfrm>
        </p:spPr>
        <p:txBody>
          <a:bodyPr>
            <a:noAutofit/>
          </a:bodyPr>
          <a:lstStyle/>
          <a:p>
            <a:pPr marL="0" indent="0" algn="just">
              <a:buNone/>
            </a:pPr>
            <a:r>
              <a:rPr lang="en-US" sz="2000" b="0" i="0" dirty="0">
                <a:solidFill>
                  <a:srgbClr val="000000"/>
                </a:solidFill>
                <a:effectLst/>
                <a:latin typeface="Arial" panose="020B0604020202020204" pitchFamily="34" charset="0"/>
              </a:rPr>
              <a:t>Security is critical to web services. However, neither XML-RPC nor SOAP specifications make any explicit security or authentication requirements.</a:t>
            </a:r>
          </a:p>
          <a:p>
            <a:pPr marL="0" indent="0" algn="just">
              <a:buNone/>
            </a:pPr>
            <a:r>
              <a:rPr lang="en-US" sz="2000" b="0" i="0" dirty="0">
                <a:solidFill>
                  <a:srgbClr val="000000"/>
                </a:solidFill>
                <a:effectLst/>
                <a:latin typeface="Arial" panose="020B0604020202020204" pitchFamily="34" charset="0"/>
              </a:rPr>
              <a:t>There are three specific security issues with web services −</a:t>
            </a:r>
          </a:p>
          <a:p>
            <a:pPr algn="l">
              <a:buFont typeface="Arial" panose="020B0604020202020204" pitchFamily="34" charset="0"/>
              <a:buChar char="•"/>
            </a:pPr>
            <a:r>
              <a:rPr lang="en-US" sz="2000" b="0" i="0" dirty="0">
                <a:effectLst/>
                <a:latin typeface="Arial" panose="020B0604020202020204" pitchFamily="34" charset="0"/>
              </a:rPr>
              <a:t>Confidentiality</a:t>
            </a:r>
          </a:p>
          <a:p>
            <a:pPr algn="l">
              <a:buFont typeface="Arial" panose="020B0604020202020204" pitchFamily="34" charset="0"/>
              <a:buChar char="•"/>
            </a:pPr>
            <a:r>
              <a:rPr lang="en-US" sz="2000" b="0" i="0" dirty="0">
                <a:effectLst/>
                <a:latin typeface="Arial" panose="020B0604020202020204" pitchFamily="34" charset="0"/>
              </a:rPr>
              <a:t>Authentication</a:t>
            </a:r>
          </a:p>
          <a:p>
            <a:pPr algn="l">
              <a:buFont typeface="Arial" panose="020B0604020202020204" pitchFamily="34" charset="0"/>
              <a:buChar char="•"/>
            </a:pPr>
            <a:r>
              <a:rPr lang="en-US" sz="2000" b="0" i="0" dirty="0">
                <a:effectLst/>
                <a:latin typeface="Arial" panose="020B0604020202020204" pitchFamily="34" charset="0"/>
              </a:rPr>
              <a:t>Network Security</a:t>
            </a:r>
          </a:p>
          <a:p>
            <a:pPr marL="0" indent="0" algn="l">
              <a:buNone/>
            </a:pPr>
            <a:r>
              <a:rPr lang="en-US" sz="2000" b="1" i="0" dirty="0">
                <a:effectLst/>
                <a:latin typeface="Arial" panose="020B0604020202020204" pitchFamily="34" charset="0"/>
              </a:rPr>
              <a:t>Confidentiality</a:t>
            </a:r>
          </a:p>
          <a:p>
            <a:pPr marL="0" indent="0" algn="just">
              <a:buNone/>
            </a:pPr>
            <a:r>
              <a:rPr lang="en-US" sz="2000" b="0" i="0" dirty="0">
                <a:solidFill>
                  <a:srgbClr val="000000"/>
                </a:solidFill>
                <a:effectLst/>
                <a:latin typeface="Arial" panose="020B0604020202020204" pitchFamily="34" charset="0"/>
              </a:rPr>
              <a:t>If a client sends an XML request to a server, can we ensure that the communication remains confidential?</a:t>
            </a:r>
          </a:p>
          <a:p>
            <a:pPr algn="l">
              <a:buFont typeface="Arial" panose="020B0604020202020204" pitchFamily="34" charset="0"/>
              <a:buChar char="•"/>
            </a:pPr>
            <a:r>
              <a:rPr lang="en-US" sz="2000" b="0" i="0" dirty="0">
                <a:effectLst/>
                <a:latin typeface="Arial" panose="020B0604020202020204" pitchFamily="34" charset="0"/>
              </a:rPr>
              <a:t>XML-RPC and SOAP run primarily on top of HTTP.</a:t>
            </a:r>
          </a:p>
          <a:p>
            <a:pPr algn="l">
              <a:buFont typeface="Arial" panose="020B0604020202020204" pitchFamily="34" charset="0"/>
              <a:buChar char="•"/>
            </a:pPr>
            <a:r>
              <a:rPr lang="en-US" sz="2000" b="0" i="0" dirty="0">
                <a:effectLst/>
                <a:latin typeface="Arial" panose="020B0604020202020204" pitchFamily="34" charset="0"/>
              </a:rPr>
              <a:t>HTTP has support for Secure Sockets Layer (SSL).</a:t>
            </a:r>
          </a:p>
          <a:p>
            <a:pPr algn="l">
              <a:buFont typeface="Arial" panose="020B0604020202020204" pitchFamily="34" charset="0"/>
              <a:buChar char="•"/>
            </a:pPr>
            <a:endParaRPr lang="en-US" sz="2000" b="0" i="0" dirty="0">
              <a:effectLst/>
              <a:latin typeface="Arial" panose="020B0604020202020204" pitchFamily="34" charset="0"/>
            </a:endParaRPr>
          </a:p>
          <a:p>
            <a:pPr marL="0" indent="0">
              <a:buNone/>
            </a:pPr>
            <a:endParaRPr lang="en-IN" sz="2000" dirty="0"/>
          </a:p>
        </p:txBody>
      </p:sp>
    </p:spTree>
    <p:extLst>
      <p:ext uri="{BB962C8B-B14F-4D97-AF65-F5344CB8AC3E}">
        <p14:creationId xmlns:p14="http://schemas.microsoft.com/office/powerpoint/2010/main" val="3241590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0766F-41A6-450F-BA52-EB64AFC389A1}"/>
              </a:ext>
            </a:extLst>
          </p:cNvPr>
          <p:cNvSpPr>
            <a:spLocks noGrp="1"/>
          </p:cNvSpPr>
          <p:nvPr>
            <p:ph idx="1"/>
          </p:nvPr>
        </p:nvSpPr>
        <p:spPr>
          <a:xfrm>
            <a:off x="838200" y="628650"/>
            <a:ext cx="10515600" cy="5548313"/>
          </a:xfrm>
        </p:spPr>
        <p:txBody>
          <a:bodyPr>
            <a:normAutofit fontScale="92500" lnSpcReduction="10000"/>
          </a:bodyPr>
          <a:lstStyle/>
          <a:p>
            <a:pPr algn="l">
              <a:buFont typeface="Arial" panose="020B0604020202020204" pitchFamily="34" charset="0"/>
              <a:buChar char="•"/>
            </a:pPr>
            <a:r>
              <a:rPr lang="en-US" sz="2000" b="0" i="0" dirty="0">
                <a:effectLst/>
                <a:latin typeface="Arial" panose="020B0604020202020204" pitchFamily="34" charset="0"/>
              </a:rPr>
              <a:t>Communication can be encrypted via SSL.</a:t>
            </a:r>
          </a:p>
          <a:p>
            <a:pPr algn="l">
              <a:buFont typeface="Arial" panose="020B0604020202020204" pitchFamily="34" charset="0"/>
              <a:buChar char="•"/>
            </a:pPr>
            <a:r>
              <a:rPr lang="en-US" sz="2000" b="0" i="0" dirty="0">
                <a:effectLst/>
                <a:latin typeface="Arial" panose="020B0604020202020204" pitchFamily="34" charset="0"/>
              </a:rPr>
              <a:t>SSL is a proven technology and widely deployed.</a:t>
            </a:r>
          </a:p>
          <a:p>
            <a:pPr marL="0" indent="0">
              <a:buNone/>
            </a:pPr>
            <a:r>
              <a:rPr lang="en-IN" sz="2000" b="0" i="0" dirty="0">
                <a:solidFill>
                  <a:srgbClr val="000000"/>
                </a:solidFill>
                <a:effectLst/>
                <a:latin typeface="Arial" panose="020B0604020202020204" pitchFamily="34" charset="0"/>
              </a:rPr>
              <a:t>W3C XML Encryption Standard </a:t>
            </a:r>
            <a:r>
              <a:rPr lang="en-US" sz="2000" dirty="0">
                <a:solidFill>
                  <a:srgbClr val="000000"/>
                </a:solidFill>
                <a:latin typeface="Arial" panose="020B0604020202020204" pitchFamily="34" charset="0"/>
              </a:rPr>
              <a:t>pr</a:t>
            </a:r>
            <a:r>
              <a:rPr lang="en-US" sz="2000" b="0" i="0" dirty="0">
                <a:solidFill>
                  <a:srgbClr val="000000"/>
                </a:solidFill>
                <a:effectLst/>
                <a:latin typeface="Arial" panose="020B0604020202020204" pitchFamily="34" charset="0"/>
              </a:rPr>
              <a:t>ovides a framework for encrypting and decrypting entire XML documents or just portions of an XML document.</a:t>
            </a:r>
          </a:p>
          <a:p>
            <a:pPr marL="0" indent="0" algn="l">
              <a:buNone/>
            </a:pPr>
            <a:r>
              <a:rPr lang="en-US" sz="2000" b="1" i="0" dirty="0">
                <a:effectLst/>
                <a:latin typeface="Arial" panose="020B0604020202020204" pitchFamily="34" charset="0"/>
              </a:rPr>
              <a:t>Authentication</a:t>
            </a:r>
          </a:p>
          <a:p>
            <a:pPr marL="0" indent="0" algn="just">
              <a:buNone/>
            </a:pPr>
            <a:r>
              <a:rPr lang="en-US" sz="2000" b="0" i="0" dirty="0">
                <a:solidFill>
                  <a:srgbClr val="000000"/>
                </a:solidFill>
                <a:effectLst/>
                <a:latin typeface="Arial" panose="020B0604020202020204" pitchFamily="34" charset="0"/>
              </a:rPr>
              <a:t>If a client connects to a web service, how do we identify the user? Is the user authorized to use the service?</a:t>
            </a:r>
          </a:p>
          <a:p>
            <a:pPr marL="0" indent="0" algn="just">
              <a:buNone/>
            </a:pPr>
            <a:r>
              <a:rPr lang="en-US" sz="2000" b="0" i="0" dirty="0">
                <a:solidFill>
                  <a:srgbClr val="000000"/>
                </a:solidFill>
                <a:effectLst/>
                <a:latin typeface="Arial" panose="020B0604020202020204" pitchFamily="34" charset="0"/>
              </a:rPr>
              <a:t>The following options can be considered but there is no clear consensus on a strong authentication scheme.</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HTTP includes built-in support for Basic and Digest authentication, and services can therefore be protected in much the same manner as HTML documents are currently protected.</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SOAP Digital Signature (SOAP-DSIG) leverages public key cryptography to digitally sign SOAP messages. It enables the client or server to validate the identity of the other party.</a:t>
            </a:r>
            <a:endParaRPr lang="en-US" sz="2000" dirty="0">
              <a:solidFill>
                <a:srgbClr val="000000"/>
              </a:solidFill>
              <a:latin typeface="Arial" panose="020B0604020202020204" pitchFamily="34" charset="0"/>
            </a:endParaRPr>
          </a:p>
          <a:p>
            <a:pPr algn="just">
              <a:buFont typeface="Arial" panose="020B0604020202020204" pitchFamily="34" charset="0"/>
              <a:buChar char="•"/>
            </a:pPr>
            <a:r>
              <a:rPr lang="en-US" sz="2000" b="0" i="0" dirty="0">
                <a:solidFill>
                  <a:srgbClr val="000000"/>
                </a:solidFill>
                <a:effectLst/>
                <a:latin typeface="Arial" panose="020B0604020202020204" pitchFamily="34" charset="0"/>
              </a:rPr>
              <a:t>The Organization for the Advancement of Structured Information Standards (OASIS) is working on the Security Assertion Markup Language (SAML).</a:t>
            </a:r>
          </a:p>
          <a:p>
            <a:pPr marL="0" indent="0">
              <a:buNone/>
            </a:pPr>
            <a:endParaRPr lang="en-IN" sz="2000" dirty="0"/>
          </a:p>
        </p:txBody>
      </p:sp>
    </p:spTree>
    <p:extLst>
      <p:ext uri="{BB962C8B-B14F-4D97-AF65-F5344CB8AC3E}">
        <p14:creationId xmlns:p14="http://schemas.microsoft.com/office/powerpoint/2010/main" val="281490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5DC70E-EA3B-44D4-83A5-4DC763603263}"/>
              </a:ext>
            </a:extLst>
          </p:cNvPr>
          <p:cNvSpPr>
            <a:spLocks noGrp="1"/>
          </p:cNvSpPr>
          <p:nvPr>
            <p:ph idx="1"/>
          </p:nvPr>
        </p:nvSpPr>
        <p:spPr>
          <a:xfrm>
            <a:off x="838200" y="723900"/>
            <a:ext cx="10515600" cy="5453063"/>
          </a:xfrm>
        </p:spPr>
        <p:txBody>
          <a:bodyPr>
            <a:normAutofit fontScale="92500" lnSpcReduction="10000"/>
          </a:bodyPr>
          <a:lstStyle/>
          <a:p>
            <a:pPr marL="0" indent="0" algn="l">
              <a:buNone/>
            </a:pPr>
            <a:r>
              <a:rPr lang="en-US" sz="2000" b="1" i="0" dirty="0">
                <a:effectLst/>
                <a:latin typeface="Arial" panose="020B0604020202020204" pitchFamily="34" charset="0"/>
              </a:rPr>
              <a:t>Network Security</a:t>
            </a:r>
          </a:p>
          <a:p>
            <a:pPr algn="just"/>
            <a:r>
              <a:rPr lang="en-US" sz="2000" b="0" i="0" dirty="0">
                <a:solidFill>
                  <a:srgbClr val="000000"/>
                </a:solidFill>
                <a:effectLst/>
                <a:latin typeface="Arial" panose="020B0604020202020204" pitchFamily="34" charset="0"/>
              </a:rPr>
              <a:t>There is currently no easy answer to this problem. For now, if you are truly intent on filtering out SOAP or XML-RPC messages, one possibility is to filter out all HTTP POST requests that set their content type to text/xml.</a:t>
            </a:r>
          </a:p>
          <a:p>
            <a:pPr algn="just"/>
            <a:r>
              <a:rPr lang="en-US" sz="2000" b="0" i="0" dirty="0">
                <a:solidFill>
                  <a:srgbClr val="000000"/>
                </a:solidFill>
                <a:effectLst/>
                <a:latin typeface="Arial" panose="020B0604020202020204" pitchFamily="34" charset="0"/>
              </a:rPr>
              <a:t>Another alternative is to filter </a:t>
            </a:r>
            <a:r>
              <a:rPr lang="en-US" sz="2000" b="0" i="0">
                <a:solidFill>
                  <a:srgbClr val="000000"/>
                </a:solidFill>
                <a:effectLst/>
                <a:latin typeface="Arial" panose="020B0604020202020204" pitchFamily="34" charset="0"/>
              </a:rPr>
              <a:t>the SOAP Action </a:t>
            </a:r>
            <a:r>
              <a:rPr lang="en-US" sz="2000" b="0" i="0" dirty="0">
                <a:solidFill>
                  <a:srgbClr val="000000"/>
                </a:solidFill>
                <a:effectLst/>
                <a:latin typeface="Arial" panose="020B0604020202020204" pitchFamily="34" charset="0"/>
              </a:rPr>
              <a:t>HTTP header attribute. Firewall vendors are also currently developing tools explicitly designed to filter web service traffic.</a:t>
            </a:r>
          </a:p>
          <a:p>
            <a:pPr marL="0" indent="0" algn="just">
              <a:buNone/>
            </a:pPr>
            <a:r>
              <a:rPr lang="en-US" sz="2400" b="1" dirty="0">
                <a:solidFill>
                  <a:srgbClr val="000000"/>
                </a:solidFill>
                <a:latin typeface="Arial" panose="020B0604020202020204" pitchFamily="34" charset="0"/>
              </a:rPr>
              <a:t>Web service standards</a:t>
            </a:r>
            <a:endParaRPr lang="en-US" sz="2400" b="1" i="0" dirty="0">
              <a:solidFill>
                <a:srgbClr val="000000"/>
              </a:solidFill>
              <a:effectLst/>
              <a:latin typeface="Arial" panose="020B0604020202020204" pitchFamily="34" charset="0"/>
            </a:endParaRPr>
          </a:p>
          <a:p>
            <a:pPr algn="l"/>
            <a:r>
              <a:rPr lang="en-US" sz="2000" b="1" i="0" dirty="0">
                <a:effectLst/>
                <a:latin typeface="Arial" panose="020B0604020202020204" pitchFamily="34" charset="0"/>
              </a:rPr>
              <a:t>Transports</a:t>
            </a:r>
          </a:p>
          <a:p>
            <a:pPr marL="0" indent="0" algn="just">
              <a:buNone/>
            </a:pPr>
            <a:r>
              <a:rPr lang="en-US" sz="2000" b="0" i="0" dirty="0">
                <a:solidFill>
                  <a:srgbClr val="000000"/>
                </a:solidFill>
                <a:effectLst/>
                <a:latin typeface="Arial" panose="020B0604020202020204" pitchFamily="34" charset="0"/>
              </a:rPr>
              <a:t>BEEP, the Blocks Extensible Exchange Protocol (formerly referred to as BXXP), is a framework for building application protocols. It has been standardized by IETF and it does for Internet protocols what XML has done for data.</a:t>
            </a:r>
          </a:p>
          <a:p>
            <a:pPr algn="l"/>
            <a:r>
              <a:rPr lang="en-US" sz="2000" b="1" i="0" dirty="0">
                <a:effectLst/>
                <a:latin typeface="Arial" panose="020B0604020202020204" pitchFamily="34" charset="0"/>
              </a:rPr>
              <a:t>Description and Discovery</a:t>
            </a:r>
          </a:p>
          <a:p>
            <a:pPr marL="0" indent="0" algn="just">
              <a:buNone/>
            </a:pPr>
            <a:r>
              <a:rPr lang="en-US" sz="2000" b="0" i="0" dirty="0">
                <a:solidFill>
                  <a:srgbClr val="000000"/>
                </a:solidFill>
                <a:effectLst/>
                <a:latin typeface="Arial" panose="020B0604020202020204" pitchFamily="34" charset="0"/>
              </a:rPr>
              <a:t>Web services are meaningful only if potential users may find information sufficient to permit their execution. The focus of these specifications and standards is the definition of a set of services supporting the description and discovery of businesses, organizations, and other web services providers; the web services they make available; and the technical interfaces which may be used to access those services.</a:t>
            </a:r>
          </a:p>
          <a:p>
            <a:pPr marL="0" indent="0">
              <a:buNone/>
            </a:pPr>
            <a:endParaRPr lang="en-IN" sz="2000" dirty="0"/>
          </a:p>
        </p:txBody>
      </p:sp>
    </p:spTree>
    <p:extLst>
      <p:ext uri="{BB962C8B-B14F-4D97-AF65-F5344CB8AC3E}">
        <p14:creationId xmlns:p14="http://schemas.microsoft.com/office/powerpoint/2010/main" val="386846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69C5C9-13FE-43BA-BEF3-AB97DEB2AE1E}"/>
              </a:ext>
            </a:extLst>
          </p:cNvPr>
          <p:cNvSpPr>
            <a:spLocks noGrp="1"/>
          </p:cNvSpPr>
          <p:nvPr>
            <p:ph idx="1"/>
          </p:nvPr>
        </p:nvSpPr>
        <p:spPr>
          <a:xfrm>
            <a:off x="838200" y="600075"/>
            <a:ext cx="10515600" cy="5576888"/>
          </a:xfrm>
        </p:spPr>
        <p:txBody>
          <a:bodyPr>
            <a:normAutofit/>
          </a:bodyPr>
          <a:lstStyle/>
          <a:p>
            <a:pPr algn="l"/>
            <a:r>
              <a:rPr lang="en-US" sz="2000" b="1" i="0" dirty="0">
                <a:effectLst/>
                <a:latin typeface="Arial" panose="020B0604020202020204" pitchFamily="34" charset="0"/>
              </a:rPr>
              <a:t>Security</a:t>
            </a:r>
          </a:p>
          <a:p>
            <a:pPr marL="0" indent="0" algn="just">
              <a:buNone/>
            </a:pPr>
            <a:r>
              <a:rPr lang="en-US" sz="2000" b="0" i="0" dirty="0">
                <a:solidFill>
                  <a:srgbClr val="000000"/>
                </a:solidFill>
                <a:effectLst/>
                <a:latin typeface="Arial" panose="020B0604020202020204" pitchFamily="34" charset="0"/>
              </a:rPr>
              <a:t>Using these security specifications, applications can engage in secure communication designed to work with the general web services framework.</a:t>
            </a:r>
          </a:p>
          <a:p>
            <a:pPr algn="l"/>
            <a:r>
              <a:rPr lang="en-US" sz="2000" b="1" i="0" dirty="0">
                <a:effectLst/>
                <a:latin typeface="Arial" panose="020B0604020202020204" pitchFamily="34" charset="0"/>
              </a:rPr>
              <a:t>Management</a:t>
            </a:r>
          </a:p>
          <a:p>
            <a:pPr marL="0" indent="0" algn="just">
              <a:buNone/>
            </a:pPr>
            <a:r>
              <a:rPr lang="en-US" sz="2000" b="0" i="0" dirty="0">
                <a:solidFill>
                  <a:srgbClr val="000000"/>
                </a:solidFill>
                <a:effectLst/>
                <a:latin typeface="Arial" panose="020B0604020202020204" pitchFamily="34" charset="0"/>
              </a:rPr>
              <a:t>Web services manageability is defined as a set of capabilities for discovering the existence, availability, health, performance, usage, as well as the control and configuration of a web service within the web services architecture. </a:t>
            </a:r>
          </a:p>
          <a:p>
            <a:pPr marL="0" indent="0">
              <a:buNone/>
            </a:pPr>
            <a:endParaRPr lang="en-IN" sz="2000" dirty="0"/>
          </a:p>
        </p:txBody>
      </p:sp>
    </p:spTree>
    <p:extLst>
      <p:ext uri="{BB962C8B-B14F-4D97-AF65-F5344CB8AC3E}">
        <p14:creationId xmlns:p14="http://schemas.microsoft.com/office/powerpoint/2010/main" val="1862207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B030AF-BCE0-4F7D-93FC-5D6CE2CC3DCB}"/>
              </a:ext>
            </a:extLst>
          </p:cNvPr>
          <p:cNvSpPr>
            <a:spLocks noGrp="1"/>
          </p:cNvSpPr>
          <p:nvPr>
            <p:ph idx="1"/>
          </p:nvPr>
        </p:nvSpPr>
        <p:spPr>
          <a:xfrm>
            <a:off x="677334" y="533401"/>
            <a:ext cx="8596668" cy="5507962"/>
          </a:xfrm>
        </p:spPr>
        <p:txBody>
          <a:bodyPr>
            <a:normAutofit/>
          </a:bodyPr>
          <a:lstStyle/>
          <a:p>
            <a:pPr marL="0" indent="0" algn="l">
              <a:buNone/>
            </a:pPr>
            <a:r>
              <a:rPr lang="en-US" sz="2000" b="1" i="0" dirty="0">
                <a:solidFill>
                  <a:schemeClr val="tx1"/>
                </a:solidFill>
                <a:effectLst/>
                <a:latin typeface="Arial" panose="020B0604020202020204" pitchFamily="34" charset="0"/>
                <a:cs typeface="Arial" panose="020B0604020202020204" pitchFamily="34" charset="0"/>
              </a:rPr>
              <a:t>Advantages of Soap Web Services</a:t>
            </a:r>
          </a:p>
          <a:p>
            <a:pPr marL="0" indent="0" algn="l">
              <a:buNone/>
            </a:pPr>
            <a:endParaRPr lang="en-US" sz="2000" b="1" i="0" dirty="0">
              <a:solidFill>
                <a:schemeClr val="tx1"/>
              </a:solidFill>
              <a:effectLst/>
              <a:latin typeface="Arial" panose="020B0604020202020204" pitchFamily="34" charset="0"/>
              <a:cs typeface="Arial" panose="020B0604020202020204" pitchFamily="34" charset="0"/>
            </a:endParaRPr>
          </a:p>
          <a:p>
            <a:pPr algn="l"/>
            <a:r>
              <a:rPr lang="en-US" b="1" i="0" dirty="0">
                <a:solidFill>
                  <a:srgbClr val="000000"/>
                </a:solidFill>
                <a:effectLst/>
                <a:latin typeface="Arial" panose="020B0604020202020204" pitchFamily="34" charset="0"/>
                <a:cs typeface="Arial" panose="020B0604020202020204" pitchFamily="34" charset="0"/>
              </a:rPr>
              <a:t>WS Security</a:t>
            </a:r>
            <a:r>
              <a:rPr lang="en-US" sz="2000" b="0" i="0" dirty="0">
                <a:solidFill>
                  <a:srgbClr val="000000"/>
                </a:solidFill>
                <a:effectLst/>
                <a:latin typeface="Arial" panose="020B0604020202020204" pitchFamily="34" charset="0"/>
                <a:cs typeface="Arial" panose="020B0604020202020204" pitchFamily="34" charset="0"/>
              </a:rPr>
              <a:t>: SOAP defines its own security known as WS Security.</a:t>
            </a:r>
          </a:p>
          <a:p>
            <a:pPr algn="l"/>
            <a:r>
              <a:rPr lang="en-US" b="1" i="0" dirty="0">
                <a:solidFill>
                  <a:srgbClr val="000000"/>
                </a:solidFill>
                <a:effectLst/>
                <a:latin typeface="Arial" panose="020B0604020202020204" pitchFamily="34" charset="0"/>
                <a:cs typeface="Arial" panose="020B0604020202020204" pitchFamily="34" charset="0"/>
              </a:rPr>
              <a:t>Language and Platform independent</a:t>
            </a:r>
            <a:r>
              <a:rPr lang="en-US"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00"/>
                </a:solidFill>
                <a:effectLst/>
                <a:latin typeface="Arial" panose="020B0604020202020204" pitchFamily="34" charset="0"/>
                <a:cs typeface="Arial" panose="020B0604020202020204" pitchFamily="34" charset="0"/>
              </a:rPr>
              <a:t>SOAP web services can be written in any programming language and executed in any platform.</a:t>
            </a:r>
          </a:p>
          <a:p>
            <a:pPr marL="0" indent="0" algn="l">
              <a:buNone/>
            </a:pPr>
            <a:endParaRPr lang="en-US" sz="2000" b="0" i="0" dirty="0">
              <a:solidFill>
                <a:srgbClr val="000000"/>
              </a:solidFill>
              <a:effectLst/>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Disadvantages of Soap Web Services</a:t>
            </a:r>
          </a:p>
          <a:p>
            <a:pPr marL="0" indent="0">
              <a:buNone/>
            </a:pPr>
            <a:endParaRPr lang="en-IN" sz="2000" b="1" dirty="0">
              <a:latin typeface="Arial" panose="020B0604020202020204" pitchFamily="34" charset="0"/>
              <a:cs typeface="Arial" panose="020B0604020202020204" pitchFamily="34" charset="0"/>
            </a:endParaRPr>
          </a:p>
          <a:p>
            <a:pPr algn="l"/>
            <a:r>
              <a:rPr lang="en-US" sz="2000" b="1" i="0" dirty="0">
                <a:solidFill>
                  <a:srgbClr val="000000"/>
                </a:solidFill>
                <a:effectLst/>
                <a:latin typeface="Arial" panose="020B0604020202020204" pitchFamily="34" charset="0"/>
                <a:cs typeface="Arial" panose="020B0604020202020204" pitchFamily="34" charset="0"/>
              </a:rPr>
              <a:t>Slow</a:t>
            </a:r>
            <a:r>
              <a:rPr lang="en-US" sz="2000" b="0" i="0" dirty="0">
                <a:solidFill>
                  <a:srgbClr val="000000"/>
                </a:solidFill>
                <a:effectLst/>
                <a:latin typeface="Arial" panose="020B0604020202020204" pitchFamily="34" charset="0"/>
                <a:cs typeface="Arial" panose="020B0604020202020204" pitchFamily="34" charset="0"/>
              </a:rPr>
              <a:t>: SOAP uses XML format that must be parsed to be read. It defines many standards that must be followed while developing the SOAP applications. So it is slow and consumes more bandwidth and resource.</a:t>
            </a:r>
          </a:p>
          <a:p>
            <a:pPr algn="l"/>
            <a:r>
              <a:rPr lang="en-US" sz="2000" b="1" i="0" dirty="0">
                <a:solidFill>
                  <a:srgbClr val="000000"/>
                </a:solidFill>
                <a:effectLst/>
                <a:latin typeface="Arial" panose="020B0604020202020204" pitchFamily="34" charset="0"/>
                <a:cs typeface="Arial" panose="020B0604020202020204" pitchFamily="34" charset="0"/>
              </a:rPr>
              <a:t>WSDL dependent</a:t>
            </a:r>
            <a:r>
              <a:rPr lang="en-US" sz="2000" b="0" i="0" dirty="0">
                <a:solidFill>
                  <a:srgbClr val="000000"/>
                </a:solidFill>
                <a:effectLst/>
                <a:latin typeface="Arial" panose="020B0604020202020204" pitchFamily="34" charset="0"/>
                <a:cs typeface="Arial" panose="020B0604020202020204" pitchFamily="34" charset="0"/>
              </a:rPr>
              <a:t>: SOAP uses WSDL and doesn't have any other mechanism to discover the service.</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2513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CEF9D-7F52-42B0-A685-00E58CD98010}"/>
              </a:ext>
            </a:extLst>
          </p:cNvPr>
          <p:cNvSpPr>
            <a:spLocks noGrp="1"/>
          </p:cNvSpPr>
          <p:nvPr>
            <p:ph idx="1"/>
          </p:nvPr>
        </p:nvSpPr>
        <p:spPr>
          <a:xfrm>
            <a:off x="867834" y="581025"/>
            <a:ext cx="8596668" cy="5460337"/>
          </a:xfrm>
        </p:spPr>
        <p:txBody>
          <a:bodyPr/>
          <a:lstStyle/>
          <a:p>
            <a:pPr marL="0" indent="0" algn="l">
              <a:buNone/>
            </a:pPr>
            <a:r>
              <a:rPr lang="en-US" b="1" i="0" dirty="0">
                <a:solidFill>
                  <a:srgbClr val="000000"/>
                </a:solidFill>
                <a:effectLst/>
                <a:latin typeface="verdana" panose="020B0604030504040204" pitchFamily="34" charset="0"/>
              </a:rPr>
              <a:t>JAX-WS</a:t>
            </a:r>
            <a:endParaRPr lang="en-US" dirty="0">
              <a:solidFill>
                <a:srgbClr val="000000"/>
              </a:solidFill>
              <a:latin typeface="verdana" panose="020B0604030504040204" pitchFamily="34" charset="0"/>
            </a:endParaRPr>
          </a:p>
          <a:p>
            <a:pPr marL="0" indent="0" algn="l">
              <a:buNone/>
            </a:pPr>
            <a:endParaRPr lang="en-US" b="0" i="0" dirty="0">
              <a:solidFill>
                <a:srgbClr val="000000"/>
              </a:solidFill>
              <a:effectLst/>
              <a:latin typeface="verdana" panose="020B0604030504040204" pitchFamily="34" charset="0"/>
            </a:endParaRPr>
          </a:p>
          <a:p>
            <a:pPr marL="0" indent="0" algn="l">
              <a:buNone/>
            </a:pPr>
            <a:r>
              <a:rPr lang="en-US" b="0" i="0" dirty="0">
                <a:solidFill>
                  <a:srgbClr val="000000"/>
                </a:solidFill>
                <a:effectLst/>
                <a:latin typeface="verdana" panose="020B0604030504040204" pitchFamily="34" charset="0"/>
              </a:rPr>
              <a:t>There are two ways to develop JAX-WS example.</a:t>
            </a:r>
          </a:p>
          <a:p>
            <a:pPr algn="l">
              <a:buFont typeface="+mj-lt"/>
              <a:buAutoNum type="arabicPeriod"/>
            </a:pPr>
            <a:r>
              <a:rPr lang="en-US" b="0" i="0" dirty="0">
                <a:solidFill>
                  <a:srgbClr val="000000"/>
                </a:solidFill>
                <a:effectLst/>
                <a:latin typeface="verdana" panose="020B0604030504040204" pitchFamily="34" charset="0"/>
              </a:rPr>
              <a:t>RPC style</a:t>
            </a:r>
          </a:p>
          <a:p>
            <a:pPr algn="l">
              <a:buFont typeface="+mj-lt"/>
              <a:buAutoNum type="arabicPeriod"/>
            </a:pPr>
            <a:r>
              <a:rPr lang="en-US" b="0" i="0" dirty="0">
                <a:solidFill>
                  <a:srgbClr val="000000"/>
                </a:solidFill>
                <a:effectLst/>
                <a:latin typeface="verdana" panose="020B0604030504040204" pitchFamily="34" charset="0"/>
              </a:rPr>
              <a:t>Document style</a:t>
            </a:r>
          </a:p>
          <a:p>
            <a:pPr algn="l">
              <a:buFont typeface="+mj-lt"/>
              <a:buAutoNum type="arabicPeriod"/>
            </a:pPr>
            <a:endParaRPr lang="en-US" dirty="0">
              <a:solidFill>
                <a:srgbClr val="000000"/>
              </a:solidFill>
              <a:latin typeface="verdana" panose="020B0604030504040204" pitchFamily="34" charset="0"/>
            </a:endParaRPr>
          </a:p>
          <a:p>
            <a:pPr marL="0" indent="0" algn="l">
              <a:buNone/>
            </a:pPr>
            <a:endParaRPr lang="en-US" b="0" i="0" dirty="0">
              <a:solidFill>
                <a:srgbClr val="000000"/>
              </a:solidFill>
              <a:effectLst/>
              <a:latin typeface="verdana" panose="020B0604030504040204" pitchFamily="34" charset="0"/>
            </a:endParaRPr>
          </a:p>
        </p:txBody>
      </p:sp>
      <p:pic>
        <p:nvPicPr>
          <p:cNvPr id="2050" name="Picture 2" descr="JAX-WS tutorial">
            <a:extLst>
              <a:ext uri="{FF2B5EF4-FFF2-40B4-BE49-F238E27FC236}">
                <a16:creationId xmlns:a16="http://schemas.microsoft.com/office/drawing/2014/main" id="{EC8F16ED-D5CE-4F52-BBFB-7923653E5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1" y="3619499"/>
            <a:ext cx="2452688"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415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B7EF2-A621-40F1-A814-FA99D6244CBC}"/>
              </a:ext>
            </a:extLst>
          </p:cNvPr>
          <p:cNvSpPr>
            <a:spLocks noGrp="1"/>
          </p:cNvSpPr>
          <p:nvPr>
            <p:ph idx="1"/>
          </p:nvPr>
        </p:nvSpPr>
        <p:spPr>
          <a:xfrm>
            <a:off x="677334" y="542925"/>
            <a:ext cx="8596668" cy="5498437"/>
          </a:xfrm>
        </p:spPr>
        <p:txBody>
          <a:bodyPr/>
          <a:lstStyle/>
          <a:p>
            <a:pPr marL="0" indent="0" algn="l">
              <a:buNone/>
            </a:pPr>
            <a:r>
              <a:rPr lang="en-US" sz="2000" b="1" i="0" dirty="0">
                <a:solidFill>
                  <a:schemeClr val="tx1"/>
                </a:solidFill>
                <a:effectLst/>
                <a:latin typeface="Arial" panose="020B0604020202020204" pitchFamily="34" charset="0"/>
                <a:cs typeface="Arial" panose="020B0604020202020204" pitchFamily="34" charset="0"/>
              </a:rPr>
              <a:t>RPC Style</a:t>
            </a:r>
          </a:p>
          <a:p>
            <a:pPr marL="0" indent="0" algn="l">
              <a:buNone/>
            </a:pPr>
            <a:endParaRPr lang="en-US" sz="2000" b="1" i="0" dirty="0">
              <a:solidFill>
                <a:schemeClr val="tx1"/>
              </a:solidFill>
              <a:effectLst/>
              <a:latin typeface="Arial" panose="020B0604020202020204" pitchFamily="34" charset="0"/>
              <a:cs typeface="Arial" panose="020B0604020202020204" pitchFamily="34" charset="0"/>
            </a:endParaRPr>
          </a:p>
          <a:p>
            <a:pPr algn="l"/>
            <a:r>
              <a:rPr lang="en-US" sz="2000" b="0" i="0" dirty="0">
                <a:solidFill>
                  <a:srgbClr val="000000"/>
                </a:solidFill>
                <a:effectLst/>
                <a:latin typeface="Arial" panose="020B0604020202020204" pitchFamily="34" charset="0"/>
                <a:cs typeface="Arial" panose="020B0604020202020204" pitchFamily="34" charset="0"/>
              </a:rPr>
              <a:t>RPC style web services use method name and parameters to generate XML structure.</a:t>
            </a:r>
          </a:p>
          <a:p>
            <a:pPr algn="l"/>
            <a:r>
              <a:rPr lang="en-US" sz="2000" b="0" i="0" dirty="0">
                <a:solidFill>
                  <a:srgbClr val="000000"/>
                </a:solidFill>
                <a:effectLst/>
                <a:latin typeface="Arial" panose="020B0604020202020204" pitchFamily="34" charset="0"/>
                <a:cs typeface="Arial" panose="020B0604020202020204" pitchFamily="34" charset="0"/>
              </a:rPr>
              <a:t>The generated WSDL is </a:t>
            </a:r>
            <a:r>
              <a:rPr lang="en-US" sz="2000" b="1" i="0" dirty="0">
                <a:solidFill>
                  <a:srgbClr val="000000"/>
                </a:solidFill>
                <a:effectLst/>
                <a:latin typeface="Arial" panose="020B0604020202020204" pitchFamily="34" charset="0"/>
                <a:cs typeface="Arial" panose="020B0604020202020204" pitchFamily="34" charset="0"/>
              </a:rPr>
              <a:t>difficult to be validated</a:t>
            </a:r>
            <a:r>
              <a:rPr lang="en-US" sz="2000" b="0" i="0" dirty="0">
                <a:solidFill>
                  <a:srgbClr val="000000"/>
                </a:solidFill>
                <a:effectLst/>
                <a:latin typeface="Arial" panose="020B0604020202020204" pitchFamily="34" charset="0"/>
                <a:cs typeface="Arial" panose="020B0604020202020204" pitchFamily="34" charset="0"/>
              </a:rPr>
              <a:t> against schema.</a:t>
            </a:r>
          </a:p>
          <a:p>
            <a:pPr algn="l"/>
            <a:r>
              <a:rPr lang="en-US" sz="2000" b="0" i="0" dirty="0">
                <a:solidFill>
                  <a:srgbClr val="000000"/>
                </a:solidFill>
                <a:effectLst/>
                <a:latin typeface="Arial" panose="020B0604020202020204" pitchFamily="34" charset="0"/>
                <a:cs typeface="Arial" panose="020B0604020202020204" pitchFamily="34" charset="0"/>
              </a:rPr>
              <a:t>In RPC style, SOAP </a:t>
            </a:r>
            <a:r>
              <a:rPr lang="en-US" sz="2000" b="1" i="0" dirty="0">
                <a:solidFill>
                  <a:srgbClr val="000000"/>
                </a:solidFill>
                <a:effectLst/>
                <a:latin typeface="Arial" panose="020B0604020202020204" pitchFamily="34" charset="0"/>
                <a:cs typeface="Arial" panose="020B0604020202020204" pitchFamily="34" charset="0"/>
              </a:rPr>
              <a:t>message is sent as many elements</a:t>
            </a:r>
            <a:r>
              <a:rPr lang="en-US" sz="2000" b="0" i="0" dirty="0">
                <a:solidFill>
                  <a:srgbClr val="000000"/>
                </a:solidFill>
                <a:effectLst/>
                <a:latin typeface="Arial" panose="020B0604020202020204" pitchFamily="34" charset="0"/>
                <a:cs typeface="Arial" panose="020B0604020202020204" pitchFamily="34" charset="0"/>
              </a:rPr>
              <a:t>.</a:t>
            </a:r>
          </a:p>
          <a:p>
            <a:pPr algn="l"/>
            <a:r>
              <a:rPr lang="en-US" sz="2000" b="0" i="0" dirty="0">
                <a:solidFill>
                  <a:srgbClr val="000000"/>
                </a:solidFill>
                <a:effectLst/>
                <a:latin typeface="Arial" panose="020B0604020202020204" pitchFamily="34" charset="0"/>
                <a:cs typeface="Arial" panose="020B0604020202020204" pitchFamily="34" charset="0"/>
              </a:rPr>
              <a:t>RPC style message is </a:t>
            </a:r>
            <a:r>
              <a:rPr lang="en-US" sz="2000" b="1" i="0" dirty="0">
                <a:solidFill>
                  <a:srgbClr val="000000"/>
                </a:solidFill>
                <a:effectLst/>
                <a:latin typeface="Arial" panose="020B0604020202020204" pitchFamily="34" charset="0"/>
                <a:cs typeface="Arial" panose="020B0604020202020204" pitchFamily="34" charset="0"/>
              </a:rPr>
              <a:t>tightly coupled</a:t>
            </a:r>
            <a:r>
              <a:rPr lang="en-US" sz="2000" b="0" i="0" dirty="0">
                <a:solidFill>
                  <a:srgbClr val="000000"/>
                </a:solidFill>
                <a:effectLst/>
                <a:latin typeface="Arial" panose="020B0604020202020204" pitchFamily="34" charset="0"/>
                <a:cs typeface="Arial" panose="020B0604020202020204" pitchFamily="34" charset="0"/>
              </a:rPr>
              <a:t>.</a:t>
            </a:r>
          </a:p>
          <a:p>
            <a:pPr algn="l"/>
            <a:r>
              <a:rPr lang="en-US" sz="2000" b="0" i="0" dirty="0">
                <a:solidFill>
                  <a:srgbClr val="000000"/>
                </a:solidFill>
                <a:effectLst/>
                <a:latin typeface="Arial" panose="020B0604020202020204" pitchFamily="34" charset="0"/>
                <a:cs typeface="Arial" panose="020B0604020202020204" pitchFamily="34" charset="0"/>
              </a:rPr>
              <a:t>In RPC style, SOAP message </a:t>
            </a:r>
            <a:r>
              <a:rPr lang="en-US" sz="2000" b="1" i="0" dirty="0">
                <a:solidFill>
                  <a:srgbClr val="000000"/>
                </a:solidFill>
                <a:effectLst/>
                <a:latin typeface="Arial" panose="020B0604020202020204" pitchFamily="34" charset="0"/>
                <a:cs typeface="Arial" panose="020B0604020202020204" pitchFamily="34" charset="0"/>
              </a:rPr>
              <a:t>keeps the operation name</a:t>
            </a:r>
            <a:r>
              <a:rPr lang="en-US" sz="2000" b="0" i="0" dirty="0">
                <a:solidFill>
                  <a:srgbClr val="000000"/>
                </a:solidFill>
                <a:effectLst/>
                <a:latin typeface="Arial" panose="020B0604020202020204" pitchFamily="34" charset="0"/>
                <a:cs typeface="Arial" panose="020B0604020202020204" pitchFamily="34" charset="0"/>
              </a:rPr>
              <a:t>.</a:t>
            </a:r>
          </a:p>
          <a:p>
            <a:pPr algn="l"/>
            <a:r>
              <a:rPr lang="en-US" sz="2000" b="0" i="0" dirty="0">
                <a:solidFill>
                  <a:srgbClr val="000000"/>
                </a:solidFill>
                <a:effectLst/>
                <a:latin typeface="Arial" panose="020B0604020202020204" pitchFamily="34" charset="0"/>
                <a:cs typeface="Arial" panose="020B0604020202020204" pitchFamily="34" charset="0"/>
              </a:rPr>
              <a:t>In RPC style, parameters are sent as </a:t>
            </a:r>
            <a:r>
              <a:rPr lang="en-US" sz="2000" b="1" i="0" dirty="0">
                <a:solidFill>
                  <a:srgbClr val="000000"/>
                </a:solidFill>
                <a:effectLst/>
                <a:latin typeface="Arial" panose="020B0604020202020204" pitchFamily="34" charset="0"/>
                <a:cs typeface="Arial" panose="020B0604020202020204" pitchFamily="34" charset="0"/>
              </a:rPr>
              <a:t>discrete values</a:t>
            </a:r>
            <a:r>
              <a:rPr lang="en-US" sz="2000" b="0" i="0" dirty="0">
                <a:solidFill>
                  <a:srgbClr val="000000"/>
                </a:solidFill>
                <a:effectLst/>
                <a:latin typeface="Arial" panose="020B0604020202020204" pitchFamily="34" charset="0"/>
                <a:cs typeface="Arial" panose="020B0604020202020204" pitchFamily="34" charset="0"/>
              </a:rPr>
              <a:t>.</a:t>
            </a:r>
          </a:p>
          <a:p>
            <a:pPr algn="l"/>
            <a:endParaRPr lang="en-US" sz="2000" b="0" i="0" dirty="0">
              <a:solidFill>
                <a:srgbClr val="000000"/>
              </a:solidFill>
              <a:effectLst/>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865402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1B2E5-AE7D-4FCE-8DB0-2D9FBBCD73AB}"/>
              </a:ext>
            </a:extLst>
          </p:cNvPr>
          <p:cNvSpPr>
            <a:spLocks noGrp="1"/>
          </p:cNvSpPr>
          <p:nvPr>
            <p:ph idx="1"/>
          </p:nvPr>
        </p:nvSpPr>
        <p:spPr>
          <a:xfrm>
            <a:off x="677334" y="685801"/>
            <a:ext cx="8596668" cy="5355562"/>
          </a:xfrm>
        </p:spPr>
        <p:txBody>
          <a:bodyPr>
            <a:normAutofit/>
          </a:bodyPr>
          <a:lstStyle/>
          <a:p>
            <a:pPr marL="0" indent="0">
              <a:buNone/>
            </a:pPr>
            <a:r>
              <a:rPr lang="en-IN" sz="2000" b="1" i="0" dirty="0">
                <a:solidFill>
                  <a:schemeClr val="tx1"/>
                </a:solidFill>
                <a:effectLst/>
                <a:latin typeface="Arial" panose="020B0604020202020204" pitchFamily="34" charset="0"/>
                <a:cs typeface="Arial" panose="020B0604020202020204" pitchFamily="34" charset="0"/>
              </a:rPr>
              <a:t>Document Style</a:t>
            </a:r>
          </a:p>
          <a:p>
            <a:endParaRPr lang="en-IN" sz="2000" dirty="0">
              <a:solidFill>
                <a:srgbClr val="610B38"/>
              </a:solidFill>
              <a:latin typeface="Arial" panose="020B0604020202020204" pitchFamily="34" charset="0"/>
              <a:cs typeface="Arial" panose="020B0604020202020204" pitchFamily="34" charset="0"/>
            </a:endParaRPr>
          </a:p>
          <a:p>
            <a:pPr algn="l"/>
            <a:r>
              <a:rPr lang="en-IN" sz="2000" b="0" i="0" dirty="0">
                <a:solidFill>
                  <a:srgbClr val="000000"/>
                </a:solidFill>
                <a:effectLst/>
                <a:latin typeface="Arial" panose="020B0604020202020204" pitchFamily="34" charset="0"/>
                <a:cs typeface="Arial" panose="020B0604020202020204" pitchFamily="34" charset="0"/>
              </a:rPr>
              <a:t>Document style web services </a:t>
            </a:r>
            <a:r>
              <a:rPr lang="en-IN" sz="2000" b="1" i="0" dirty="0">
                <a:solidFill>
                  <a:srgbClr val="000000"/>
                </a:solidFill>
                <a:effectLst/>
                <a:latin typeface="Arial" panose="020B0604020202020204" pitchFamily="34" charset="0"/>
                <a:cs typeface="Arial" panose="020B0604020202020204" pitchFamily="34" charset="0"/>
              </a:rPr>
              <a:t>can be validated against predefined schema</a:t>
            </a:r>
            <a:r>
              <a:rPr lang="en-IN" sz="2000" b="0" i="0" dirty="0">
                <a:solidFill>
                  <a:srgbClr val="000000"/>
                </a:solidFill>
                <a:effectLst/>
                <a:latin typeface="Arial" panose="020B0604020202020204" pitchFamily="34" charset="0"/>
                <a:cs typeface="Arial" panose="020B0604020202020204" pitchFamily="34" charset="0"/>
              </a:rPr>
              <a:t>.</a:t>
            </a:r>
          </a:p>
          <a:p>
            <a:pPr algn="l"/>
            <a:r>
              <a:rPr lang="en-IN" sz="2000" b="0" i="0" dirty="0">
                <a:solidFill>
                  <a:srgbClr val="000000"/>
                </a:solidFill>
                <a:effectLst/>
                <a:latin typeface="Arial" panose="020B0604020202020204" pitchFamily="34" charset="0"/>
                <a:cs typeface="Arial" panose="020B0604020202020204" pitchFamily="34" charset="0"/>
              </a:rPr>
              <a:t>In document style, SOAP message is </a:t>
            </a:r>
            <a:r>
              <a:rPr lang="en-IN" sz="2000" b="1" i="0" dirty="0">
                <a:solidFill>
                  <a:srgbClr val="000000"/>
                </a:solidFill>
                <a:effectLst/>
                <a:latin typeface="Arial" panose="020B0604020202020204" pitchFamily="34" charset="0"/>
                <a:cs typeface="Arial" panose="020B0604020202020204" pitchFamily="34" charset="0"/>
              </a:rPr>
              <a:t>sent as a single document</a:t>
            </a:r>
            <a:r>
              <a:rPr lang="en-IN" sz="2000" b="0" i="0" dirty="0">
                <a:solidFill>
                  <a:srgbClr val="000000"/>
                </a:solidFill>
                <a:effectLst/>
                <a:latin typeface="Arial" panose="020B0604020202020204" pitchFamily="34" charset="0"/>
                <a:cs typeface="Arial" panose="020B0604020202020204" pitchFamily="34" charset="0"/>
              </a:rPr>
              <a:t>.</a:t>
            </a:r>
          </a:p>
          <a:p>
            <a:pPr algn="l"/>
            <a:r>
              <a:rPr lang="en-IN" sz="2000" b="0" i="0" dirty="0">
                <a:solidFill>
                  <a:srgbClr val="000000"/>
                </a:solidFill>
                <a:effectLst/>
                <a:latin typeface="Arial" panose="020B0604020202020204" pitchFamily="34" charset="0"/>
                <a:cs typeface="Arial" panose="020B0604020202020204" pitchFamily="34" charset="0"/>
              </a:rPr>
              <a:t>Document style message is </a:t>
            </a:r>
            <a:r>
              <a:rPr lang="en-IN" sz="2000" b="1" i="0" dirty="0">
                <a:solidFill>
                  <a:srgbClr val="000000"/>
                </a:solidFill>
                <a:effectLst/>
                <a:latin typeface="Arial" panose="020B0604020202020204" pitchFamily="34" charset="0"/>
                <a:cs typeface="Arial" panose="020B0604020202020204" pitchFamily="34" charset="0"/>
              </a:rPr>
              <a:t>loosely coupled</a:t>
            </a:r>
            <a:r>
              <a:rPr lang="en-IN" sz="2000" b="0" i="0" dirty="0">
                <a:solidFill>
                  <a:srgbClr val="000000"/>
                </a:solidFill>
                <a:effectLst/>
                <a:latin typeface="Arial" panose="020B0604020202020204" pitchFamily="34" charset="0"/>
                <a:cs typeface="Arial" panose="020B0604020202020204" pitchFamily="34" charset="0"/>
              </a:rPr>
              <a:t>.</a:t>
            </a:r>
          </a:p>
          <a:p>
            <a:pPr algn="l"/>
            <a:r>
              <a:rPr lang="en-IN" sz="2000" b="0" i="0" dirty="0">
                <a:solidFill>
                  <a:srgbClr val="000000"/>
                </a:solidFill>
                <a:effectLst/>
                <a:latin typeface="Arial" panose="020B0604020202020204" pitchFamily="34" charset="0"/>
                <a:cs typeface="Arial" panose="020B0604020202020204" pitchFamily="34" charset="0"/>
              </a:rPr>
              <a:t>In Document style, SOAP message </a:t>
            </a:r>
            <a:r>
              <a:rPr lang="en-IN" sz="2000" b="1" i="0" dirty="0">
                <a:solidFill>
                  <a:srgbClr val="000000"/>
                </a:solidFill>
                <a:effectLst/>
                <a:latin typeface="Arial" panose="020B0604020202020204" pitchFamily="34" charset="0"/>
                <a:cs typeface="Arial" panose="020B0604020202020204" pitchFamily="34" charset="0"/>
              </a:rPr>
              <a:t>loses the operation name</a:t>
            </a:r>
            <a:r>
              <a:rPr lang="en-IN" sz="2000" b="0" i="0" dirty="0">
                <a:solidFill>
                  <a:srgbClr val="000000"/>
                </a:solidFill>
                <a:effectLst/>
                <a:latin typeface="Arial" panose="020B0604020202020204" pitchFamily="34" charset="0"/>
                <a:cs typeface="Arial" panose="020B0604020202020204" pitchFamily="34" charset="0"/>
              </a:rPr>
              <a:t>.</a:t>
            </a:r>
          </a:p>
          <a:p>
            <a:pPr algn="l"/>
            <a:r>
              <a:rPr lang="en-IN" sz="2000" b="0" i="0" dirty="0">
                <a:solidFill>
                  <a:srgbClr val="000000"/>
                </a:solidFill>
                <a:effectLst/>
                <a:latin typeface="Arial" panose="020B0604020202020204" pitchFamily="34" charset="0"/>
                <a:cs typeface="Arial" panose="020B0604020202020204" pitchFamily="34" charset="0"/>
              </a:rPr>
              <a:t>In Document style, parameters are sent in </a:t>
            </a:r>
            <a:r>
              <a:rPr lang="en-IN" sz="2000" b="1" i="0" dirty="0">
                <a:solidFill>
                  <a:srgbClr val="000000"/>
                </a:solidFill>
                <a:effectLst/>
                <a:latin typeface="Arial" panose="020B0604020202020204" pitchFamily="34" charset="0"/>
                <a:cs typeface="Arial" panose="020B0604020202020204" pitchFamily="34" charset="0"/>
              </a:rPr>
              <a:t>XML format</a:t>
            </a:r>
            <a:r>
              <a:rPr lang="en-IN" sz="2000" b="0" i="0" dirty="0">
                <a:solidFill>
                  <a:srgbClr val="000000"/>
                </a:solidFill>
                <a:effectLst/>
                <a:latin typeface="Arial" panose="020B0604020202020204" pitchFamily="34" charset="0"/>
                <a:cs typeface="Arial" panose="020B0604020202020204" pitchFamily="34" charset="0"/>
              </a:rPr>
              <a:t>.</a:t>
            </a:r>
          </a:p>
          <a:p>
            <a:endParaRPr lang="en-IN" sz="2000" b="0" i="0" dirty="0">
              <a:solidFill>
                <a:srgbClr val="610B38"/>
              </a:solidFill>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7512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7E83-A4DC-4318-BA17-E610D6C693F1}"/>
              </a:ext>
            </a:extLst>
          </p:cNvPr>
          <p:cNvSpPr>
            <a:spLocks noGrp="1"/>
          </p:cNvSpPr>
          <p:nvPr>
            <p:ph type="title"/>
          </p:nvPr>
        </p:nvSpPr>
        <p:spPr/>
        <p:txBody>
          <a:bodyPr/>
          <a:lstStyle/>
          <a:p>
            <a:r>
              <a:rPr lang="en-US" dirty="0"/>
              <a:t>RESTful Web Services</a:t>
            </a:r>
            <a:endParaRPr lang="en-IN" dirty="0"/>
          </a:p>
        </p:txBody>
      </p:sp>
      <p:sp>
        <p:nvSpPr>
          <p:cNvPr id="3" name="Content Placeholder 2">
            <a:extLst>
              <a:ext uri="{FF2B5EF4-FFF2-40B4-BE49-F238E27FC236}">
                <a16:creationId xmlns:a16="http://schemas.microsoft.com/office/drawing/2014/main" id="{C803BA8C-8EF2-4D71-BDDD-3848DCCE6D2E}"/>
              </a:ext>
            </a:extLst>
          </p:cNvPr>
          <p:cNvSpPr>
            <a:spLocks noGrp="1"/>
          </p:cNvSpPr>
          <p:nvPr>
            <p:ph idx="1"/>
          </p:nvPr>
        </p:nvSpPr>
        <p:spPr>
          <a:xfrm>
            <a:off x="677334" y="1485901"/>
            <a:ext cx="8596668" cy="4555462"/>
          </a:xfrm>
        </p:spPr>
        <p:txBody>
          <a:bodyPr>
            <a:normAutofit/>
          </a:bodyPr>
          <a:lstStyle/>
          <a:p>
            <a:pPr marL="0" indent="0">
              <a:buNone/>
            </a:pPr>
            <a:r>
              <a:rPr lang="en-US" sz="2000" dirty="0">
                <a:latin typeface="Arial" panose="020B0604020202020204" pitchFamily="34" charset="0"/>
                <a:cs typeface="Arial" panose="020B0604020202020204" pitchFamily="34" charset="0"/>
              </a:rPr>
              <a:t>RESTful Web Services are REST Architecture based Web Services. In REST Architecture everything is a resource. </a:t>
            </a:r>
          </a:p>
          <a:p>
            <a:pPr marL="0" indent="0">
              <a:buNone/>
            </a:pPr>
            <a:r>
              <a:rPr lang="en-US" sz="2000" dirty="0">
                <a:latin typeface="Arial" panose="020B0604020202020204" pitchFamily="34" charset="0"/>
                <a:cs typeface="Arial" panose="020B0604020202020204" pitchFamily="34" charset="0"/>
              </a:rPr>
              <a:t>RESTful web services are light weight, highly scalable and maintainable and are very commonly used to create APIs for web-based applications.</a:t>
            </a:r>
          </a:p>
          <a:p>
            <a:pPr marL="0" indent="0">
              <a:buNone/>
            </a:pPr>
            <a:r>
              <a:rPr lang="en-US" sz="2000" b="1" dirty="0">
                <a:latin typeface="Arial" panose="020B0604020202020204" pitchFamily="34" charset="0"/>
                <a:cs typeface="Arial" panose="020B0604020202020204" pitchFamily="34" charset="0"/>
              </a:rPr>
              <a:t>What is REST architecture?</a:t>
            </a:r>
          </a:p>
          <a:p>
            <a:pPr marL="0" indent="0">
              <a:buNone/>
            </a:pPr>
            <a:r>
              <a:rPr lang="en-US" sz="2000" dirty="0">
                <a:latin typeface="Arial" panose="020B0604020202020204" pitchFamily="34" charset="0"/>
                <a:cs typeface="Arial" panose="020B0604020202020204" pitchFamily="34" charset="0"/>
              </a:rPr>
              <a:t>REST stands for Representational State Transfer. </a:t>
            </a:r>
          </a:p>
          <a:p>
            <a:pPr marL="0" indent="0">
              <a:buNone/>
            </a:pPr>
            <a:r>
              <a:rPr lang="en-US" sz="2000" dirty="0">
                <a:latin typeface="Arial" panose="020B0604020202020204" pitchFamily="34" charset="0"/>
                <a:cs typeface="Arial" panose="020B0604020202020204" pitchFamily="34" charset="0"/>
              </a:rPr>
              <a:t>REST is web standard based architecture and uses HTTP Protocol.</a:t>
            </a:r>
          </a:p>
          <a:p>
            <a:pPr marL="0" indent="0">
              <a:buNone/>
            </a:pPr>
            <a:r>
              <a:rPr lang="en-US" sz="2000" dirty="0">
                <a:latin typeface="Arial" panose="020B0604020202020204" pitchFamily="34" charset="0"/>
                <a:cs typeface="Arial" panose="020B0604020202020204" pitchFamily="34" charset="0"/>
              </a:rPr>
              <a:t>It revolves around resource where every component is a resource and a resource is accessed by a common interface using HTTP standard methods. </a:t>
            </a:r>
          </a:p>
          <a:p>
            <a:pPr marL="0" indent="0">
              <a:buNone/>
            </a:pPr>
            <a:r>
              <a:rPr lang="en-US" sz="2000" dirty="0">
                <a:latin typeface="Arial" panose="020B0604020202020204" pitchFamily="34" charset="0"/>
                <a:cs typeface="Arial" panose="020B0604020202020204" pitchFamily="34" charset="0"/>
              </a:rPr>
              <a:t>REST was first introduced by Roy Fielding in 2000.</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70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49B19-213E-485B-9BB8-E9E9A2815E49}"/>
              </a:ext>
            </a:extLst>
          </p:cNvPr>
          <p:cNvSpPr>
            <a:spLocks noGrp="1"/>
          </p:cNvSpPr>
          <p:nvPr>
            <p:ph idx="1"/>
          </p:nvPr>
        </p:nvSpPr>
        <p:spPr>
          <a:xfrm>
            <a:off x="714374" y="514350"/>
            <a:ext cx="10944225" cy="5453063"/>
          </a:xfrm>
        </p:spPr>
        <p:txBody>
          <a:bodyPr/>
          <a:lstStyle/>
          <a:p>
            <a:pPr marL="0" indent="0" algn="just">
              <a:buNone/>
            </a:pPr>
            <a:r>
              <a:rPr lang="en-US" sz="2000" b="0" i="0" dirty="0">
                <a:solidFill>
                  <a:srgbClr val="000000"/>
                </a:solidFill>
                <a:effectLst/>
                <a:latin typeface="Arial" panose="020B0604020202020204" pitchFamily="34" charset="0"/>
              </a:rPr>
              <a:t>Software applications written in various programming languages and </a:t>
            </a:r>
          </a:p>
          <a:p>
            <a:pPr marL="0" indent="0" algn="just">
              <a:buNone/>
            </a:pPr>
            <a:r>
              <a:rPr lang="en-US" sz="2000" b="0" i="0" dirty="0">
                <a:solidFill>
                  <a:srgbClr val="000000"/>
                </a:solidFill>
                <a:effectLst/>
                <a:latin typeface="Arial" panose="020B0604020202020204" pitchFamily="34" charset="0"/>
              </a:rPr>
              <a:t>running on various platforms can use web services to exchange data over </a:t>
            </a:r>
          </a:p>
          <a:p>
            <a:pPr marL="0" indent="0" algn="just">
              <a:buNone/>
            </a:pPr>
            <a:r>
              <a:rPr lang="en-US" sz="2000" b="0" i="0" dirty="0">
                <a:solidFill>
                  <a:srgbClr val="000000"/>
                </a:solidFill>
                <a:effectLst/>
                <a:latin typeface="Arial" panose="020B0604020202020204" pitchFamily="34" charset="0"/>
              </a:rPr>
              <a:t>computer networks like the Internet programs, objects, messages, or documents.</a:t>
            </a:r>
          </a:p>
          <a:p>
            <a:pPr marL="0" indent="0" algn="just">
              <a:buNone/>
            </a:pPr>
            <a:endParaRPr lang="en-US" sz="2000" b="0" i="0" dirty="0">
              <a:solidFill>
                <a:srgbClr val="000000"/>
              </a:solidFill>
              <a:effectLst/>
              <a:latin typeface="Arial" panose="020B0604020202020204" pitchFamily="34" charset="0"/>
            </a:endParaRPr>
          </a:p>
          <a:p>
            <a:pPr marL="0" indent="0" algn="just">
              <a:buNone/>
            </a:pPr>
            <a:r>
              <a:rPr lang="en-US" sz="2000" b="0" i="0" dirty="0">
                <a:solidFill>
                  <a:srgbClr val="000000"/>
                </a:solidFill>
                <a:effectLst/>
                <a:latin typeface="Arial" panose="020B0604020202020204" pitchFamily="34" charset="0"/>
              </a:rPr>
              <a:t>To summarize, a complete web service is, therefore, any service that −</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Is available over the Internet or private (intranet) networks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Uses a standardized XML messaging system</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Is not tied to any one operating system or programming language</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Is self-describing via a common XML grammar</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Is discoverable via a simple find mechanism</a:t>
            </a:r>
          </a:p>
          <a:p>
            <a:pPr marL="0" indent="0">
              <a:buNone/>
            </a:pPr>
            <a:endParaRPr lang="en-IN" dirty="0"/>
          </a:p>
        </p:txBody>
      </p:sp>
    </p:spTree>
    <p:extLst>
      <p:ext uri="{BB962C8B-B14F-4D97-AF65-F5344CB8AC3E}">
        <p14:creationId xmlns:p14="http://schemas.microsoft.com/office/powerpoint/2010/main" val="3281895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F31F5F-C9CD-45DB-9E17-3E788021EBBC}"/>
              </a:ext>
            </a:extLst>
          </p:cNvPr>
          <p:cNvSpPr>
            <a:spLocks noGrp="1"/>
          </p:cNvSpPr>
          <p:nvPr>
            <p:ph idx="1"/>
          </p:nvPr>
        </p:nvSpPr>
        <p:spPr>
          <a:xfrm>
            <a:off x="677334" y="847725"/>
            <a:ext cx="8596668" cy="5193637"/>
          </a:xfrm>
        </p:spPr>
        <p:txBody>
          <a:bodyPr>
            <a:noAutofit/>
          </a:bodyPr>
          <a:lstStyle/>
          <a:p>
            <a:pPr marL="0" indent="0">
              <a:buNone/>
            </a:pPr>
            <a:r>
              <a:rPr lang="en-US" sz="2000" dirty="0">
                <a:latin typeface="Arial" panose="020B0604020202020204" pitchFamily="34" charset="0"/>
                <a:cs typeface="Arial" panose="020B0604020202020204" pitchFamily="34" charset="0"/>
              </a:rPr>
              <a:t>In REST architecture, a REST Server simply provides access to resources and REST client accesses and modifies the resources. Here each resource is identified by URIs/ global IDs. REST uses various representation to represent a resource like text, JSON, XML. JSON is the most popular one.</a:t>
            </a:r>
          </a:p>
          <a:p>
            <a:pPr marL="0" indent="0">
              <a:buNone/>
            </a:pPr>
            <a:r>
              <a:rPr lang="en-US" sz="2000" b="1" dirty="0">
                <a:latin typeface="Arial" panose="020B0604020202020204" pitchFamily="34" charset="0"/>
                <a:cs typeface="Arial" panose="020B0604020202020204" pitchFamily="34" charset="0"/>
              </a:rPr>
              <a:t>HTTP methods</a:t>
            </a:r>
          </a:p>
          <a:p>
            <a:pPr marL="0" indent="0">
              <a:buNone/>
            </a:pPr>
            <a:r>
              <a:rPr lang="en-US" sz="2000" dirty="0">
                <a:latin typeface="Arial" panose="020B0604020202020204" pitchFamily="34" charset="0"/>
                <a:cs typeface="Arial" panose="020B0604020202020204" pitchFamily="34" charset="0"/>
              </a:rPr>
              <a:t>Following four HTTP methods are commonly used in REST based architecture.</a:t>
            </a:r>
          </a:p>
          <a:p>
            <a:pPr marL="0" indent="0">
              <a:buNone/>
            </a:pPr>
            <a:r>
              <a:rPr lang="en-US" sz="2000" dirty="0">
                <a:latin typeface="Arial" panose="020B0604020202020204" pitchFamily="34" charset="0"/>
                <a:cs typeface="Arial" panose="020B0604020202020204" pitchFamily="34" charset="0"/>
              </a:rPr>
              <a:t>GET − Provides a read only access to a resource.</a:t>
            </a:r>
          </a:p>
          <a:p>
            <a:pPr marL="0" indent="0">
              <a:buNone/>
            </a:pPr>
            <a:r>
              <a:rPr lang="en-US" sz="2000" dirty="0">
                <a:latin typeface="Arial" panose="020B0604020202020204" pitchFamily="34" charset="0"/>
                <a:cs typeface="Arial" panose="020B0604020202020204" pitchFamily="34" charset="0"/>
              </a:rPr>
              <a:t>POST − Used to create a new resource.</a:t>
            </a:r>
          </a:p>
          <a:p>
            <a:pPr marL="0" indent="0">
              <a:buNone/>
            </a:pPr>
            <a:r>
              <a:rPr lang="en-US" sz="2000" dirty="0">
                <a:latin typeface="Arial" panose="020B0604020202020204" pitchFamily="34" charset="0"/>
                <a:cs typeface="Arial" panose="020B0604020202020204" pitchFamily="34" charset="0"/>
              </a:rPr>
              <a:t>DELETE − Used to remove a resource.</a:t>
            </a:r>
          </a:p>
          <a:p>
            <a:pPr marL="0" indent="0">
              <a:buNone/>
            </a:pPr>
            <a:r>
              <a:rPr lang="en-US" sz="2000" dirty="0">
                <a:latin typeface="Arial" panose="020B0604020202020204" pitchFamily="34" charset="0"/>
                <a:cs typeface="Arial" panose="020B0604020202020204" pitchFamily="34" charset="0"/>
              </a:rPr>
              <a:t>PUT − Used to update a existing resource or create a new resource.</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6904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1914-AE59-48A8-ABE7-7AF22CD59E94}"/>
              </a:ext>
            </a:extLst>
          </p:cNvPr>
          <p:cNvSpPr>
            <a:spLocks noGrp="1"/>
          </p:cNvSpPr>
          <p:nvPr>
            <p:ph type="title"/>
          </p:nvPr>
        </p:nvSpPr>
        <p:spPr>
          <a:xfrm>
            <a:off x="677334" y="609600"/>
            <a:ext cx="8596668" cy="781050"/>
          </a:xfrm>
        </p:spPr>
        <p:txBody>
          <a:bodyPr/>
          <a:lstStyle/>
          <a:p>
            <a:r>
              <a:rPr lang="en-US" dirty="0"/>
              <a:t>Introduction to </a:t>
            </a:r>
            <a:r>
              <a:rPr lang="en-US" dirty="0" err="1"/>
              <a:t>RESTFul</a:t>
            </a:r>
            <a:r>
              <a:rPr lang="en-US" dirty="0"/>
              <a:t> web services</a:t>
            </a:r>
            <a:endParaRPr lang="en-IN" dirty="0"/>
          </a:p>
        </p:txBody>
      </p:sp>
      <p:sp>
        <p:nvSpPr>
          <p:cNvPr id="3" name="Content Placeholder 2">
            <a:extLst>
              <a:ext uri="{FF2B5EF4-FFF2-40B4-BE49-F238E27FC236}">
                <a16:creationId xmlns:a16="http://schemas.microsoft.com/office/drawing/2014/main" id="{DDF11517-8BAE-477B-9C40-DDFE5EC79A10}"/>
              </a:ext>
            </a:extLst>
          </p:cNvPr>
          <p:cNvSpPr>
            <a:spLocks noGrp="1"/>
          </p:cNvSpPr>
          <p:nvPr>
            <p:ph idx="1"/>
          </p:nvPr>
        </p:nvSpPr>
        <p:spPr>
          <a:xfrm>
            <a:off x="677334" y="1524001"/>
            <a:ext cx="8596668" cy="4517362"/>
          </a:xfrm>
        </p:spPr>
        <p:txBody>
          <a:bodyPr>
            <a:noAutofit/>
          </a:bodyPr>
          <a:lstStyle/>
          <a:p>
            <a:r>
              <a:rPr lang="en-US" sz="2000" dirty="0">
                <a:latin typeface="Arial" panose="020B0604020202020204" pitchFamily="34" charset="0"/>
                <a:cs typeface="Arial" panose="020B0604020202020204" pitchFamily="34" charset="0"/>
              </a:rPr>
              <a:t>Web services based on REST Architecture are known as RESTful web services. These webservices uses HTTP methods to implement the concept of REST architecture. </a:t>
            </a:r>
          </a:p>
          <a:p>
            <a:r>
              <a:rPr lang="en-US" sz="2000" dirty="0">
                <a:latin typeface="Arial" panose="020B0604020202020204" pitchFamily="34" charset="0"/>
                <a:cs typeface="Arial" panose="020B0604020202020204" pitchFamily="34" charset="0"/>
              </a:rPr>
              <a:t>A RESTful web service usually defines a URI, Uniform Resource Identifier a service, provides resource representation such as JSON and set of HTTP Methods.</a:t>
            </a:r>
          </a:p>
          <a:p>
            <a:pPr marL="0" indent="0">
              <a:buNone/>
            </a:pPr>
            <a:r>
              <a:rPr lang="en-US" sz="2000" b="1" dirty="0">
                <a:latin typeface="Arial" panose="020B0604020202020204" pitchFamily="34" charset="0"/>
                <a:cs typeface="Arial" panose="020B0604020202020204" pitchFamily="34" charset="0"/>
              </a:rPr>
              <a:t>What is a Resource?</a:t>
            </a:r>
          </a:p>
          <a:p>
            <a:r>
              <a:rPr lang="en-US" sz="2000" dirty="0">
                <a:latin typeface="Arial" panose="020B0604020202020204" pitchFamily="34" charset="0"/>
                <a:cs typeface="Arial" panose="020B0604020202020204" pitchFamily="34" charset="0"/>
              </a:rPr>
              <a:t>REST architecture treats every content as a resource. These resources can be Text Files, Html Pages, Images, Videos or Dynamic Business Data.</a:t>
            </a:r>
          </a:p>
          <a:p>
            <a:r>
              <a:rPr lang="en-US" sz="2000" dirty="0">
                <a:latin typeface="Arial" panose="020B0604020202020204" pitchFamily="34" charset="0"/>
                <a:cs typeface="Arial" panose="020B0604020202020204" pitchFamily="34" charset="0"/>
              </a:rPr>
              <a:t>REST Server simply provides access to resources and REST client accesses and modifies the resources. Here each resource is identified by URIs/ Global IDs.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8168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64A80-B5F0-486D-8E2C-7FE38B28D603}"/>
              </a:ext>
            </a:extLst>
          </p:cNvPr>
          <p:cNvSpPr>
            <a:spLocks noGrp="1"/>
          </p:cNvSpPr>
          <p:nvPr>
            <p:ph idx="1"/>
          </p:nvPr>
        </p:nvSpPr>
        <p:spPr>
          <a:xfrm>
            <a:off x="677334" y="409575"/>
            <a:ext cx="8596668" cy="5631787"/>
          </a:xfrm>
        </p:spPr>
        <p:txBody>
          <a:bodyPr>
            <a:noAutofit/>
          </a:bodyPr>
          <a:lstStyle/>
          <a:p>
            <a:pPr marL="0" indent="0">
              <a:buNone/>
            </a:pPr>
            <a:r>
              <a:rPr lang="en-US" sz="2000" b="1" dirty="0"/>
              <a:t>Representation of Resources</a:t>
            </a:r>
          </a:p>
          <a:p>
            <a:pPr marL="0" indent="0">
              <a:buNone/>
            </a:pPr>
            <a:r>
              <a:rPr lang="en-US" sz="2000" dirty="0"/>
              <a:t>A resource in REST is a similar Object in Object Oriented Programming or is like an Entity in a Database. Once a resource is identified then its representation is to be decided using a standard format so that the server can send the resource in the above said format and client can understand the same format.</a:t>
            </a:r>
          </a:p>
          <a:p>
            <a:pPr marL="0" indent="0">
              <a:buNone/>
            </a:pPr>
            <a:r>
              <a:rPr lang="en-US" sz="2000" b="1" dirty="0"/>
              <a:t>Ex: User data in XML format</a:t>
            </a:r>
          </a:p>
          <a:p>
            <a:pPr marL="0" indent="0">
              <a:buNone/>
            </a:pPr>
            <a:r>
              <a:rPr lang="en-IN" sz="2000" dirty="0"/>
              <a:t>&lt;user&gt; </a:t>
            </a:r>
          </a:p>
          <a:p>
            <a:pPr marL="0" indent="0">
              <a:buNone/>
            </a:pPr>
            <a:r>
              <a:rPr lang="en-IN" sz="2000" dirty="0"/>
              <a:t>   &lt;id&gt;1&lt;/id&gt;&lt;name&gt;Mahesh&lt;/name&gt;&lt;profession&gt;Teacher&lt;/profession&gt; </a:t>
            </a:r>
          </a:p>
          <a:p>
            <a:pPr marL="0" indent="0">
              <a:buNone/>
            </a:pPr>
            <a:r>
              <a:rPr lang="en-IN" sz="2000" dirty="0"/>
              <a:t>&lt;/user&gt; </a:t>
            </a:r>
          </a:p>
          <a:p>
            <a:pPr marL="0" indent="0">
              <a:buNone/>
            </a:pPr>
            <a:r>
              <a:rPr lang="en-IN" sz="2000" b="1" dirty="0"/>
              <a:t>Ex: User data in JSON format</a:t>
            </a:r>
          </a:p>
          <a:p>
            <a:pPr marL="0" indent="0">
              <a:buNone/>
            </a:pPr>
            <a:r>
              <a:rPr lang="en-US" sz="2000" dirty="0"/>
              <a:t>[{    "id":1, </a:t>
            </a:r>
          </a:p>
          <a:p>
            <a:pPr marL="0" indent="0">
              <a:buNone/>
            </a:pPr>
            <a:r>
              <a:rPr lang="en-US" sz="2000" dirty="0"/>
              <a:t>   "</a:t>
            </a:r>
            <a:r>
              <a:rPr lang="en-US" sz="2000" dirty="0" err="1"/>
              <a:t>name":"Mahesh</a:t>
            </a:r>
            <a:r>
              <a:rPr lang="en-US" sz="2000" dirty="0"/>
              <a:t>", </a:t>
            </a:r>
          </a:p>
          <a:p>
            <a:pPr marL="0" indent="0">
              <a:buNone/>
            </a:pPr>
            <a:r>
              <a:rPr lang="en-US" sz="2000" dirty="0"/>
              <a:t>   "</a:t>
            </a:r>
            <a:r>
              <a:rPr lang="en-US" sz="2000" dirty="0" err="1"/>
              <a:t>profession":"Teacher</a:t>
            </a:r>
            <a:r>
              <a:rPr lang="en-US" sz="2000" dirty="0"/>
              <a:t>" },{}]</a:t>
            </a:r>
            <a:endParaRPr lang="en-IN" sz="2000" dirty="0"/>
          </a:p>
        </p:txBody>
      </p:sp>
    </p:spTree>
    <p:extLst>
      <p:ext uri="{BB962C8B-B14F-4D97-AF65-F5344CB8AC3E}">
        <p14:creationId xmlns:p14="http://schemas.microsoft.com/office/powerpoint/2010/main" val="826416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73663-A01F-4EAA-90F6-4F24DD802997}"/>
              </a:ext>
            </a:extLst>
          </p:cNvPr>
          <p:cNvSpPr>
            <a:spLocks noGrp="1"/>
          </p:cNvSpPr>
          <p:nvPr>
            <p:ph idx="1"/>
          </p:nvPr>
        </p:nvSpPr>
        <p:spPr>
          <a:xfrm>
            <a:off x="677334" y="609601"/>
            <a:ext cx="8596668" cy="5431762"/>
          </a:xfrm>
        </p:spPr>
        <p:txBody>
          <a:bodyPr>
            <a:noAutofit/>
          </a:bodyPr>
          <a:lstStyle/>
          <a:p>
            <a:pPr marL="0" indent="0">
              <a:buNone/>
            </a:pPr>
            <a:r>
              <a:rPr lang="en-US" sz="2000" b="1" dirty="0">
                <a:latin typeface="Arial" panose="020B0604020202020204" pitchFamily="34" charset="0"/>
                <a:cs typeface="Arial" panose="020B0604020202020204" pitchFamily="34" charset="0"/>
              </a:rPr>
              <a:t>    Good Resources Representation</a:t>
            </a:r>
          </a:p>
          <a:p>
            <a:r>
              <a:rPr lang="en-US" sz="2000" dirty="0">
                <a:latin typeface="Arial" panose="020B0604020202020204" pitchFamily="34" charset="0"/>
                <a:cs typeface="Arial" panose="020B0604020202020204" pitchFamily="34" charset="0"/>
              </a:rPr>
              <a:t>REST does not impose any restriction on the format of a resource representation. A client can ask for JSON representation whereas another client may ask for XML representation of the same resource to the server and so on. It is the responsibility of the REST server to pass the client the resource in the format that the client understands.</a:t>
            </a:r>
          </a:p>
          <a:p>
            <a:r>
              <a:rPr lang="en-US" sz="2000" dirty="0">
                <a:latin typeface="Arial" panose="020B0604020202020204" pitchFamily="34" charset="0"/>
                <a:cs typeface="Arial" panose="020B0604020202020204" pitchFamily="34" charset="0"/>
              </a:rPr>
              <a:t>Understandability − Both the Server and the Client should be able to understand and utilize the representation format of the resource.</a:t>
            </a:r>
          </a:p>
          <a:p>
            <a:r>
              <a:rPr lang="en-US" sz="2000" dirty="0">
                <a:latin typeface="Arial" panose="020B0604020202020204" pitchFamily="34" charset="0"/>
                <a:cs typeface="Arial" panose="020B0604020202020204" pitchFamily="34" charset="0"/>
              </a:rPr>
              <a:t>Completeness − Format should be able to represent a resource completely. For example, a resource can contain another resource. Format should be able to represent simple as well as complex structures of resources.</a:t>
            </a:r>
          </a:p>
          <a:p>
            <a:r>
              <a:rPr lang="en-US" sz="2000" dirty="0" err="1">
                <a:latin typeface="Arial" panose="020B0604020202020204" pitchFamily="34" charset="0"/>
                <a:cs typeface="Arial" panose="020B0604020202020204" pitchFamily="34" charset="0"/>
              </a:rPr>
              <a:t>Linkablity</a:t>
            </a:r>
            <a:r>
              <a:rPr lang="en-US" sz="2000" dirty="0">
                <a:latin typeface="Arial" panose="020B0604020202020204" pitchFamily="34" charset="0"/>
                <a:cs typeface="Arial" panose="020B0604020202020204" pitchFamily="34" charset="0"/>
              </a:rPr>
              <a:t> − A resource can have a linkage to another resource, a format should be able to handle such situations.</a:t>
            </a:r>
          </a:p>
        </p:txBody>
      </p:sp>
    </p:spTree>
    <p:extLst>
      <p:ext uri="{BB962C8B-B14F-4D97-AF65-F5344CB8AC3E}">
        <p14:creationId xmlns:p14="http://schemas.microsoft.com/office/powerpoint/2010/main" val="2814470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4D384-0434-47BD-A551-FFF974650D0D}"/>
              </a:ext>
            </a:extLst>
          </p:cNvPr>
          <p:cNvSpPr>
            <a:spLocks noGrp="1"/>
          </p:cNvSpPr>
          <p:nvPr>
            <p:ph idx="1"/>
          </p:nvPr>
        </p:nvSpPr>
        <p:spPr>
          <a:xfrm>
            <a:off x="677334" y="742950"/>
            <a:ext cx="8596668" cy="5772149"/>
          </a:xfrm>
        </p:spPr>
        <p:txBody>
          <a:bodyPr>
            <a:noAutofit/>
          </a:bodyPr>
          <a:lstStyle/>
          <a:p>
            <a:pPr marL="0" indent="0">
              <a:buNone/>
            </a:pPr>
            <a:r>
              <a:rPr lang="en-US" sz="2000" b="1" dirty="0">
                <a:latin typeface="Arial" panose="020B0604020202020204" pitchFamily="34" charset="0"/>
                <a:cs typeface="Arial" panose="020B0604020202020204" pitchFamily="34" charset="0"/>
              </a:rPr>
              <a:t>Messaging</a:t>
            </a:r>
          </a:p>
          <a:p>
            <a:pPr marL="0" indent="0">
              <a:buNone/>
            </a:pPr>
            <a:r>
              <a:rPr lang="en-US" sz="2000" dirty="0">
                <a:latin typeface="Arial" panose="020B0604020202020204" pitchFamily="34" charset="0"/>
                <a:cs typeface="Arial" panose="020B0604020202020204" pitchFamily="34" charset="0"/>
              </a:rPr>
              <a:t>RESTful Web Services make use of HTTP protocols as a medium of communication between client and server. A client sends a message in form of a HTTP Request and the server responds in the form of an HTTP Response. This technique is termed as Messaging. These messages contain message data and metadata i.e. information about message itself.</a:t>
            </a:r>
            <a:endParaRPr lang="en-IN"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An HTTP Request has five major parts −</a:t>
            </a:r>
          </a:p>
          <a:p>
            <a:pPr marL="0" indent="0">
              <a:buNone/>
            </a:pPr>
            <a:r>
              <a:rPr lang="en-US" sz="2000" b="1" dirty="0">
                <a:latin typeface="Arial" panose="020B0604020202020204" pitchFamily="34" charset="0"/>
                <a:cs typeface="Arial" panose="020B0604020202020204" pitchFamily="34" charset="0"/>
              </a:rPr>
              <a:t>Verb</a:t>
            </a:r>
            <a:r>
              <a:rPr lang="en-US" sz="2000" dirty="0">
                <a:latin typeface="Arial" panose="020B0604020202020204" pitchFamily="34" charset="0"/>
                <a:cs typeface="Arial" panose="020B0604020202020204" pitchFamily="34" charset="0"/>
              </a:rPr>
              <a:t> − Indicates the HTTP methods such as GET, POST, DELETE, PUT, etc.</a:t>
            </a:r>
          </a:p>
          <a:p>
            <a:pPr marL="0" indent="0">
              <a:buNone/>
            </a:pPr>
            <a:r>
              <a:rPr lang="en-US" sz="2000" b="1" dirty="0">
                <a:latin typeface="Arial" panose="020B0604020202020204" pitchFamily="34" charset="0"/>
                <a:cs typeface="Arial" panose="020B0604020202020204" pitchFamily="34" charset="0"/>
              </a:rPr>
              <a:t>URI </a:t>
            </a:r>
            <a:r>
              <a:rPr lang="en-US" sz="2000" dirty="0">
                <a:latin typeface="Arial" panose="020B0604020202020204" pitchFamily="34" charset="0"/>
                <a:cs typeface="Arial" panose="020B0604020202020204" pitchFamily="34" charset="0"/>
              </a:rPr>
              <a:t>− Uniform Resource Identifier (URI) to identify the resource on the server.</a:t>
            </a:r>
          </a:p>
          <a:p>
            <a:pPr marL="0" indent="0">
              <a:buNone/>
            </a:pPr>
            <a:r>
              <a:rPr lang="en-US" sz="2000" b="1" dirty="0">
                <a:latin typeface="Arial" panose="020B0604020202020204" pitchFamily="34" charset="0"/>
                <a:cs typeface="Arial" panose="020B0604020202020204" pitchFamily="34" charset="0"/>
              </a:rPr>
              <a:t>HTTP Version</a:t>
            </a:r>
            <a:r>
              <a:rPr lang="en-US" sz="2000" dirty="0">
                <a:latin typeface="Arial" panose="020B0604020202020204" pitchFamily="34" charset="0"/>
                <a:cs typeface="Arial" panose="020B0604020202020204" pitchFamily="34" charset="0"/>
              </a:rPr>
              <a:t> − Indicates the HTTP version. For example, HTTP v1.1.</a:t>
            </a:r>
          </a:p>
          <a:p>
            <a:pPr marL="0" indent="0">
              <a:buNone/>
            </a:pPr>
            <a:r>
              <a:rPr lang="en-US" sz="2000" b="1" dirty="0">
                <a:latin typeface="Arial" panose="020B0604020202020204" pitchFamily="34" charset="0"/>
                <a:cs typeface="Arial" panose="020B0604020202020204" pitchFamily="34" charset="0"/>
              </a:rPr>
              <a:t>Request Header </a:t>
            </a:r>
            <a:r>
              <a:rPr lang="en-US" sz="2000" dirty="0">
                <a:latin typeface="Arial" panose="020B0604020202020204" pitchFamily="34" charset="0"/>
                <a:cs typeface="Arial" panose="020B0604020202020204" pitchFamily="34" charset="0"/>
              </a:rPr>
              <a:t>− Contains metadata for the HTTP Request message as key-value pairs. For example, client (or browser) type, format supported by the client, format of the message body, cache settings, etc.</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6931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AF4AC-C793-4CE9-9429-A2D8C6CBE1A5}"/>
              </a:ext>
            </a:extLst>
          </p:cNvPr>
          <p:cNvSpPr>
            <a:spLocks noGrp="1"/>
          </p:cNvSpPr>
          <p:nvPr>
            <p:ph idx="1"/>
          </p:nvPr>
        </p:nvSpPr>
        <p:spPr>
          <a:xfrm>
            <a:off x="677334" y="695325"/>
            <a:ext cx="8596668" cy="5346037"/>
          </a:xfrm>
        </p:spPr>
        <p:txBody>
          <a:bodyPr/>
          <a:lstStyle/>
          <a:p>
            <a:pPr marL="0" indent="0">
              <a:buNone/>
            </a:pPr>
            <a:r>
              <a:rPr lang="en-US" sz="1800" b="1" dirty="0">
                <a:latin typeface="Arial" panose="020B0604020202020204" pitchFamily="34" charset="0"/>
                <a:cs typeface="Arial" panose="020B0604020202020204" pitchFamily="34" charset="0"/>
              </a:rPr>
              <a:t>Request Body</a:t>
            </a:r>
            <a:r>
              <a:rPr lang="en-US" sz="1800" dirty="0">
                <a:latin typeface="Arial" panose="020B0604020202020204" pitchFamily="34" charset="0"/>
                <a:cs typeface="Arial" panose="020B0604020202020204" pitchFamily="34" charset="0"/>
              </a:rPr>
              <a:t> − Message content or Resource representation.</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807022F7-2CFF-4B38-A53A-D88341B44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343150"/>
            <a:ext cx="5448300" cy="3105584"/>
          </a:xfrm>
          <a:prstGeom prst="rect">
            <a:avLst/>
          </a:prstGeom>
        </p:spPr>
      </p:pic>
    </p:spTree>
    <p:extLst>
      <p:ext uri="{BB962C8B-B14F-4D97-AF65-F5344CB8AC3E}">
        <p14:creationId xmlns:p14="http://schemas.microsoft.com/office/powerpoint/2010/main" val="2440335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9FF461-B7F3-4C41-9F70-710A4FECCAE8}"/>
              </a:ext>
            </a:extLst>
          </p:cNvPr>
          <p:cNvSpPr>
            <a:spLocks noGrp="1"/>
          </p:cNvSpPr>
          <p:nvPr>
            <p:ph idx="1"/>
          </p:nvPr>
        </p:nvSpPr>
        <p:spPr>
          <a:xfrm>
            <a:off x="447675" y="685801"/>
            <a:ext cx="8826327" cy="5355562"/>
          </a:xfrm>
        </p:spPr>
        <p:txBody>
          <a:bodyPr>
            <a:normAutofit/>
          </a:bodyPr>
          <a:lstStyle/>
          <a:p>
            <a:pPr marL="0" indent="0">
              <a:buNone/>
            </a:pPr>
            <a:r>
              <a:rPr lang="en-IN" sz="2000" dirty="0">
                <a:latin typeface="Arial" panose="020B0604020202020204" pitchFamily="34" charset="0"/>
                <a:cs typeface="Arial" panose="020B0604020202020204" pitchFamily="34" charset="0"/>
              </a:rPr>
              <a:t>An HTTP Response has four major parts −</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Status/Response Code</a:t>
            </a:r>
            <a:r>
              <a:rPr lang="en-IN" sz="2000" dirty="0">
                <a:latin typeface="Arial" panose="020B0604020202020204" pitchFamily="34" charset="0"/>
                <a:cs typeface="Arial" panose="020B0604020202020204" pitchFamily="34" charset="0"/>
              </a:rPr>
              <a:t> − Indicates the Server status for the requested resource. For example, 404 means resource not found and 200 means response is ok.</a:t>
            </a:r>
          </a:p>
          <a:p>
            <a:pPr marL="0" indent="0">
              <a:buNone/>
            </a:pPr>
            <a:r>
              <a:rPr lang="en-IN" sz="2000" b="1" dirty="0">
                <a:latin typeface="Arial" panose="020B0604020202020204" pitchFamily="34" charset="0"/>
                <a:cs typeface="Arial" panose="020B0604020202020204" pitchFamily="34" charset="0"/>
              </a:rPr>
              <a:t>HTTP Version</a:t>
            </a:r>
            <a:r>
              <a:rPr lang="en-IN" sz="2000" dirty="0">
                <a:latin typeface="Arial" panose="020B0604020202020204" pitchFamily="34" charset="0"/>
                <a:cs typeface="Arial" panose="020B0604020202020204" pitchFamily="34" charset="0"/>
              </a:rPr>
              <a:t> − Indicates the HTTP version. For example HTTP v1.1.</a:t>
            </a:r>
          </a:p>
          <a:p>
            <a:pPr marL="0" indent="0">
              <a:buNone/>
            </a:pPr>
            <a:r>
              <a:rPr lang="en-IN" sz="2000" b="1" dirty="0">
                <a:latin typeface="Arial" panose="020B0604020202020204" pitchFamily="34" charset="0"/>
                <a:cs typeface="Arial" panose="020B0604020202020204" pitchFamily="34" charset="0"/>
              </a:rPr>
              <a:t>Response Header</a:t>
            </a:r>
            <a:r>
              <a:rPr lang="en-IN" sz="2000" dirty="0">
                <a:latin typeface="Arial" panose="020B0604020202020204" pitchFamily="34" charset="0"/>
                <a:cs typeface="Arial" panose="020B0604020202020204" pitchFamily="34" charset="0"/>
              </a:rPr>
              <a:t> − Contains metadata for the HTTP Response message as key value pairs. For example, content length, content type, response date, server type, etc.</a:t>
            </a:r>
          </a:p>
          <a:p>
            <a:pPr marL="0" indent="0">
              <a:buNone/>
            </a:pPr>
            <a:r>
              <a:rPr lang="en-IN" sz="2000" b="1" dirty="0">
                <a:latin typeface="Arial" panose="020B0604020202020204" pitchFamily="34" charset="0"/>
                <a:cs typeface="Arial" panose="020B0604020202020204" pitchFamily="34" charset="0"/>
              </a:rPr>
              <a:t>Response Body</a:t>
            </a:r>
            <a:r>
              <a:rPr lang="en-IN" sz="2000" dirty="0">
                <a:latin typeface="Arial" panose="020B0604020202020204" pitchFamily="34" charset="0"/>
                <a:cs typeface="Arial" panose="020B0604020202020204" pitchFamily="34" charset="0"/>
              </a:rPr>
              <a:t> − Response message content or Resource representation.</a:t>
            </a: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808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C60B45-D045-4C0B-899A-C30FD64F93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4149" y="1484936"/>
            <a:ext cx="5705475" cy="3644248"/>
          </a:xfrm>
        </p:spPr>
      </p:pic>
    </p:spTree>
    <p:extLst>
      <p:ext uri="{BB962C8B-B14F-4D97-AF65-F5344CB8AC3E}">
        <p14:creationId xmlns:p14="http://schemas.microsoft.com/office/powerpoint/2010/main" val="2864962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FBC4C-174D-44C7-A480-E0EFC86D81DB}"/>
              </a:ext>
            </a:extLst>
          </p:cNvPr>
          <p:cNvSpPr>
            <a:spLocks noGrp="1"/>
          </p:cNvSpPr>
          <p:nvPr>
            <p:ph idx="1"/>
          </p:nvPr>
        </p:nvSpPr>
        <p:spPr>
          <a:xfrm>
            <a:off x="628650" y="600075"/>
            <a:ext cx="8645352" cy="5441287"/>
          </a:xfrm>
        </p:spPr>
        <p:txBody>
          <a:bodyPr>
            <a:normAutofit/>
          </a:bodyPr>
          <a:lstStyle/>
          <a:p>
            <a:pPr marL="0" indent="0">
              <a:buNone/>
            </a:pPr>
            <a:r>
              <a:rPr lang="en-US" sz="2000" b="1" dirty="0">
                <a:latin typeface="Arial" panose="020B0604020202020204" pitchFamily="34" charset="0"/>
                <a:cs typeface="Arial" panose="020B0604020202020204" pitchFamily="34" charset="0"/>
              </a:rPr>
              <a:t>Addressing</a:t>
            </a:r>
          </a:p>
          <a:p>
            <a:pPr marL="0" indent="0">
              <a:buNone/>
            </a:pPr>
            <a:r>
              <a:rPr lang="en-US" sz="2000" dirty="0">
                <a:latin typeface="Arial" panose="020B0604020202020204" pitchFamily="34" charset="0"/>
                <a:cs typeface="Arial" panose="020B0604020202020204" pitchFamily="34" charset="0"/>
              </a:rPr>
              <a:t>Addressing refers to locating a resource or multiple resources lying on the server. It is analogous to locate a postal address of a person.</a:t>
            </a:r>
          </a:p>
          <a:p>
            <a:pPr marL="0" indent="0">
              <a:buNone/>
            </a:pPr>
            <a:r>
              <a:rPr lang="en-US" sz="2000" dirty="0">
                <a:latin typeface="Arial" panose="020B0604020202020204" pitchFamily="34" charset="0"/>
                <a:cs typeface="Arial" panose="020B0604020202020204" pitchFamily="34" charset="0"/>
              </a:rPr>
              <a:t>Each resource in REST architecture is identified by its URI (Uniform Resource Identifier). A URI is of the following format −</a:t>
            </a:r>
          </a:p>
          <a:p>
            <a:pPr marL="0" indent="0">
              <a:buNone/>
            </a:pPr>
            <a:r>
              <a:rPr lang="en-US" sz="2000" dirty="0">
                <a:latin typeface="Arial" panose="020B0604020202020204" pitchFamily="34" charset="0"/>
                <a:cs typeface="Arial" panose="020B0604020202020204" pitchFamily="34" charset="0"/>
              </a:rPr>
              <a:t>&lt;protocol&gt;://&lt;service-name&gt;/&lt;</a:t>
            </a:r>
            <a:r>
              <a:rPr lang="en-US" sz="2000" dirty="0" err="1">
                <a:latin typeface="Arial" panose="020B0604020202020204" pitchFamily="34" charset="0"/>
                <a:cs typeface="Arial" panose="020B0604020202020204" pitchFamily="34" charset="0"/>
              </a:rPr>
              <a:t>ResourceType</a:t>
            </a:r>
            <a:r>
              <a:rPr lang="en-US" sz="2000" dirty="0">
                <a:latin typeface="Arial" panose="020B0604020202020204" pitchFamily="34" charset="0"/>
                <a:cs typeface="Arial" panose="020B0604020202020204" pitchFamily="34" charset="0"/>
              </a:rPr>
              <a:t>&gt;/&lt;</a:t>
            </a:r>
            <a:r>
              <a:rPr lang="en-US" sz="2000" dirty="0" err="1">
                <a:latin typeface="Arial" panose="020B0604020202020204" pitchFamily="34" charset="0"/>
                <a:cs typeface="Arial" panose="020B0604020202020204" pitchFamily="34" charset="0"/>
              </a:rPr>
              <a:t>ResourceID</a:t>
            </a:r>
            <a:r>
              <a:rPr lang="en-US" sz="2000" dirty="0">
                <a:latin typeface="Arial" panose="020B0604020202020204" pitchFamily="34" charset="0"/>
                <a:cs typeface="Arial" panose="020B0604020202020204" pitchFamily="34" charset="0"/>
              </a:rPr>
              <a:t>&gt;</a:t>
            </a:r>
          </a:p>
          <a:p>
            <a:pPr marL="0" indent="0">
              <a:buNone/>
            </a:pPr>
            <a:r>
              <a:rPr lang="en-US" sz="2000" dirty="0">
                <a:latin typeface="Arial" panose="020B0604020202020204" pitchFamily="34" charset="0"/>
                <a:cs typeface="Arial" panose="020B0604020202020204" pitchFamily="34" charset="0"/>
              </a:rPr>
              <a:t>Purpose of an URI is to locate a resource(s) on the server hosting the web service. Another important attribute of a request is VERB which identifies the operation to be performed on the resource. </a:t>
            </a:r>
          </a:p>
          <a:p>
            <a:pPr marL="0" indent="0">
              <a:buNone/>
            </a:pPr>
            <a:r>
              <a:rPr lang="en-US" sz="2000" b="1" dirty="0">
                <a:latin typeface="Arial" panose="020B0604020202020204" pitchFamily="34" charset="0"/>
                <a:cs typeface="Arial" panose="020B0604020202020204" pitchFamily="34" charset="0"/>
              </a:rPr>
              <a:t>Statelessness</a:t>
            </a:r>
          </a:p>
          <a:p>
            <a:pPr marL="0" indent="0">
              <a:buNone/>
            </a:pPr>
            <a:r>
              <a:rPr lang="en-US" sz="2000" dirty="0">
                <a:latin typeface="Arial" panose="020B0604020202020204" pitchFamily="34" charset="0"/>
                <a:cs typeface="Arial" panose="020B0604020202020204" pitchFamily="34" charset="0"/>
              </a:rPr>
              <a:t>A RESTful Web Service should not keep a client state on the server. This restriction is called Statelessness. It is the responsibility of the client to pass its context to the server and then the server can store this context to process the client's further request. For example, session maintained by server is identified by session identifier passed by the client.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2410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179EA-F4C4-422F-9526-4293076C8A8D}"/>
              </a:ext>
            </a:extLst>
          </p:cNvPr>
          <p:cNvSpPr>
            <a:spLocks noGrp="1"/>
          </p:cNvSpPr>
          <p:nvPr>
            <p:ph idx="1"/>
          </p:nvPr>
        </p:nvSpPr>
        <p:spPr>
          <a:xfrm>
            <a:off x="514350" y="638175"/>
            <a:ext cx="8759652" cy="5403187"/>
          </a:xfrm>
        </p:spPr>
        <p:txBody>
          <a:bodyPr>
            <a:normAutofit lnSpcReduction="10000"/>
          </a:bodyPr>
          <a:lstStyle/>
          <a:p>
            <a:pPr marL="0" indent="0">
              <a:buNone/>
            </a:pPr>
            <a:r>
              <a:rPr lang="en-US" sz="2000" b="1" dirty="0">
                <a:latin typeface="Arial" panose="020B0604020202020204" pitchFamily="34" charset="0"/>
                <a:cs typeface="Arial" panose="020B0604020202020204" pitchFamily="34" charset="0"/>
              </a:rPr>
              <a:t>Advantages of Statelessness</a:t>
            </a:r>
          </a:p>
          <a:p>
            <a:r>
              <a:rPr lang="en-US" sz="2000" dirty="0">
                <a:latin typeface="Arial" panose="020B0604020202020204" pitchFamily="34" charset="0"/>
                <a:cs typeface="Arial" panose="020B0604020202020204" pitchFamily="34" charset="0"/>
              </a:rPr>
              <a:t>Web services can treat each method request independently.</a:t>
            </a:r>
          </a:p>
          <a:p>
            <a:r>
              <a:rPr lang="en-US" sz="2000" dirty="0">
                <a:latin typeface="Arial" panose="020B0604020202020204" pitchFamily="34" charset="0"/>
                <a:cs typeface="Arial" panose="020B0604020202020204" pitchFamily="34" charset="0"/>
              </a:rPr>
              <a:t>Web services need not maintain the client's previous interactions. It simplifies the application design.</a:t>
            </a:r>
          </a:p>
          <a:p>
            <a:r>
              <a:rPr lang="en-US" sz="2000" dirty="0">
                <a:latin typeface="Arial" panose="020B0604020202020204" pitchFamily="34" charset="0"/>
                <a:cs typeface="Arial" panose="020B0604020202020204" pitchFamily="34" charset="0"/>
              </a:rPr>
              <a:t>As HTTP is itself a statelessness protocol, RESTful Web Services work seamlessly with the HTTP protocols.</a:t>
            </a:r>
          </a:p>
          <a:p>
            <a:pPr marL="0" indent="0">
              <a:buNone/>
            </a:pPr>
            <a:r>
              <a:rPr lang="en-US" sz="2000" b="1" dirty="0">
                <a:latin typeface="Arial" panose="020B0604020202020204" pitchFamily="34" charset="0"/>
                <a:cs typeface="Arial" panose="020B0604020202020204" pitchFamily="34" charset="0"/>
              </a:rPr>
              <a:t>Disadvantages of Statelessness</a:t>
            </a:r>
          </a:p>
          <a:p>
            <a:r>
              <a:rPr lang="en-US" sz="2000" dirty="0">
                <a:latin typeface="Arial" panose="020B0604020202020204" pitchFamily="34" charset="0"/>
                <a:cs typeface="Arial" panose="020B0604020202020204" pitchFamily="34" charset="0"/>
              </a:rPr>
              <a:t>Web services need to get extra information in each request and then interpret to get the client's state in case the client interactions are to be taken care of.</a:t>
            </a:r>
          </a:p>
          <a:p>
            <a:r>
              <a:rPr lang="en-US" sz="2000" dirty="0">
                <a:latin typeface="Arial" panose="020B0604020202020204" pitchFamily="34" charset="0"/>
                <a:cs typeface="Arial" panose="020B0604020202020204" pitchFamily="34" charset="0"/>
              </a:rPr>
              <a:t>Caching refers to storing the server response in the client itself, so that a client need not make a server request for the same resource again and again. A server response should have information about how caching is to be done, so that a client caches the response for a time-period or never caches the server response.</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815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6560-E50F-4079-B99B-E225D7B79A9E}"/>
              </a:ext>
            </a:extLst>
          </p:cNvPr>
          <p:cNvSpPr>
            <a:spLocks noGrp="1"/>
          </p:cNvSpPr>
          <p:nvPr>
            <p:ph type="title"/>
          </p:nvPr>
        </p:nvSpPr>
        <p:spPr>
          <a:xfrm>
            <a:off x="657225" y="519112"/>
            <a:ext cx="10515600" cy="976313"/>
          </a:xfrm>
        </p:spPr>
        <p:txBody>
          <a:bodyPr>
            <a:normAutofit fontScale="90000"/>
          </a:bodyPr>
          <a:lstStyle/>
          <a:p>
            <a:r>
              <a:rPr lang="en-US" b="1" i="0" dirty="0">
                <a:effectLst/>
              </a:rPr>
              <a:t>Types of Web Services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08F0E93-7C5B-4494-9FD7-C20AF26BD815}"/>
              </a:ext>
            </a:extLst>
          </p:cNvPr>
          <p:cNvSpPr>
            <a:spLocks noGrp="1"/>
          </p:cNvSpPr>
          <p:nvPr>
            <p:ph idx="1"/>
          </p:nvPr>
        </p:nvSpPr>
        <p:spPr>
          <a:xfrm>
            <a:off x="676275" y="1169192"/>
            <a:ext cx="10515600" cy="5098257"/>
          </a:xfrm>
        </p:spPr>
        <p:txBody>
          <a:bodyPr>
            <a:noAutofit/>
          </a:bodyPr>
          <a:lstStyle/>
          <a:p>
            <a:pPr marL="0" indent="0">
              <a:buNone/>
            </a:pPr>
            <a:r>
              <a:rPr lang="en-US" sz="2000" b="0" i="0" dirty="0">
                <a:solidFill>
                  <a:srgbClr val="000000"/>
                </a:solidFill>
                <a:effectLst/>
                <a:latin typeface="Arial" panose="020B0604020202020204" pitchFamily="34" charset="0"/>
                <a:cs typeface="Arial" panose="020B0604020202020204" pitchFamily="34" charset="0"/>
              </a:rPr>
              <a:t>There are two types of web services:</a:t>
            </a:r>
          </a:p>
          <a:p>
            <a:pPr marL="0" indent="0">
              <a:buNone/>
            </a:pPr>
            <a:r>
              <a:rPr lang="en-US" sz="2000" b="0" i="0" dirty="0">
                <a:solidFill>
                  <a:srgbClr val="000000"/>
                </a:solidFill>
                <a:effectLst/>
                <a:latin typeface="Arial" panose="020B0604020202020204" pitchFamily="34" charset="0"/>
                <a:cs typeface="Arial" panose="020B0604020202020204" pitchFamily="34" charset="0"/>
              </a:rPr>
              <a:t>	</a:t>
            </a:r>
            <a:r>
              <a:rPr lang="en-US" sz="2000" b="0" dirty="0">
                <a:solidFill>
                  <a:srgbClr val="000000"/>
                </a:solidFill>
                <a:effectLst/>
                <a:latin typeface="Arial" panose="020B0604020202020204" pitchFamily="34" charset="0"/>
                <a:cs typeface="Arial" panose="020B0604020202020204" pitchFamily="34" charset="0"/>
              </a:rPr>
              <a:t>RESTful Web </a:t>
            </a:r>
            <a:r>
              <a:rPr lang="en-US" sz="2000" b="0" dirty="0" err="1">
                <a:solidFill>
                  <a:srgbClr val="000000"/>
                </a:solidFill>
                <a:effectLst/>
                <a:latin typeface="Arial" panose="020B0604020202020204" pitchFamily="34" charset="0"/>
                <a:cs typeface="Arial" panose="020B0604020202020204" pitchFamily="34" charset="0"/>
              </a:rPr>
              <a:t>Servies</a:t>
            </a:r>
            <a:br>
              <a:rPr lang="en-US" sz="2000" b="0" dirty="0">
                <a:solidFill>
                  <a:srgbClr val="000000"/>
                </a:solidFill>
                <a:effectLst/>
                <a:latin typeface="Arial" panose="020B0604020202020204" pitchFamily="34" charset="0"/>
                <a:cs typeface="Arial" panose="020B0604020202020204" pitchFamily="34" charset="0"/>
              </a:rPr>
            </a:br>
            <a:r>
              <a:rPr lang="en-US" sz="2000" b="0" dirty="0">
                <a:solidFill>
                  <a:srgbClr val="000000"/>
                </a:solidFill>
                <a:effectLst/>
                <a:latin typeface="Arial" panose="020B0604020202020204" pitchFamily="34" charset="0"/>
                <a:cs typeface="Arial" panose="020B0604020202020204" pitchFamily="34" charset="0"/>
              </a:rPr>
              <a:t>	SOAP Web Services</a:t>
            </a:r>
          </a:p>
          <a:p>
            <a:pPr marL="0" indent="0" algn="l">
              <a:buNone/>
            </a:pPr>
            <a:r>
              <a:rPr lang="en-US" sz="2000" b="1" i="0" dirty="0">
                <a:effectLst/>
                <a:latin typeface="Arial" panose="020B0604020202020204" pitchFamily="34" charset="0"/>
                <a:cs typeface="Arial" panose="020B0604020202020204" pitchFamily="34" charset="0"/>
              </a:rPr>
              <a:t>RESTful Web Services</a:t>
            </a:r>
          </a:p>
          <a:p>
            <a:pPr algn="l"/>
            <a:r>
              <a:rPr lang="en-US" sz="2000" b="0" i="0" dirty="0">
                <a:solidFill>
                  <a:srgbClr val="000000"/>
                </a:solidFill>
                <a:effectLst/>
                <a:latin typeface="Arial" panose="020B0604020202020204" pitchFamily="34" charset="0"/>
                <a:cs typeface="Arial" panose="020B0604020202020204" pitchFamily="34" charset="0"/>
              </a:rPr>
              <a:t>REST stands for </a:t>
            </a:r>
            <a:r>
              <a:rPr lang="en-US" sz="2000" b="1" i="0" dirty="0" err="1">
                <a:solidFill>
                  <a:srgbClr val="000000"/>
                </a:solidFill>
                <a:effectLst/>
                <a:latin typeface="Arial" panose="020B0604020202020204" pitchFamily="34" charset="0"/>
                <a:cs typeface="Arial" panose="020B0604020202020204" pitchFamily="34" charset="0"/>
              </a:rPr>
              <a:t>REpresentational</a:t>
            </a:r>
            <a:r>
              <a:rPr lang="en-US" sz="2000" b="1" i="0" dirty="0">
                <a:solidFill>
                  <a:srgbClr val="000000"/>
                </a:solidFill>
                <a:effectLst/>
                <a:latin typeface="Arial" panose="020B0604020202020204" pitchFamily="34" charset="0"/>
                <a:cs typeface="Arial" panose="020B0604020202020204" pitchFamily="34" charset="0"/>
              </a:rPr>
              <a:t> State Transfer</a:t>
            </a:r>
            <a:r>
              <a:rPr lang="en-US" sz="2000" b="0" i="0" dirty="0">
                <a:solidFill>
                  <a:srgbClr val="000000"/>
                </a:solidFill>
                <a:effectLst/>
                <a:latin typeface="Arial" panose="020B0604020202020204" pitchFamily="34" charset="0"/>
                <a:cs typeface="Arial" panose="020B0604020202020204" pitchFamily="34" charset="0"/>
              </a:rPr>
              <a:t>. It is developed by </a:t>
            </a:r>
            <a:r>
              <a:rPr lang="en-US" sz="2000" b="1" i="0" dirty="0">
                <a:solidFill>
                  <a:srgbClr val="000000"/>
                </a:solidFill>
                <a:effectLst/>
                <a:latin typeface="Arial" panose="020B0604020202020204" pitchFamily="34" charset="0"/>
                <a:cs typeface="Arial" panose="020B0604020202020204" pitchFamily="34" charset="0"/>
              </a:rPr>
              <a:t>Roy Thomas Fielding</a:t>
            </a:r>
            <a:r>
              <a:rPr lang="en-US" sz="2000" b="0" i="0" dirty="0">
                <a:solidFill>
                  <a:srgbClr val="000000"/>
                </a:solidFill>
                <a:effectLst/>
                <a:latin typeface="Arial" panose="020B0604020202020204" pitchFamily="34" charset="0"/>
                <a:cs typeface="Arial" panose="020B0604020202020204" pitchFamily="34" charset="0"/>
              </a:rPr>
              <a:t> who also developed HTTP. The main goal of RESTful web services is to make web services </a:t>
            </a:r>
            <a:r>
              <a:rPr lang="en-US" sz="2000" b="1" i="0" dirty="0">
                <a:solidFill>
                  <a:srgbClr val="000000"/>
                </a:solidFill>
                <a:effectLst/>
                <a:latin typeface="Arial" panose="020B0604020202020204" pitchFamily="34" charset="0"/>
                <a:cs typeface="Arial" panose="020B0604020202020204" pitchFamily="34" charset="0"/>
              </a:rPr>
              <a:t>more effective</a:t>
            </a:r>
            <a:r>
              <a:rPr lang="en-US" sz="2000" b="0" i="0" dirty="0">
                <a:solidFill>
                  <a:srgbClr val="000000"/>
                </a:solidFill>
                <a:effectLst/>
                <a:latin typeface="Arial" panose="020B0604020202020204" pitchFamily="34" charset="0"/>
                <a:cs typeface="Arial" panose="020B0604020202020204" pitchFamily="34" charset="0"/>
              </a:rPr>
              <a:t>.</a:t>
            </a:r>
          </a:p>
          <a:p>
            <a:r>
              <a:rPr lang="en-US" sz="2000" b="0" i="0" dirty="0">
                <a:solidFill>
                  <a:srgbClr val="000000"/>
                </a:solidFill>
                <a:effectLst/>
                <a:latin typeface="Arial" panose="020B0604020202020204" pitchFamily="34" charset="0"/>
                <a:cs typeface="Arial" panose="020B0604020202020204" pitchFamily="34" charset="0"/>
              </a:rPr>
              <a:t>RESTful web services try to define services using the different concepts that are already present in HTTP. REST is an </a:t>
            </a:r>
            <a:r>
              <a:rPr lang="en-US" sz="2000" b="1" i="0" dirty="0">
                <a:solidFill>
                  <a:srgbClr val="000000"/>
                </a:solidFill>
                <a:effectLst/>
                <a:latin typeface="Arial" panose="020B0604020202020204" pitchFamily="34" charset="0"/>
                <a:cs typeface="Arial" panose="020B0604020202020204" pitchFamily="34" charset="0"/>
              </a:rPr>
              <a:t>architectural approach</a:t>
            </a:r>
            <a:r>
              <a:rPr lang="en-US" sz="2000" b="0" i="0" dirty="0">
                <a:solidFill>
                  <a:srgbClr val="000000"/>
                </a:solidFill>
                <a:effectLst/>
                <a:latin typeface="Arial" panose="020B0604020202020204" pitchFamily="34" charset="0"/>
                <a:cs typeface="Arial" panose="020B0604020202020204" pitchFamily="34" charset="0"/>
              </a:rPr>
              <a:t>, not a protocol.</a:t>
            </a:r>
          </a:p>
          <a:p>
            <a:pPr algn="l"/>
            <a:r>
              <a:rPr lang="en-US" sz="2000" b="0" i="0" dirty="0">
                <a:solidFill>
                  <a:srgbClr val="000000"/>
                </a:solidFill>
                <a:effectLst/>
                <a:latin typeface="Arial" panose="020B0604020202020204" pitchFamily="34" charset="0"/>
                <a:cs typeface="Arial" panose="020B0604020202020204" pitchFamily="34" charset="0"/>
              </a:rPr>
              <a:t> It does not define the standard message exchange format.</a:t>
            </a:r>
          </a:p>
          <a:p>
            <a:pPr algn="l"/>
            <a:r>
              <a:rPr lang="en-US" sz="2000" b="0" i="0" dirty="0">
                <a:solidFill>
                  <a:srgbClr val="000000"/>
                </a:solidFill>
                <a:effectLst/>
                <a:latin typeface="Arial" panose="020B0604020202020204" pitchFamily="34" charset="0"/>
                <a:cs typeface="Arial" panose="020B0604020202020204" pitchFamily="34" charset="0"/>
              </a:rPr>
              <a:t>A resource can be anything. It can be accessed through a </a:t>
            </a:r>
            <a:r>
              <a:rPr lang="en-US" sz="2000" b="1" i="0" dirty="0">
                <a:effectLst/>
                <a:latin typeface="Arial" panose="020B0604020202020204" pitchFamily="34" charset="0"/>
                <a:cs typeface="Arial" panose="020B0604020202020204" pitchFamily="34" charset="0"/>
              </a:rPr>
              <a:t>Uniform Resource Identifier (URI)</a:t>
            </a:r>
            <a:r>
              <a:rPr lang="en-US" sz="2000" b="0" i="0" dirty="0">
                <a:solidFill>
                  <a:srgbClr val="000000"/>
                </a:solidFill>
                <a:effectLst/>
                <a:latin typeface="Arial" panose="020B0604020202020204" pitchFamily="34" charset="0"/>
                <a:cs typeface="Arial" panose="020B0604020202020204" pitchFamily="34" charset="0"/>
              </a:rPr>
              <a:t>.</a:t>
            </a:r>
          </a:p>
          <a:p>
            <a:pPr marL="0" indent="0">
              <a:buNone/>
            </a:pPr>
            <a:br>
              <a:rPr lang="en-US" sz="2000" b="0" dirty="0">
                <a:solidFill>
                  <a:srgbClr val="000000"/>
                </a:solidFill>
                <a:effectLst/>
                <a:latin typeface="verdana" panose="020B0604030504040204" pitchFamily="34" charset="0"/>
              </a:rPr>
            </a:br>
            <a:endParaRPr lang="en-IN" sz="2000" dirty="0"/>
          </a:p>
        </p:txBody>
      </p:sp>
    </p:spTree>
    <p:extLst>
      <p:ext uri="{BB962C8B-B14F-4D97-AF65-F5344CB8AC3E}">
        <p14:creationId xmlns:p14="http://schemas.microsoft.com/office/powerpoint/2010/main" val="3455711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222E07-734F-4200-97D7-51CC3B4638A2}"/>
              </a:ext>
            </a:extLst>
          </p:cNvPr>
          <p:cNvSpPr>
            <a:spLocks noGrp="1"/>
          </p:cNvSpPr>
          <p:nvPr>
            <p:ph idx="1"/>
          </p:nvPr>
        </p:nvSpPr>
        <p:spPr>
          <a:xfrm>
            <a:off x="733424" y="552450"/>
            <a:ext cx="8540577" cy="5714999"/>
          </a:xfrm>
        </p:spPr>
        <p:txBody>
          <a:bodyPr>
            <a:noAutofit/>
          </a:bodyPr>
          <a:lstStyle/>
          <a:p>
            <a:pPr marL="0" indent="0">
              <a:buNone/>
            </a:pPr>
            <a:r>
              <a:rPr lang="en-IN" sz="2000" b="1" dirty="0">
                <a:latin typeface="Arial" panose="020B0604020202020204" pitchFamily="34" charset="0"/>
                <a:cs typeface="Arial" panose="020B0604020202020204" pitchFamily="34" charset="0"/>
              </a:rPr>
              <a:t>Http Status Codes</a:t>
            </a:r>
          </a:p>
          <a:p>
            <a:pPr marL="0" indent="0">
              <a:buNone/>
            </a:pPr>
            <a:r>
              <a:rPr lang="en-IN" sz="2000" dirty="0">
                <a:latin typeface="Arial" panose="020B0604020202020204" pitchFamily="34" charset="0"/>
                <a:cs typeface="Arial" panose="020B0604020202020204" pitchFamily="34" charset="0"/>
              </a:rPr>
              <a:t>200 - OK − shows success.</a:t>
            </a:r>
          </a:p>
          <a:p>
            <a:pPr marL="0" indent="0">
              <a:buNone/>
            </a:pPr>
            <a:r>
              <a:rPr lang="en-US" sz="2000" dirty="0">
                <a:latin typeface="Arial" panose="020B0604020202020204" pitchFamily="34" charset="0"/>
                <a:cs typeface="Arial" panose="020B0604020202020204" pitchFamily="34" charset="0"/>
              </a:rPr>
              <a:t>201</a:t>
            </a:r>
          </a:p>
          <a:p>
            <a:pPr marL="0" indent="0">
              <a:buNone/>
            </a:pPr>
            <a:r>
              <a:rPr lang="en-US" sz="2000" dirty="0">
                <a:latin typeface="Arial" panose="020B0604020202020204" pitchFamily="34" charset="0"/>
                <a:cs typeface="Arial" panose="020B0604020202020204" pitchFamily="34" charset="0"/>
              </a:rPr>
              <a:t>CREATED − when a resource is successfully created using POST or PUT request. Returns link to the newly created resource using the location header.</a:t>
            </a:r>
          </a:p>
          <a:p>
            <a:pPr marL="0" indent="0">
              <a:buNone/>
            </a:pPr>
            <a:r>
              <a:rPr lang="en-US" sz="2000" dirty="0">
                <a:latin typeface="Arial" panose="020B0604020202020204" pitchFamily="34" charset="0"/>
                <a:cs typeface="Arial" panose="020B0604020202020204" pitchFamily="34" charset="0"/>
              </a:rPr>
              <a:t>204</a:t>
            </a:r>
          </a:p>
          <a:p>
            <a:pPr marL="0" indent="0">
              <a:buNone/>
            </a:pPr>
            <a:r>
              <a:rPr lang="en-US" sz="2000" dirty="0">
                <a:latin typeface="Arial" panose="020B0604020202020204" pitchFamily="34" charset="0"/>
                <a:cs typeface="Arial" panose="020B0604020202020204" pitchFamily="34" charset="0"/>
              </a:rPr>
              <a:t>NO CONTENT − when response body is empty. For example, a DELETE request.</a:t>
            </a:r>
          </a:p>
          <a:p>
            <a:pPr marL="0" indent="0">
              <a:buNone/>
            </a:pPr>
            <a:r>
              <a:rPr lang="en-US" sz="2000" dirty="0">
                <a:latin typeface="Arial" panose="020B0604020202020204" pitchFamily="34" charset="0"/>
                <a:cs typeface="Arial" panose="020B0604020202020204" pitchFamily="34" charset="0"/>
              </a:rPr>
              <a:t>304</a:t>
            </a:r>
          </a:p>
          <a:p>
            <a:pPr marL="0" indent="0">
              <a:buNone/>
            </a:pPr>
            <a:r>
              <a:rPr lang="en-US" sz="2000" dirty="0">
                <a:latin typeface="Arial" panose="020B0604020202020204" pitchFamily="34" charset="0"/>
                <a:cs typeface="Arial" panose="020B0604020202020204" pitchFamily="34" charset="0"/>
              </a:rPr>
              <a:t>NOT MODIFIED − used to reduce network bandwidth usage in case of conditional GET requests. Response body should be empty. Headers should have date, location, etc.</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8828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5B7A2-DFC2-49C1-882A-566EB9975537}"/>
              </a:ext>
            </a:extLst>
          </p:cNvPr>
          <p:cNvSpPr>
            <a:spLocks noGrp="1"/>
          </p:cNvSpPr>
          <p:nvPr>
            <p:ph idx="1"/>
          </p:nvPr>
        </p:nvSpPr>
        <p:spPr>
          <a:xfrm>
            <a:off x="729192" y="447676"/>
            <a:ext cx="10733616" cy="5565112"/>
          </a:xfrm>
        </p:spPr>
        <p:txBody>
          <a:bodyPr>
            <a:normAutofit/>
          </a:bodyPr>
          <a:lstStyle/>
          <a:p>
            <a:pPr marL="0" indent="0">
              <a:buNone/>
            </a:pPr>
            <a:r>
              <a:rPr lang="en-US" sz="2000" dirty="0">
                <a:latin typeface="Arial" panose="020B0604020202020204" pitchFamily="34" charset="0"/>
                <a:cs typeface="Arial" panose="020B0604020202020204" pitchFamily="34" charset="0"/>
              </a:rPr>
              <a:t>400</a:t>
            </a:r>
          </a:p>
          <a:p>
            <a:pPr marL="0" indent="0">
              <a:buNone/>
            </a:pPr>
            <a:r>
              <a:rPr lang="en-US" sz="2000" dirty="0">
                <a:latin typeface="Arial" panose="020B0604020202020204" pitchFamily="34" charset="0"/>
                <a:cs typeface="Arial" panose="020B0604020202020204" pitchFamily="34" charset="0"/>
              </a:rPr>
              <a:t>BAD REQUEST − states that an invalid input is provided. For example, validation error, missing data.</a:t>
            </a:r>
          </a:p>
          <a:p>
            <a:pPr marL="0" indent="0">
              <a:buNone/>
            </a:pPr>
            <a:r>
              <a:rPr lang="en-US" sz="2000" dirty="0">
                <a:latin typeface="Arial" panose="020B0604020202020204" pitchFamily="34" charset="0"/>
                <a:cs typeface="Arial" panose="020B0604020202020204" pitchFamily="34" charset="0"/>
              </a:rPr>
              <a:t>403</a:t>
            </a:r>
          </a:p>
          <a:p>
            <a:pPr marL="0" indent="0">
              <a:buNone/>
            </a:pPr>
            <a:r>
              <a:rPr lang="en-US" sz="2000" dirty="0">
                <a:latin typeface="Arial" panose="020B0604020202020204" pitchFamily="34" charset="0"/>
                <a:cs typeface="Arial" panose="020B0604020202020204" pitchFamily="34" charset="0"/>
              </a:rPr>
              <a:t>FORBIDDEN − states that the user is not having access to the method being used. For example, Delete access without admin rights.</a:t>
            </a:r>
          </a:p>
          <a:p>
            <a:pPr marL="0" indent="0">
              <a:buNone/>
            </a:pPr>
            <a:r>
              <a:rPr lang="en-US" sz="2000" dirty="0">
                <a:latin typeface="Arial" panose="020B0604020202020204" pitchFamily="34" charset="0"/>
                <a:cs typeface="Arial" panose="020B0604020202020204" pitchFamily="34" charset="0"/>
              </a:rPr>
              <a:t>404</a:t>
            </a:r>
          </a:p>
          <a:p>
            <a:pPr marL="0" indent="0">
              <a:buNone/>
            </a:pPr>
            <a:r>
              <a:rPr lang="en-US" sz="2000" dirty="0">
                <a:latin typeface="Arial" panose="020B0604020202020204" pitchFamily="34" charset="0"/>
                <a:cs typeface="Arial" panose="020B0604020202020204" pitchFamily="34" charset="0"/>
              </a:rPr>
              <a:t>NOT FOUND − states that the method is not available.</a:t>
            </a:r>
          </a:p>
          <a:p>
            <a:pPr marL="0" indent="0">
              <a:buNone/>
            </a:pPr>
            <a:r>
              <a:rPr lang="en-US" sz="2000" dirty="0">
                <a:latin typeface="Arial" panose="020B0604020202020204" pitchFamily="34" charset="0"/>
                <a:cs typeface="Arial" panose="020B0604020202020204" pitchFamily="34" charset="0"/>
              </a:rPr>
              <a:t>409</a:t>
            </a:r>
          </a:p>
          <a:p>
            <a:pPr marL="0" indent="0">
              <a:buNone/>
            </a:pPr>
            <a:r>
              <a:rPr lang="en-US" sz="2000" dirty="0">
                <a:latin typeface="Arial" panose="020B0604020202020204" pitchFamily="34" charset="0"/>
                <a:cs typeface="Arial" panose="020B0604020202020204" pitchFamily="34" charset="0"/>
              </a:rPr>
              <a:t>CONFLICT − states conflict situation while executing the method. For example, adding duplicate entry.</a:t>
            </a:r>
          </a:p>
          <a:p>
            <a:pPr marL="0" indent="0">
              <a:buNone/>
            </a:pPr>
            <a:r>
              <a:rPr lang="en-US" sz="2000" dirty="0">
                <a:latin typeface="Arial" panose="020B0604020202020204" pitchFamily="34" charset="0"/>
                <a:cs typeface="Arial" panose="020B0604020202020204" pitchFamily="34" charset="0"/>
              </a:rPr>
              <a:t>500</a:t>
            </a:r>
          </a:p>
          <a:p>
            <a:pPr marL="0" indent="0">
              <a:buNone/>
            </a:pPr>
            <a:r>
              <a:rPr lang="en-US" sz="2000" dirty="0">
                <a:latin typeface="Arial" panose="020B0604020202020204" pitchFamily="34" charset="0"/>
                <a:cs typeface="Arial" panose="020B0604020202020204" pitchFamily="34" charset="0"/>
              </a:rPr>
              <a:t>INTERNAL SERVER ERROR − states that the server has thrown some exception while executing the method.</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2133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42C3-B45B-4736-856D-7BC54E3591D3}"/>
              </a:ext>
            </a:extLst>
          </p:cNvPr>
          <p:cNvSpPr>
            <a:spLocks noGrp="1"/>
          </p:cNvSpPr>
          <p:nvPr>
            <p:ph type="title"/>
          </p:nvPr>
        </p:nvSpPr>
        <p:spPr>
          <a:xfrm>
            <a:off x="677334" y="609600"/>
            <a:ext cx="8596668" cy="857250"/>
          </a:xfrm>
        </p:spPr>
        <p:txBody>
          <a:bodyPr>
            <a:normAutofit fontScale="90000"/>
          </a:bodyPr>
          <a:lstStyle/>
          <a:p>
            <a:r>
              <a:rPr lang="en-IN" sz="3600" b="1" dirty="0">
                <a:effectLst/>
                <a:latin typeface="var(--font-family--heading)"/>
                <a:ea typeface="Times New Roman" panose="02020603050405020304" pitchFamily="18" charset="0"/>
                <a:cs typeface="Times New Roman" panose="02020603050405020304" pitchFamily="18" charset="0"/>
              </a:rPr>
              <a:t>Java RESTful Web Services API</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F900551-5761-44B7-966C-A8FA495B4ECC}"/>
              </a:ext>
            </a:extLst>
          </p:cNvPr>
          <p:cNvSpPr>
            <a:spLocks noGrp="1"/>
          </p:cNvSpPr>
          <p:nvPr>
            <p:ph idx="1"/>
          </p:nvPr>
        </p:nvSpPr>
        <p:spPr>
          <a:xfrm>
            <a:off x="677334" y="1552575"/>
            <a:ext cx="8596668" cy="4488787"/>
          </a:xfrm>
        </p:spPr>
        <p:txBody>
          <a:bodyPr>
            <a:normAutofit/>
          </a:bodyPr>
          <a:lstStyle/>
          <a:p>
            <a:pPr marL="0" indent="0">
              <a:lnSpc>
                <a:spcPct val="150000"/>
              </a:lnSpc>
              <a:spcBef>
                <a:spcPts val="1800"/>
              </a:spcBef>
              <a:spcAft>
                <a:spcPts val="1800"/>
              </a:spcAft>
              <a:buNone/>
            </a:pPr>
            <a:r>
              <a:rPr lang="en-IN" sz="2000" dirty="0">
                <a:effectLst/>
                <a:latin typeface="Arial" panose="020B0604020202020204" pitchFamily="34" charset="0"/>
                <a:ea typeface="Times New Roman" panose="02020603050405020304" pitchFamily="18" charset="0"/>
                <a:cs typeface="Arial" panose="020B0604020202020204" pitchFamily="34" charset="0"/>
              </a:rPr>
              <a:t>Java API for RESTful Web Services (JAX-RS) is the Java API for creating REST web services. JAX-RS uses annotations to simplify the development and deployment of web services. JAX-RS is part of JDK, so you don’t need to include anything to use it’s annotations.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0837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5F203-0A49-4D0B-973F-00979A03807A}"/>
              </a:ext>
            </a:extLst>
          </p:cNvPr>
          <p:cNvSpPr>
            <a:spLocks noGrp="1"/>
          </p:cNvSpPr>
          <p:nvPr>
            <p:ph idx="1"/>
          </p:nvPr>
        </p:nvSpPr>
        <p:spPr>
          <a:xfrm>
            <a:off x="561975" y="542925"/>
            <a:ext cx="8712027" cy="5498437"/>
          </a:xfrm>
        </p:spPr>
        <p:txBody>
          <a:bodyPr>
            <a:normAutofit fontScale="92500" lnSpcReduction="10000"/>
          </a:bodyPr>
          <a:lstStyle/>
          <a:p>
            <a:pPr marL="0" indent="0">
              <a:lnSpc>
                <a:spcPct val="107000"/>
              </a:lnSpc>
              <a:spcBef>
                <a:spcPts val="2250"/>
              </a:spcBef>
              <a:spcAft>
                <a:spcPts val="1500"/>
              </a:spcAft>
              <a:buNone/>
            </a:pPr>
            <a:r>
              <a:rPr lang="en-IN" sz="2000" b="1" dirty="0">
                <a:effectLst/>
                <a:latin typeface="Arial" panose="020B0604020202020204" pitchFamily="34" charset="0"/>
                <a:ea typeface="Times New Roman" panose="02020603050405020304" pitchFamily="18" charset="0"/>
                <a:cs typeface="Arial" panose="020B0604020202020204" pitchFamily="34" charset="0"/>
              </a:rPr>
              <a:t>Restful Web Services Annotations</a:t>
            </a:r>
            <a:endParaRPr lang="en-IN" sz="2000" b="1" dirty="0">
              <a:latin typeface="Arial" panose="020B0604020202020204" pitchFamily="34" charset="0"/>
              <a:ea typeface="Times New Roman" panose="02020603050405020304" pitchFamily="18" charset="0"/>
              <a:cs typeface="Arial" panose="020B0604020202020204" pitchFamily="34" charset="0"/>
            </a:endParaRPr>
          </a:p>
          <a:p>
            <a:pPr marL="0" indent="0">
              <a:lnSpc>
                <a:spcPct val="107000"/>
              </a:lnSpc>
              <a:spcBef>
                <a:spcPts val="2250"/>
              </a:spcBef>
              <a:spcAft>
                <a:spcPts val="1500"/>
              </a:spcAft>
              <a:buNone/>
            </a:pPr>
            <a:r>
              <a:rPr lang="en-IN" sz="2000" b="1" dirty="0">
                <a:effectLst/>
                <a:latin typeface="Arial" panose="020B0604020202020204" pitchFamily="34" charset="0"/>
                <a:ea typeface="Times New Roman" panose="02020603050405020304" pitchFamily="18" charset="0"/>
                <a:cs typeface="Arial" panose="020B0604020202020204" pitchFamily="34" charset="0"/>
              </a:rPr>
              <a:t>@Path </a:t>
            </a:r>
            <a:r>
              <a:rPr lang="en-IN" sz="2000" dirty="0">
                <a:effectLst/>
                <a:latin typeface="Arial" panose="020B0604020202020204" pitchFamily="34" charset="0"/>
                <a:ea typeface="Times New Roman" panose="02020603050405020304" pitchFamily="18" charset="0"/>
                <a:cs typeface="Arial" panose="020B0604020202020204" pitchFamily="34" charset="0"/>
              </a:rPr>
              <a:t> used to specify the relative path of class and methods. We can get the URI of a webservice by scanning the Path annotation value.</a:t>
            </a:r>
            <a:endParaRPr lang="en-IN" sz="2000" dirty="0">
              <a:latin typeface="Arial" panose="020B0604020202020204" pitchFamily="34" charset="0"/>
              <a:ea typeface="Times New Roman" panose="02020603050405020304" pitchFamily="18" charset="0"/>
              <a:cs typeface="Arial" panose="020B0604020202020204" pitchFamily="34" charset="0"/>
            </a:endParaRPr>
          </a:p>
          <a:p>
            <a:pPr marL="0" indent="0">
              <a:lnSpc>
                <a:spcPct val="107000"/>
              </a:lnSpc>
              <a:spcBef>
                <a:spcPts val="2250"/>
              </a:spcBef>
              <a:spcAft>
                <a:spcPts val="1500"/>
              </a:spcAft>
              <a:buNone/>
            </a:pPr>
            <a:r>
              <a:rPr lang="en-IN" sz="2000" b="1" dirty="0">
                <a:effectLst/>
                <a:latin typeface="Arial" panose="020B0604020202020204" pitchFamily="34" charset="0"/>
                <a:ea typeface="Times New Roman" panose="02020603050405020304" pitchFamily="18" charset="0"/>
                <a:cs typeface="Arial" panose="020B0604020202020204" pitchFamily="34" charset="0"/>
              </a:rPr>
              <a:t>@GET,@POST,@PUT,@DELETE</a:t>
            </a:r>
            <a:r>
              <a:rPr lang="en-IN" sz="2000" dirty="0">
                <a:effectLst/>
                <a:latin typeface="Arial" panose="020B0604020202020204" pitchFamily="34" charset="0"/>
                <a:ea typeface="Times New Roman" panose="02020603050405020304" pitchFamily="18" charset="0"/>
                <a:cs typeface="Arial" panose="020B0604020202020204" pitchFamily="34" charset="0"/>
              </a:rPr>
              <a:t> used to specify the HTTP request type for a method.</a:t>
            </a:r>
            <a:endParaRPr lang="en-IN" sz="2000" dirty="0">
              <a:latin typeface="Arial" panose="020B0604020202020204" pitchFamily="34" charset="0"/>
              <a:ea typeface="Times New Roman" panose="02020603050405020304" pitchFamily="18" charset="0"/>
              <a:cs typeface="Arial" panose="020B0604020202020204" pitchFamily="34" charset="0"/>
            </a:endParaRPr>
          </a:p>
          <a:p>
            <a:pPr marL="0" indent="0">
              <a:lnSpc>
                <a:spcPct val="107000"/>
              </a:lnSpc>
              <a:spcBef>
                <a:spcPts val="2250"/>
              </a:spcBef>
              <a:spcAft>
                <a:spcPts val="1500"/>
              </a:spcAft>
              <a:buNone/>
            </a:pPr>
            <a:r>
              <a:rPr lang="en-IN" sz="2000" b="1" dirty="0">
                <a:effectLst/>
                <a:latin typeface="Arial" panose="020B0604020202020204" pitchFamily="34" charset="0"/>
                <a:ea typeface="Times New Roman" panose="02020603050405020304" pitchFamily="18" charset="0"/>
                <a:cs typeface="Arial" panose="020B0604020202020204" pitchFamily="34" charset="0"/>
              </a:rPr>
              <a:t>@Produces @Consumes</a:t>
            </a:r>
            <a:r>
              <a:rPr lang="en-IN" sz="2000" dirty="0">
                <a:effectLst/>
                <a:latin typeface="Arial" panose="020B0604020202020204" pitchFamily="34" charset="0"/>
                <a:ea typeface="Times New Roman" panose="02020603050405020304" pitchFamily="18" charset="0"/>
                <a:cs typeface="Arial" panose="020B0604020202020204" pitchFamily="34" charset="0"/>
              </a:rPr>
              <a:t> used to specify the request and response types.</a:t>
            </a:r>
            <a:endParaRPr lang="en-IN" sz="2000" dirty="0">
              <a:latin typeface="Arial" panose="020B0604020202020204" pitchFamily="34" charset="0"/>
              <a:ea typeface="Times New Roman" panose="02020603050405020304" pitchFamily="18" charset="0"/>
              <a:cs typeface="Arial" panose="020B0604020202020204" pitchFamily="34" charset="0"/>
            </a:endParaRPr>
          </a:p>
          <a:p>
            <a:pPr marL="0" indent="0">
              <a:lnSpc>
                <a:spcPct val="107000"/>
              </a:lnSpc>
              <a:spcBef>
                <a:spcPts val="2250"/>
              </a:spcBef>
              <a:spcAft>
                <a:spcPts val="1500"/>
              </a:spcAft>
              <a:buNone/>
            </a:pPr>
            <a:r>
              <a:rPr lang="en-IN" sz="2000" b="1" dirty="0">
                <a:effectLst/>
                <a:latin typeface="Arial" panose="020B0604020202020204" pitchFamily="34" charset="0"/>
                <a:ea typeface="Times New Roman" panose="02020603050405020304" pitchFamily="18" charset="0"/>
                <a:cs typeface="Arial" panose="020B0604020202020204" pitchFamily="34" charset="0"/>
              </a:rPr>
              <a:t>@PathParam</a:t>
            </a:r>
            <a:r>
              <a:rPr lang="en-IN" sz="2000" dirty="0">
                <a:effectLst/>
                <a:latin typeface="Arial" panose="020B0604020202020204" pitchFamily="34" charset="0"/>
                <a:ea typeface="Times New Roman" panose="02020603050405020304" pitchFamily="18" charset="0"/>
                <a:cs typeface="Arial" panose="020B0604020202020204" pitchFamily="34" charset="0"/>
              </a:rPr>
              <a:t> used to bind the method parameter to path value by parsing it.</a:t>
            </a:r>
          </a:p>
          <a:p>
            <a:pPr marL="0" indent="0">
              <a:lnSpc>
                <a:spcPct val="107000"/>
              </a:lnSpc>
              <a:spcBef>
                <a:spcPts val="2250"/>
              </a:spcBef>
              <a:spcAft>
                <a:spcPts val="1500"/>
              </a:spcAft>
              <a:buNone/>
            </a:pPr>
            <a:r>
              <a:rPr lang="en-IN" sz="2200" b="1" dirty="0">
                <a:latin typeface="Arial" panose="020B0604020202020204" pitchFamily="34" charset="0"/>
                <a:ea typeface="Calibri" panose="020F0502020204030204" pitchFamily="34" charset="0"/>
                <a:cs typeface="Arial" panose="020B0604020202020204" pitchFamily="34" charset="0"/>
              </a:rPr>
              <a:t>@XmlRootelement</a:t>
            </a:r>
            <a:r>
              <a:rPr lang="en-IN" sz="2200" dirty="0">
                <a:latin typeface="Arial" panose="020B0604020202020204" pitchFamily="34" charset="0"/>
                <a:ea typeface="Calibri" panose="020F0502020204030204" pitchFamily="34" charset="0"/>
                <a:cs typeface="Arial" panose="020B0604020202020204" pitchFamily="34" charset="0"/>
              </a:rPr>
              <a:t> T</a:t>
            </a:r>
            <a:r>
              <a:rPr lang="en-IN" sz="2200" dirty="0">
                <a:effectLst/>
                <a:latin typeface="Arial" panose="020B0604020202020204" pitchFamily="34" charset="0"/>
                <a:ea typeface="Times New Roman" panose="02020603050405020304" pitchFamily="18" charset="0"/>
                <a:cs typeface="Arial" panose="020B0604020202020204" pitchFamily="34" charset="0"/>
              </a:rPr>
              <a:t>he beans should be annotated with this to send XML response.</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2155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DB08-5657-4DE7-BA0E-096042223696}"/>
              </a:ext>
            </a:extLst>
          </p:cNvPr>
          <p:cNvSpPr>
            <a:spLocks noGrp="1"/>
          </p:cNvSpPr>
          <p:nvPr>
            <p:ph type="title"/>
          </p:nvPr>
        </p:nvSpPr>
        <p:spPr>
          <a:xfrm>
            <a:off x="677334" y="609600"/>
            <a:ext cx="8596668" cy="771525"/>
          </a:xfrm>
        </p:spPr>
        <p:txBody>
          <a:bodyPr>
            <a:normAutofit fontScale="90000"/>
          </a:bodyPr>
          <a:lstStyle/>
          <a:p>
            <a:r>
              <a:rPr lang="en-IN" sz="3600" b="1" dirty="0">
                <a:effectLst/>
                <a:latin typeface="var(--font-family--heading)"/>
                <a:ea typeface="Times New Roman" panose="02020603050405020304" pitchFamily="18" charset="0"/>
                <a:cs typeface="Times New Roman" panose="02020603050405020304" pitchFamily="18" charset="0"/>
              </a:rPr>
              <a:t>REST API Implementations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3085253-AE6D-4014-8B7A-8E14AF56A67E}"/>
              </a:ext>
            </a:extLst>
          </p:cNvPr>
          <p:cNvSpPr>
            <a:spLocks noGrp="1"/>
          </p:cNvSpPr>
          <p:nvPr>
            <p:ph idx="1"/>
          </p:nvPr>
        </p:nvSpPr>
        <p:spPr>
          <a:xfrm>
            <a:off x="677334" y="1533525"/>
            <a:ext cx="8596668" cy="4507837"/>
          </a:xfrm>
        </p:spPr>
        <p:txBody>
          <a:bodyPr>
            <a:normAutofit/>
          </a:bodyPr>
          <a:lstStyle/>
          <a:p>
            <a:pPr marL="0" indent="0">
              <a:lnSpc>
                <a:spcPct val="150000"/>
              </a:lnSpc>
              <a:spcBef>
                <a:spcPts val="1800"/>
              </a:spcBef>
              <a:spcAft>
                <a:spcPts val="1800"/>
              </a:spcAft>
              <a:buNone/>
            </a:pPr>
            <a:r>
              <a:rPr lang="en-IN" sz="2000" dirty="0">
                <a:effectLst/>
                <a:latin typeface="Arial" panose="020B0604020202020204" pitchFamily="34" charset="0"/>
                <a:ea typeface="Times New Roman" panose="02020603050405020304" pitchFamily="18" charset="0"/>
                <a:cs typeface="Arial" panose="020B0604020202020204" pitchFamily="34" charset="0"/>
              </a:rPr>
              <a:t>	There are two major implementations of JAX-RS API.</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Font typeface="+mj-lt"/>
              <a:buAutoNum type="arabicPeriod"/>
              <a:tabLst>
                <a:tab pos="457200" algn="l"/>
              </a:tabLst>
            </a:pPr>
            <a:r>
              <a:rPr lang="en-IN" sz="2000" b="1" dirty="0">
                <a:effectLst/>
                <a:latin typeface="Arial" panose="020B0604020202020204" pitchFamily="34" charset="0"/>
                <a:ea typeface="Times New Roman" panose="02020603050405020304" pitchFamily="18" charset="0"/>
                <a:cs typeface="Arial" panose="020B0604020202020204" pitchFamily="34" charset="0"/>
              </a:rPr>
              <a:t>Jersey</a:t>
            </a:r>
            <a:r>
              <a:rPr lang="en-IN" sz="2000" dirty="0">
                <a:effectLst/>
                <a:latin typeface="Arial" panose="020B0604020202020204" pitchFamily="34" charset="0"/>
                <a:ea typeface="Times New Roman" panose="02020603050405020304" pitchFamily="18" charset="0"/>
                <a:cs typeface="Arial" panose="020B0604020202020204" pitchFamily="34" charset="0"/>
              </a:rPr>
              <a:t>: </a:t>
            </a:r>
            <a:r>
              <a:rPr lang="en-IN" sz="2000" u="sng" dirty="0">
                <a:solidFill>
                  <a:srgbClr val="2B8DED"/>
                </a:solidFill>
                <a:effectLst/>
                <a:latin typeface="Arial" panose="020B0604020202020204" pitchFamily="34" charset="0"/>
                <a:ea typeface="Times New Roman" panose="02020603050405020304" pitchFamily="18" charset="0"/>
                <a:cs typeface="Arial" panose="020B0604020202020204" pitchFamily="34" charset="0"/>
                <a:hlinkClick r:id="rId2"/>
              </a:rPr>
              <a:t>Jersey</a:t>
            </a:r>
            <a:r>
              <a:rPr lang="en-IN" sz="2000" dirty="0">
                <a:effectLst/>
                <a:latin typeface="Arial" panose="020B0604020202020204" pitchFamily="34" charset="0"/>
                <a:ea typeface="Times New Roman" panose="02020603050405020304" pitchFamily="18" charset="0"/>
                <a:cs typeface="Arial" panose="020B0604020202020204" pitchFamily="34" charset="0"/>
              </a:rPr>
              <a:t> is the reference implementation provided by Sun. For using Jersey as our JAX-RS implementation, all we need to configure its servlet in web.xml and add required dependencies. Note that JAX-RS API is part of JDK not Jersey, so we have to add its dependency jars in our application.</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Font typeface="+mj-lt"/>
              <a:buAutoNum type="arabicPeriod"/>
              <a:tabLst>
                <a:tab pos="457200" algn="l"/>
              </a:tabLst>
            </a:pPr>
            <a:r>
              <a:rPr lang="en-IN" sz="2000" b="1" dirty="0" err="1">
                <a:effectLst/>
                <a:latin typeface="Arial" panose="020B0604020202020204" pitchFamily="34" charset="0"/>
                <a:ea typeface="Times New Roman" panose="02020603050405020304" pitchFamily="18" charset="0"/>
                <a:cs typeface="Arial" panose="020B0604020202020204" pitchFamily="34" charset="0"/>
              </a:rPr>
              <a:t>RESTEasy</a:t>
            </a:r>
            <a:r>
              <a:rPr lang="en-IN" sz="2000" dirty="0">
                <a:effectLst/>
                <a:latin typeface="Arial" panose="020B0604020202020204" pitchFamily="34" charset="0"/>
                <a:ea typeface="Times New Roman" panose="02020603050405020304" pitchFamily="18" charset="0"/>
                <a:cs typeface="Arial" panose="020B0604020202020204" pitchFamily="34" charset="0"/>
              </a:rPr>
              <a:t>: </a:t>
            </a:r>
            <a:r>
              <a:rPr lang="en-IN" sz="2000" u="sng" dirty="0" err="1">
                <a:solidFill>
                  <a:srgbClr val="2B8DED"/>
                </a:solidFill>
                <a:effectLst/>
                <a:latin typeface="Arial" panose="020B0604020202020204" pitchFamily="34" charset="0"/>
                <a:ea typeface="Times New Roman" panose="02020603050405020304" pitchFamily="18" charset="0"/>
                <a:cs typeface="Arial" panose="020B0604020202020204" pitchFamily="34" charset="0"/>
                <a:hlinkClick r:id="rId3"/>
              </a:rPr>
              <a:t>RESTEasy</a:t>
            </a:r>
            <a:r>
              <a:rPr lang="en-IN" sz="2000" dirty="0">
                <a:effectLst/>
                <a:latin typeface="Arial" panose="020B0604020202020204" pitchFamily="34" charset="0"/>
                <a:ea typeface="Times New Roman" panose="02020603050405020304" pitchFamily="18" charset="0"/>
                <a:cs typeface="Arial" panose="020B0604020202020204" pitchFamily="34" charset="0"/>
              </a:rPr>
              <a:t> is the JBoss project that provides JAX-RS implementation.</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787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FBC51-E845-4CFB-A139-09E1F851FECA}"/>
              </a:ext>
            </a:extLst>
          </p:cNvPr>
          <p:cNvSpPr>
            <a:spLocks noGrp="1"/>
          </p:cNvSpPr>
          <p:nvPr>
            <p:ph idx="1"/>
          </p:nvPr>
        </p:nvSpPr>
        <p:spPr>
          <a:xfrm>
            <a:off x="677334" y="504825"/>
            <a:ext cx="8596668" cy="5536537"/>
          </a:xfrm>
        </p:spPr>
        <p:txBody>
          <a:bodyPr>
            <a:normAutofit/>
          </a:bodyPr>
          <a:lstStyle/>
          <a:p>
            <a:pPr algn="l">
              <a:buFont typeface="Arial" panose="020B0604020202020204" pitchFamily="34" charset="0"/>
              <a:buChar char="•"/>
            </a:pPr>
            <a:r>
              <a:rPr lang="en-US" sz="2000" b="0" i="0" dirty="0">
                <a:solidFill>
                  <a:srgbClr val="222222"/>
                </a:solidFill>
                <a:effectLst/>
                <a:latin typeface="Arial" panose="020B0604020202020204" pitchFamily="34" charset="0"/>
                <a:cs typeface="Arial" panose="020B0604020202020204" pitchFamily="34" charset="0"/>
              </a:rPr>
              <a:t>SOAP stands for Simple Object Access Protocol whereas REST stands for Representational State Transfer.</a:t>
            </a:r>
          </a:p>
          <a:p>
            <a:pPr algn="l">
              <a:buFont typeface="Arial" panose="020B0604020202020204" pitchFamily="34" charset="0"/>
              <a:buChar char="•"/>
            </a:pPr>
            <a:r>
              <a:rPr lang="en-US" sz="2000" b="0" i="0" dirty="0">
                <a:solidFill>
                  <a:srgbClr val="222222"/>
                </a:solidFill>
                <a:effectLst/>
                <a:latin typeface="Arial" panose="020B0604020202020204" pitchFamily="34" charset="0"/>
                <a:cs typeface="Arial" panose="020B0604020202020204" pitchFamily="34" charset="0"/>
              </a:rPr>
              <a:t>SOAP is a protocol whereas REST is an architectural pattern.</a:t>
            </a:r>
          </a:p>
          <a:p>
            <a:pPr algn="l">
              <a:buFont typeface="Arial" panose="020B0604020202020204" pitchFamily="34" charset="0"/>
              <a:buChar char="•"/>
            </a:pPr>
            <a:r>
              <a:rPr lang="en-US" sz="2000" b="0" i="0" dirty="0">
                <a:solidFill>
                  <a:srgbClr val="222222"/>
                </a:solidFill>
                <a:effectLst/>
                <a:latin typeface="Arial" panose="020B0604020202020204" pitchFamily="34" charset="0"/>
                <a:cs typeface="Arial" panose="020B0604020202020204" pitchFamily="34" charset="0"/>
              </a:rPr>
              <a:t>SOAP uses service interfaces to expose its functionality to client applications while REST uses Uniform Service locators to access to the components on the hardware device.</a:t>
            </a:r>
          </a:p>
          <a:p>
            <a:pPr algn="l">
              <a:buFont typeface="Arial" panose="020B0604020202020204" pitchFamily="34" charset="0"/>
              <a:buChar char="•"/>
            </a:pPr>
            <a:r>
              <a:rPr lang="en-US" sz="2000" b="0" i="0" dirty="0">
                <a:solidFill>
                  <a:srgbClr val="222222"/>
                </a:solidFill>
                <a:effectLst/>
                <a:latin typeface="Arial" panose="020B0604020202020204" pitchFamily="34" charset="0"/>
                <a:cs typeface="Arial" panose="020B0604020202020204" pitchFamily="34" charset="0"/>
              </a:rPr>
              <a:t>SOAP needs more bandwidth for its usage whereas REST doesn’t need much bandwidth.</a:t>
            </a:r>
          </a:p>
          <a:p>
            <a:pPr algn="l">
              <a:buFont typeface="Arial" panose="020B0604020202020204" pitchFamily="34" charset="0"/>
              <a:buChar char="•"/>
            </a:pPr>
            <a:r>
              <a:rPr lang="en-US" sz="2000" b="0" i="0" dirty="0">
                <a:solidFill>
                  <a:srgbClr val="222222"/>
                </a:solidFill>
                <a:effectLst/>
                <a:latin typeface="Arial" panose="020B0604020202020204" pitchFamily="34" charset="0"/>
                <a:cs typeface="Arial" panose="020B0604020202020204" pitchFamily="34" charset="0"/>
              </a:rPr>
              <a:t>SOAP only works with XML formats whereas REST work with plain text, XML, HTML and JSON.</a:t>
            </a:r>
          </a:p>
          <a:p>
            <a:pPr algn="l">
              <a:buFont typeface="Arial" panose="020B0604020202020204" pitchFamily="34" charset="0"/>
              <a:buChar char="•"/>
            </a:pPr>
            <a:r>
              <a:rPr lang="en-US" sz="2000" b="0" i="0" dirty="0">
                <a:solidFill>
                  <a:srgbClr val="222222"/>
                </a:solidFill>
                <a:effectLst/>
                <a:latin typeface="Arial" panose="020B0604020202020204" pitchFamily="34" charset="0"/>
                <a:cs typeface="Arial" panose="020B0604020202020204" pitchFamily="34" charset="0"/>
              </a:rPr>
              <a:t>SOAP cannot make use of REST whereas REST can make use of SOAP.</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3336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377BA-3D2C-4B50-9215-2F7858A7BE9F}"/>
              </a:ext>
            </a:extLst>
          </p:cNvPr>
          <p:cNvSpPr>
            <a:spLocks noGrp="1"/>
          </p:cNvSpPr>
          <p:nvPr>
            <p:ph idx="1"/>
          </p:nvPr>
        </p:nvSpPr>
        <p:spPr>
          <a:xfrm>
            <a:off x="677334" y="581025"/>
            <a:ext cx="8596668" cy="5460337"/>
          </a:xfrm>
        </p:spPr>
        <p:txBody>
          <a:bodyPr>
            <a:noAutofit/>
          </a:bodyPr>
          <a:lstStyle/>
          <a:p>
            <a:r>
              <a:rPr lang="en-US" sz="2000" b="0" i="0" dirty="0">
                <a:solidFill>
                  <a:srgbClr val="222222"/>
                </a:solidFill>
                <a:effectLst/>
                <a:latin typeface="Arial" panose="020B0604020202020204" pitchFamily="34" charset="0"/>
                <a:cs typeface="Arial" panose="020B0604020202020204" pitchFamily="34" charset="0"/>
              </a:rPr>
              <a:t>SOAP is a protocol. SOAP was designed with a specification. It includes a WSDL file which has the required information on what the web service does in addition to the location of the web service.</a:t>
            </a:r>
          </a:p>
          <a:p>
            <a:pPr algn="l">
              <a:buFont typeface="Arial" panose="020B0604020202020204" pitchFamily="34" charset="0"/>
              <a:buChar char="•"/>
            </a:pPr>
            <a:r>
              <a:rPr lang="en-US" sz="2000" b="0" i="0" dirty="0">
                <a:solidFill>
                  <a:srgbClr val="222222"/>
                </a:solidFill>
                <a:effectLst/>
                <a:latin typeface="Arial" panose="020B0604020202020204" pitchFamily="34" charset="0"/>
                <a:cs typeface="Arial" panose="020B0604020202020204" pitchFamily="34" charset="0"/>
              </a:rPr>
              <a:t>REST is an Architectural style in which a web service can only be treated as a RESTful service if it follows the constraints of being</a:t>
            </a:r>
          </a:p>
          <a:p>
            <a:pPr marL="742950" lvl="1" indent="-285750" algn="l">
              <a:buFont typeface="+mj-lt"/>
              <a:buAutoNum type="arabicPeriod"/>
            </a:pPr>
            <a:r>
              <a:rPr lang="en-US" sz="2000" b="0" i="0" dirty="0">
                <a:solidFill>
                  <a:srgbClr val="222222"/>
                </a:solidFill>
                <a:effectLst/>
                <a:latin typeface="Arial" panose="020B0604020202020204" pitchFamily="34" charset="0"/>
                <a:cs typeface="Arial" panose="020B0604020202020204" pitchFamily="34" charset="0"/>
              </a:rPr>
              <a:t>Client Server</a:t>
            </a:r>
          </a:p>
          <a:p>
            <a:pPr marL="742950" lvl="1" indent="-285750" algn="l">
              <a:buFont typeface="+mj-lt"/>
              <a:buAutoNum type="arabicPeriod"/>
            </a:pPr>
            <a:r>
              <a:rPr lang="en-US" sz="2000" b="0" i="0" dirty="0">
                <a:solidFill>
                  <a:srgbClr val="222222"/>
                </a:solidFill>
                <a:effectLst/>
                <a:latin typeface="Arial" panose="020B0604020202020204" pitchFamily="34" charset="0"/>
                <a:cs typeface="Arial" panose="020B0604020202020204" pitchFamily="34" charset="0"/>
              </a:rPr>
              <a:t>Stateless</a:t>
            </a:r>
          </a:p>
          <a:p>
            <a:pPr marL="742950" lvl="1" indent="-285750" algn="l">
              <a:buFont typeface="+mj-lt"/>
              <a:buAutoNum type="arabicPeriod"/>
            </a:pPr>
            <a:r>
              <a:rPr lang="en-US" sz="2000" b="0" i="0" dirty="0">
                <a:solidFill>
                  <a:srgbClr val="222222"/>
                </a:solidFill>
                <a:effectLst/>
                <a:latin typeface="Arial" panose="020B0604020202020204" pitchFamily="34" charset="0"/>
                <a:cs typeface="Arial" panose="020B0604020202020204" pitchFamily="34" charset="0"/>
              </a:rPr>
              <a:t>Cacheable</a:t>
            </a:r>
          </a:p>
          <a:p>
            <a:pPr marL="742950" lvl="1" indent="-285750" algn="l">
              <a:buFont typeface="+mj-lt"/>
              <a:buAutoNum type="arabicPeriod"/>
            </a:pPr>
            <a:r>
              <a:rPr lang="en-US" sz="2000" b="0" i="0" dirty="0">
                <a:solidFill>
                  <a:srgbClr val="222222"/>
                </a:solidFill>
                <a:effectLst/>
                <a:latin typeface="Arial" panose="020B0604020202020204" pitchFamily="34" charset="0"/>
                <a:cs typeface="Arial" panose="020B0604020202020204" pitchFamily="34" charset="0"/>
              </a:rPr>
              <a:t>Layered System</a:t>
            </a:r>
          </a:p>
          <a:p>
            <a:pPr marL="742950" lvl="1" indent="-285750" algn="l">
              <a:buFont typeface="+mj-lt"/>
              <a:buAutoNum type="arabicPeriod"/>
            </a:pPr>
            <a:r>
              <a:rPr lang="en-US" sz="2000" b="0" i="0" dirty="0">
                <a:solidFill>
                  <a:srgbClr val="222222"/>
                </a:solidFill>
                <a:effectLst/>
                <a:latin typeface="Arial" panose="020B0604020202020204" pitchFamily="34" charset="0"/>
                <a:cs typeface="Arial" panose="020B0604020202020204" pitchFamily="34" charset="0"/>
              </a:rPr>
              <a:t>Uniform Interface</a:t>
            </a:r>
          </a:p>
          <a:p>
            <a:r>
              <a:rPr lang="en-US" sz="2000" b="0" i="0" dirty="0">
                <a:solidFill>
                  <a:srgbClr val="222222"/>
                </a:solidFill>
                <a:effectLst/>
                <a:latin typeface="Arial" panose="020B0604020202020204" pitchFamily="34" charset="0"/>
                <a:cs typeface="Arial" panose="020B0604020202020204" pitchFamily="34" charset="0"/>
              </a:rPr>
              <a:t>SOAP cannot make use of REST since SOAP is a protocol and REST is an architectural pattern.</a:t>
            </a:r>
          </a:p>
          <a:p>
            <a:r>
              <a:rPr lang="en-US" sz="2000" b="0" i="0" dirty="0">
                <a:solidFill>
                  <a:srgbClr val="222222"/>
                </a:solidFill>
                <a:effectLst/>
                <a:latin typeface="Arial" panose="020B0604020202020204" pitchFamily="34" charset="0"/>
                <a:cs typeface="Arial" panose="020B0604020202020204" pitchFamily="34" charset="0"/>
              </a:rPr>
              <a:t>REST can make use of SOAP as the underlying protocol for web services, because in the end it is just an architectural pattern.</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5923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EF27E-3A19-4009-950F-86FD4CE439A1}"/>
              </a:ext>
            </a:extLst>
          </p:cNvPr>
          <p:cNvSpPr>
            <a:spLocks noGrp="1"/>
          </p:cNvSpPr>
          <p:nvPr>
            <p:ph idx="1"/>
          </p:nvPr>
        </p:nvSpPr>
        <p:spPr>
          <a:xfrm>
            <a:off x="677334" y="628651"/>
            <a:ext cx="8596668" cy="5412712"/>
          </a:xfrm>
        </p:spPr>
        <p:txBody>
          <a:bodyPr>
            <a:normAutofit/>
          </a:bodyPr>
          <a:lstStyle/>
          <a:p>
            <a:r>
              <a:rPr lang="en-US" sz="2000" b="0" i="0" dirty="0">
                <a:solidFill>
                  <a:srgbClr val="222222"/>
                </a:solidFill>
                <a:effectLst/>
                <a:latin typeface="Arial" panose="020B0604020202020204" pitchFamily="34" charset="0"/>
                <a:cs typeface="Arial" panose="020B0604020202020204" pitchFamily="34" charset="0"/>
              </a:rPr>
              <a:t>SOAP uses service interfaces to expose its functionality to client applications. In SOAP, the WSDL file provides the client with the necessary information which can be used to understand what services the web service can offer.</a:t>
            </a:r>
          </a:p>
          <a:p>
            <a:r>
              <a:rPr lang="en-US" sz="2000" b="0" i="0" dirty="0">
                <a:solidFill>
                  <a:srgbClr val="222222"/>
                </a:solidFill>
                <a:effectLst/>
                <a:latin typeface="Arial" panose="020B0604020202020204" pitchFamily="34" charset="0"/>
                <a:cs typeface="Arial" panose="020B0604020202020204" pitchFamily="34" charset="0"/>
              </a:rPr>
              <a:t>REST use Uniform Service locators to access to the components on the hardware device.</a:t>
            </a:r>
          </a:p>
          <a:p>
            <a:r>
              <a:rPr lang="en-US" sz="2000" b="0" i="0" dirty="0">
                <a:solidFill>
                  <a:srgbClr val="222222"/>
                </a:solidFill>
                <a:effectLst/>
                <a:latin typeface="Arial" panose="020B0604020202020204" pitchFamily="34" charset="0"/>
                <a:cs typeface="Arial" panose="020B0604020202020204" pitchFamily="34" charset="0"/>
              </a:rPr>
              <a:t>SOAP requires more bandwidth for its usage. Since SOAP Messages contain a lot of information inside of it, the amount of data transfer using SOAP is generally a lot.</a:t>
            </a:r>
          </a:p>
          <a:p>
            <a:r>
              <a:rPr lang="en-US" sz="2000" b="0" i="0" dirty="0">
                <a:solidFill>
                  <a:srgbClr val="222222"/>
                </a:solidFill>
                <a:effectLst/>
                <a:latin typeface="Arial" panose="020B0604020202020204" pitchFamily="34" charset="0"/>
                <a:cs typeface="Arial" panose="020B0604020202020204" pitchFamily="34" charset="0"/>
              </a:rPr>
              <a:t>REST does not need much bandwidth when requests are sent to the server. REST messages mostly just consist of JSON messages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2297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AE2A-7FCD-4BFE-B3AF-0EAD6D2D8A08}"/>
              </a:ext>
            </a:extLst>
          </p:cNvPr>
          <p:cNvSpPr>
            <a:spLocks noGrp="1"/>
          </p:cNvSpPr>
          <p:nvPr>
            <p:ph type="title"/>
          </p:nvPr>
        </p:nvSpPr>
        <p:spPr>
          <a:xfrm>
            <a:off x="677334" y="609600"/>
            <a:ext cx="8596668" cy="771525"/>
          </a:xfrm>
        </p:spPr>
        <p:txBody>
          <a:bodyPr/>
          <a:lstStyle/>
          <a:p>
            <a:r>
              <a:rPr lang="en-US" dirty="0"/>
              <a:t>When to use REST?</a:t>
            </a:r>
            <a:endParaRPr lang="en-IN" dirty="0"/>
          </a:p>
        </p:txBody>
      </p:sp>
      <p:sp>
        <p:nvSpPr>
          <p:cNvPr id="3" name="Content Placeholder 2">
            <a:extLst>
              <a:ext uri="{FF2B5EF4-FFF2-40B4-BE49-F238E27FC236}">
                <a16:creationId xmlns:a16="http://schemas.microsoft.com/office/drawing/2014/main" id="{2504559B-E6DE-474F-AAB5-04D3D2639AB2}"/>
              </a:ext>
            </a:extLst>
          </p:cNvPr>
          <p:cNvSpPr>
            <a:spLocks noGrp="1"/>
          </p:cNvSpPr>
          <p:nvPr>
            <p:ph idx="1"/>
          </p:nvPr>
        </p:nvSpPr>
        <p:spPr>
          <a:xfrm>
            <a:off x="677334" y="1381125"/>
            <a:ext cx="8596668" cy="4660237"/>
          </a:xfrm>
        </p:spPr>
        <p:txBody>
          <a:bodyPr>
            <a:normAutofit/>
          </a:bodyPr>
          <a:lstStyle/>
          <a:p>
            <a:pPr marL="0" indent="0" algn="l">
              <a:buNone/>
            </a:pPr>
            <a:r>
              <a:rPr lang="en-US" sz="2000" b="1" i="0" dirty="0">
                <a:solidFill>
                  <a:srgbClr val="222222"/>
                </a:solidFill>
                <a:effectLst/>
                <a:latin typeface="Arial" panose="020B0604020202020204" pitchFamily="34" charset="0"/>
                <a:cs typeface="Arial" panose="020B0604020202020204" pitchFamily="34" charset="0"/>
              </a:rPr>
              <a:t>REST services should be used in the following instances</a:t>
            </a:r>
            <a:endParaRPr lang="en-US" sz="2000" b="0" i="0" dirty="0">
              <a:solidFill>
                <a:srgbClr val="222222"/>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1" i="0" dirty="0">
                <a:solidFill>
                  <a:srgbClr val="222222"/>
                </a:solidFill>
                <a:effectLst/>
                <a:latin typeface="Arial" panose="020B0604020202020204" pitchFamily="34" charset="0"/>
                <a:cs typeface="Arial" panose="020B0604020202020204" pitchFamily="34" charset="0"/>
              </a:rPr>
              <a:t>Limited resources and bandwidth</a:t>
            </a:r>
            <a:r>
              <a:rPr lang="en-US" sz="2000" b="0" i="0" dirty="0">
                <a:solidFill>
                  <a:srgbClr val="222222"/>
                </a:solidFill>
                <a:effectLst/>
                <a:latin typeface="Arial" panose="020B0604020202020204" pitchFamily="34" charset="0"/>
                <a:cs typeface="Arial" panose="020B0604020202020204" pitchFamily="34" charset="0"/>
              </a:rPr>
              <a:t> – Since SOAP messages are heavier in content and consume a far greater bandwidth, REST should be used in instances where network bandwidth is a constraint.</a:t>
            </a:r>
          </a:p>
          <a:p>
            <a:pPr algn="l">
              <a:buFont typeface="Arial" panose="020B0604020202020204" pitchFamily="34" charset="0"/>
              <a:buChar char="•"/>
            </a:pPr>
            <a:r>
              <a:rPr lang="en-US" sz="2000" b="1" i="0" dirty="0">
                <a:solidFill>
                  <a:srgbClr val="222222"/>
                </a:solidFill>
                <a:effectLst/>
                <a:latin typeface="Arial" panose="020B0604020202020204" pitchFamily="34" charset="0"/>
                <a:cs typeface="Arial" panose="020B0604020202020204" pitchFamily="34" charset="0"/>
              </a:rPr>
              <a:t>Statelessness</a:t>
            </a:r>
            <a:r>
              <a:rPr lang="en-US" sz="2000" b="0" i="0" dirty="0">
                <a:solidFill>
                  <a:srgbClr val="222222"/>
                </a:solidFill>
                <a:effectLst/>
                <a:latin typeface="Arial" panose="020B0604020202020204" pitchFamily="34" charset="0"/>
                <a:cs typeface="Arial" panose="020B0604020202020204" pitchFamily="34" charset="0"/>
              </a:rPr>
              <a:t> – If there is no need to maintain a state of information from one request to another then REST should be used. If you need a proper information flow wherein some information from one request needs to flow into another then SOAP is more suited for that purpose. </a:t>
            </a:r>
          </a:p>
          <a:p>
            <a:pPr>
              <a:buFont typeface="Arial" panose="020B0604020202020204" pitchFamily="34" charset="0"/>
              <a:buChar char="•"/>
            </a:pPr>
            <a:r>
              <a:rPr lang="en-US" sz="2000" b="1" i="0" dirty="0">
                <a:solidFill>
                  <a:srgbClr val="222222"/>
                </a:solidFill>
                <a:effectLst/>
                <a:latin typeface="Arial" panose="020B0604020202020204" pitchFamily="34" charset="0"/>
                <a:cs typeface="Arial" panose="020B0604020202020204" pitchFamily="34" charset="0"/>
              </a:rPr>
              <a:t>Ease of coding </a:t>
            </a:r>
            <a:r>
              <a:rPr lang="en-US" sz="2000" b="0" i="0" dirty="0">
                <a:solidFill>
                  <a:srgbClr val="222222"/>
                </a:solidFill>
                <a:effectLst/>
                <a:latin typeface="Arial" panose="020B0604020202020204" pitchFamily="34" charset="0"/>
                <a:cs typeface="Arial" panose="020B0604020202020204" pitchFamily="34" charset="0"/>
              </a:rPr>
              <a:t>– Coding REST Services and subsequent implementation is far easier than SOAP. So if a quick win solution is required for web services, then REST is the way to go.</a:t>
            </a:r>
          </a:p>
          <a:p>
            <a:pPr algn="l">
              <a:buFont typeface="Arial" panose="020B0604020202020204" pitchFamily="34" charset="0"/>
              <a:buChar char="•"/>
            </a:pPr>
            <a:endParaRPr lang="en-IN" sz="2000" dirty="0"/>
          </a:p>
        </p:txBody>
      </p:sp>
    </p:spTree>
    <p:extLst>
      <p:ext uri="{BB962C8B-B14F-4D97-AF65-F5344CB8AC3E}">
        <p14:creationId xmlns:p14="http://schemas.microsoft.com/office/powerpoint/2010/main" val="2643501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9F8D66-0A12-4038-9CBA-4C1604A7D792}"/>
              </a:ext>
            </a:extLst>
          </p:cNvPr>
          <p:cNvSpPr>
            <a:spLocks noGrp="1"/>
          </p:cNvSpPr>
          <p:nvPr>
            <p:ph idx="1"/>
          </p:nvPr>
        </p:nvSpPr>
        <p:spPr>
          <a:xfrm>
            <a:off x="647700" y="1028701"/>
            <a:ext cx="8626302" cy="5012662"/>
          </a:xfrm>
        </p:spPr>
        <p:txBody>
          <a:bodyPr>
            <a:normAutofit/>
          </a:bodyPr>
          <a:lstStyle/>
          <a:p>
            <a:pPr algn="l">
              <a:buFont typeface="Arial" panose="020B0604020202020204" pitchFamily="34" charset="0"/>
              <a:buChar char="•"/>
            </a:pPr>
            <a:r>
              <a:rPr lang="en-US" sz="2000" b="1" i="0" dirty="0">
                <a:solidFill>
                  <a:srgbClr val="222222"/>
                </a:solidFill>
                <a:effectLst/>
                <a:latin typeface="Arial" panose="020B0604020202020204" pitchFamily="34" charset="0"/>
                <a:cs typeface="Arial" panose="020B0604020202020204" pitchFamily="34" charset="0"/>
              </a:rPr>
              <a:t>Caching </a:t>
            </a:r>
            <a:r>
              <a:rPr lang="en-US" sz="2000" b="0" i="0" dirty="0">
                <a:solidFill>
                  <a:srgbClr val="222222"/>
                </a:solidFill>
                <a:effectLst/>
                <a:latin typeface="Arial" panose="020B0604020202020204" pitchFamily="34" charset="0"/>
                <a:cs typeface="Arial" panose="020B0604020202020204" pitchFamily="34" charset="0"/>
              </a:rPr>
              <a:t>– If there is a need to cache a lot of requests then REST is the perfect solution. At times, clients could request for the same resource multiple times. This can increase the number of requests which are sent to the server. By implementing a cache, the most frequent queries results can be stored in an intermediate location. So whenever the client requests for a resource, it will first check the cache. If the resources exist then, it will not proceed to the server. So caching can help in minimizing the amount of trips which are made to the web server.</a:t>
            </a:r>
          </a:p>
          <a:p>
            <a:endParaRPr lang="en-IN" sz="2000" dirty="0"/>
          </a:p>
        </p:txBody>
      </p:sp>
    </p:spTree>
    <p:extLst>
      <p:ext uri="{BB962C8B-B14F-4D97-AF65-F5344CB8AC3E}">
        <p14:creationId xmlns:p14="http://schemas.microsoft.com/office/powerpoint/2010/main" val="379163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6232-D6FD-493C-8AAD-31EA8603675A}"/>
              </a:ext>
            </a:extLst>
          </p:cNvPr>
          <p:cNvSpPr>
            <a:spLocks noGrp="1"/>
          </p:cNvSpPr>
          <p:nvPr>
            <p:ph type="title"/>
          </p:nvPr>
        </p:nvSpPr>
        <p:spPr/>
        <p:txBody>
          <a:bodyPr>
            <a:normAutofit fontScale="90000"/>
          </a:bodyPr>
          <a:lstStyle/>
          <a:p>
            <a:r>
              <a:rPr lang="en-US" sz="4000" b="1" i="0" dirty="0">
                <a:effectLst/>
              </a:rPr>
              <a:t>Advantages of RESTful web services</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DD42F3D8-B5C0-4BCC-80DA-8E3EE9BA5B5E}"/>
              </a:ext>
            </a:extLst>
          </p:cNvPr>
          <p:cNvSpPr>
            <a:spLocks noGrp="1"/>
          </p:cNvSpPr>
          <p:nvPr>
            <p:ph idx="1"/>
          </p:nvPr>
        </p:nvSpPr>
        <p:spPr>
          <a:xfrm>
            <a:off x="677334" y="1695451"/>
            <a:ext cx="8596668" cy="4345912"/>
          </a:xfrm>
        </p:spPr>
        <p:txBody>
          <a:bodyPr>
            <a:normAutofit/>
          </a:bodyPr>
          <a:lstStyle/>
          <a:p>
            <a:pPr algn="l">
              <a:buFont typeface="Arial" panose="020B0604020202020204" pitchFamily="34" charset="0"/>
              <a:buChar char="•"/>
            </a:pPr>
            <a:r>
              <a:rPr lang="en-US" sz="2000" b="0" dirty="0">
                <a:solidFill>
                  <a:srgbClr val="000000"/>
                </a:solidFill>
                <a:effectLst/>
                <a:latin typeface="Arial" panose="020B0604020202020204" pitchFamily="34" charset="0"/>
                <a:cs typeface="Arial" panose="020B0604020202020204" pitchFamily="34" charset="0"/>
              </a:rPr>
              <a:t>RESTful web services are </a:t>
            </a:r>
            <a:r>
              <a:rPr lang="en-US" sz="2000" b="1" dirty="0">
                <a:solidFill>
                  <a:srgbClr val="000000"/>
                </a:solidFill>
                <a:effectLst/>
                <a:latin typeface="Arial" panose="020B0604020202020204" pitchFamily="34" charset="0"/>
                <a:cs typeface="Arial" panose="020B0604020202020204" pitchFamily="34" charset="0"/>
              </a:rPr>
              <a:t>platform-independent</a:t>
            </a:r>
            <a:r>
              <a:rPr lang="en-US" sz="2000" b="0" dirty="0">
                <a:solidFill>
                  <a:srgbClr val="000000"/>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US" sz="2000" b="0" dirty="0">
                <a:solidFill>
                  <a:srgbClr val="000000"/>
                </a:solidFill>
                <a:effectLst/>
                <a:latin typeface="Arial" panose="020B0604020202020204" pitchFamily="34" charset="0"/>
                <a:cs typeface="Arial" panose="020B0604020202020204" pitchFamily="34" charset="0"/>
              </a:rPr>
              <a:t>It can be written in any programming language and can be executed on any platform.</a:t>
            </a:r>
          </a:p>
          <a:p>
            <a:pPr algn="l">
              <a:buFont typeface="Arial" panose="020B0604020202020204" pitchFamily="34" charset="0"/>
              <a:buChar char="•"/>
            </a:pPr>
            <a:r>
              <a:rPr lang="en-US" sz="2000" b="0" dirty="0">
                <a:solidFill>
                  <a:srgbClr val="000000"/>
                </a:solidFill>
                <a:effectLst/>
                <a:latin typeface="Arial" panose="020B0604020202020204" pitchFamily="34" charset="0"/>
                <a:cs typeface="Arial" panose="020B0604020202020204" pitchFamily="34" charset="0"/>
              </a:rPr>
              <a:t>It provides different data format like </a:t>
            </a:r>
            <a:r>
              <a:rPr lang="en-US" sz="2000" b="1" dirty="0">
                <a:solidFill>
                  <a:srgbClr val="000000"/>
                </a:solidFill>
                <a:effectLst/>
                <a:latin typeface="Arial" panose="020B0604020202020204" pitchFamily="34" charset="0"/>
                <a:cs typeface="Arial" panose="020B0604020202020204" pitchFamily="34" charset="0"/>
              </a:rPr>
              <a:t>JSON, text, HTML,</a:t>
            </a:r>
            <a:r>
              <a:rPr lang="en-US" sz="2000" b="0" dirty="0">
                <a:solidFill>
                  <a:srgbClr val="000000"/>
                </a:solidFill>
                <a:effectLst/>
                <a:latin typeface="Arial" panose="020B0604020202020204" pitchFamily="34" charset="0"/>
                <a:cs typeface="Arial" panose="020B0604020202020204" pitchFamily="34" charset="0"/>
              </a:rPr>
              <a:t> and </a:t>
            </a:r>
            <a:r>
              <a:rPr lang="en-US" sz="2000" b="1" dirty="0">
                <a:solidFill>
                  <a:srgbClr val="000000"/>
                </a:solidFill>
                <a:effectLst/>
                <a:latin typeface="Arial" panose="020B0604020202020204" pitchFamily="34" charset="0"/>
                <a:cs typeface="Arial" panose="020B0604020202020204" pitchFamily="34" charset="0"/>
              </a:rPr>
              <a:t>XML</a:t>
            </a:r>
            <a:r>
              <a:rPr lang="en-US" sz="2000" b="0" dirty="0">
                <a:solidFill>
                  <a:srgbClr val="000000"/>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US" sz="2000" b="0" dirty="0">
                <a:solidFill>
                  <a:srgbClr val="000000"/>
                </a:solidFill>
                <a:effectLst/>
                <a:latin typeface="Arial" panose="020B0604020202020204" pitchFamily="34" charset="0"/>
                <a:cs typeface="Arial" panose="020B0604020202020204" pitchFamily="34" charset="0"/>
              </a:rPr>
              <a:t>It is fast in comparison to SOAP because there is no strict specification like SOAP.</a:t>
            </a:r>
          </a:p>
          <a:p>
            <a:pPr algn="l">
              <a:buFont typeface="Arial" panose="020B0604020202020204" pitchFamily="34" charset="0"/>
              <a:buChar char="•"/>
            </a:pPr>
            <a:r>
              <a:rPr lang="en-US" sz="2000" b="0" dirty="0">
                <a:solidFill>
                  <a:srgbClr val="000000"/>
                </a:solidFill>
                <a:effectLst/>
                <a:latin typeface="Arial" panose="020B0604020202020204" pitchFamily="34" charset="0"/>
                <a:cs typeface="Arial" panose="020B0604020202020204" pitchFamily="34" charset="0"/>
              </a:rPr>
              <a:t>These are </a:t>
            </a:r>
            <a:r>
              <a:rPr lang="en-US" sz="2000" b="1" dirty="0">
                <a:solidFill>
                  <a:srgbClr val="000000"/>
                </a:solidFill>
                <a:effectLst/>
                <a:latin typeface="Arial" panose="020B0604020202020204" pitchFamily="34" charset="0"/>
                <a:cs typeface="Arial" panose="020B0604020202020204" pitchFamily="34" charset="0"/>
              </a:rPr>
              <a:t>reusable</a:t>
            </a:r>
            <a:r>
              <a:rPr lang="en-US" sz="2000" b="0" dirty="0">
                <a:solidFill>
                  <a:srgbClr val="000000"/>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US" sz="2000" b="0" dirty="0">
                <a:solidFill>
                  <a:srgbClr val="000000"/>
                </a:solidFill>
                <a:effectLst/>
                <a:latin typeface="Arial" panose="020B0604020202020204" pitchFamily="34" charset="0"/>
                <a:cs typeface="Arial" panose="020B0604020202020204" pitchFamily="34" charset="0"/>
              </a:rPr>
              <a:t>These are </a:t>
            </a:r>
            <a:r>
              <a:rPr lang="en-US" sz="2000" b="1" dirty="0">
                <a:solidFill>
                  <a:srgbClr val="000000"/>
                </a:solidFill>
                <a:effectLst/>
                <a:latin typeface="Arial" panose="020B0604020202020204" pitchFamily="34" charset="0"/>
                <a:cs typeface="Arial" panose="020B0604020202020204" pitchFamily="34" charset="0"/>
              </a:rPr>
              <a:t>language neutral</a:t>
            </a:r>
            <a:r>
              <a:rPr lang="en-US" sz="2000" b="0" dirty="0">
                <a:solidFill>
                  <a:srgbClr val="000000"/>
                </a:solidFill>
                <a:effectLst/>
                <a:latin typeface="Arial" panose="020B0604020202020204" pitchFamily="34" charset="0"/>
                <a:cs typeface="Arial" panose="020B0604020202020204" pitchFamily="34" charset="0"/>
              </a:rPr>
              <a:t>.</a:t>
            </a:r>
          </a:p>
          <a:p>
            <a:pPr marL="0" indent="0">
              <a:buNone/>
            </a:pPr>
            <a:endParaRPr lang="en-IN" dirty="0"/>
          </a:p>
        </p:txBody>
      </p:sp>
    </p:spTree>
    <p:extLst>
      <p:ext uri="{BB962C8B-B14F-4D97-AF65-F5344CB8AC3E}">
        <p14:creationId xmlns:p14="http://schemas.microsoft.com/office/powerpoint/2010/main" val="2517232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EB92A-822D-4059-A482-A1BCECAA51C8}"/>
              </a:ext>
            </a:extLst>
          </p:cNvPr>
          <p:cNvSpPr>
            <a:spLocks noGrp="1"/>
          </p:cNvSpPr>
          <p:nvPr>
            <p:ph type="title"/>
          </p:nvPr>
        </p:nvSpPr>
        <p:spPr>
          <a:xfrm>
            <a:off x="677334" y="609600"/>
            <a:ext cx="8596668" cy="714375"/>
          </a:xfrm>
        </p:spPr>
        <p:txBody>
          <a:bodyPr/>
          <a:lstStyle/>
          <a:p>
            <a:r>
              <a:rPr lang="en-US" dirty="0"/>
              <a:t>When to use SOAP?</a:t>
            </a:r>
            <a:endParaRPr lang="en-IN" dirty="0"/>
          </a:p>
        </p:txBody>
      </p:sp>
      <p:sp>
        <p:nvSpPr>
          <p:cNvPr id="3" name="Content Placeholder 2">
            <a:extLst>
              <a:ext uri="{FF2B5EF4-FFF2-40B4-BE49-F238E27FC236}">
                <a16:creationId xmlns:a16="http://schemas.microsoft.com/office/drawing/2014/main" id="{EB922EAC-BCBC-4820-B22C-5A3578B374B4}"/>
              </a:ext>
            </a:extLst>
          </p:cNvPr>
          <p:cNvSpPr>
            <a:spLocks noGrp="1"/>
          </p:cNvSpPr>
          <p:nvPr>
            <p:ph idx="1"/>
          </p:nvPr>
        </p:nvSpPr>
        <p:spPr>
          <a:xfrm>
            <a:off x="677334" y="1419225"/>
            <a:ext cx="8596668" cy="4622137"/>
          </a:xfrm>
        </p:spPr>
        <p:txBody>
          <a:bodyPr>
            <a:noAutofit/>
          </a:bodyPr>
          <a:lstStyle/>
          <a:p>
            <a:pPr marL="0" indent="0" algn="l">
              <a:buNone/>
            </a:pPr>
            <a:r>
              <a:rPr lang="en-US" sz="2000" b="0" i="0" dirty="0">
                <a:solidFill>
                  <a:srgbClr val="222222"/>
                </a:solidFill>
                <a:effectLst/>
                <a:latin typeface="Arial" panose="020B0604020202020204" pitchFamily="34" charset="0"/>
                <a:cs typeface="Arial" panose="020B0604020202020204" pitchFamily="34" charset="0"/>
              </a:rPr>
              <a:t>	SOAP should be used in the following instances</a:t>
            </a:r>
          </a:p>
          <a:p>
            <a:pPr algn="l">
              <a:buFont typeface="+mj-lt"/>
              <a:buAutoNum type="arabicPeriod"/>
            </a:pPr>
            <a:r>
              <a:rPr lang="en-US" sz="2000" b="1" i="0" dirty="0">
                <a:solidFill>
                  <a:srgbClr val="222222"/>
                </a:solidFill>
                <a:effectLst/>
                <a:latin typeface="Arial" panose="020B0604020202020204" pitchFamily="34" charset="0"/>
                <a:cs typeface="Arial" panose="020B0604020202020204" pitchFamily="34" charset="0"/>
              </a:rPr>
              <a:t>Asynchronous processing and subsequent invocation</a:t>
            </a:r>
            <a:r>
              <a:rPr lang="en-US" sz="2000" b="0" i="0" dirty="0">
                <a:solidFill>
                  <a:srgbClr val="222222"/>
                </a:solidFill>
                <a:effectLst/>
                <a:latin typeface="Arial" panose="020B0604020202020204" pitchFamily="34" charset="0"/>
                <a:cs typeface="Arial" panose="020B0604020202020204" pitchFamily="34" charset="0"/>
              </a:rPr>
              <a:t> – if there is a requirement that the client needs a guaranteed level of reliability and security then the new SOAP standard of SOAP 1.2 provides a lot of additional features, especially when it comes to security.</a:t>
            </a:r>
          </a:p>
          <a:p>
            <a:pPr algn="l">
              <a:buFont typeface="+mj-lt"/>
              <a:buAutoNum type="arabicPeriod"/>
            </a:pPr>
            <a:r>
              <a:rPr lang="en-US" sz="2000" b="1" i="0" dirty="0">
                <a:solidFill>
                  <a:srgbClr val="222222"/>
                </a:solidFill>
                <a:effectLst/>
                <a:latin typeface="Arial" panose="020B0604020202020204" pitchFamily="34" charset="0"/>
                <a:cs typeface="Arial" panose="020B0604020202020204" pitchFamily="34" charset="0"/>
              </a:rPr>
              <a:t>A Formal means of communication</a:t>
            </a:r>
            <a:r>
              <a:rPr lang="en-US" sz="2000" b="0" i="0" dirty="0">
                <a:solidFill>
                  <a:srgbClr val="222222"/>
                </a:solidFill>
                <a:effectLst/>
                <a:latin typeface="Arial" panose="020B0604020202020204" pitchFamily="34" charset="0"/>
                <a:cs typeface="Arial" panose="020B0604020202020204" pitchFamily="34" charset="0"/>
              </a:rPr>
              <a:t> – if both the client and server have an agreement on the exchange format then SOAP 1.2 gives the rigid specifications for this type of interaction. </a:t>
            </a:r>
          </a:p>
          <a:p>
            <a:pPr>
              <a:buFont typeface="+mj-lt"/>
              <a:buAutoNum type="arabicPeriod"/>
            </a:pPr>
            <a:r>
              <a:rPr lang="en-US" sz="2000" b="1" i="0" dirty="0">
                <a:solidFill>
                  <a:srgbClr val="222222"/>
                </a:solidFill>
                <a:effectLst/>
                <a:latin typeface="Arial" panose="020B0604020202020204" pitchFamily="34" charset="0"/>
                <a:cs typeface="Arial" panose="020B0604020202020204" pitchFamily="34" charset="0"/>
              </a:rPr>
              <a:t>Stateful operations – </a:t>
            </a:r>
            <a:r>
              <a:rPr lang="en-US" sz="2000" b="0" i="0" dirty="0">
                <a:solidFill>
                  <a:srgbClr val="222222"/>
                </a:solidFill>
                <a:effectLst/>
                <a:latin typeface="Arial" panose="020B0604020202020204" pitchFamily="34" charset="0"/>
                <a:cs typeface="Arial" panose="020B0604020202020204" pitchFamily="34" charset="0"/>
              </a:rPr>
              <a:t>if</a:t>
            </a:r>
            <a:r>
              <a:rPr lang="en-US" sz="2000" b="1" i="0" dirty="0">
                <a:solidFill>
                  <a:srgbClr val="222222"/>
                </a:solidFill>
                <a:effectLst/>
                <a:latin typeface="Arial" panose="020B0604020202020204" pitchFamily="34" charset="0"/>
                <a:cs typeface="Arial" panose="020B0604020202020204" pitchFamily="34" charset="0"/>
              </a:rPr>
              <a:t> </a:t>
            </a:r>
            <a:r>
              <a:rPr lang="en-US" sz="2000" b="0" i="0" dirty="0">
                <a:solidFill>
                  <a:srgbClr val="222222"/>
                </a:solidFill>
                <a:effectLst/>
                <a:latin typeface="Arial" panose="020B0604020202020204" pitchFamily="34" charset="0"/>
                <a:cs typeface="Arial" panose="020B0604020202020204" pitchFamily="34" charset="0"/>
              </a:rPr>
              <a:t>the application has a requirement that state needs to be maintained from one request to another, then the SOAP 1.2 standard provides the WS* structure to support such requirements</a:t>
            </a:r>
            <a:endParaRPr lang="en-IN" sz="2000" dirty="0"/>
          </a:p>
          <a:p>
            <a:pPr algn="l">
              <a:buFont typeface="+mj-lt"/>
              <a:buAutoNum type="arabicPeriod"/>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130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BA51-2A45-474B-B536-53642AAE3128}"/>
              </a:ext>
            </a:extLst>
          </p:cNvPr>
          <p:cNvSpPr>
            <a:spLocks noGrp="1"/>
          </p:cNvSpPr>
          <p:nvPr>
            <p:ph type="title"/>
          </p:nvPr>
        </p:nvSpPr>
        <p:spPr/>
        <p:txBody>
          <a:bodyPr>
            <a:normAutofit/>
          </a:bodyPr>
          <a:lstStyle/>
          <a:p>
            <a:r>
              <a:rPr lang="en-IN" sz="4000" b="1" i="0" dirty="0">
                <a:effectLst/>
              </a:rPr>
              <a:t>SOAP Web Services</a:t>
            </a:r>
            <a:br>
              <a:rPr lang="en-IN" b="0" i="0" dirty="0">
                <a:solidFill>
                  <a:srgbClr val="610B38"/>
                </a:solidFill>
                <a:effectLst/>
                <a:latin typeface="erdana"/>
              </a:rPr>
            </a:br>
            <a:endParaRPr lang="en-IN" dirty="0"/>
          </a:p>
        </p:txBody>
      </p:sp>
      <p:sp>
        <p:nvSpPr>
          <p:cNvPr id="4" name="Content Placeholder 3">
            <a:extLst>
              <a:ext uri="{FF2B5EF4-FFF2-40B4-BE49-F238E27FC236}">
                <a16:creationId xmlns:a16="http://schemas.microsoft.com/office/drawing/2014/main" id="{B6755667-034E-480B-B7B2-686A4436AA01}"/>
              </a:ext>
            </a:extLst>
          </p:cNvPr>
          <p:cNvSpPr>
            <a:spLocks noGrp="1"/>
          </p:cNvSpPr>
          <p:nvPr>
            <p:ph idx="1"/>
          </p:nvPr>
        </p:nvSpPr>
        <p:spPr>
          <a:xfrm>
            <a:off x="677334" y="1181101"/>
            <a:ext cx="8596668" cy="4860262"/>
          </a:xfrm>
        </p:spPr>
        <p:txBody>
          <a:bodyPr>
            <a:normAutofit fontScale="32500" lnSpcReduction="20000"/>
          </a:bodyPr>
          <a:lstStyle/>
          <a:p>
            <a:pPr algn="l"/>
            <a:endParaRPr lang="en-US" sz="5000" b="0" i="0" dirty="0">
              <a:solidFill>
                <a:srgbClr val="000000"/>
              </a:solidFill>
              <a:effectLst/>
              <a:latin typeface="Arial" panose="020B0604020202020204" pitchFamily="34" charset="0"/>
              <a:cs typeface="Arial" panose="020B0604020202020204" pitchFamily="34" charset="0"/>
            </a:endParaRPr>
          </a:p>
          <a:p>
            <a:pPr algn="l"/>
            <a:r>
              <a:rPr lang="en-US" sz="6200" b="0" i="0" dirty="0">
                <a:solidFill>
                  <a:srgbClr val="000000"/>
                </a:solidFill>
                <a:effectLst/>
                <a:latin typeface="Arial" panose="020B0604020202020204" pitchFamily="34" charset="0"/>
                <a:cs typeface="Arial" panose="020B0604020202020204" pitchFamily="34" charset="0"/>
              </a:rPr>
              <a:t>REST defines an architectural approach whereas SOAP poses a restriction on the format of the XML. XML transfer data between the service provider and service consumer. </a:t>
            </a:r>
          </a:p>
          <a:p>
            <a:pPr algn="l"/>
            <a:r>
              <a:rPr lang="en-US" sz="6200" b="1" i="0" dirty="0">
                <a:solidFill>
                  <a:srgbClr val="000000"/>
                </a:solidFill>
                <a:effectLst/>
                <a:latin typeface="Arial" panose="020B0604020202020204" pitchFamily="34" charset="0"/>
                <a:cs typeface="Arial" panose="020B0604020202020204" pitchFamily="34" charset="0"/>
              </a:rPr>
              <a:t>SOAP:</a:t>
            </a:r>
            <a:r>
              <a:rPr lang="en-US" sz="6200" b="0" i="0" dirty="0">
                <a:solidFill>
                  <a:srgbClr val="000000"/>
                </a:solidFill>
                <a:effectLst/>
                <a:latin typeface="Arial" panose="020B0604020202020204" pitchFamily="34" charset="0"/>
                <a:cs typeface="Arial" panose="020B0604020202020204" pitchFamily="34" charset="0"/>
              </a:rPr>
              <a:t> SOAP acronym for </a:t>
            </a:r>
            <a:r>
              <a:rPr lang="en-US" sz="6200" b="1" i="0" dirty="0">
                <a:solidFill>
                  <a:srgbClr val="000000"/>
                </a:solidFill>
                <a:effectLst/>
                <a:latin typeface="Arial" panose="020B0604020202020204" pitchFamily="34" charset="0"/>
                <a:cs typeface="Arial" panose="020B0604020202020204" pitchFamily="34" charset="0"/>
              </a:rPr>
              <a:t>Simple Object Access Protocol</a:t>
            </a:r>
            <a:r>
              <a:rPr lang="en-US" sz="6200" b="0" i="0" dirty="0">
                <a:solidFill>
                  <a:srgbClr val="000000"/>
                </a:solidFill>
                <a:effectLst/>
                <a:latin typeface="Arial" panose="020B0604020202020204" pitchFamily="34" charset="0"/>
                <a:cs typeface="Arial" panose="020B0604020202020204" pitchFamily="34" charset="0"/>
              </a:rPr>
              <a:t>. It defines the standard XML format. It also defines the way of building web services. We use Web Service Definition Language (WSDL) to define the format of </a:t>
            </a:r>
            <a:r>
              <a:rPr lang="en-US" sz="6200" b="1" i="0" dirty="0">
                <a:solidFill>
                  <a:srgbClr val="000000"/>
                </a:solidFill>
                <a:effectLst/>
                <a:latin typeface="Arial" panose="020B0604020202020204" pitchFamily="34" charset="0"/>
                <a:cs typeface="Arial" panose="020B0604020202020204" pitchFamily="34" charset="0"/>
              </a:rPr>
              <a:t>request XML</a:t>
            </a:r>
            <a:r>
              <a:rPr lang="en-US" sz="6200" b="0" i="0" dirty="0">
                <a:solidFill>
                  <a:srgbClr val="000000"/>
                </a:solidFill>
                <a:effectLst/>
                <a:latin typeface="Arial" panose="020B0604020202020204" pitchFamily="34" charset="0"/>
                <a:cs typeface="Arial" panose="020B0604020202020204" pitchFamily="34" charset="0"/>
              </a:rPr>
              <a:t> and the </a:t>
            </a:r>
            <a:r>
              <a:rPr lang="en-US" sz="6200" b="1" i="0" dirty="0">
                <a:solidFill>
                  <a:srgbClr val="000000"/>
                </a:solidFill>
                <a:effectLst/>
                <a:latin typeface="Arial" panose="020B0604020202020204" pitchFamily="34" charset="0"/>
                <a:cs typeface="Arial" panose="020B0604020202020204" pitchFamily="34" charset="0"/>
              </a:rPr>
              <a:t>response XML</a:t>
            </a:r>
            <a:r>
              <a:rPr lang="en-US" sz="6200" b="0" i="0" dirty="0">
                <a:solidFill>
                  <a:srgbClr val="000000"/>
                </a:solidFill>
                <a:effectLst/>
                <a:latin typeface="Arial" panose="020B0604020202020204" pitchFamily="34" charset="0"/>
                <a:cs typeface="Arial" panose="020B0604020202020204" pitchFamily="34" charset="0"/>
              </a:rPr>
              <a:t>.</a:t>
            </a:r>
          </a:p>
          <a:p>
            <a:pPr algn="l"/>
            <a:r>
              <a:rPr lang="en-US" sz="6200" dirty="0">
                <a:solidFill>
                  <a:srgbClr val="000000"/>
                </a:solidFill>
                <a:latin typeface="Arial" panose="020B0604020202020204" pitchFamily="34" charset="0"/>
                <a:cs typeface="Arial" panose="020B0604020202020204" pitchFamily="34" charset="0"/>
              </a:rPr>
              <a:t>T</a:t>
            </a:r>
            <a:r>
              <a:rPr lang="en-US" sz="6200" b="0" i="0" dirty="0">
                <a:solidFill>
                  <a:srgbClr val="000000"/>
                </a:solidFill>
                <a:effectLst/>
                <a:latin typeface="Arial" panose="020B0604020202020204" pitchFamily="34" charset="0"/>
                <a:cs typeface="Arial" panose="020B0604020202020204" pitchFamily="34" charset="0"/>
              </a:rPr>
              <a:t>he </a:t>
            </a:r>
            <a:r>
              <a:rPr lang="en-US" sz="6200" b="1" i="0" dirty="0">
                <a:effectLst/>
                <a:latin typeface="Arial" panose="020B0604020202020204" pitchFamily="34" charset="0"/>
                <a:cs typeface="Arial" panose="020B0604020202020204" pitchFamily="34" charset="0"/>
              </a:rPr>
              <a:t>SOAP-Envelope</a:t>
            </a:r>
            <a:r>
              <a:rPr lang="en-US" sz="6200" b="0" i="0" dirty="0">
                <a:solidFill>
                  <a:srgbClr val="000000"/>
                </a:solidFill>
                <a:effectLst/>
                <a:latin typeface="Arial" panose="020B0604020202020204" pitchFamily="34" charset="0"/>
                <a:cs typeface="Arial" panose="020B0604020202020204" pitchFamily="34" charset="0"/>
              </a:rPr>
              <a:t> contains a </a:t>
            </a:r>
            <a:r>
              <a:rPr lang="en-US" sz="6200" b="1" i="0" dirty="0">
                <a:effectLst/>
                <a:latin typeface="Arial" panose="020B0604020202020204" pitchFamily="34" charset="0"/>
                <a:cs typeface="Arial" panose="020B0604020202020204" pitchFamily="34" charset="0"/>
              </a:rPr>
              <a:t>SOAP-Header</a:t>
            </a:r>
            <a:r>
              <a:rPr lang="en-US" sz="6200" b="0" i="0" dirty="0">
                <a:solidFill>
                  <a:srgbClr val="000000"/>
                </a:solidFill>
                <a:effectLst/>
                <a:latin typeface="Arial" panose="020B0604020202020204" pitchFamily="34" charset="0"/>
                <a:cs typeface="Arial" panose="020B0604020202020204" pitchFamily="34" charset="0"/>
              </a:rPr>
              <a:t> and </a:t>
            </a:r>
            <a:r>
              <a:rPr lang="en-US" sz="6200" b="1" i="0" dirty="0">
                <a:effectLst/>
                <a:latin typeface="Arial" panose="020B0604020202020204" pitchFamily="34" charset="0"/>
                <a:cs typeface="Arial" panose="020B0604020202020204" pitchFamily="34" charset="0"/>
              </a:rPr>
              <a:t>SOAP-Body</a:t>
            </a:r>
            <a:r>
              <a:rPr lang="en-US" sz="6200" b="0" i="0" dirty="0">
                <a:solidFill>
                  <a:srgbClr val="000000"/>
                </a:solidFill>
                <a:effectLst/>
                <a:latin typeface="Arial" panose="020B0604020202020204" pitchFamily="34" charset="0"/>
                <a:cs typeface="Arial" panose="020B0604020202020204" pitchFamily="34" charset="0"/>
              </a:rPr>
              <a:t>. It contains meta-information needed to identify the request, for example, authentication, authorization, signature, etc. SOAP-Header is optional. The </a:t>
            </a:r>
            <a:r>
              <a:rPr lang="en-US" sz="6200" b="1" i="0" dirty="0">
                <a:effectLst/>
                <a:latin typeface="Arial" panose="020B0604020202020204" pitchFamily="34" charset="0"/>
                <a:cs typeface="Arial" panose="020B0604020202020204" pitchFamily="34" charset="0"/>
              </a:rPr>
              <a:t>SOAP-Body</a:t>
            </a:r>
            <a:r>
              <a:rPr lang="en-US" sz="6200" b="0" i="0" dirty="0">
                <a:solidFill>
                  <a:srgbClr val="000000"/>
                </a:solidFill>
                <a:effectLst/>
                <a:latin typeface="Arial" panose="020B0604020202020204" pitchFamily="34" charset="0"/>
                <a:cs typeface="Arial" panose="020B0604020202020204" pitchFamily="34" charset="0"/>
              </a:rPr>
              <a:t> contains the real XML content of request or response</a:t>
            </a:r>
          </a:p>
          <a:p>
            <a:pPr algn="l">
              <a:buFont typeface="Arial" panose="020B0604020202020204" pitchFamily="34" charset="0"/>
              <a:buChar char="•"/>
            </a:pPr>
            <a:r>
              <a:rPr lang="en-US" sz="6200" b="0" dirty="0">
                <a:solidFill>
                  <a:srgbClr val="000000"/>
                </a:solidFill>
                <a:effectLst/>
                <a:latin typeface="Arial" panose="020B0604020202020204" pitchFamily="34" charset="0"/>
                <a:cs typeface="Arial" panose="020B0604020202020204" pitchFamily="34" charset="0"/>
              </a:rPr>
              <a:t>SOAP defines the format of </a:t>
            </a:r>
            <a:r>
              <a:rPr lang="en-US" sz="6200" b="1" dirty="0">
                <a:solidFill>
                  <a:srgbClr val="000000"/>
                </a:solidFill>
                <a:effectLst/>
                <a:latin typeface="Arial" panose="020B0604020202020204" pitchFamily="34" charset="0"/>
                <a:cs typeface="Arial" panose="020B0604020202020204" pitchFamily="34" charset="0"/>
              </a:rPr>
              <a:t>request</a:t>
            </a:r>
            <a:r>
              <a:rPr lang="en-US" sz="6200" b="0" dirty="0">
                <a:solidFill>
                  <a:srgbClr val="000000"/>
                </a:solidFill>
                <a:effectLst/>
                <a:latin typeface="Arial" panose="020B0604020202020204" pitchFamily="34" charset="0"/>
                <a:cs typeface="Arial" panose="020B0604020202020204" pitchFamily="34" charset="0"/>
              </a:rPr>
              <a:t> and </a:t>
            </a:r>
            <a:r>
              <a:rPr lang="en-US" sz="6200" b="1" dirty="0">
                <a:solidFill>
                  <a:srgbClr val="000000"/>
                </a:solidFill>
                <a:effectLst/>
                <a:latin typeface="Arial" panose="020B0604020202020204" pitchFamily="34" charset="0"/>
                <a:cs typeface="Arial" panose="020B0604020202020204" pitchFamily="34" charset="0"/>
              </a:rPr>
              <a:t>response</a:t>
            </a:r>
            <a:r>
              <a:rPr lang="en-US" sz="6200" b="0" dirty="0">
                <a:solidFill>
                  <a:srgbClr val="000000"/>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US" sz="6200" b="0" dirty="0">
                <a:solidFill>
                  <a:srgbClr val="000000"/>
                </a:solidFill>
                <a:effectLst/>
                <a:latin typeface="Arial" panose="020B0604020202020204" pitchFamily="34" charset="0"/>
                <a:cs typeface="Arial" panose="020B0604020202020204" pitchFamily="34" charset="0"/>
              </a:rPr>
              <a:t>SOAP does not pose any restriction on transport. We can either use </a:t>
            </a:r>
            <a:r>
              <a:rPr lang="en-US" sz="6200" b="1" dirty="0">
                <a:solidFill>
                  <a:srgbClr val="000000"/>
                </a:solidFill>
                <a:effectLst/>
                <a:latin typeface="Arial" panose="020B0604020202020204" pitchFamily="34" charset="0"/>
                <a:cs typeface="Arial" panose="020B0604020202020204" pitchFamily="34" charset="0"/>
              </a:rPr>
              <a:t>HTTP</a:t>
            </a:r>
            <a:r>
              <a:rPr lang="en-US" sz="6200" b="0" dirty="0">
                <a:solidFill>
                  <a:srgbClr val="000000"/>
                </a:solidFill>
                <a:effectLst/>
                <a:latin typeface="Arial" panose="020B0604020202020204" pitchFamily="34" charset="0"/>
                <a:cs typeface="Arial" panose="020B0604020202020204" pitchFamily="34" charset="0"/>
              </a:rPr>
              <a:t> or </a:t>
            </a:r>
            <a:r>
              <a:rPr lang="en-US" sz="6200" b="1" dirty="0">
                <a:solidFill>
                  <a:srgbClr val="000000"/>
                </a:solidFill>
                <a:effectLst/>
                <a:latin typeface="Arial" panose="020B0604020202020204" pitchFamily="34" charset="0"/>
                <a:cs typeface="Arial" panose="020B0604020202020204" pitchFamily="34" charset="0"/>
              </a:rPr>
              <a:t>MQ</a:t>
            </a:r>
            <a:r>
              <a:rPr lang="en-US" sz="6200" b="0" dirty="0">
                <a:solidFill>
                  <a:srgbClr val="000000"/>
                </a:solidFill>
                <a:effectLst/>
                <a:latin typeface="Arial" panose="020B0604020202020204" pitchFamily="34" charset="0"/>
                <a:cs typeface="Arial" panose="020B0604020202020204" pitchFamily="34" charset="0"/>
              </a:rPr>
              <a:t> for communication.</a:t>
            </a:r>
          </a:p>
          <a:p>
            <a:pPr algn="l"/>
            <a:endParaRPr lang="en-US" sz="4200" b="0" i="0" dirty="0">
              <a:solidFill>
                <a:srgbClr val="000000"/>
              </a:solidFill>
              <a:effectLst/>
              <a:latin typeface="verdana" panose="020B0604030504040204" pitchFamily="34" charset="0"/>
            </a:endParaRPr>
          </a:p>
          <a:p>
            <a:pPr marL="0" indent="0">
              <a:buNone/>
            </a:pPr>
            <a:endParaRPr lang="en-IN" dirty="0"/>
          </a:p>
        </p:txBody>
      </p:sp>
    </p:spTree>
    <p:extLst>
      <p:ext uri="{BB962C8B-B14F-4D97-AF65-F5344CB8AC3E}">
        <p14:creationId xmlns:p14="http://schemas.microsoft.com/office/powerpoint/2010/main" val="196226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ypes of Web Services">
            <a:extLst>
              <a:ext uri="{FF2B5EF4-FFF2-40B4-BE49-F238E27FC236}">
                <a16:creationId xmlns:a16="http://schemas.microsoft.com/office/drawing/2014/main" id="{42A3155D-8A80-4348-B6E0-11184B5304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5575" y="2048669"/>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CBB82A5-0F2C-47FB-9689-2BB42E8C53E2}"/>
              </a:ext>
            </a:extLst>
          </p:cNvPr>
          <p:cNvSpPr txBox="1"/>
          <p:nvPr/>
        </p:nvSpPr>
        <p:spPr>
          <a:xfrm>
            <a:off x="671513" y="372179"/>
            <a:ext cx="7986712" cy="923330"/>
          </a:xfrm>
          <a:prstGeom prst="rect">
            <a:avLst/>
          </a:prstGeom>
          <a:noFill/>
        </p:spPr>
        <p:txBody>
          <a:bodyPr wrap="square">
            <a:spAutoFit/>
          </a:bodyPr>
          <a:lstStyle/>
          <a:p>
            <a:pPr algn="l"/>
            <a:r>
              <a:rPr lang="en-US" dirty="0">
                <a:solidFill>
                  <a:srgbClr val="000000"/>
                </a:solidFill>
                <a:latin typeface="Arial" panose="020B0604020202020204" pitchFamily="34" charset="0"/>
                <a:cs typeface="Arial" panose="020B0604020202020204" pitchFamily="34" charset="0"/>
              </a:rPr>
              <a:t>I</a:t>
            </a:r>
            <a:r>
              <a:rPr lang="en-US" sz="1800" b="0" dirty="0">
                <a:solidFill>
                  <a:srgbClr val="000000"/>
                </a:solidFill>
                <a:effectLst/>
                <a:latin typeface="Arial" panose="020B0604020202020204" pitchFamily="34" charset="0"/>
                <a:cs typeface="Arial" panose="020B0604020202020204" pitchFamily="34" charset="0"/>
              </a:rPr>
              <a:t>n SOAP, service definition typically done using </a:t>
            </a:r>
            <a:r>
              <a:rPr lang="en-US" sz="1800" b="1" dirty="0">
                <a:solidFill>
                  <a:srgbClr val="000000"/>
                </a:solidFill>
                <a:effectLst/>
                <a:latin typeface="Arial" panose="020B0604020202020204" pitchFamily="34" charset="0"/>
                <a:cs typeface="Arial" panose="020B0604020202020204" pitchFamily="34" charset="0"/>
              </a:rPr>
              <a:t>Web Service Definition Language (WSDL)</a:t>
            </a:r>
            <a:r>
              <a:rPr lang="en-US" sz="1800" b="0" dirty="0">
                <a:solidFill>
                  <a:srgbClr val="000000"/>
                </a:solidFill>
                <a:effectLst/>
                <a:latin typeface="Arial" panose="020B0604020202020204" pitchFamily="34" charset="0"/>
                <a:cs typeface="Arial" panose="020B0604020202020204" pitchFamily="34" charset="0"/>
              </a:rPr>
              <a:t>. WSDL defines </a:t>
            </a:r>
            <a:r>
              <a:rPr lang="en-US" sz="1800" b="1" dirty="0">
                <a:solidFill>
                  <a:srgbClr val="000000"/>
                </a:solidFill>
                <a:effectLst/>
                <a:latin typeface="Arial" panose="020B0604020202020204" pitchFamily="34" charset="0"/>
                <a:cs typeface="Arial" panose="020B0604020202020204" pitchFamily="34" charset="0"/>
              </a:rPr>
              <a:t>Endpoint, All Operations, Request Structure,</a:t>
            </a:r>
            <a:r>
              <a:rPr lang="en-US" sz="1800" b="0" dirty="0">
                <a:solidFill>
                  <a:srgbClr val="000000"/>
                </a:solidFill>
                <a:effectLst/>
                <a:latin typeface="Arial" panose="020B0604020202020204" pitchFamily="34" charset="0"/>
                <a:cs typeface="Arial" panose="020B0604020202020204" pitchFamily="34" charset="0"/>
              </a:rPr>
              <a:t> and </a:t>
            </a:r>
            <a:r>
              <a:rPr lang="en-US" sz="1800" b="1" dirty="0">
                <a:solidFill>
                  <a:srgbClr val="000000"/>
                </a:solidFill>
                <a:effectLst/>
                <a:latin typeface="Arial" panose="020B0604020202020204" pitchFamily="34" charset="0"/>
                <a:cs typeface="Arial" panose="020B0604020202020204" pitchFamily="34" charset="0"/>
              </a:rPr>
              <a:t>Response Structure</a:t>
            </a:r>
            <a:r>
              <a:rPr lang="en-US" sz="1800" b="0"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6274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131E8-9EB3-4D3C-93EB-F36A81761553}"/>
              </a:ext>
            </a:extLst>
          </p:cNvPr>
          <p:cNvSpPr>
            <a:spLocks noGrp="1"/>
          </p:cNvSpPr>
          <p:nvPr>
            <p:ph idx="1"/>
          </p:nvPr>
        </p:nvSpPr>
        <p:spPr>
          <a:xfrm>
            <a:off x="838200" y="504825"/>
            <a:ext cx="10515600" cy="5672138"/>
          </a:xfrm>
        </p:spPr>
        <p:txBody>
          <a:bodyPr>
            <a:normAutofit fontScale="92500" lnSpcReduction="20000"/>
          </a:bodyPr>
          <a:lstStyle/>
          <a:p>
            <a:r>
              <a:rPr lang="en-US" sz="2200" b="0" i="0" dirty="0">
                <a:solidFill>
                  <a:srgbClr val="000000"/>
                </a:solidFill>
                <a:effectLst/>
                <a:latin typeface="Arial" panose="020B0604020202020204" pitchFamily="34" charset="0"/>
                <a:cs typeface="Arial" panose="020B0604020202020204" pitchFamily="34" charset="0"/>
              </a:rPr>
              <a:t>The </a:t>
            </a:r>
            <a:r>
              <a:rPr lang="en-US" sz="2200" b="1" i="0" dirty="0">
                <a:solidFill>
                  <a:srgbClr val="000000"/>
                </a:solidFill>
                <a:effectLst/>
                <a:latin typeface="Arial" panose="020B0604020202020204" pitchFamily="34" charset="0"/>
                <a:cs typeface="Arial" panose="020B0604020202020204" pitchFamily="34" charset="0"/>
              </a:rPr>
              <a:t>Endpoint</a:t>
            </a:r>
            <a:r>
              <a:rPr lang="en-US" sz="2200" b="0" i="0" dirty="0">
                <a:solidFill>
                  <a:srgbClr val="000000"/>
                </a:solidFill>
                <a:effectLst/>
                <a:latin typeface="Arial" panose="020B0604020202020204" pitchFamily="34" charset="0"/>
                <a:cs typeface="Arial" panose="020B0604020202020204" pitchFamily="34" charset="0"/>
              </a:rPr>
              <a:t> is the connection point where HTML pages are exposed. It provides the information needed to address the Web Service endpoint. </a:t>
            </a:r>
          </a:p>
          <a:p>
            <a:r>
              <a:rPr lang="en-US" sz="2200" b="0" i="0" dirty="0">
                <a:solidFill>
                  <a:srgbClr val="000000"/>
                </a:solidFill>
                <a:effectLst/>
                <a:latin typeface="Arial" panose="020B0604020202020204" pitchFamily="34" charset="0"/>
                <a:cs typeface="Arial" panose="020B0604020202020204" pitchFamily="34" charset="0"/>
              </a:rPr>
              <a:t>The operations are the services that are allowed to access. </a:t>
            </a:r>
          </a:p>
          <a:p>
            <a:r>
              <a:rPr lang="en-US" sz="2200" b="0" i="0" dirty="0">
                <a:solidFill>
                  <a:srgbClr val="000000"/>
                </a:solidFill>
                <a:effectLst/>
                <a:latin typeface="Arial" panose="020B0604020202020204" pitchFamily="34" charset="0"/>
                <a:cs typeface="Arial" panose="020B0604020202020204" pitchFamily="34" charset="0"/>
              </a:rPr>
              <a:t>Request structure defines the structure of the request, and the response structure defines the structure of the response.</a:t>
            </a:r>
          </a:p>
          <a:p>
            <a:pPr marL="0" indent="0">
              <a:buNone/>
            </a:pPr>
            <a:r>
              <a:rPr lang="en-US" sz="2400" b="1" dirty="0">
                <a:solidFill>
                  <a:srgbClr val="000000"/>
                </a:solidFill>
                <a:latin typeface="Arial" panose="020B0604020202020204" pitchFamily="34" charset="0"/>
                <a:cs typeface="Arial" panose="020B0604020202020204" pitchFamily="34" charset="0"/>
              </a:rPr>
              <a:t>Why we need Web services?</a:t>
            </a:r>
          </a:p>
          <a:p>
            <a:pPr algn="l"/>
            <a:r>
              <a:rPr lang="en-US" sz="2200" b="1" i="0" dirty="0">
                <a:effectLst/>
                <a:latin typeface="Arial" panose="020B0604020202020204" pitchFamily="34" charset="0"/>
              </a:rPr>
              <a:t>Interoperability</a:t>
            </a:r>
          </a:p>
          <a:p>
            <a:pPr marL="0" indent="0" algn="just">
              <a:buNone/>
            </a:pPr>
            <a:r>
              <a:rPr lang="en-US" sz="2200" b="0" i="0" dirty="0">
                <a:solidFill>
                  <a:srgbClr val="000000"/>
                </a:solidFill>
                <a:effectLst/>
                <a:latin typeface="Arial" panose="020B0604020202020204" pitchFamily="34" charset="0"/>
              </a:rPr>
              <a:t>Web services allow various applications to talk to each other and share data and services among themselves. Web services are used to make the application platform and technology independent.</a:t>
            </a:r>
          </a:p>
          <a:p>
            <a:pPr algn="l"/>
            <a:r>
              <a:rPr lang="en-US" sz="2200" b="1" i="0" dirty="0">
                <a:effectLst/>
                <a:latin typeface="Arial" panose="020B0604020202020204" pitchFamily="34" charset="0"/>
              </a:rPr>
              <a:t>Standardized Protocol</a:t>
            </a:r>
          </a:p>
          <a:p>
            <a:pPr marL="0" indent="0" algn="just">
              <a:buNone/>
            </a:pPr>
            <a:r>
              <a:rPr lang="en-US" sz="2200" b="0" i="0" dirty="0">
                <a:solidFill>
                  <a:srgbClr val="000000"/>
                </a:solidFill>
                <a:effectLst/>
                <a:latin typeface="Arial" panose="020B0604020202020204" pitchFamily="34" charset="0"/>
              </a:rPr>
              <a:t>Web services use standardized industry standard protocol for the communication. All the four layers (Service Transport, XML Messaging, Service Description, and Service Discovery layers) use well-defined protocols in the web services protocol stack.</a:t>
            </a:r>
          </a:p>
          <a:p>
            <a:pPr algn="l"/>
            <a:r>
              <a:rPr lang="en-US" sz="2200" b="1" i="0" dirty="0">
                <a:effectLst/>
                <a:latin typeface="Arial" panose="020B0604020202020204" pitchFamily="34" charset="0"/>
              </a:rPr>
              <a:t>Low Cost Communication</a:t>
            </a:r>
          </a:p>
          <a:p>
            <a:pPr marL="0" indent="0" algn="just">
              <a:buNone/>
            </a:pPr>
            <a:r>
              <a:rPr lang="en-US" sz="2200" b="0" i="0" dirty="0">
                <a:solidFill>
                  <a:srgbClr val="000000"/>
                </a:solidFill>
                <a:effectLst/>
                <a:latin typeface="Arial" panose="020B0604020202020204" pitchFamily="34" charset="0"/>
              </a:rPr>
              <a:t>Web services use SOAP over HTTP protocol, so you can use your existing low-cost internet for implementing web services.</a:t>
            </a:r>
          </a:p>
          <a:p>
            <a:endParaRPr lang="en-IN" dirty="0"/>
          </a:p>
        </p:txBody>
      </p:sp>
    </p:spTree>
    <p:extLst>
      <p:ext uri="{BB962C8B-B14F-4D97-AF65-F5344CB8AC3E}">
        <p14:creationId xmlns:p14="http://schemas.microsoft.com/office/powerpoint/2010/main" val="738490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68DACA-74D5-4A9A-9BBA-90405AFCF7ED}"/>
              </a:ext>
            </a:extLst>
          </p:cNvPr>
          <p:cNvSpPr>
            <a:spLocks noGrp="1"/>
          </p:cNvSpPr>
          <p:nvPr>
            <p:ph type="title"/>
          </p:nvPr>
        </p:nvSpPr>
        <p:spPr>
          <a:xfrm>
            <a:off x="838200" y="365126"/>
            <a:ext cx="10515600" cy="1130300"/>
          </a:xfrm>
        </p:spPr>
        <p:txBody>
          <a:bodyPr>
            <a:normAutofit/>
          </a:bodyPr>
          <a:lstStyle/>
          <a:p>
            <a:r>
              <a:rPr lang="en-US" sz="4000" b="1" dirty="0"/>
              <a:t>Web services characteristics</a:t>
            </a:r>
            <a:endParaRPr lang="en-IN" sz="4000" b="1" dirty="0"/>
          </a:p>
        </p:txBody>
      </p:sp>
      <p:sp>
        <p:nvSpPr>
          <p:cNvPr id="3" name="Content Placeholder 2">
            <a:extLst>
              <a:ext uri="{FF2B5EF4-FFF2-40B4-BE49-F238E27FC236}">
                <a16:creationId xmlns:a16="http://schemas.microsoft.com/office/drawing/2014/main" id="{02B241FE-5F52-4AC4-818F-9282391FCF7A}"/>
              </a:ext>
            </a:extLst>
          </p:cNvPr>
          <p:cNvSpPr>
            <a:spLocks noGrp="1"/>
          </p:cNvSpPr>
          <p:nvPr>
            <p:ph idx="1"/>
          </p:nvPr>
        </p:nvSpPr>
        <p:spPr>
          <a:xfrm>
            <a:off x="838200" y="1390650"/>
            <a:ext cx="10515600" cy="4786313"/>
          </a:xfrm>
        </p:spPr>
        <p:txBody>
          <a:bodyPr>
            <a:normAutofit fontScale="85000" lnSpcReduction="20000"/>
          </a:bodyPr>
          <a:lstStyle/>
          <a:p>
            <a:pPr algn="l"/>
            <a:r>
              <a:rPr lang="en-US" sz="2200" b="1" i="0" dirty="0">
                <a:effectLst/>
                <a:latin typeface="Arial" panose="020B0604020202020204" pitchFamily="34" charset="0"/>
              </a:rPr>
              <a:t>XML-Based</a:t>
            </a:r>
          </a:p>
          <a:p>
            <a:pPr marL="0" indent="0" algn="just">
              <a:buNone/>
            </a:pPr>
            <a:r>
              <a:rPr lang="en-US" sz="2200" b="0" i="0" dirty="0">
                <a:solidFill>
                  <a:srgbClr val="000000"/>
                </a:solidFill>
                <a:effectLst/>
                <a:latin typeface="Arial" panose="020B0604020202020204" pitchFamily="34" charset="0"/>
              </a:rPr>
              <a:t>Web services use XML at data representation and data transportation layers. Using XML eliminates any networking, operating system, or platform binding.</a:t>
            </a:r>
          </a:p>
          <a:p>
            <a:pPr algn="l"/>
            <a:r>
              <a:rPr lang="en-US" sz="2200" b="1" i="0" dirty="0">
                <a:effectLst/>
                <a:latin typeface="Arial" panose="020B0604020202020204" pitchFamily="34" charset="0"/>
              </a:rPr>
              <a:t>Loosely Coupled</a:t>
            </a:r>
          </a:p>
          <a:p>
            <a:pPr marL="0" indent="0" algn="just">
              <a:buNone/>
            </a:pPr>
            <a:r>
              <a:rPr lang="en-US" sz="2200" b="0" i="0" dirty="0">
                <a:solidFill>
                  <a:srgbClr val="000000"/>
                </a:solidFill>
                <a:effectLst/>
                <a:latin typeface="Arial" panose="020B0604020202020204" pitchFamily="34" charset="0"/>
              </a:rPr>
              <a:t>A consumer of a web service is not tied to that web service directly. The web service interface can change over time without compromising the client's ability to interact with the service.</a:t>
            </a:r>
          </a:p>
          <a:p>
            <a:pPr algn="l"/>
            <a:r>
              <a:rPr lang="en-US" sz="2200" b="1" i="0" dirty="0">
                <a:effectLst/>
                <a:latin typeface="Arial" panose="020B0604020202020204" pitchFamily="34" charset="0"/>
              </a:rPr>
              <a:t>Ability to be Synchronous or Asynchronous</a:t>
            </a:r>
          </a:p>
          <a:p>
            <a:pPr marL="0" indent="0" algn="just">
              <a:buNone/>
            </a:pPr>
            <a:r>
              <a:rPr lang="en-US" sz="2200" b="0" i="0" dirty="0">
                <a:solidFill>
                  <a:srgbClr val="000000"/>
                </a:solidFill>
                <a:effectLst/>
                <a:latin typeface="Arial" panose="020B0604020202020204" pitchFamily="34" charset="0"/>
              </a:rPr>
              <a:t>Synchronicity refers to the binding of the client to the execution of the service. In synchronous invocations, the client blocks and waits for the service to complete its operation before continuing. Asynchronous operations allow a client to invoke a service and then execute other functions.</a:t>
            </a:r>
          </a:p>
          <a:p>
            <a:pPr algn="l"/>
            <a:r>
              <a:rPr lang="en-US" sz="2200" b="1" i="0" dirty="0">
                <a:effectLst/>
                <a:latin typeface="Arial" panose="020B0604020202020204" pitchFamily="34" charset="0"/>
              </a:rPr>
              <a:t>Supports Remote Procedure Calls(RPCs)</a:t>
            </a:r>
          </a:p>
          <a:p>
            <a:pPr marL="0" indent="0" algn="just">
              <a:buNone/>
            </a:pPr>
            <a:r>
              <a:rPr lang="en-US" sz="2200" b="0" i="0" dirty="0">
                <a:solidFill>
                  <a:srgbClr val="000000"/>
                </a:solidFill>
                <a:effectLst/>
                <a:latin typeface="Arial" panose="020B0604020202020204" pitchFamily="34" charset="0"/>
              </a:rPr>
              <a:t>Web services allow clients to invoke procedures, functions, and methods on remote objects using an XML-based protocol. Remote procedures expose input and output parameters that a web service must support.</a:t>
            </a:r>
          </a:p>
          <a:p>
            <a:pPr marL="0" indent="0" algn="just">
              <a:buNone/>
            </a:pPr>
            <a:endParaRPr lang="en-US" b="0" i="0" dirty="0">
              <a:solidFill>
                <a:srgbClr val="000000"/>
              </a:solidFill>
              <a:effectLst/>
              <a:latin typeface="Arial" panose="020B0604020202020204" pitchFamily="34" charset="0"/>
            </a:endParaRPr>
          </a:p>
          <a:p>
            <a:pPr marL="0" indent="0" algn="just">
              <a:buNone/>
            </a:pPr>
            <a:endParaRPr lang="en-US" b="0" i="0" dirty="0">
              <a:solidFill>
                <a:srgbClr val="000000"/>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3838998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1160</TotalTime>
  <Words>4969</Words>
  <Application>Microsoft Office PowerPoint</Application>
  <PresentationFormat>Widescreen</PresentationFormat>
  <Paragraphs>322</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erdana</vt:lpstr>
      <vt:lpstr>Trebuchet MS</vt:lpstr>
      <vt:lpstr>var(--font-family--heading)</vt:lpstr>
      <vt:lpstr>verdana</vt:lpstr>
      <vt:lpstr>Wingdings 3</vt:lpstr>
      <vt:lpstr>Facet</vt:lpstr>
      <vt:lpstr>Web Services</vt:lpstr>
      <vt:lpstr>What are Web services</vt:lpstr>
      <vt:lpstr>PowerPoint Presentation</vt:lpstr>
      <vt:lpstr>Types of Web Services </vt:lpstr>
      <vt:lpstr>Advantages of RESTful web services </vt:lpstr>
      <vt:lpstr>SOAP Web Services </vt:lpstr>
      <vt:lpstr>PowerPoint Presentation</vt:lpstr>
      <vt:lpstr>PowerPoint Presentation</vt:lpstr>
      <vt:lpstr>Web services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service components </vt:lpstr>
      <vt:lpstr>PowerPoint Presentation</vt:lpstr>
      <vt:lpstr>PowerPoint Presentation</vt:lpstr>
      <vt:lpstr>PowerPoint Presentation</vt:lpstr>
      <vt:lpstr>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RESTful Web Services</vt:lpstr>
      <vt:lpstr>PowerPoint Presentation</vt:lpstr>
      <vt:lpstr>Introduction to RESTFul web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RESTful Web Services API </vt:lpstr>
      <vt:lpstr>PowerPoint Presentation</vt:lpstr>
      <vt:lpstr>REST API Implementations </vt:lpstr>
      <vt:lpstr>PowerPoint Presentation</vt:lpstr>
      <vt:lpstr>PowerPoint Presentation</vt:lpstr>
      <vt:lpstr>PowerPoint Presentation</vt:lpstr>
      <vt:lpstr>When to use REST?</vt:lpstr>
      <vt:lpstr>PowerPoint Presentation</vt:lpstr>
      <vt:lpstr>When to use SOAP?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dc:title>
  <dc:creator>Parvathy</dc:creator>
  <cp:lastModifiedBy>Parvathy</cp:lastModifiedBy>
  <cp:revision>65</cp:revision>
  <dcterms:created xsi:type="dcterms:W3CDTF">2021-01-27T16:50:36Z</dcterms:created>
  <dcterms:modified xsi:type="dcterms:W3CDTF">2022-08-04T06:04:35Z</dcterms:modified>
</cp:coreProperties>
</file>