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f752202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f752202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fd1051c72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fd1051c72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f752202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f752202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00b840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00b840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fe11d2a6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fe11d2a6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125c60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125c60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f752202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f75220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f752202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f752202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f752202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f752202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f752202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f752202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f752202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f752202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fe11d2a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fe11d2a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fe11d2a6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fe11d2a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fe11d2a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fe11d2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Eclipses of a Lifetime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Ashwin, Bruno, Jacob, and Parvati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Time Difference between Solar and Lunar Eclipses</a:t>
            </a:r>
            <a:endParaRPr sz="240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Two sample t-test for means:</a:t>
            </a:r>
            <a:endParaRPr sz="1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Group 1 yrs. 1 A.D. - 2023, Group 2 yrs. 2024-3000:</a:t>
            </a:r>
            <a:endParaRPr sz="1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p-value = 0.874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df = 8046</a:t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95% confidence interval: (-0.0246, 0.0289)</a:t>
            </a:r>
            <a:endParaRPr sz="5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848" y="1152474"/>
            <a:ext cx="4215552" cy="301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25550" y="2673500"/>
            <a:ext cx="4146600" cy="174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Takeaways: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No significant difference in group means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High periodicity based on time series analysis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Low variability with maxima around 15.75 days and minima around 13.75 days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Difference by Eclipse Type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ANOVA test for time differences by eclipse type:</a:t>
            </a:r>
            <a:endParaRPr sz="6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p-value = 0.00538</a:t>
            </a:r>
            <a:endParaRPr sz="5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df = 4</a:t>
            </a:r>
            <a:endParaRPr sz="5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F-stat = 3.677</a:t>
            </a:r>
            <a:endParaRPr sz="5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Linear Regression for time differences by eclipse type:</a:t>
            </a:r>
            <a:endParaRPr sz="6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Reference Category: Annular Eclipse (occur yearly)</a:t>
            </a:r>
            <a:endParaRPr sz="5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Partial: p-value = 0.000952</a:t>
            </a:r>
            <a:endParaRPr sz="5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Total:  p-value = 0.001351</a:t>
            </a:r>
            <a:endParaRPr sz="5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95% CI for Total Eclipse Time Difference: (0.0234, 0.0971)</a:t>
            </a:r>
            <a:endParaRPr sz="5600"/>
          </a:p>
          <a:p>
            <a:pPr indent="0" lvl="0" marL="45720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5248200" y="1303350"/>
            <a:ext cx="3665700" cy="30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Takeaways: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Significant difference in eclipse type mean time difference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Partial and Total eclipses see time differences longer than a difference that includes an annular eclipse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Total eclipses on average 0.56-2.33 hour longer time difference between eclipses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Viewing Locations For Total Eclipses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338900"/>
            <a:ext cx="33171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 combination of: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High eclipse frequency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High visibility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</a:pPr>
            <a:r>
              <a:rPr lang="en">
                <a:solidFill>
                  <a:schemeClr val="lt2"/>
                </a:solidFill>
              </a:rPr>
              <a:t>Low cloud cover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313" y="1067475"/>
            <a:ext cx="4259967" cy="18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325" y="2986579"/>
            <a:ext cx="4259950" cy="182569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369050" y="2914900"/>
            <a:ext cx="3317100" cy="134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Higher frequency near 0 latitude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No significant difference across longitude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When factoring in visibility…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Viewing Locations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925" y="691150"/>
            <a:ext cx="5583125" cy="41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69050" y="1760375"/>
            <a:ext cx="2860800" cy="213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The locations with the best chances of seeing an eclipse are: 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42.0     3.0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-63.0    10.0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-65.0    10.0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99.0    10.0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-76.0    10.0</a:t>
            </a:r>
            <a:endParaRPr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39225" y="2178925"/>
            <a:ext cx="89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7"/>
          <p:cNvGrpSpPr/>
          <p:nvPr/>
        </p:nvGrpSpPr>
        <p:grpSpPr>
          <a:xfrm>
            <a:off x="1105600" y="2470025"/>
            <a:ext cx="4571851" cy="1832200"/>
            <a:chOff x="1105600" y="2470025"/>
            <a:chExt cx="4571851" cy="1832200"/>
          </a:xfrm>
        </p:grpSpPr>
        <p:pic>
          <p:nvPicPr>
            <p:cNvPr id="175" name="Google Shape;17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5600" y="2470025"/>
              <a:ext cx="2210901" cy="183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66550" y="2470025"/>
              <a:ext cx="2210901" cy="1832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Eclipses are astronomical </a:t>
            </a:r>
            <a:r>
              <a:rPr lang="en"/>
              <a:t>phenomena where celestial bodies align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Solar eclipses occur when the moon obstructs light from the sun to the Earth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partial, annular, hybrid, or total eclipses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solar eclipses are so rare that people travel long distances to view them in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Lunar eclipses occur when the Earth obstructs light from the sun to the moon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penumbral, partial, or total eclipses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 total solar eclipse on April 8th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 happens to be in the US!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Investigate the relationships between Geographic Location/Solar Eclipse Frequency and Geographic Location/Path Width (Ashwin)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different types of eclipses and examine whether they occur with greater frequency during specific months (Parvati)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time differences between solar and lunar eclipses with respect to years and eclipse type (Jacob)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the ideal location for viewing solar eclipses, in terms of visibility and eclipse frequency (Bruno)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Analysis of Location and Solar Eclipse Frequency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0" y="1170125"/>
            <a:ext cx="2210901" cy="18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89" y="3154722"/>
            <a:ext cx="2176611" cy="172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7300" y="1422830"/>
            <a:ext cx="4094026" cy="114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087300" y="1170125"/>
            <a:ext cx="2030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Solar Eclipse Counts per 15x15 degree sector: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84450" y="117012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Chi^2 </a:t>
            </a:r>
            <a:r>
              <a:rPr lang="en" sz="700">
                <a:solidFill>
                  <a:schemeClr val="dk1"/>
                </a:solidFill>
              </a:rPr>
              <a:t>statistic=242.7, </a:t>
            </a:r>
            <a:r>
              <a:rPr lang="en" sz="700">
                <a:solidFill>
                  <a:schemeClr val="dk1"/>
                </a:solidFill>
              </a:rPr>
              <a:t>p-value</a:t>
            </a:r>
            <a:r>
              <a:rPr lang="en" sz="700">
                <a:solidFill>
                  <a:schemeClr val="dk1"/>
                </a:solidFill>
              </a:rPr>
              <a:t>=0.668, dof=253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936263" y="2734613"/>
            <a:ext cx="23961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1-way ANOVA test across each latitude: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statistic=706.7665019914394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p-value=5.294355553665398e-195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539225" y="3536775"/>
            <a:ext cx="3190200" cy="96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Takeaways: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Solar eclipse frequency </a:t>
            </a:r>
            <a:r>
              <a:rPr b="1" lang="en" sz="1000" u="sng">
                <a:solidFill>
                  <a:schemeClr val="dk1"/>
                </a:solidFill>
              </a:rPr>
              <a:t>does not</a:t>
            </a:r>
            <a:r>
              <a:rPr lang="en" sz="1000">
                <a:solidFill>
                  <a:schemeClr val="dk1"/>
                </a:solidFill>
              </a:rPr>
              <a:t> depend on longitude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Solar eclipse frequency </a:t>
            </a:r>
            <a:r>
              <a:rPr b="1" lang="en" sz="1000" u="sng">
                <a:solidFill>
                  <a:schemeClr val="dk1"/>
                </a:solidFill>
              </a:rPr>
              <a:t>does</a:t>
            </a:r>
            <a:r>
              <a:rPr lang="en" sz="1000">
                <a:solidFill>
                  <a:schemeClr val="dk1"/>
                </a:solidFill>
              </a:rPr>
              <a:t> depend on latitude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445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Analysis of US Location and Solar Eclipse Type</a:t>
            </a:r>
            <a:endParaRPr sz="16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75" y="923200"/>
            <a:ext cx="3269000" cy="14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818700"/>
            <a:ext cx="40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Analysis of Hemisphere and Mean Path Width</a:t>
            </a:r>
            <a:endParaRPr sz="1600"/>
          </a:p>
        </p:txBody>
      </p:sp>
      <p:sp>
        <p:nvSpPr>
          <p:cNvPr id="92" name="Google Shape;92;p17"/>
          <p:cNvSpPr txBox="1"/>
          <p:nvPr/>
        </p:nvSpPr>
        <p:spPr>
          <a:xfrm>
            <a:off x="337025" y="2445713"/>
            <a:ext cx="3351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Chi-Square Test: statistic=2.9, p-value=0.820, dof=6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1700" y="3302100"/>
            <a:ext cx="39792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2 sample t-test for means between northern and southern path width: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statistic=-1.485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p-value=0.138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df=7512.36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2 sample t-test for means between eastern and western path width: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statistic=-0.952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p-value=0.341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df=7494.69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890075" y="1728575"/>
            <a:ext cx="3190200" cy="177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Takeaways: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Frequency of solar eclipse types </a:t>
            </a:r>
            <a:r>
              <a:rPr b="1" lang="en" sz="1000" u="sng">
                <a:solidFill>
                  <a:schemeClr val="dk1"/>
                </a:solidFill>
              </a:rPr>
              <a:t>does not</a:t>
            </a:r>
            <a:r>
              <a:rPr lang="en" sz="1000">
                <a:solidFill>
                  <a:schemeClr val="dk1"/>
                </a:solidFill>
              </a:rPr>
              <a:t> depend on geographic location in the US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Partial and Hybrid solar eclipses are incredibly rare in the US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Annular and Total solar eclipses are similar in frequency in the US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</a:rPr>
              <a:t>Mean path width </a:t>
            </a:r>
            <a:r>
              <a:rPr b="1" lang="en" sz="1000">
                <a:solidFill>
                  <a:schemeClr val="dk1"/>
                </a:solidFill>
              </a:rPr>
              <a:t>likely does not</a:t>
            </a:r>
            <a:r>
              <a:rPr lang="en" sz="1000">
                <a:solidFill>
                  <a:schemeClr val="dk1"/>
                </a:solidFill>
              </a:rPr>
              <a:t> depend on </a:t>
            </a:r>
            <a:r>
              <a:rPr lang="en" sz="1000">
                <a:solidFill>
                  <a:schemeClr val="dk1"/>
                </a:solidFill>
              </a:rPr>
              <a:t>geographic</a:t>
            </a:r>
            <a:r>
              <a:rPr lang="en" sz="1000">
                <a:solidFill>
                  <a:schemeClr val="dk1"/>
                </a:solidFill>
              </a:rPr>
              <a:t> location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5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Lunar and Solar Eclipses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2189" l="0" r="0" t="42522"/>
          <a:stretch/>
        </p:blipFill>
        <p:spPr>
          <a:xfrm>
            <a:off x="648325" y="1130250"/>
            <a:ext cx="3251076" cy="1662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54346" l="0" r="0" t="0"/>
          <a:stretch/>
        </p:blipFill>
        <p:spPr>
          <a:xfrm>
            <a:off x="5089775" y="1275162"/>
            <a:ext cx="3251076" cy="1372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00" y="2913703"/>
            <a:ext cx="3594910" cy="204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862" y="2913711"/>
            <a:ext cx="3594901" cy="204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9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Lunar Eclipse Occurance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78475" y="3462825"/>
            <a:ext cx="2956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Penumbral eclipses occurring in May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95% CI: ( 0.07627 ,  0.09275 ) </a:t>
            </a:r>
            <a:endParaRPr sz="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474525" y="3462825"/>
            <a:ext cx="26190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Partial </a:t>
            </a:r>
            <a:r>
              <a:rPr b="1" lang="en" sz="1200">
                <a:solidFill>
                  <a:schemeClr val="lt2"/>
                </a:solidFill>
              </a:rPr>
              <a:t>eclipses occurring in May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95% CI: ( 0.07666 ,  0.09352 ) 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093525" y="3462825"/>
            <a:ext cx="2956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</a:rPr>
              <a:t>Total</a:t>
            </a:r>
            <a:r>
              <a:rPr b="1" lang="en" sz="1200">
                <a:solidFill>
                  <a:schemeClr val="lt2"/>
                </a:solidFill>
              </a:rPr>
              <a:t> eclipses occurring in May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95% CI: ( 0.07608 ,  0.09465 ) </a:t>
            </a:r>
            <a:endParaRPr sz="12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78475" y="4331025"/>
            <a:ext cx="87720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Chi-square test of independence:</a:t>
            </a:r>
            <a:r>
              <a:rPr lang="en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 statistic = 8.97, df = 2, p-value = 0.011</a:t>
            </a:r>
            <a:endParaRPr sz="25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25" y="1022700"/>
            <a:ext cx="8520602" cy="22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9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Distribution of Solar Eclipses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750550" y="3678500"/>
            <a:ext cx="59052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Chi-Squared Test for Solar Eclipse Frequency Across Months:</a:t>
            </a:r>
            <a:endParaRPr b="1" sz="15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statistic (chi-square) = 8.358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df = 11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p-value = 0.6809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74" y="965275"/>
            <a:ext cx="7528251" cy="24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9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Distribution of Solar Eclipse Types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814400" y="3705075"/>
            <a:ext cx="14940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Annular</a:t>
            </a:r>
            <a:endParaRPr b="1"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statistic</a:t>
            </a:r>
            <a:r>
              <a:rPr lang="en" sz="1200">
                <a:solidFill>
                  <a:schemeClr val="lt2"/>
                </a:solidFill>
              </a:rPr>
              <a:t> = 45.27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df = 11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p-value = 4.34e-06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842200" y="3705075"/>
            <a:ext cx="12612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Hybrid</a:t>
            </a:r>
            <a:endParaRPr b="1"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statistic = 11.66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df = 11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p-value = 0.39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837250" y="3705075"/>
            <a:ext cx="12612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Partial</a:t>
            </a:r>
            <a:endParaRPr b="1"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statistic = 4.14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df = 11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p-value = 0.96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814400" y="3705075"/>
            <a:ext cx="1413300" cy="98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631100" y="3705075"/>
            <a:ext cx="14940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Total</a:t>
            </a:r>
            <a:endParaRPr b="1"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statistic = 72.93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df = 11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p-value = 3.38e-11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6631100" y="3705075"/>
            <a:ext cx="1494000" cy="98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50" y="1014525"/>
            <a:ext cx="8745899" cy="22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